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59" r:id="rId3"/>
    <p:sldId id="261" r:id="rId4"/>
    <p:sldId id="262" r:id="rId5"/>
    <p:sldId id="260" r:id="rId6"/>
    <p:sldId id="264" r:id="rId7"/>
  </p:sldIdLst>
  <p:sldSz cx="10080625" cy="7559675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341AD77-2952-472D-930F-7BB7B07EA237}" type="slidenum">
              <a:t>‹Nº›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06727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Marcador de encabezad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fecha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6D23752-3B0B-4897-91AA-9A5A6F464FE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899736-51D8-439B-AB1A-1F4A79BE2AF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001D85-D7BC-47A8-A38D-7BBB32E2D91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8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42A3E4-52FF-4053-BAC0-0D4B09DAC5E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C49CFC-9255-4716-BA00-90B50B20814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2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62C5AC-8B09-4AB3-A18E-7E43B240BFC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FB4136-BCA0-4AD4-80F4-1CE510BB4A2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6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C78064-CE84-4AEC-8C7D-E2A497F9814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1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6B4F64-8A3B-4E00-BEE8-55ED06B2F85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2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B22C2B-0A60-4305-9BF1-5FD8FC0FFAC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8333CC-F314-4637-BBF5-0B5F3B3115B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583270-30C5-4563-AA0B-6D29A759144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9C2DDC3-9331-4F88-BDAB-2508A6E0E078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7558" y="472966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472965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152736" y="614856"/>
            <a:ext cx="1752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Peer Actor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106827" y="614856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9" name="Rectángulo 8"/>
          <p:cNvSpPr/>
          <p:nvPr/>
        </p:nvSpPr>
        <p:spPr>
          <a:xfrm>
            <a:off x="369065" y="2112577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1355834" y="1655380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355834" y="1655379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355834" y="1221424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2019623" y="2944529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355834" y="1701868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1355833" y="2784171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358073" y="2767496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24" name="Rectángulo 23"/>
          <p:cNvSpPr/>
          <p:nvPr/>
        </p:nvSpPr>
        <p:spPr>
          <a:xfrm>
            <a:off x="7252138" y="2865700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6913996" y="1216499"/>
            <a:ext cx="26556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RoutedDiameterMessage</a:t>
            </a:r>
            <a:endParaRPr lang="es-ES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764924" y="1692481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1352559" y="5918952"/>
            <a:ext cx="7933331" cy="246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369065" y="4819986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Outgoing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 flipV="1">
            <a:off x="1352558" y="5510046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2997684" y="5396703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5764924" y="3906115"/>
            <a:ext cx="284304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352558" y="3906115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1352558" y="3906115"/>
            <a:ext cx="0" cy="9138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2997684" y="4252736"/>
            <a:ext cx="26556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RoutedDiameterMessage</a:t>
            </a:r>
            <a:endParaRPr lang="es-ES" dirty="0"/>
          </a:p>
        </p:txBody>
      </p:sp>
      <p:sp>
        <p:nvSpPr>
          <p:cNvPr id="44" name="Elipse 43"/>
          <p:cNvSpPr/>
          <p:nvPr/>
        </p:nvSpPr>
        <p:spPr>
          <a:xfrm>
            <a:off x="3943017" y="1401165"/>
            <a:ext cx="2251498" cy="26942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/>
          <p:cNvSpPr txBox="1"/>
          <p:nvPr/>
        </p:nvSpPr>
        <p:spPr>
          <a:xfrm>
            <a:off x="2997683" y="2781580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cxnSp>
        <p:nvCxnSpPr>
          <p:cNvPr id="19" name="Conector recto 18"/>
          <p:cNvCxnSpPr/>
          <p:nvPr/>
        </p:nvCxnSpPr>
        <p:spPr>
          <a:xfrm>
            <a:off x="1352559" y="3231926"/>
            <a:ext cx="72554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7016456" y="4243167"/>
            <a:ext cx="19812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1364705" y="4265822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437221" y="5489035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9285890" y="1692481"/>
            <a:ext cx="0" cy="42387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8429379" y="2995003"/>
            <a:ext cx="287229" cy="102013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8296517" y="1743939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8451225" y="5482138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2535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/>
          <p:cNvSpPr/>
          <p:nvPr/>
        </p:nvSpPr>
        <p:spPr>
          <a:xfrm>
            <a:off x="314733" y="361673"/>
            <a:ext cx="3224546" cy="220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Rectángulo 41"/>
          <p:cNvSpPr/>
          <p:nvPr/>
        </p:nvSpPr>
        <p:spPr>
          <a:xfrm>
            <a:off x="273480" y="461809"/>
            <a:ext cx="3176810" cy="220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/>
          <p:cNvSpPr/>
          <p:nvPr/>
        </p:nvSpPr>
        <p:spPr>
          <a:xfrm>
            <a:off x="3770137" y="353894"/>
            <a:ext cx="2915731" cy="22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ángulo 27"/>
          <p:cNvSpPr/>
          <p:nvPr/>
        </p:nvSpPr>
        <p:spPr>
          <a:xfrm>
            <a:off x="3696480" y="472963"/>
            <a:ext cx="2915731" cy="22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262849" y="2797703"/>
            <a:ext cx="3201741" cy="423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2797703"/>
            <a:ext cx="2923080" cy="4233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088630" y="6356936"/>
            <a:ext cx="2042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RadiusClient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224863" y="6302795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386132" y="3315504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71688" y="1751736"/>
            <a:ext cx="28354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6991415" y="1295855"/>
            <a:ext cx="350837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RadiusServerResponse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5740794" y="5358888"/>
            <a:ext cx="3553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693683" y="5358888"/>
            <a:ext cx="36932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805218" y="5795444"/>
            <a:ext cx="4541981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RadiusClientRequest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destination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originActor</a:t>
            </a:r>
            <a:r>
              <a:rPr lang="es-ES" sz="1600" dirty="0" smtClean="0"/>
              <a:t>, </a:t>
            </a:r>
            <a:r>
              <a:rPr lang="es-ES" sz="1600" dirty="0" err="1" smtClean="0"/>
              <a:t>radiusId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44" name="Elipse 43"/>
          <p:cNvSpPr/>
          <p:nvPr/>
        </p:nvSpPr>
        <p:spPr>
          <a:xfrm>
            <a:off x="4059920" y="1320181"/>
            <a:ext cx="1998534" cy="8631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Server Socket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6957995" y="5792891"/>
            <a:ext cx="450779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RadiusGroupClientRequest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group</a:t>
            </a:r>
            <a:r>
              <a:rPr lang="es-ES" sz="1600" dirty="0" smtClean="0"/>
              <a:t>, </a:t>
            </a:r>
            <a:r>
              <a:rPr lang="es-ES" sz="1600" dirty="0" err="1" smtClean="0"/>
              <a:t>radiusId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8907098" y="1855635"/>
            <a:ext cx="0" cy="142977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9175531" y="4328663"/>
            <a:ext cx="262175" cy="106314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4184041" y="2274964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763704" y="4138990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45" name="Elipse 44"/>
          <p:cNvSpPr/>
          <p:nvPr/>
        </p:nvSpPr>
        <p:spPr>
          <a:xfrm>
            <a:off x="4011928" y="3089314"/>
            <a:ext cx="2251498" cy="25963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Router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805218" y="3778656"/>
            <a:ext cx="4541981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RadiusClientResponse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radiusId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017103" y="595600"/>
            <a:ext cx="222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Radius Server</a:t>
            </a:r>
            <a:endParaRPr lang="es-ES" sz="2800" b="1" dirty="0"/>
          </a:p>
        </p:txBody>
      </p:sp>
      <p:cxnSp>
        <p:nvCxnSpPr>
          <p:cNvPr id="32" name="Conector recto 31"/>
          <p:cNvCxnSpPr/>
          <p:nvPr/>
        </p:nvCxnSpPr>
        <p:spPr>
          <a:xfrm flipH="1" flipV="1">
            <a:off x="5125758" y="2180429"/>
            <a:ext cx="1489" cy="8773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693683" y="4495507"/>
            <a:ext cx="860040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5381479" y="2569376"/>
            <a:ext cx="448886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RadiusServerRequest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originActor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5865911" y="5391375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39" name="Conector recto 38"/>
          <p:cNvCxnSpPr/>
          <p:nvPr/>
        </p:nvCxnSpPr>
        <p:spPr>
          <a:xfrm>
            <a:off x="805218" y="1751736"/>
            <a:ext cx="0" cy="15710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3076208" y="1714329"/>
            <a:ext cx="0" cy="15710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350670" y="598289"/>
            <a:ext cx="302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RadiusClientSocket</a:t>
            </a:r>
            <a:endParaRPr lang="es-ES" sz="2800" b="1" dirty="0"/>
          </a:p>
        </p:txBody>
      </p:sp>
      <p:sp>
        <p:nvSpPr>
          <p:cNvPr id="48" name="CuadroTexto 47"/>
          <p:cNvSpPr txBox="1"/>
          <p:nvPr/>
        </p:nvSpPr>
        <p:spPr>
          <a:xfrm>
            <a:off x="57986" y="2868619"/>
            <a:ext cx="310298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RadiusClientSocketRequest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1149441" y="1175895"/>
            <a:ext cx="3963215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RadiusClientSocketResponse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17" name="Rectángulo 16"/>
          <p:cNvSpPr/>
          <p:nvPr/>
        </p:nvSpPr>
        <p:spPr>
          <a:xfrm>
            <a:off x="1316291" y="4302706"/>
            <a:ext cx="1577838" cy="1229710"/>
          </a:xfrm>
          <a:prstGeom prst="rect">
            <a:avLst/>
          </a:prstGeom>
          <a:solidFill>
            <a:srgbClr val="A6A6A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 (</a:t>
            </a:r>
            <a:r>
              <a:rPr lang="es-ES" dirty="0" err="1" smtClean="0"/>
              <a:t>port,id</a:t>
            </a:r>
            <a:r>
              <a:rPr lang="es-ES" dirty="0" smtClean="0"/>
              <a:t> -&gt; </a:t>
            </a:r>
            <a:r>
              <a:rPr lang="es-ES" dirty="0" err="1" smtClean="0"/>
              <a:t>radiusId</a:t>
            </a:r>
            <a:r>
              <a:rPr lang="es-ES" dirty="0" smtClean="0"/>
              <a:t>, </a:t>
            </a:r>
            <a:r>
              <a:rPr lang="es-ES" dirty="0" err="1" smtClean="0"/>
              <a:t>authenticator</a:t>
            </a:r>
            <a:r>
              <a:rPr lang="es-ES" dirty="0" smtClean="0"/>
              <a:t>)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7178257" y="4282160"/>
            <a:ext cx="1922720" cy="1229710"/>
          </a:xfrm>
          <a:prstGeom prst="rect">
            <a:avLst/>
          </a:prstGeom>
          <a:solidFill>
            <a:srgbClr val="A6A6A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 (</a:t>
            </a:r>
            <a:r>
              <a:rPr lang="es-ES" dirty="0" err="1" smtClean="0"/>
              <a:t>radiusId</a:t>
            </a:r>
            <a:endParaRPr lang="es-ES" dirty="0" smtClean="0"/>
          </a:p>
          <a:p>
            <a:pPr algn="ctr"/>
            <a:r>
              <a:rPr lang="es-ES" dirty="0" smtClean="0"/>
              <a:t>-&gt;</a:t>
            </a:r>
            <a:r>
              <a:rPr lang="es-ES" dirty="0" err="1" smtClean="0"/>
              <a:t>promise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257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7558" y="472966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472965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152736" y="614856"/>
            <a:ext cx="1752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Peer Actor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106827" y="614856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9" name="Rectángulo 8"/>
          <p:cNvSpPr/>
          <p:nvPr/>
        </p:nvSpPr>
        <p:spPr>
          <a:xfrm>
            <a:off x="369065" y="2112577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1355834" y="1655380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355834" y="1655379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2019623" y="2944529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355834" y="1701868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1355833" y="2784171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358073" y="2767496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24" name="Rectángulo 23"/>
          <p:cNvSpPr/>
          <p:nvPr/>
        </p:nvSpPr>
        <p:spPr>
          <a:xfrm>
            <a:off x="7252138" y="2865700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764924" y="1692481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1352559" y="5918952"/>
            <a:ext cx="7933331" cy="246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369065" y="4819986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Outgoing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 flipV="1">
            <a:off x="1352558" y="5510046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5764924" y="3906115"/>
            <a:ext cx="284304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352558" y="3906115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1352558" y="3906115"/>
            <a:ext cx="0" cy="9138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3943017" y="1401165"/>
            <a:ext cx="2251498" cy="26942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18"/>
          <p:cNvCxnSpPr/>
          <p:nvPr/>
        </p:nvCxnSpPr>
        <p:spPr>
          <a:xfrm>
            <a:off x="1352559" y="3231926"/>
            <a:ext cx="72554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1364705" y="4265822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437221" y="5489035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9285890" y="1692481"/>
            <a:ext cx="0" cy="42387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8429379" y="2995003"/>
            <a:ext cx="287229" cy="102013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8296517" y="1743939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8451225" y="5482138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3" name="Elipse 2"/>
          <p:cNvSpPr/>
          <p:nvPr/>
        </p:nvSpPr>
        <p:spPr>
          <a:xfrm>
            <a:off x="2144111" y="1436972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38" name="Elipse 37"/>
          <p:cNvSpPr/>
          <p:nvPr/>
        </p:nvSpPr>
        <p:spPr>
          <a:xfrm>
            <a:off x="2140835" y="2963279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  <a:endParaRPr lang="es-ES" dirty="0"/>
          </a:p>
        </p:txBody>
      </p:sp>
      <p:sp>
        <p:nvSpPr>
          <p:cNvPr id="41" name="Elipse 40"/>
          <p:cNvSpPr/>
          <p:nvPr/>
        </p:nvSpPr>
        <p:spPr>
          <a:xfrm>
            <a:off x="1620481" y="3355041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42" name="Elipse 41"/>
          <p:cNvSpPr/>
          <p:nvPr/>
        </p:nvSpPr>
        <p:spPr>
          <a:xfrm>
            <a:off x="2188301" y="5733923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43" name="Elipse 42"/>
          <p:cNvSpPr/>
          <p:nvPr/>
        </p:nvSpPr>
        <p:spPr>
          <a:xfrm>
            <a:off x="2942997" y="3696007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  <a:endParaRPr lang="es-ES" dirty="0"/>
          </a:p>
        </p:txBody>
      </p:sp>
      <p:sp>
        <p:nvSpPr>
          <p:cNvPr id="45" name="Elipse 44"/>
          <p:cNvSpPr/>
          <p:nvPr/>
        </p:nvSpPr>
        <p:spPr>
          <a:xfrm>
            <a:off x="4276059" y="1456465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6</a:t>
            </a:r>
            <a:endParaRPr lang="es-ES" dirty="0"/>
          </a:p>
        </p:txBody>
      </p:sp>
      <p:sp>
        <p:nvSpPr>
          <p:cNvPr id="49" name="Elipse 48"/>
          <p:cNvSpPr/>
          <p:nvPr/>
        </p:nvSpPr>
        <p:spPr>
          <a:xfrm>
            <a:off x="5265586" y="3468843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</a:t>
            </a:r>
            <a:endParaRPr lang="es-ES" dirty="0"/>
          </a:p>
        </p:txBody>
      </p:sp>
      <p:sp>
        <p:nvSpPr>
          <p:cNvPr id="50" name="Elipse 49"/>
          <p:cNvSpPr/>
          <p:nvPr/>
        </p:nvSpPr>
        <p:spPr>
          <a:xfrm>
            <a:off x="5265586" y="3920185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8</a:t>
            </a:r>
            <a:endParaRPr lang="es-ES" dirty="0"/>
          </a:p>
        </p:txBody>
      </p:sp>
      <p:sp>
        <p:nvSpPr>
          <p:cNvPr id="52" name="Elipse 51"/>
          <p:cNvSpPr/>
          <p:nvPr/>
        </p:nvSpPr>
        <p:spPr>
          <a:xfrm>
            <a:off x="8593114" y="4844281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9</a:t>
            </a:r>
            <a:endParaRPr lang="es-ES" dirty="0"/>
          </a:p>
        </p:txBody>
      </p:sp>
      <p:sp>
        <p:nvSpPr>
          <p:cNvPr id="55" name="Elipse 54"/>
          <p:cNvSpPr/>
          <p:nvPr/>
        </p:nvSpPr>
        <p:spPr>
          <a:xfrm>
            <a:off x="7762967" y="2712767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11</a:t>
            </a:r>
            <a:endParaRPr lang="es-ES" sz="1200" dirty="0"/>
          </a:p>
        </p:txBody>
      </p:sp>
      <p:sp>
        <p:nvSpPr>
          <p:cNvPr id="58" name="Elipse 57"/>
          <p:cNvSpPr/>
          <p:nvPr/>
        </p:nvSpPr>
        <p:spPr>
          <a:xfrm>
            <a:off x="7152246" y="2712767"/>
            <a:ext cx="499338" cy="4368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10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423131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/>
          <p:cNvSpPr/>
          <p:nvPr/>
        </p:nvSpPr>
        <p:spPr>
          <a:xfrm>
            <a:off x="314733" y="361673"/>
            <a:ext cx="3224546" cy="220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Rectángulo 41"/>
          <p:cNvSpPr/>
          <p:nvPr/>
        </p:nvSpPr>
        <p:spPr>
          <a:xfrm>
            <a:off x="273480" y="461809"/>
            <a:ext cx="3176810" cy="220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 35"/>
          <p:cNvSpPr/>
          <p:nvPr/>
        </p:nvSpPr>
        <p:spPr>
          <a:xfrm>
            <a:off x="3770137" y="353894"/>
            <a:ext cx="2915731" cy="22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Rectángulo 27"/>
          <p:cNvSpPr/>
          <p:nvPr/>
        </p:nvSpPr>
        <p:spPr>
          <a:xfrm>
            <a:off x="3696480" y="472963"/>
            <a:ext cx="2915731" cy="2244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262849" y="2797703"/>
            <a:ext cx="3201741" cy="4233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2797703"/>
            <a:ext cx="2923080" cy="4233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088630" y="6356936"/>
            <a:ext cx="2042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RadiusClient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224863" y="6302795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386132" y="3315504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6071688" y="1751736"/>
            <a:ext cx="283541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6991415" y="1295855"/>
            <a:ext cx="350837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 smtClean="0"/>
              <a:t>RadiusServerResponse</a:t>
            </a:r>
            <a:r>
              <a:rPr lang="es-ES" sz="1600" dirty="0" smtClean="0"/>
              <a:t>(</a:t>
            </a:r>
            <a:r>
              <a:rPr lang="es-ES" sz="1600" dirty="0" err="1" smtClean="0"/>
              <a:t>packet</a:t>
            </a:r>
            <a:r>
              <a:rPr lang="es-ES" sz="1600" dirty="0" smtClean="0"/>
              <a:t>, </a:t>
            </a:r>
            <a:r>
              <a:rPr lang="es-ES" sz="1600" dirty="0" err="1" smtClean="0"/>
              <a:t>origin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5740794" y="5358888"/>
            <a:ext cx="3553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693683" y="5358888"/>
            <a:ext cx="369325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4059920" y="1320181"/>
            <a:ext cx="1998534" cy="8631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Server Socket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3" name="Conector recto 52"/>
          <p:cNvCxnSpPr/>
          <p:nvPr/>
        </p:nvCxnSpPr>
        <p:spPr>
          <a:xfrm>
            <a:off x="8907098" y="1855635"/>
            <a:ext cx="0" cy="142977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9175531" y="4328663"/>
            <a:ext cx="262175" cy="106314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4184041" y="2274964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763704" y="4138990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45" name="Elipse 44"/>
          <p:cNvSpPr/>
          <p:nvPr/>
        </p:nvSpPr>
        <p:spPr>
          <a:xfrm>
            <a:off x="4011928" y="3089314"/>
            <a:ext cx="2251498" cy="259632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Router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017103" y="595600"/>
            <a:ext cx="222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Radius Server</a:t>
            </a:r>
            <a:endParaRPr lang="es-ES" sz="2800" b="1" dirty="0"/>
          </a:p>
        </p:txBody>
      </p:sp>
      <p:cxnSp>
        <p:nvCxnSpPr>
          <p:cNvPr id="32" name="Conector recto 31"/>
          <p:cNvCxnSpPr/>
          <p:nvPr/>
        </p:nvCxnSpPr>
        <p:spPr>
          <a:xfrm flipH="1" flipV="1">
            <a:off x="5125758" y="2180429"/>
            <a:ext cx="1489" cy="8773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693683" y="4495507"/>
            <a:ext cx="860040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5865911" y="5391375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39" name="Conector recto 38"/>
          <p:cNvCxnSpPr/>
          <p:nvPr/>
        </p:nvCxnSpPr>
        <p:spPr>
          <a:xfrm>
            <a:off x="805218" y="1751736"/>
            <a:ext cx="0" cy="15710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3076208" y="1714329"/>
            <a:ext cx="0" cy="15710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350670" y="598289"/>
            <a:ext cx="302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RadiusClientSocket</a:t>
            </a:r>
            <a:endParaRPr lang="es-ES" sz="2800" b="1" dirty="0"/>
          </a:p>
        </p:txBody>
      </p:sp>
      <p:sp>
        <p:nvSpPr>
          <p:cNvPr id="17" name="Rectángulo 16"/>
          <p:cNvSpPr/>
          <p:nvPr/>
        </p:nvSpPr>
        <p:spPr>
          <a:xfrm>
            <a:off x="1316291" y="4302706"/>
            <a:ext cx="1577838" cy="1229710"/>
          </a:xfrm>
          <a:prstGeom prst="rect">
            <a:avLst/>
          </a:prstGeom>
          <a:solidFill>
            <a:srgbClr val="A6A6A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 (</a:t>
            </a:r>
            <a:r>
              <a:rPr lang="es-ES" dirty="0" err="1" smtClean="0"/>
              <a:t>port,id</a:t>
            </a:r>
            <a:r>
              <a:rPr lang="es-ES" dirty="0" smtClean="0"/>
              <a:t> -&gt; </a:t>
            </a:r>
            <a:r>
              <a:rPr lang="es-ES" dirty="0" err="1" smtClean="0"/>
              <a:t>radiusId</a:t>
            </a:r>
            <a:r>
              <a:rPr lang="es-ES" dirty="0" smtClean="0"/>
              <a:t>, </a:t>
            </a:r>
            <a:r>
              <a:rPr lang="es-ES" dirty="0" err="1" smtClean="0"/>
              <a:t>authenticator</a:t>
            </a:r>
            <a:r>
              <a:rPr lang="es-ES" dirty="0" smtClean="0"/>
              <a:t>)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7109196" y="4302706"/>
            <a:ext cx="1922720" cy="1229710"/>
          </a:xfrm>
          <a:prstGeom prst="rect">
            <a:avLst/>
          </a:prstGeom>
          <a:solidFill>
            <a:srgbClr val="A6A6A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 (</a:t>
            </a:r>
            <a:r>
              <a:rPr lang="es-ES" dirty="0" err="1" smtClean="0"/>
              <a:t>radiusId</a:t>
            </a:r>
            <a:endParaRPr lang="es-ES" dirty="0" smtClean="0"/>
          </a:p>
          <a:p>
            <a:pPr algn="ctr"/>
            <a:r>
              <a:rPr lang="es-ES" dirty="0" smtClean="0"/>
              <a:t>-&gt;</a:t>
            </a:r>
            <a:r>
              <a:rPr lang="es-ES" dirty="0" err="1" smtClean="0"/>
              <a:t>promise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803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/>
          <p:cNvSpPr txBox="1"/>
          <p:nvPr/>
        </p:nvSpPr>
        <p:spPr>
          <a:xfrm>
            <a:off x="1008993" y="504497"/>
            <a:ext cx="3366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CONTADORES DIAMETER</a:t>
            </a:r>
            <a:endParaRPr lang="es-ES" sz="24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008993" y="1198179"/>
            <a:ext cx="8353954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Peer </a:t>
            </a:r>
            <a:r>
              <a:rPr lang="es-ES" sz="2000" b="1" dirty="0" err="1" smtClean="0"/>
              <a:t>stats</a:t>
            </a:r>
            <a:endParaRPr lang="es-ES" sz="2000" b="1" dirty="0" smtClean="0"/>
          </a:p>
          <a:p>
            <a:endParaRPr lang="es-ES" dirty="0"/>
          </a:p>
          <a:p>
            <a:pPr marL="342900" indent="-342900">
              <a:buAutoNum type="arabicPeriod"/>
            </a:pPr>
            <a:r>
              <a:rPr lang="es-ES" dirty="0" err="1" smtClean="0"/>
              <a:t>RequestReceived</a:t>
            </a:r>
            <a:r>
              <a:rPr lang="es-ES" dirty="0" smtClean="0"/>
              <a:t>(peer, 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cm) -&gt; Del mensaje recibido</a:t>
            </a:r>
          </a:p>
          <a:p>
            <a:pPr marL="342900" indent="-342900">
              <a:buAutoNum type="arabicPeriod"/>
            </a:pPr>
            <a:r>
              <a:rPr lang="es-ES" dirty="0" err="1" smtClean="0"/>
              <a:t>AnswerReceived</a:t>
            </a:r>
            <a:r>
              <a:rPr lang="es-ES" dirty="0" smtClean="0"/>
              <a:t>(peer, 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cm, </a:t>
            </a:r>
            <a:r>
              <a:rPr lang="es-ES" dirty="0" err="1" smtClean="0"/>
              <a:t>rc</a:t>
            </a:r>
            <a:r>
              <a:rPr lang="es-ES" dirty="0" smtClean="0"/>
              <a:t>, </a:t>
            </a:r>
            <a:r>
              <a:rPr lang="es-ES" dirty="0" err="1" smtClean="0"/>
              <a:t>tr</a:t>
            </a:r>
            <a:r>
              <a:rPr lang="es-ES" dirty="0" smtClean="0"/>
              <a:t>) -&gt; Del mensaje recibido. </a:t>
            </a:r>
            <a:r>
              <a:rPr lang="es-ES" dirty="0" err="1" smtClean="0"/>
              <a:t>Tr</a:t>
            </a:r>
            <a:r>
              <a:rPr lang="es-ES" dirty="0" smtClean="0"/>
              <a:t> de caché</a:t>
            </a:r>
          </a:p>
          <a:p>
            <a:pPr marL="342900" indent="-342900">
              <a:buAutoNum type="arabicPeriod"/>
            </a:pPr>
            <a:r>
              <a:rPr lang="es-ES" dirty="0" err="1" smtClean="0"/>
              <a:t>RequestTimeout</a:t>
            </a:r>
            <a:r>
              <a:rPr lang="es-ES" dirty="0" smtClean="0"/>
              <a:t>(peer, 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cm) -&gt; De </a:t>
            </a:r>
            <a:r>
              <a:rPr lang="es-ES" dirty="0" err="1" smtClean="0"/>
              <a:t>key</a:t>
            </a:r>
            <a:r>
              <a:rPr lang="es-ES" dirty="0" smtClean="0"/>
              <a:t> en caché</a:t>
            </a:r>
          </a:p>
          <a:p>
            <a:pPr marL="342900" indent="-342900">
              <a:buAutoNum type="arabicPeriod"/>
            </a:pPr>
            <a:r>
              <a:rPr lang="es-ES" dirty="0" err="1" smtClean="0"/>
              <a:t>AnswerSent</a:t>
            </a:r>
            <a:r>
              <a:rPr lang="es-ES" dirty="0" smtClean="0"/>
              <a:t>(peer, 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cm, </a:t>
            </a:r>
            <a:r>
              <a:rPr lang="es-ES" dirty="0" err="1" smtClean="0"/>
              <a:t>rc</a:t>
            </a:r>
            <a:r>
              <a:rPr lang="es-ES" dirty="0" smtClean="0"/>
              <a:t>) -&gt; Del mensaje enviado. (Sin </a:t>
            </a:r>
            <a:r>
              <a:rPr lang="es-ES" dirty="0" err="1" smtClean="0"/>
              <a:t>tr</a:t>
            </a:r>
            <a:r>
              <a:rPr lang="es-ES" dirty="0" smtClean="0"/>
              <a:t>)</a:t>
            </a:r>
          </a:p>
          <a:p>
            <a:pPr marL="342900" indent="-342900">
              <a:buAutoNum type="arabicPeriod"/>
            </a:pPr>
            <a:r>
              <a:rPr lang="es-ES" dirty="0" err="1" smtClean="0"/>
              <a:t>RequestSent</a:t>
            </a:r>
            <a:r>
              <a:rPr lang="es-ES" dirty="0" smtClean="0"/>
              <a:t>(peer, 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cm) -&gt; Del mensaje enviado</a:t>
            </a:r>
          </a:p>
          <a:p>
            <a:pPr marL="342900" indent="-342900">
              <a:buAutoNum type="arabicPeriod"/>
            </a:pPr>
            <a:endParaRPr lang="es-ES" dirty="0"/>
          </a:p>
          <a:p>
            <a:r>
              <a:rPr lang="es-ES" b="1" dirty="0" err="1" smtClean="0"/>
              <a:t>RouterStats</a:t>
            </a:r>
            <a:endParaRPr lang="es-ES" b="1" dirty="0" smtClean="0"/>
          </a:p>
          <a:p>
            <a:endParaRPr lang="es-ES" dirty="0" smtClean="0"/>
          </a:p>
          <a:p>
            <a:r>
              <a:rPr lang="es-ES" dirty="0" smtClean="0"/>
              <a:t>6. </a:t>
            </a:r>
            <a:r>
              <a:rPr lang="es-ES" dirty="0" err="1" smtClean="0"/>
              <a:t>RequestReceivedDropped</a:t>
            </a:r>
            <a:r>
              <a:rPr lang="es-ES" dirty="0" smtClean="0"/>
              <a:t>(oh,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cm) -&gt; Del mensaje recibido</a:t>
            </a:r>
          </a:p>
          <a:p>
            <a:r>
              <a:rPr lang="es-ES" dirty="0" smtClean="0"/>
              <a:t>7. </a:t>
            </a:r>
            <a:r>
              <a:rPr lang="es-ES" dirty="0" err="1" smtClean="0"/>
              <a:t>RequestSentDropped</a:t>
            </a:r>
            <a:r>
              <a:rPr lang="es-ES" dirty="0" smtClean="0"/>
              <a:t>(oh,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cm) -&gt; Del mensaje enviado</a:t>
            </a:r>
          </a:p>
          <a:p>
            <a:r>
              <a:rPr lang="es-ES" dirty="0" smtClean="0"/>
              <a:t>8. </a:t>
            </a:r>
            <a:r>
              <a:rPr lang="es-ES" dirty="0" err="1" smtClean="0"/>
              <a:t>RequesRetransmitted</a:t>
            </a:r>
            <a:r>
              <a:rPr lang="es-ES" dirty="0" smtClean="0"/>
              <a:t>(oh,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cm) -&gt; Del mensaje enviado</a:t>
            </a:r>
          </a:p>
          <a:p>
            <a:endParaRPr lang="es-ES" dirty="0"/>
          </a:p>
          <a:p>
            <a:r>
              <a:rPr lang="es-ES" b="1" dirty="0" err="1" smtClean="0"/>
              <a:t>HandlerStats</a:t>
            </a:r>
            <a:endParaRPr lang="es-ES" b="1" dirty="0" smtClean="0"/>
          </a:p>
          <a:p>
            <a:endParaRPr lang="es-ES" dirty="0"/>
          </a:p>
          <a:p>
            <a:r>
              <a:rPr lang="es-ES" dirty="0" smtClean="0"/>
              <a:t>9. </a:t>
            </a:r>
            <a:r>
              <a:rPr lang="es-ES" dirty="0" err="1" smtClean="0"/>
              <a:t>HandlerAnswer</a:t>
            </a:r>
            <a:r>
              <a:rPr lang="es-ES" dirty="0" smtClean="0"/>
              <a:t>(oh,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</a:t>
            </a:r>
            <a:r>
              <a:rPr lang="es-ES" dirty="0" err="1" smtClean="0"/>
              <a:t>co</a:t>
            </a:r>
            <a:r>
              <a:rPr lang="es-ES" dirty="0" smtClean="0"/>
              <a:t>, </a:t>
            </a:r>
            <a:r>
              <a:rPr lang="es-ES" dirty="0" err="1" smtClean="0"/>
              <a:t>rc</a:t>
            </a:r>
            <a:r>
              <a:rPr lang="es-ES" dirty="0" smtClean="0"/>
              <a:t>, </a:t>
            </a:r>
            <a:r>
              <a:rPr lang="es-ES" dirty="0" err="1" smtClean="0"/>
              <a:t>tr</a:t>
            </a:r>
            <a:r>
              <a:rPr lang="es-ES" dirty="0" smtClean="0"/>
              <a:t>) -&gt; Del mensaje recibido</a:t>
            </a:r>
          </a:p>
          <a:p>
            <a:r>
              <a:rPr lang="es-ES" dirty="0" smtClean="0"/>
              <a:t>10. </a:t>
            </a:r>
            <a:r>
              <a:rPr lang="es-ES" dirty="0" err="1" smtClean="0"/>
              <a:t>HandlerRequest</a:t>
            </a:r>
            <a:r>
              <a:rPr lang="es-ES" dirty="0" smtClean="0"/>
              <a:t>(oh,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</a:t>
            </a:r>
            <a:r>
              <a:rPr lang="es-ES" dirty="0" err="1" smtClean="0"/>
              <a:t>co</a:t>
            </a:r>
            <a:r>
              <a:rPr lang="es-ES" dirty="0" smtClean="0"/>
              <a:t>, </a:t>
            </a:r>
            <a:r>
              <a:rPr lang="es-ES" dirty="0" err="1" smtClean="0"/>
              <a:t>rc</a:t>
            </a:r>
            <a:r>
              <a:rPr lang="es-ES" dirty="0" smtClean="0"/>
              <a:t>, </a:t>
            </a:r>
            <a:r>
              <a:rPr lang="es-ES" dirty="0" err="1" smtClean="0"/>
              <a:t>tr</a:t>
            </a:r>
            <a:r>
              <a:rPr lang="es-ES" dirty="0" smtClean="0"/>
              <a:t>) -&gt; Del mensaje enviado</a:t>
            </a:r>
          </a:p>
          <a:p>
            <a:r>
              <a:rPr lang="es-ES" dirty="0" smtClean="0"/>
              <a:t>11. </a:t>
            </a:r>
            <a:r>
              <a:rPr lang="es-ES" dirty="0" err="1" smtClean="0"/>
              <a:t>HandlerTimeout</a:t>
            </a:r>
            <a:r>
              <a:rPr lang="es-ES" dirty="0" smtClean="0"/>
              <a:t>(oh, </a:t>
            </a:r>
            <a:r>
              <a:rPr lang="es-ES" dirty="0" err="1" smtClean="0"/>
              <a:t>or</a:t>
            </a:r>
            <a:r>
              <a:rPr lang="es-ES" dirty="0" smtClean="0"/>
              <a:t>, </a:t>
            </a:r>
            <a:r>
              <a:rPr lang="es-ES" dirty="0" err="1" smtClean="0"/>
              <a:t>dh</a:t>
            </a:r>
            <a:r>
              <a:rPr lang="es-ES" dirty="0" smtClean="0"/>
              <a:t>, </a:t>
            </a:r>
            <a:r>
              <a:rPr lang="es-ES" dirty="0" err="1" smtClean="0"/>
              <a:t>dr</a:t>
            </a:r>
            <a:r>
              <a:rPr lang="es-ES" dirty="0" smtClean="0"/>
              <a:t>, </a:t>
            </a:r>
            <a:r>
              <a:rPr lang="es-ES" dirty="0" err="1" smtClean="0"/>
              <a:t>ap</a:t>
            </a:r>
            <a:r>
              <a:rPr lang="es-ES" dirty="0" smtClean="0"/>
              <a:t>, </a:t>
            </a:r>
            <a:r>
              <a:rPr lang="es-ES" dirty="0" err="1" smtClean="0"/>
              <a:t>co</a:t>
            </a:r>
            <a:r>
              <a:rPr lang="es-ES" dirty="0" smtClean="0"/>
              <a:t>) -&gt; Del mensaje enviado</a:t>
            </a:r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5726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/>
          <p:cNvSpPr txBox="1"/>
          <p:nvPr/>
        </p:nvSpPr>
        <p:spPr>
          <a:xfrm>
            <a:off x="1008993" y="504497"/>
            <a:ext cx="2989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CONTADORES RADIUS</a:t>
            </a:r>
            <a:endParaRPr lang="es-ES" sz="24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008993" y="1119351"/>
            <a:ext cx="789852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Server</a:t>
            </a:r>
          </a:p>
          <a:p>
            <a:endParaRPr lang="es-ES" dirty="0"/>
          </a:p>
          <a:p>
            <a:pPr marL="342900" indent="-342900">
              <a:buAutoNum type="arabicPeriod"/>
            </a:pPr>
            <a:r>
              <a:rPr lang="es-ES" dirty="0" err="1" smtClean="0"/>
              <a:t>ServerRequest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pPr marL="342900" indent="-342900">
              <a:buAutoNum type="arabicPeriod"/>
            </a:pPr>
            <a:r>
              <a:rPr lang="es-ES" dirty="0" err="1" smtClean="0"/>
              <a:t>ServerResponse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rs</a:t>
            </a:r>
            <a:r>
              <a:rPr lang="es-ES" dirty="0" smtClean="0"/>
              <a:t>)</a:t>
            </a:r>
          </a:p>
          <a:p>
            <a:pPr marL="342900" indent="-342900">
              <a:buAutoNum type="arabicPeriod"/>
            </a:pPr>
            <a:endParaRPr lang="es-ES" dirty="0"/>
          </a:p>
          <a:p>
            <a:r>
              <a:rPr lang="es-ES" b="1" dirty="0" err="1" smtClean="0"/>
              <a:t>Client</a:t>
            </a:r>
            <a:endParaRPr lang="es-ES" b="1" dirty="0" smtClean="0"/>
          </a:p>
          <a:p>
            <a:endParaRPr lang="es-ES" dirty="0"/>
          </a:p>
          <a:p>
            <a:r>
              <a:rPr lang="es-ES" dirty="0" smtClean="0"/>
              <a:t>3. </a:t>
            </a:r>
            <a:r>
              <a:rPr lang="es-ES" dirty="0" err="1" smtClean="0"/>
              <a:t>ClientRequest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r>
              <a:rPr lang="es-ES" dirty="0" smtClean="0"/>
              <a:t>4. </a:t>
            </a:r>
            <a:r>
              <a:rPr lang="es-ES" dirty="0" err="1" smtClean="0"/>
              <a:t>ClientResponse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, </a:t>
            </a:r>
            <a:r>
              <a:rPr lang="es-ES" dirty="0" err="1" smtClean="0"/>
              <a:t>rs</a:t>
            </a:r>
            <a:r>
              <a:rPr lang="es-ES" dirty="0" smtClean="0"/>
              <a:t>, </a:t>
            </a:r>
            <a:r>
              <a:rPr lang="es-ES" dirty="0" err="1" smtClean="0"/>
              <a:t>rt</a:t>
            </a:r>
            <a:r>
              <a:rPr lang="es-ES" dirty="0" smtClean="0"/>
              <a:t>)</a:t>
            </a:r>
          </a:p>
          <a:p>
            <a:r>
              <a:rPr lang="es-ES" dirty="0" smtClean="0"/>
              <a:t>5. </a:t>
            </a:r>
            <a:r>
              <a:rPr lang="es-ES" dirty="0" err="1" smtClean="0"/>
              <a:t>ClientTimeout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r>
              <a:rPr lang="es-ES" b="1" dirty="0" err="1" smtClean="0"/>
              <a:t>Handler</a:t>
            </a:r>
            <a:endParaRPr lang="es-ES" b="1" dirty="0" smtClean="0"/>
          </a:p>
          <a:p>
            <a:endParaRPr lang="es-ES" dirty="0"/>
          </a:p>
          <a:p>
            <a:r>
              <a:rPr lang="es-ES" dirty="0"/>
              <a:t>6</a:t>
            </a:r>
            <a:r>
              <a:rPr lang="es-ES" dirty="0" smtClean="0"/>
              <a:t>. </a:t>
            </a:r>
            <a:r>
              <a:rPr lang="es-ES" dirty="0" err="1" smtClean="0"/>
              <a:t>HandlerResponse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, </a:t>
            </a:r>
            <a:r>
              <a:rPr lang="es-ES" dirty="0" err="1" smtClean="0"/>
              <a:t>rs</a:t>
            </a:r>
            <a:r>
              <a:rPr lang="es-ES" dirty="0" smtClean="0"/>
              <a:t>, </a:t>
            </a:r>
            <a:r>
              <a:rPr lang="es-ES" dirty="0" err="1" smtClean="0"/>
              <a:t>rt</a:t>
            </a:r>
            <a:r>
              <a:rPr lang="es-ES" dirty="0" smtClean="0"/>
              <a:t> )</a:t>
            </a:r>
          </a:p>
          <a:p>
            <a:r>
              <a:rPr lang="es-ES" dirty="0"/>
              <a:t>7</a:t>
            </a:r>
            <a:r>
              <a:rPr lang="es-ES" dirty="0" smtClean="0"/>
              <a:t>. </a:t>
            </a:r>
            <a:r>
              <a:rPr lang="es-ES" dirty="0" err="1" smtClean="0"/>
              <a:t>HandlerDrop</a:t>
            </a:r>
            <a:r>
              <a:rPr lang="es-ES" dirty="0" smtClean="0"/>
              <a:t>(</a:t>
            </a:r>
            <a:r>
              <a:rPr lang="es-ES" dirty="0" err="1" smtClean="0"/>
              <a:t>rh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r>
              <a:rPr lang="es-ES" dirty="0"/>
              <a:t>8</a:t>
            </a:r>
            <a:r>
              <a:rPr lang="es-ES" dirty="0" smtClean="0"/>
              <a:t>. </a:t>
            </a:r>
            <a:r>
              <a:rPr lang="es-ES" dirty="0" err="1" smtClean="0"/>
              <a:t>HandlerRequest</a:t>
            </a:r>
            <a:r>
              <a:rPr lang="es-ES" dirty="0" smtClean="0"/>
              <a:t>(</a:t>
            </a:r>
            <a:r>
              <a:rPr lang="es-ES" dirty="0" err="1" smtClean="0"/>
              <a:t>group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, </a:t>
            </a:r>
            <a:r>
              <a:rPr lang="es-ES" dirty="0" err="1" smtClean="0"/>
              <a:t>rs</a:t>
            </a:r>
            <a:r>
              <a:rPr lang="es-ES" dirty="0" smtClean="0"/>
              <a:t>, </a:t>
            </a:r>
            <a:r>
              <a:rPr lang="es-ES" dirty="0" err="1" smtClean="0"/>
              <a:t>rt</a:t>
            </a:r>
            <a:r>
              <a:rPr lang="es-ES" dirty="0" smtClean="0"/>
              <a:t>)</a:t>
            </a:r>
          </a:p>
          <a:p>
            <a:r>
              <a:rPr lang="es-ES" dirty="0" smtClean="0"/>
              <a:t>9. </a:t>
            </a:r>
            <a:r>
              <a:rPr lang="es-ES" dirty="0" err="1" smtClean="0"/>
              <a:t>HandlerRetransmission</a:t>
            </a:r>
            <a:r>
              <a:rPr lang="es-ES" dirty="0" smtClean="0"/>
              <a:t>(</a:t>
            </a:r>
            <a:r>
              <a:rPr lang="es-ES" dirty="0" err="1" smtClean="0"/>
              <a:t>group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r>
              <a:rPr lang="es-ES" dirty="0"/>
              <a:t>9</a:t>
            </a:r>
            <a:r>
              <a:rPr lang="es-ES" dirty="0" smtClean="0"/>
              <a:t>. </a:t>
            </a:r>
            <a:r>
              <a:rPr lang="es-ES" dirty="0" err="1" smtClean="0"/>
              <a:t>HandlerTimeout</a:t>
            </a:r>
            <a:r>
              <a:rPr lang="es-ES" dirty="0" smtClean="0"/>
              <a:t>(</a:t>
            </a:r>
            <a:r>
              <a:rPr lang="es-ES" dirty="0" err="1" smtClean="0"/>
              <a:t>group</a:t>
            </a:r>
            <a:r>
              <a:rPr lang="es-ES" dirty="0" smtClean="0"/>
              <a:t>, </a:t>
            </a:r>
            <a:r>
              <a:rPr lang="es-ES" dirty="0" err="1" smtClean="0"/>
              <a:t>rq</a:t>
            </a:r>
            <a:r>
              <a:rPr lang="es-ES" dirty="0" smtClean="0"/>
              <a:t>)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9586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4601</TotalTime>
  <Words>442</Words>
  <Application>Microsoft Office PowerPoint</Application>
  <PresentationFormat>Personalizado</PresentationFormat>
  <Paragraphs>116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DejaVu Sans</vt:lpstr>
      <vt:lpstr>Liberation Sans</vt:lpstr>
      <vt:lpstr>Liberation Serif</vt:lpstr>
      <vt:lpstr>Lohit Devanagari</vt:lpstr>
      <vt:lpstr>WenQuanYi Zen Hei Sharp</vt:lpstr>
      <vt:lpstr>Default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Rodriguez Garcia, Francisco</dc:creator>
  <cp:lastModifiedBy>Rodriguez Garcia, Francisco</cp:lastModifiedBy>
  <cp:revision>53</cp:revision>
  <dcterms:created xsi:type="dcterms:W3CDTF">2017-07-29T16:01:52Z</dcterms:created>
  <dcterms:modified xsi:type="dcterms:W3CDTF">2018-09-16T15:50:18Z</dcterms:modified>
</cp:coreProperties>
</file>