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700560"/>
            <a:ext cx="891360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14560" y="2595600"/>
            <a:ext cx="761004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114560" y="4512240"/>
            <a:ext cx="761004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700560"/>
            <a:ext cx="891360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114560" y="259560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13720" y="259560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13720" y="451224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114560" y="451224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700560"/>
            <a:ext cx="891360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114560" y="259560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13720" y="259560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700560"/>
            <a:ext cx="891360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114560" y="2595600"/>
            <a:ext cx="7610040" cy="3670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700560"/>
            <a:ext cx="891360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114560" y="2595600"/>
            <a:ext cx="7610040" cy="367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700560"/>
            <a:ext cx="891360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114560" y="2595600"/>
            <a:ext cx="3713400" cy="367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13720" y="2595600"/>
            <a:ext cx="3713400" cy="367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700560"/>
            <a:ext cx="891360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0" y="700560"/>
            <a:ext cx="8913600" cy="5565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700560"/>
            <a:ext cx="891360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114560" y="259560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114560" y="451224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13720" y="2595600"/>
            <a:ext cx="3713400" cy="367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700560"/>
            <a:ext cx="891360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114560" y="2595600"/>
            <a:ext cx="7610040" cy="3670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700560"/>
            <a:ext cx="891360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114560" y="2595600"/>
            <a:ext cx="3713400" cy="367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13720" y="259560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13720" y="451224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700560"/>
            <a:ext cx="891360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114560" y="259560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13720" y="259560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114560" y="4512240"/>
            <a:ext cx="760968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700560"/>
            <a:ext cx="891360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14560" y="2595600"/>
            <a:ext cx="761004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114560" y="4512240"/>
            <a:ext cx="761004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700560"/>
            <a:ext cx="891360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114560" y="259560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13720" y="259560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13720" y="451224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114560" y="451224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700560"/>
            <a:ext cx="891360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14560" y="259560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13720" y="259560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700560"/>
            <a:ext cx="891360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114560" y="2595600"/>
            <a:ext cx="7610040" cy="367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700560"/>
            <a:ext cx="891360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114560" y="2595600"/>
            <a:ext cx="3713400" cy="367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13720" y="2595600"/>
            <a:ext cx="3713400" cy="367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700560"/>
            <a:ext cx="891360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0" y="700560"/>
            <a:ext cx="8913600" cy="5565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700560"/>
            <a:ext cx="891360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114560" y="259560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114560" y="451224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13720" y="2595600"/>
            <a:ext cx="3713400" cy="367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700560"/>
            <a:ext cx="891360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14560" y="2595600"/>
            <a:ext cx="3713400" cy="3670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13720" y="259560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13720" y="451224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700560"/>
            <a:ext cx="891360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14560" y="259560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13720" y="2595600"/>
            <a:ext cx="371340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114560" y="4512240"/>
            <a:ext cx="7609680" cy="1750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14400" y="0"/>
            <a:ext cx="7999200" cy="182520"/>
          </a:xfrm>
          <a:prstGeom prst="rect">
            <a:avLst/>
          </a:prstGeom>
          <a:solidFill>
            <a:srgbClr val="d6d9cd"/>
          </a:solidFill>
        </p:spPr>
      </p:sp>
      <p:sp>
        <p:nvSpPr>
          <p:cNvPr id="1" name="CustomShape 2"/>
          <p:cNvSpPr/>
          <p:nvPr/>
        </p:nvSpPr>
        <p:spPr>
          <a:xfrm>
            <a:off x="914400" y="6675120"/>
            <a:ext cx="7999200" cy="182520"/>
          </a:xfrm>
          <a:prstGeom prst="rect">
            <a:avLst/>
          </a:prstGeom>
          <a:solidFill>
            <a:srgbClr val="e4e6de"/>
          </a:solidFill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0" y="2157480"/>
            <a:ext cx="8915040" cy="877320"/>
          </a:xfrm>
          <a:prstGeom prst="rect">
            <a:avLst/>
          </a:prstGeom>
        </p:spPr>
        <p:txBody>
          <a:bodyPr anchor="ctr" lIns="1188720" rIns="27432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entury Gothic"/>
              </a:rPr>
              <a:t>13-2-24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E61601E-DE3D-4AF5-8008-F19B221394ED}" type="slidenum">
              <a:rPr lang="en-CA">
                <a:solidFill>
                  <a:srgbClr val="000000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914400" y="0"/>
            <a:ext cx="7999200" cy="182520"/>
          </a:xfrm>
          <a:prstGeom prst="rect">
            <a:avLst/>
          </a:prstGeom>
          <a:solidFill>
            <a:srgbClr val="d6d9cd"/>
          </a:solidFill>
        </p:spPr>
      </p:sp>
      <p:sp>
        <p:nvSpPr>
          <p:cNvPr id="40" name="CustomShape 2"/>
          <p:cNvSpPr/>
          <p:nvPr/>
        </p:nvSpPr>
        <p:spPr>
          <a:xfrm>
            <a:off x="914400" y="6675120"/>
            <a:ext cx="7999200" cy="182520"/>
          </a:xfrm>
          <a:prstGeom prst="rect">
            <a:avLst/>
          </a:prstGeom>
          <a:solidFill>
            <a:srgbClr val="e4e6de"/>
          </a:solidFill>
        </p:spPr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0" y="700560"/>
            <a:ext cx="8913600" cy="914040"/>
          </a:xfrm>
          <a:prstGeom prst="rect">
            <a:avLst/>
          </a:prstGeom>
        </p:spPr>
        <p:txBody>
          <a:bodyPr anchor="ctr" lIns="1188720" rIns="27432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1114560" y="2595600"/>
            <a:ext cx="7610040" cy="3670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595959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595959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595959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595959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595959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595959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"/>
            </a:pPr>
            <a:r>
              <a:rPr lang="en-US" sz="2000">
                <a:solidFill>
                  <a:srgbClr val="595959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charset="2" typeface="Wingdings 2"/>
              <a:buChar char=""/>
            </a:pPr>
            <a:r>
              <a:rPr lang="en-US">
                <a:solidFill>
                  <a:srgbClr val="595959"/>
                </a:solidFill>
                <a:latin typeface="Century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charset="2" typeface="Wingdings 2"/>
              <a:buChar char=""/>
            </a:pPr>
            <a:r>
              <a:rPr lang="en-US">
                <a:solidFill>
                  <a:srgbClr val="595959"/>
                </a:solidFill>
                <a:latin typeface="Century 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charset="2" typeface="Wingdings 2"/>
              <a:buChar char=""/>
            </a:pPr>
            <a:r>
              <a:rPr lang="en-US">
                <a:solidFill>
                  <a:srgbClr val="595959"/>
                </a:solidFill>
                <a:latin typeface="Century 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charset="2" typeface="Wingdings 2"/>
              <a:buChar char=""/>
            </a:pPr>
            <a:r>
              <a:rPr lang="en-US">
                <a:solidFill>
                  <a:srgbClr val="595959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entury Gothic"/>
              </a:rPr>
              <a:t>13-2-24</a:t>
            </a:r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5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A0E033E-5F96-4E65-B531-D4D9EF20C862}" type="slidenum">
              <a:rPr lang="en-CA">
                <a:solidFill>
                  <a:srgbClr val="000000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0" y="700560"/>
            <a:ext cx="8913600" cy="914040"/>
          </a:xfrm>
          <a:prstGeom prst="rect">
            <a:avLst/>
          </a:prstGeom>
        </p:spPr>
        <p:txBody>
          <a:bodyPr anchor="ctr" lIns="1188720" rIns="27432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Solution du sudokube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114560" y="2595600"/>
            <a:ext cx="6949440" cy="367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"/>
            </a:pPr>
            <a:r>
              <a:rPr lang="en-US" sz="2000">
                <a:solidFill>
                  <a:srgbClr val="595959"/>
                </a:solidFill>
                <a:latin typeface="Century Gothic"/>
              </a:rPr>
              <a:t>Algorithme maison en C++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"/>
            </a:pPr>
            <a:r>
              <a:rPr lang="en-US" sz="2000">
                <a:solidFill>
                  <a:srgbClr val="595959"/>
                </a:solidFill>
                <a:latin typeface="Century Gothic"/>
              </a:rPr>
              <a:t>Peut trouver des solution pour des sudokubes ayant 4 chiffres au départ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"/>
            </a:pPr>
            <a:r>
              <a:rPr lang="en-US" sz="2000">
                <a:solidFill>
                  <a:srgbClr val="595959"/>
                </a:solidFill>
                <a:latin typeface="Century Gothic"/>
              </a:rPr>
              <a:t>Trouve une solution pour les sudokubes normaux (8 à 15 chiffres au départ) en moins d'une seconde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slow">
    <p:fade/>
  </p:transition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0" y="700560"/>
            <a:ext cx="8913600" cy="914040"/>
          </a:xfrm>
          <a:prstGeom prst="rect">
            <a:avLst/>
          </a:prstGeom>
        </p:spPr>
        <p:txBody>
          <a:bodyPr anchor="ctr" lIns="1188720" rIns="27432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Solution du sudokube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30560" y="1767600"/>
            <a:ext cx="3961440" cy="752400"/>
          </a:xfrm>
          <a:prstGeom prst="rect">
            <a:avLst/>
          </a:prstGeom>
        </p:spPr>
        <p:txBody>
          <a:bodyPr/>
          <a:p>
            <a:pPr>
              <a:lnSpc>
                <a:spcPct val="160000"/>
              </a:lnSpc>
            </a:pPr>
            <a:r>
              <a:rPr lang="en-US" sz="2000">
                <a:solidFill>
                  <a:srgbClr val="595959"/>
                </a:solidFill>
                <a:latin typeface="Century Gothic"/>
              </a:rPr>
              <a:t>Représentation en mémoire</a:t>
            </a:r>
            <a:endParaRPr/>
          </a:p>
        </p:txBody>
      </p:sp>
      <p:pic>
        <p:nvPicPr>
          <p:cNvPr descr="" id="8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0" y="360000"/>
            <a:ext cx="8784000" cy="7004160"/>
          </a:xfrm>
          <a:prstGeom prst="rect">
            <a:avLst/>
          </a:prstGeom>
        </p:spPr>
      </p:pic>
    </p:spTree>
  </p:cSld>
  <p:transition spd="slow">
    <p:fade/>
  </p:transition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0" y="700560"/>
            <a:ext cx="8913600" cy="914040"/>
          </a:xfrm>
          <a:prstGeom prst="rect">
            <a:avLst/>
          </a:prstGeom>
        </p:spPr>
        <p:txBody>
          <a:bodyPr anchor="ctr" lIns="1188720" rIns="27432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Solution du sudokube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114920" y="2307600"/>
            <a:ext cx="7610040" cy="367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"/>
            </a:pPr>
            <a:r>
              <a:rPr lang="en-US" sz="2400">
                <a:solidFill>
                  <a:srgbClr val="595959"/>
                </a:solidFill>
                <a:latin typeface="Century Gothic"/>
              </a:rPr>
              <a:t>Stratégies utilisées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"/>
            </a:pPr>
            <a:r>
              <a:rPr lang="en-US" sz="2000">
                <a:solidFill>
                  <a:srgbClr val="595959"/>
                </a:solidFill>
                <a:latin typeface="Century Gothic"/>
              </a:rPr>
              <a:t>“</a:t>
            </a:r>
            <a:r>
              <a:rPr lang="en-US" sz="2000">
                <a:solidFill>
                  <a:srgbClr val="595959"/>
                </a:solidFill>
                <a:latin typeface="Century Gothic"/>
              </a:rPr>
              <a:t>naked pairs”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"/>
            </a:pPr>
            <a:r>
              <a:rPr lang="en-US" sz="2000">
                <a:solidFill>
                  <a:srgbClr val="595959"/>
                </a:solidFill>
                <a:latin typeface="Century Gothic"/>
              </a:rPr>
              <a:t>“</a:t>
            </a:r>
            <a:r>
              <a:rPr lang="en-US" sz="2000">
                <a:solidFill>
                  <a:srgbClr val="595959"/>
                </a:solidFill>
                <a:latin typeface="Century Gothic"/>
              </a:rPr>
              <a:t>hidden pairs” et “hidden triples”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"/>
            </a:pPr>
            <a:r>
              <a:rPr lang="en-US" sz="2000">
                <a:solidFill>
                  <a:srgbClr val="595959"/>
                </a:solidFill>
                <a:latin typeface="Century Gothic"/>
              </a:rPr>
              <a:t>“</a:t>
            </a:r>
            <a:r>
              <a:rPr lang="en-US" sz="2000">
                <a:solidFill>
                  <a:srgbClr val="595959"/>
                </a:solidFill>
                <a:latin typeface="Century Gothic"/>
              </a:rPr>
              <a:t>pointing pairs” et “pointing triples”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"/>
            </a:pPr>
            <a:r>
              <a:rPr lang="en-US" sz="2000">
                <a:solidFill>
                  <a:srgbClr val="595959"/>
                </a:solidFill>
                <a:latin typeface="Century Gothic"/>
              </a:rPr>
              <a:t>“</a:t>
            </a:r>
            <a:r>
              <a:rPr lang="en-US" sz="2000">
                <a:solidFill>
                  <a:srgbClr val="595959"/>
                </a:solidFill>
                <a:latin typeface="Century Gothic"/>
              </a:rPr>
              <a:t>box and line reduction”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"/>
            </a:pPr>
            <a:r>
              <a:rPr lang="en-US" sz="2000">
                <a:solidFill>
                  <a:srgbClr val="595959"/>
                </a:solidFill>
                <a:latin typeface="Century Gothic"/>
              </a:rPr>
              <a:t>“</a:t>
            </a:r>
            <a:r>
              <a:rPr lang="en-US" sz="2000">
                <a:solidFill>
                  <a:srgbClr val="595959"/>
                </a:solidFill>
                <a:latin typeface="Century Gothic"/>
              </a:rPr>
              <a:t>brute force”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slow">
    <p:fade/>
  </p:transition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700560"/>
            <a:ext cx="8913600" cy="914040"/>
          </a:xfrm>
          <a:prstGeom prst="rect">
            <a:avLst/>
          </a:prstGeom>
        </p:spPr>
        <p:txBody>
          <a:bodyPr anchor="ctr" lIns="1188720" rIns="27432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entury Gothic"/>
              </a:rPr>
              <a:t>Recherche de chemin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1114920" y="2595600"/>
            <a:ext cx="7610040" cy="367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 2"/>
              <a:buChar char=""/>
            </a:pPr>
            <a:r>
              <a:rPr lang="en-US" sz="2000">
                <a:solidFill>
                  <a:srgbClr val="595959"/>
                </a:solidFill>
                <a:latin typeface="Century Gothic"/>
              </a:rPr>
              <a:t>Représentation spatiale cartésienne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"/>
            </a:pPr>
            <a:r>
              <a:rPr lang="en-US" sz="2000">
                <a:solidFill>
                  <a:srgbClr val="595959"/>
                </a:solidFill>
                <a:latin typeface="Century Gothic"/>
              </a:rPr>
              <a:t>Algorithme A*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"/>
            </a:pPr>
            <a:r>
              <a:rPr lang="en-US" sz="2000">
                <a:solidFill>
                  <a:srgbClr val="595959"/>
                </a:solidFill>
                <a:latin typeface="Century Gothic"/>
              </a:rPr>
              <a:t>Réajustement du chemin trouvé en ne conservant que les points “critiques”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slow">
    <p:fade/>
  </p:transition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