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omments/comment1.xml" ContentType="application/vnd.openxmlformats-officedocument.presentationml.comment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omments/comment2.xml" ContentType="application/vnd.openxmlformats-officedocument.presentationml.comment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omments/comment3.xml" ContentType="application/vnd.openxmlformats-officedocument.presentationml.comment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omments/comment4.xml" ContentType="application/vnd.openxmlformats-officedocument.presentationml.comment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omments/comment5.xml" ContentType="application/vnd.openxmlformats-officedocument.presentationml.comment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omments/comment6.xml" ContentType="application/vnd.openxmlformats-officedocument.presentationml.comment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comments/comment7.xml" ContentType="application/vnd.openxmlformats-officedocument.presentationml.comment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comments/comment8.xml" ContentType="application/vnd.openxmlformats-officedocument.presentationml.comment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charts/chart1.xml" ContentType="application/vnd.openxmlformats-officedocument.drawingml.chart+xml"/>
  <Override PartName="/ppt/comments/comment9.xml" ContentType="application/vnd.openxmlformats-officedocument.presentationml.comment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comments/comment10.xml" ContentType="application/vnd.openxmlformats-officedocument.presentationml.comment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comments/comment11.xml" ContentType="application/vnd.openxmlformats-officedocument.presentationml.comment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comments/comment12.xml" ContentType="application/vnd.openxmlformats-officedocument.presentationml.comment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comments/comment13.xml" ContentType="application/vnd.openxmlformats-officedocument.presentationml.comment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comments/comment14.xml" ContentType="application/vnd.openxmlformats-officedocument.presentationml.comment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comments/comment15.xml" ContentType="application/vnd.openxmlformats-officedocument.presentationml.comment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comments/comment16.xml" ContentType="application/vnd.openxmlformats-officedocument.presentationml.comment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comments/comment17.xml" ContentType="application/vnd.openxmlformats-officedocument.presentationml.comment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comments/comment18.xml" ContentType="application/vnd.openxmlformats-officedocument.presentationml.comment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comments/comment19.xml" ContentType="application/vnd.openxmlformats-officedocument.presentationml.comment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comments/comment20.xml" ContentType="application/vnd.openxmlformats-officedocument.presentationml.comment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comments/comment21.xml" ContentType="application/vnd.openxmlformats-officedocument.presentationml.comment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comments/comment22.xml" ContentType="application/vnd.openxmlformats-officedocument.presentationml.comment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comments/comment23.xml" ContentType="application/vnd.openxmlformats-officedocument.presentationml.comments+xml"/>
  <Override PartName="/ppt/tags/tag8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6" r:id="rId1"/>
  </p:sldMasterIdLst>
  <p:notesMasterIdLst>
    <p:notesMasterId r:id="rId33"/>
  </p:notesMasterIdLst>
  <p:handoutMasterIdLst>
    <p:handoutMasterId r:id="rId34"/>
  </p:handoutMasterIdLst>
  <p:sldIdLst>
    <p:sldId id="289" r:id="rId2"/>
    <p:sldId id="290" r:id="rId3"/>
    <p:sldId id="291" r:id="rId4"/>
    <p:sldId id="322" r:id="rId5"/>
    <p:sldId id="323" r:id="rId6"/>
    <p:sldId id="324" r:id="rId7"/>
    <p:sldId id="325" r:id="rId8"/>
    <p:sldId id="326" r:id="rId9"/>
    <p:sldId id="319" r:id="rId10"/>
    <p:sldId id="328" r:id="rId11"/>
    <p:sldId id="329" r:id="rId12"/>
    <p:sldId id="330" r:id="rId13"/>
    <p:sldId id="331" r:id="rId14"/>
    <p:sldId id="327" r:id="rId15"/>
    <p:sldId id="349" r:id="rId16"/>
    <p:sldId id="346" r:id="rId17"/>
    <p:sldId id="344" r:id="rId18"/>
    <p:sldId id="345" r:id="rId19"/>
    <p:sldId id="340" r:id="rId20"/>
    <p:sldId id="341" r:id="rId21"/>
    <p:sldId id="320" r:id="rId22"/>
    <p:sldId id="336" r:id="rId23"/>
    <p:sldId id="337" r:id="rId24"/>
    <p:sldId id="338" r:id="rId25"/>
    <p:sldId id="339" r:id="rId26"/>
    <p:sldId id="321" r:id="rId27"/>
    <p:sldId id="342" r:id="rId28"/>
    <p:sldId id="333" r:id="rId29"/>
    <p:sldId id="335" r:id="rId30"/>
    <p:sldId id="343" r:id="rId31"/>
    <p:sldId id="31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tudiant" initials="E" lastIdx="1" clrIdx="0"/>
  <p:cmAuthor id="1" name="Simon Grenier" initials="SG" lastIdx="4" clrIdx="1"/>
  <p:cmAuthor id="2" name="Francis Valois" initials="FV" lastIdx="32" clrIdx="2"/>
  <p:cmAuthor id="3" name="Marc-André Lapointe" initials="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4" autoAdjust="0"/>
    <p:restoredTop sz="94693" autoAdjust="0"/>
  </p:normalViewPr>
  <p:slideViewPr>
    <p:cSldViewPr snapToGrid="0" snapToObjects="1">
      <p:cViewPr varScale="1">
        <p:scale>
          <a:sx n="117" d="100"/>
          <a:sy n="117" d="100"/>
        </p:scale>
        <p:origin x="96" y="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8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-35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niel\Documents\asservissem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486647012342373"/>
          <c:y val="0.1582697033616636"/>
          <c:w val="0.73179207327873419"/>
          <c:h val="0.63123104879415048"/>
        </c:manualLayout>
      </c:layout>
      <c:scatterChart>
        <c:scatterStyle val="smoothMarker"/>
        <c:varyColors val="0"/>
        <c:ser>
          <c:idx val="0"/>
          <c:order val="0"/>
          <c:tx>
            <c:v>Consigne</c:v>
          </c:tx>
          <c:marker>
            <c:symbol val="none"/>
          </c:marker>
          <c:xVal>
            <c:numRef>
              <c:f>[asservissement.xlsx]Sheet9!$A$1:$A$44</c:f>
              <c:numCache>
                <c:formatCode>General</c:formatCode>
                <c:ptCount val="4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</c:numCache>
            </c:numRef>
          </c:xVal>
          <c:yVal>
            <c:numRef>
              <c:f>[asservissement.xlsx]Sheet9!$C$1:$C$44</c:f>
              <c:numCache>
                <c:formatCode>General</c:formatCode>
                <c:ptCount val="44"/>
                <c:pt idx="0">
                  <c:v>0</c:v>
                </c:pt>
                <c:pt idx="1">
                  <c:v>6400</c:v>
                </c:pt>
                <c:pt idx="2">
                  <c:v>6400</c:v>
                </c:pt>
                <c:pt idx="3">
                  <c:v>6400</c:v>
                </c:pt>
                <c:pt idx="4">
                  <c:v>6400</c:v>
                </c:pt>
                <c:pt idx="5">
                  <c:v>6400</c:v>
                </c:pt>
                <c:pt idx="6">
                  <c:v>6400</c:v>
                </c:pt>
                <c:pt idx="7">
                  <c:v>6400</c:v>
                </c:pt>
                <c:pt idx="8">
                  <c:v>6400</c:v>
                </c:pt>
                <c:pt idx="9">
                  <c:v>6400</c:v>
                </c:pt>
                <c:pt idx="10">
                  <c:v>6400</c:v>
                </c:pt>
                <c:pt idx="11">
                  <c:v>6400</c:v>
                </c:pt>
                <c:pt idx="12">
                  <c:v>6400</c:v>
                </c:pt>
                <c:pt idx="13">
                  <c:v>6400</c:v>
                </c:pt>
                <c:pt idx="14">
                  <c:v>6400</c:v>
                </c:pt>
                <c:pt idx="15">
                  <c:v>6400</c:v>
                </c:pt>
                <c:pt idx="16">
                  <c:v>6400</c:v>
                </c:pt>
                <c:pt idx="17">
                  <c:v>6400</c:v>
                </c:pt>
                <c:pt idx="18">
                  <c:v>6400</c:v>
                </c:pt>
                <c:pt idx="19">
                  <c:v>6400</c:v>
                </c:pt>
                <c:pt idx="20">
                  <c:v>6400</c:v>
                </c:pt>
                <c:pt idx="21">
                  <c:v>6400</c:v>
                </c:pt>
                <c:pt idx="22">
                  <c:v>6400</c:v>
                </c:pt>
                <c:pt idx="23">
                  <c:v>6400</c:v>
                </c:pt>
                <c:pt idx="24">
                  <c:v>6400</c:v>
                </c:pt>
                <c:pt idx="25">
                  <c:v>6400</c:v>
                </c:pt>
                <c:pt idx="26">
                  <c:v>6400</c:v>
                </c:pt>
                <c:pt idx="27">
                  <c:v>6400</c:v>
                </c:pt>
                <c:pt idx="28">
                  <c:v>6400</c:v>
                </c:pt>
                <c:pt idx="29">
                  <c:v>6400</c:v>
                </c:pt>
              </c:numCache>
            </c:numRef>
          </c:yVal>
          <c:smooth val="1"/>
        </c:ser>
        <c:ser>
          <c:idx val="1"/>
          <c:order val="1"/>
          <c:tx>
            <c:v>Réponse</c:v>
          </c:tx>
          <c:marker>
            <c:symbol val="none"/>
          </c:marker>
          <c:xVal>
            <c:numRef>
              <c:f>[asservissement.xlsx]Sheet9!$A$1:$A$44</c:f>
              <c:numCache>
                <c:formatCode>General</c:formatCode>
                <c:ptCount val="4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</c:numCache>
            </c:numRef>
          </c:xVal>
          <c:yVal>
            <c:numRef>
              <c:f>[asservissement.xlsx]Sheet9!$P$1:$P$44</c:f>
              <c:numCache>
                <c:formatCode>General</c:formatCode>
                <c:ptCount val="44"/>
                <c:pt idx="0">
                  <c:v>0</c:v>
                </c:pt>
                <c:pt idx="1">
                  <c:v>0</c:v>
                </c:pt>
                <c:pt idx="2">
                  <c:v>3590</c:v>
                </c:pt>
                <c:pt idx="3">
                  <c:v>6170</c:v>
                </c:pt>
                <c:pt idx="4">
                  <c:v>6230</c:v>
                </c:pt>
                <c:pt idx="5">
                  <c:v>6340</c:v>
                </c:pt>
                <c:pt idx="6">
                  <c:v>6830</c:v>
                </c:pt>
                <c:pt idx="7">
                  <c:v>6760</c:v>
                </c:pt>
                <c:pt idx="8">
                  <c:v>6400</c:v>
                </c:pt>
                <c:pt idx="9">
                  <c:v>6260</c:v>
                </c:pt>
                <c:pt idx="10">
                  <c:v>6300</c:v>
                </c:pt>
                <c:pt idx="11">
                  <c:v>6230</c:v>
                </c:pt>
                <c:pt idx="12">
                  <c:v>6220</c:v>
                </c:pt>
                <c:pt idx="13">
                  <c:v>6270</c:v>
                </c:pt>
                <c:pt idx="14">
                  <c:v>6340</c:v>
                </c:pt>
                <c:pt idx="15">
                  <c:v>6290</c:v>
                </c:pt>
                <c:pt idx="16">
                  <c:v>6380</c:v>
                </c:pt>
                <c:pt idx="17">
                  <c:v>6460</c:v>
                </c:pt>
                <c:pt idx="18">
                  <c:v>6480</c:v>
                </c:pt>
                <c:pt idx="19">
                  <c:v>6360</c:v>
                </c:pt>
                <c:pt idx="20">
                  <c:v>6280</c:v>
                </c:pt>
                <c:pt idx="21">
                  <c:v>6320</c:v>
                </c:pt>
                <c:pt idx="22">
                  <c:v>6360</c:v>
                </c:pt>
                <c:pt idx="23">
                  <c:v>6320</c:v>
                </c:pt>
                <c:pt idx="24">
                  <c:v>6260</c:v>
                </c:pt>
                <c:pt idx="25">
                  <c:v>6300</c:v>
                </c:pt>
                <c:pt idx="26">
                  <c:v>6490</c:v>
                </c:pt>
                <c:pt idx="27">
                  <c:v>6510</c:v>
                </c:pt>
                <c:pt idx="28">
                  <c:v>6430</c:v>
                </c:pt>
                <c:pt idx="29">
                  <c:v>6410</c:v>
                </c:pt>
                <c:pt idx="30">
                  <c:v>6430</c:v>
                </c:pt>
                <c:pt idx="31">
                  <c:v>6330</c:v>
                </c:pt>
                <c:pt idx="32">
                  <c:v>6310</c:v>
                </c:pt>
                <c:pt idx="33">
                  <c:v>6330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2703392"/>
        <c:axId val="1242710464"/>
      </c:scatterChart>
      <c:valAx>
        <c:axId val="1242703392"/>
        <c:scaling>
          <c:orientation val="minMax"/>
          <c:max val="20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 dirty="0"/>
                  <a:t>Temps</a:t>
                </a:r>
                <a:r>
                  <a:rPr lang="en-US" sz="1200" baseline="0" dirty="0"/>
                  <a:t> (s)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0.70779224446117928"/>
              <c:y val="0.870843492884544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242710464"/>
        <c:crosses val="autoZero"/>
        <c:crossBetween val="midCat"/>
        <c:dispUnits>
          <c:custUnit val="10"/>
        </c:dispUnits>
      </c:valAx>
      <c:valAx>
        <c:axId val="1242710464"/>
        <c:scaling>
          <c:orientation val="minMax"/>
          <c:max val="7000"/>
          <c:min val="0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200"/>
                </a:pPr>
                <a:r>
                  <a:rPr lang="en-US" sz="1200" dirty="0" err="1"/>
                  <a:t>Vitesse</a:t>
                </a:r>
                <a:r>
                  <a:rPr lang="en-US" sz="1200" dirty="0"/>
                  <a:t> </a:t>
                </a:r>
              </a:p>
              <a:p>
                <a:pPr>
                  <a:defRPr sz="1200"/>
                </a:pPr>
                <a:r>
                  <a:rPr lang="en-US" sz="1200" dirty="0"/>
                  <a:t>(tour</a:t>
                </a:r>
                <a:r>
                  <a:rPr lang="en-US" sz="1200" baseline="30000" dirty="0"/>
                  <a:t>-1</a:t>
                </a:r>
                <a:r>
                  <a:rPr lang="en-US" sz="1200" dirty="0"/>
                  <a:t> s</a:t>
                </a:r>
                <a:r>
                  <a:rPr lang="en-US" sz="1200" baseline="30000" dirty="0"/>
                  <a:t>-1</a:t>
                </a:r>
                <a:r>
                  <a:rPr lang="en-US" sz="1200" dirty="0"/>
                  <a:t>)</a:t>
                </a:r>
              </a:p>
            </c:rich>
          </c:tx>
          <c:layout>
            <c:manualLayout>
              <c:xMode val="edge"/>
              <c:yMode val="edge"/>
              <c:x val="0.12674738728503043"/>
              <c:y val="2.6340831535445405E-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242703392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0.27163182387100909"/>
          <c:y val="0.88259190881691429"/>
          <c:w val="0.46142980362318486"/>
          <c:h val="4.1951246140132209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2-25T15:22:56.739" idx="9">
    <p:pos x="5075" y="217"/>
    <p:text>DT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2-25T17:33:39.239" idx="19">
    <p:pos x="10" y="10"/>
    <p:text>FV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2-25T17:33:43.085" idx="20">
    <p:pos x="10" y="10"/>
    <p:text>FV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2-25T17:33:45.918" idx="21">
    <p:pos x="10" y="10"/>
    <p:text>IM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2-25T17:33:59.676" idx="22">
    <p:pos x="10" y="10"/>
    <p:text>IM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2-25T17:34:04.239" idx="23">
    <p:pos x="10" y="10"/>
    <p:text>PB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2-25T17:34:10.434" idx="24">
    <p:pos x="10" y="10"/>
    <p:text>PB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2-25T17:34:17.441" idx="25">
    <p:pos x="10" y="10"/>
    <p:text>OS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2-25T17:34:21.379" idx="26">
    <p:pos x="10" y="10"/>
    <p:text>OS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2-25T17:34:25.048" idx="27">
    <p:pos x="10" y="10"/>
    <p:text>OS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2-25T17:34:29.426" idx="28">
    <p:pos x="10" y="10"/>
    <p:text>OS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2-25T15:23:14.966" idx="11">
    <p:pos x="5415" y="259"/>
    <p:text>EA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2-25T17:34:35.435" idx="29">
    <p:pos x="10" y="10"/>
    <p:text>PB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2-25T17:34:38.421" idx="30">
    <p:pos x="10" y="10"/>
    <p:text>DF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2-25T17:34:44.480" idx="31">
    <p:pos x="10" y="10"/>
    <p:text>DF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2-25T17:34:46.813" idx="32">
    <p:pos x="10" y="10"/>
    <p:text>PB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2-25T15:23:39.582" idx="12">
    <p:pos x="5272" y="257"/>
    <p:text>EA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2-25T15:23:48.031" idx="13">
    <p:pos x="5325" y="242"/>
    <p:text>EA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2-25T15:23:57.751" idx="14">
    <p:pos x="5376" y="260"/>
    <p:text>EA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2-25T15:24:27.253" idx="15">
    <p:pos x="5377" y="234"/>
    <p:text>PLB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2-25T15:24:40.609" idx="16">
    <p:pos x="5313" y="235"/>
    <p:text>PLB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2-25T15:24:48.258" idx="17">
    <p:pos x="5307" y="248"/>
    <p:text>DT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2-25T15:24:57.450" idx="18">
    <p:pos x="5426" y="260"/>
    <p:text>DT</p:text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DA2EF-BD8E-7540-8292-FDE805AE340C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3F994-EAC4-FF47-8983-5D5243732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99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5A41B-3834-2942-A655-D365844A6823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94ABA-BBF7-E74A-BB66-6244F76131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21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0526"/>
            <a:ext cx="8913813" cy="914400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  <p:sldLayoutId id="2147484089" r:id="rId13"/>
    <p:sldLayoutId id="2147484090" r:id="rId14"/>
    <p:sldLayoutId id="2147484091" r:id="rId1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comments" Target="../comments/commen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comments" Target="../comments/comment7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comments" Target="../comments/comment8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2.xml"/><Relationship Id="rId7" Type="http://schemas.openxmlformats.org/officeDocument/2006/relationships/chart" Target="../charts/chart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9" Type="http://schemas.openxmlformats.org/officeDocument/2006/relationships/comments" Target="../comments/commen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comments" Target="../comments/comment10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comments" Target="../comments/comment11.xml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comments" Target="../comments/commen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comments" Target="../comments/commen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comments" Target="../comments/commen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tags" Target="../tags/tag61.xml"/><Relationship Id="rId18" Type="http://schemas.openxmlformats.org/officeDocument/2006/relationships/image" Target="../media/image12.png"/><Relationship Id="rId26" Type="http://schemas.openxmlformats.org/officeDocument/2006/relationships/comments" Target="../comments/comment15.xml"/><Relationship Id="rId3" Type="http://schemas.openxmlformats.org/officeDocument/2006/relationships/tags" Target="../tags/tag51.xml"/><Relationship Id="rId21" Type="http://schemas.openxmlformats.org/officeDocument/2006/relationships/image" Target="../media/image15.png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2" Type="http://schemas.openxmlformats.org/officeDocument/2006/relationships/tags" Target="../tags/tag50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24" Type="http://schemas.openxmlformats.org/officeDocument/2006/relationships/image" Target="../media/image18.png"/><Relationship Id="rId5" Type="http://schemas.openxmlformats.org/officeDocument/2006/relationships/tags" Target="../tags/tag53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10" Type="http://schemas.openxmlformats.org/officeDocument/2006/relationships/tags" Target="../tags/tag58.xml"/><Relationship Id="rId19" Type="http://schemas.openxmlformats.org/officeDocument/2006/relationships/image" Target="../media/image13.png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comments" Target="../comments/commen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comments" Target="../comments/comment17.xml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comments" Target="../comments/commen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comments" Target="../comments/commen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4" Type="http://schemas.openxmlformats.org/officeDocument/2006/relationships/comments" Target="../comments/commen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4" Type="http://schemas.openxmlformats.org/officeDocument/2006/relationships/comments" Target="../comments/comment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comments" Target="../comments/commen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4" Type="http://schemas.openxmlformats.org/officeDocument/2006/relationships/comments" Target="../comments/commen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tags" Target="../tags/tag9.xml"/><Relationship Id="rId7" Type="http://schemas.openxmlformats.org/officeDocument/2006/relationships/image" Target="../media/image2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comments" Target="../comments/comment2.xml"/><Relationship Id="rId5" Type="http://schemas.openxmlformats.org/officeDocument/2006/relationships/image" Target="../media/image3.JP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comments" Target="../comments/commen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comments" Target="../comments/commen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comments" Target="../comments/commen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716447"/>
            <a:ext cx="9144000" cy="877824"/>
          </a:xfrm>
        </p:spPr>
        <p:txBody>
          <a:bodyPr/>
          <a:lstStyle/>
          <a:p>
            <a:r>
              <a:rPr lang="en-US" dirty="0" smtClean="0"/>
              <a:t>Design III – Robot </a:t>
            </a:r>
            <a:r>
              <a:rPr lang="en-US" dirty="0" err="1" smtClean="0"/>
              <a:t>Kinocto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95745" y="1967345"/>
            <a:ext cx="8001000" cy="3823447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 err="1" smtClean="0"/>
              <a:t>Émile</a:t>
            </a:r>
            <a:r>
              <a:rPr lang="en-US" dirty="0" smtClean="0"/>
              <a:t> Arsenault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Philippe </a:t>
            </a:r>
            <a:r>
              <a:rPr lang="en-US" dirty="0" err="1" smtClean="0"/>
              <a:t>Bourdages</a:t>
            </a:r>
            <a:endParaRPr lang="en-US" dirty="0" smtClean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Pierre-Luc Buhler</a:t>
            </a: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Diane Fournier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err="1" smtClean="0"/>
              <a:t>Imane</a:t>
            </a:r>
            <a:r>
              <a:rPr lang="en-US" dirty="0" smtClean="0"/>
              <a:t> </a:t>
            </a:r>
            <a:r>
              <a:rPr lang="en-US" dirty="0" err="1" smtClean="0"/>
              <a:t>Mouhtij</a:t>
            </a:r>
            <a:endParaRPr lang="en-US" dirty="0" smtClean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Olivier Sylvain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Daniel </a:t>
            </a:r>
            <a:r>
              <a:rPr lang="en-US" dirty="0" err="1" smtClean="0"/>
              <a:t>Thibodeau</a:t>
            </a:r>
            <a:endParaRPr lang="en-US" dirty="0" smtClean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Francis Valois</a:t>
            </a:r>
          </a:p>
        </p:txBody>
      </p:sp>
    </p:spTree>
    <p:extLst>
      <p:ext uri="{BB962C8B-B14F-4D97-AF65-F5344CB8AC3E}">
        <p14:creationId xmlns:p14="http://schemas.microsoft.com/office/powerpoint/2010/main" val="134040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Commandes</a:t>
            </a:r>
            <a:r>
              <a:rPr lang="en-CA" dirty="0" smtClean="0"/>
              <a:t> aux </a:t>
            </a:r>
            <a:r>
              <a:rPr lang="en-CA" dirty="0" err="1" smtClean="0"/>
              <a:t>moteurs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67160" y="1692418"/>
            <a:ext cx="7664605" cy="483307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CA" b="1" dirty="0" err="1" smtClean="0"/>
              <a:t>Commandes</a:t>
            </a:r>
            <a:r>
              <a:rPr lang="en-CA" b="1" dirty="0" smtClean="0"/>
              <a:t> </a:t>
            </a:r>
            <a:r>
              <a:rPr lang="en-CA" b="1" dirty="0" err="1" smtClean="0"/>
              <a:t>robustes</a:t>
            </a:r>
            <a:r>
              <a:rPr lang="en-CA" b="1" dirty="0" smtClean="0"/>
              <a:t> </a:t>
            </a:r>
            <a:r>
              <a:rPr lang="en-CA" b="1" dirty="0" err="1"/>
              <a:t>t</a:t>
            </a:r>
            <a:r>
              <a:rPr lang="en-CA" b="1" dirty="0" err="1" smtClean="0"/>
              <a:t>ransmises</a:t>
            </a:r>
            <a:r>
              <a:rPr lang="en-CA" b="1" dirty="0" smtClean="0"/>
              <a:t> par le </a:t>
            </a:r>
            <a:r>
              <a:rPr lang="en-CA" b="1" dirty="0" err="1" smtClean="0"/>
              <a:t>microcontrôleur</a:t>
            </a:r>
            <a:endParaRPr lang="en-CA" dirty="0" smtClean="0"/>
          </a:p>
          <a:p>
            <a:pPr>
              <a:lnSpc>
                <a:spcPct val="160000"/>
              </a:lnSpc>
            </a:pPr>
            <a:r>
              <a:rPr lang="en-CA" dirty="0" err="1" smtClean="0"/>
              <a:t>Asservissement</a:t>
            </a:r>
            <a:r>
              <a:rPr lang="en-CA" dirty="0" smtClean="0"/>
              <a:t> en </a:t>
            </a:r>
            <a:r>
              <a:rPr lang="en-CA" dirty="0" err="1" smtClean="0"/>
              <a:t>vitesse</a:t>
            </a:r>
            <a:endParaRPr lang="en-CA" dirty="0" smtClean="0"/>
          </a:p>
          <a:p>
            <a:pPr lvl="1">
              <a:lnSpc>
                <a:spcPct val="160000"/>
              </a:lnSpc>
            </a:pPr>
            <a:r>
              <a:rPr lang="en-CA" dirty="0" smtClean="0"/>
              <a:t>Synchronisation </a:t>
            </a:r>
            <a:r>
              <a:rPr lang="en-CA" dirty="0" smtClean="0"/>
              <a:t>des </a:t>
            </a:r>
            <a:r>
              <a:rPr lang="en-CA" dirty="0" err="1" smtClean="0"/>
              <a:t>roues</a:t>
            </a:r>
            <a:endParaRPr lang="en-CA" dirty="0" smtClean="0"/>
          </a:p>
          <a:p>
            <a:pPr lvl="1">
              <a:lnSpc>
                <a:spcPct val="160000"/>
              </a:lnSpc>
            </a:pPr>
            <a:r>
              <a:rPr lang="en-CA" dirty="0" err="1" smtClean="0"/>
              <a:t>Ajustement</a:t>
            </a:r>
            <a:r>
              <a:rPr lang="en-CA" dirty="0" smtClean="0"/>
              <a:t> de la </a:t>
            </a:r>
            <a:r>
              <a:rPr lang="en-CA" dirty="0" err="1" smtClean="0"/>
              <a:t>consigne</a:t>
            </a:r>
            <a:r>
              <a:rPr lang="en-CA" dirty="0" smtClean="0"/>
              <a:t> </a:t>
            </a:r>
            <a:r>
              <a:rPr lang="en-CA" dirty="0" err="1" smtClean="0"/>
              <a:t>selon</a:t>
            </a:r>
            <a:r>
              <a:rPr lang="en-CA" dirty="0" smtClean="0"/>
              <a:t> la position pour limiter les </a:t>
            </a:r>
            <a:r>
              <a:rPr lang="en-CA" dirty="0" err="1" smtClean="0"/>
              <a:t>dépassements</a:t>
            </a:r>
            <a:endParaRPr lang="en-CA" dirty="0" smtClean="0"/>
          </a:p>
          <a:p>
            <a:pPr>
              <a:lnSpc>
                <a:spcPct val="160000"/>
              </a:lnSpc>
            </a:pPr>
            <a:r>
              <a:rPr lang="en-CA" dirty="0" err="1" smtClean="0"/>
              <a:t>Fréquence</a:t>
            </a:r>
            <a:r>
              <a:rPr lang="en-CA" dirty="0" smtClean="0"/>
              <a:t> </a:t>
            </a:r>
            <a:r>
              <a:rPr lang="en-CA" dirty="0" err="1" smtClean="0"/>
              <a:t>adéquate</a:t>
            </a:r>
            <a:r>
              <a:rPr lang="en-CA" dirty="0" smtClean="0"/>
              <a:t> de </a:t>
            </a:r>
            <a:r>
              <a:rPr lang="en-CA" dirty="0" err="1" smtClean="0"/>
              <a:t>l’asservissement</a:t>
            </a:r>
            <a:endParaRPr lang="en-CA" dirty="0" smtClean="0"/>
          </a:p>
          <a:p>
            <a:pPr lvl="1">
              <a:lnSpc>
                <a:spcPct val="160000"/>
              </a:lnSpc>
            </a:pPr>
            <a:r>
              <a:rPr lang="en-CA" dirty="0" smtClean="0"/>
              <a:t>Utilisation </a:t>
            </a:r>
            <a:r>
              <a:rPr lang="en-CA" dirty="0" err="1" smtClean="0"/>
              <a:t>d’une</a:t>
            </a:r>
            <a:r>
              <a:rPr lang="en-CA" dirty="0" smtClean="0"/>
              <a:t> </a:t>
            </a:r>
            <a:r>
              <a:rPr lang="en-CA" dirty="0" err="1" smtClean="0"/>
              <a:t>minuterie</a:t>
            </a:r>
            <a:r>
              <a:rPr lang="en-CA" dirty="0" smtClean="0"/>
              <a:t> </a:t>
            </a:r>
            <a:r>
              <a:rPr lang="en-CA" dirty="0" err="1" smtClean="0"/>
              <a:t>périodique</a:t>
            </a:r>
            <a:endParaRPr lang="en-CA" dirty="0" smtClean="0"/>
          </a:p>
          <a:p>
            <a:pPr lvl="1">
              <a:lnSpc>
                <a:spcPct val="160000"/>
              </a:lnSpc>
            </a:pPr>
            <a:r>
              <a:rPr lang="en-CA" dirty="0" err="1" smtClean="0"/>
              <a:t>Dois</a:t>
            </a:r>
            <a:r>
              <a:rPr lang="en-CA" dirty="0" smtClean="0"/>
              <a:t> </a:t>
            </a:r>
            <a:r>
              <a:rPr lang="en-CA" dirty="0" smtClean="0"/>
              <a:t>respecter </a:t>
            </a:r>
            <a:r>
              <a:rPr lang="en-CA" dirty="0" err="1" smtClean="0"/>
              <a:t>certaines</a:t>
            </a:r>
            <a:r>
              <a:rPr lang="en-CA" dirty="0" smtClean="0"/>
              <a:t> </a:t>
            </a:r>
            <a:r>
              <a:rPr lang="en-CA" dirty="0" err="1" smtClean="0"/>
              <a:t>contraintes</a:t>
            </a:r>
            <a:r>
              <a:rPr lang="en-CA" dirty="0" smtClean="0"/>
              <a:t> de temps </a:t>
            </a:r>
            <a:r>
              <a:rPr lang="en-CA" dirty="0" err="1" smtClean="0"/>
              <a:t>d’exécution</a:t>
            </a:r>
            <a:r>
              <a:rPr lang="en-CA" dirty="0" smtClean="0"/>
              <a:t> et de </a:t>
            </a:r>
            <a:r>
              <a:rPr lang="en-CA" dirty="0" err="1" smtClean="0"/>
              <a:t>précision</a:t>
            </a:r>
            <a:endParaRPr lang="en-CA" dirty="0" smtClean="0"/>
          </a:p>
          <a:p>
            <a:pPr lvl="1">
              <a:lnSpc>
                <a:spcPct val="160000"/>
              </a:lnSpc>
            </a:pPr>
            <a:r>
              <a:rPr lang="en-CA" dirty="0" smtClean="0"/>
              <a:t>Limiter les </a:t>
            </a:r>
            <a:r>
              <a:rPr lang="en-CA" dirty="0" err="1" smtClean="0"/>
              <a:t>changements</a:t>
            </a:r>
            <a:r>
              <a:rPr lang="en-CA" dirty="0" smtClean="0"/>
              <a:t> </a:t>
            </a:r>
            <a:r>
              <a:rPr lang="en-CA" dirty="0" err="1" smtClean="0"/>
              <a:t>brusques</a:t>
            </a:r>
            <a:r>
              <a:rPr lang="en-CA" dirty="0" smtClean="0"/>
              <a:t> de </a:t>
            </a:r>
            <a:r>
              <a:rPr lang="en-CA" dirty="0" err="1" smtClean="0"/>
              <a:t>commandes</a:t>
            </a:r>
            <a:endParaRPr lang="en-CA" dirty="0" smtClean="0"/>
          </a:p>
          <a:p>
            <a:pPr lvl="2">
              <a:lnSpc>
                <a:spcPct val="160000"/>
              </a:lnSpc>
            </a:pPr>
            <a:r>
              <a:rPr lang="en-CA" dirty="0" err="1" smtClean="0"/>
              <a:t>Tienir</a:t>
            </a:r>
            <a:r>
              <a:rPr lang="en-CA" dirty="0" smtClean="0"/>
              <a:t> </a:t>
            </a:r>
            <a:r>
              <a:rPr lang="en-CA" dirty="0" err="1" smtClean="0"/>
              <a:t>compte</a:t>
            </a:r>
            <a:r>
              <a:rPr lang="en-CA" dirty="0" smtClean="0"/>
              <a:t> du temps de </a:t>
            </a:r>
            <a:r>
              <a:rPr lang="en-CA" dirty="0" err="1" smtClean="0"/>
              <a:t>réponse</a:t>
            </a:r>
            <a:r>
              <a:rPr lang="en-CA" dirty="0" smtClean="0"/>
              <a:t> des </a:t>
            </a:r>
            <a:r>
              <a:rPr lang="en-CA" dirty="0" err="1" smtClean="0"/>
              <a:t>moteurs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150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Asservissement des roues côté électronique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29989" y="1881187"/>
            <a:ext cx="6709085" cy="4357688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en-CA" dirty="0" err="1"/>
              <a:t>Mesures</a:t>
            </a:r>
            <a:r>
              <a:rPr lang="en-CA" dirty="0"/>
              <a:t> positions/</a:t>
            </a:r>
            <a:r>
              <a:rPr lang="en-CA" dirty="0" err="1"/>
              <a:t>vitesses</a:t>
            </a:r>
            <a:endParaRPr lang="en-CA" dirty="0"/>
          </a:p>
          <a:p>
            <a:pPr lvl="1">
              <a:lnSpc>
                <a:spcPct val="160000"/>
              </a:lnSpc>
            </a:pPr>
            <a:r>
              <a:rPr lang="en-CA" dirty="0"/>
              <a:t>2 QEI </a:t>
            </a:r>
            <a:r>
              <a:rPr lang="en-CA" dirty="0" smtClean="0"/>
              <a:t>du </a:t>
            </a:r>
            <a:r>
              <a:rPr lang="en-CA" dirty="0" err="1" smtClean="0"/>
              <a:t>microcontrôleur</a:t>
            </a:r>
            <a:endParaRPr lang="en-CA" dirty="0"/>
          </a:p>
          <a:p>
            <a:pPr lvl="1">
              <a:lnSpc>
                <a:spcPct val="160000"/>
              </a:lnSpc>
            </a:pPr>
            <a:r>
              <a:rPr lang="en-CA" dirty="0"/>
              <a:t>2 </a:t>
            </a:r>
            <a:r>
              <a:rPr lang="en-CA" dirty="0" smtClean="0"/>
              <a:t>interfaces </a:t>
            </a:r>
            <a:r>
              <a:rPr lang="en-CA" dirty="0" err="1" smtClean="0"/>
              <a:t>d’encodeurs</a:t>
            </a:r>
            <a:r>
              <a:rPr lang="en-CA" dirty="0" smtClean="0"/>
              <a:t> en quadrature </a:t>
            </a:r>
            <a:r>
              <a:rPr lang="en-CA" dirty="0" err="1" smtClean="0"/>
              <a:t>logicielles</a:t>
            </a:r>
            <a:endParaRPr lang="en-CA" dirty="0"/>
          </a:p>
          <a:p>
            <a:pPr lvl="2">
              <a:lnSpc>
                <a:spcPct val="160000"/>
              </a:lnSpc>
            </a:pPr>
            <a:r>
              <a:rPr lang="en-CA" dirty="0" err="1" smtClean="0"/>
              <a:t>Très</a:t>
            </a:r>
            <a:r>
              <a:rPr lang="en-CA" dirty="0" smtClean="0"/>
              <a:t> </a:t>
            </a:r>
            <a:r>
              <a:rPr lang="en-CA" dirty="0" err="1" smtClean="0"/>
              <a:t>courtes</a:t>
            </a:r>
            <a:r>
              <a:rPr lang="en-CA" dirty="0" smtClean="0"/>
              <a:t> interruptions</a:t>
            </a:r>
          </a:p>
          <a:p>
            <a:pPr lvl="2">
              <a:lnSpc>
                <a:spcPct val="160000"/>
              </a:lnSpc>
            </a:pPr>
            <a:r>
              <a:rPr lang="en-CA" dirty="0" smtClean="0"/>
              <a:t>Utilise </a:t>
            </a:r>
            <a:r>
              <a:rPr lang="en-CA" dirty="0" err="1" smtClean="0"/>
              <a:t>une</a:t>
            </a:r>
            <a:r>
              <a:rPr lang="en-CA" dirty="0" smtClean="0"/>
              <a:t> machine à </a:t>
            </a:r>
            <a:r>
              <a:rPr lang="en-CA" dirty="0" err="1" smtClean="0"/>
              <a:t>états</a:t>
            </a:r>
            <a:r>
              <a:rPr lang="en-CA" dirty="0" smtClean="0"/>
              <a:t> simple</a:t>
            </a:r>
          </a:p>
          <a:p>
            <a:pPr>
              <a:lnSpc>
                <a:spcPct val="160000"/>
              </a:lnSpc>
            </a:pPr>
            <a:r>
              <a:rPr lang="en-CA" dirty="0" smtClean="0"/>
              <a:t>PID</a:t>
            </a:r>
          </a:p>
          <a:p>
            <a:pPr lvl="1">
              <a:lnSpc>
                <a:spcPct val="160000"/>
              </a:lnSpc>
            </a:pPr>
            <a:r>
              <a:rPr lang="en-CA" dirty="0" err="1"/>
              <a:t>Fonction</a:t>
            </a:r>
            <a:r>
              <a:rPr lang="en-CA" dirty="0"/>
              <a:t> </a:t>
            </a:r>
            <a:r>
              <a:rPr lang="en-CA" dirty="0" err="1"/>
              <a:t>logicielle</a:t>
            </a:r>
            <a:r>
              <a:rPr lang="en-CA" dirty="0"/>
              <a:t> </a:t>
            </a:r>
            <a:r>
              <a:rPr lang="en-CA" dirty="0" err="1" smtClean="0"/>
              <a:t>rapide</a:t>
            </a:r>
            <a:r>
              <a:rPr lang="en-CA" dirty="0" smtClean="0"/>
              <a:t> à </a:t>
            </a:r>
            <a:r>
              <a:rPr lang="en-CA" dirty="0" err="1" smtClean="0"/>
              <a:t>exécuter</a:t>
            </a:r>
            <a:endParaRPr lang="en-CA" dirty="0" smtClean="0"/>
          </a:p>
          <a:p>
            <a:pPr lvl="1">
              <a:lnSpc>
                <a:spcPct val="160000"/>
              </a:lnSpc>
            </a:pPr>
            <a:r>
              <a:rPr lang="en-CA" dirty="0" smtClean="0"/>
              <a:t>Utilise les </a:t>
            </a:r>
            <a:r>
              <a:rPr lang="en-CA" dirty="0" err="1" smtClean="0"/>
              <a:t>paramètres</a:t>
            </a:r>
            <a:r>
              <a:rPr lang="en-CA" dirty="0" smtClean="0"/>
              <a:t> qui </a:t>
            </a:r>
            <a:r>
              <a:rPr lang="en-CA" dirty="0" err="1" smtClean="0"/>
              <a:t>maximisent</a:t>
            </a:r>
            <a:r>
              <a:rPr lang="en-CA" dirty="0" smtClean="0"/>
              <a:t> </a:t>
            </a:r>
            <a:r>
              <a:rPr lang="en-CA" dirty="0" smtClean="0"/>
              <a:t>les performances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239" y="3478178"/>
            <a:ext cx="22764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706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 err="1" smtClean="0"/>
              <a:t>Asservissement</a:t>
            </a:r>
            <a:r>
              <a:rPr lang="en-CA" dirty="0" smtClean="0"/>
              <a:t> des </a:t>
            </a:r>
            <a:r>
              <a:rPr lang="en-CA" dirty="0" err="1" smtClean="0"/>
              <a:t>roues</a:t>
            </a:r>
            <a:endParaRPr lang="en-US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00473" y="4031087"/>
            <a:ext cx="7890614" cy="2614412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fr-FR" b="1" dirty="0" smtClean="0"/>
              <a:t>Réalisation d’un outil de CAO</a:t>
            </a:r>
            <a:endParaRPr lang="fr-FR" dirty="0"/>
          </a:p>
          <a:p>
            <a:r>
              <a:rPr lang="fr-FR" dirty="0" smtClean="0"/>
              <a:t>Représenter le comportement du système</a:t>
            </a:r>
          </a:p>
          <a:p>
            <a:r>
              <a:rPr lang="fr-FR" dirty="0" smtClean="0"/>
              <a:t>Optimiser le modèle au moyen d’essais</a:t>
            </a:r>
          </a:p>
          <a:p>
            <a:r>
              <a:rPr lang="fr-FR" dirty="0" smtClean="0"/>
              <a:t>Validation pratique des paramètres obtenus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73" y="2014174"/>
            <a:ext cx="7142006" cy="1338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666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0" y="70052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Asservissement des roues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 noGrp="1"/>
          </p:cNvGraphicFramePr>
          <p:nvPr>
            <p:custDataLst>
              <p:tags r:id="rId3"/>
            </p:custDataLst>
            <p:extLst/>
          </p:nvPr>
        </p:nvGraphicFramePr>
        <p:xfrm>
          <a:off x="0" y="1614928"/>
          <a:ext cx="4958366" cy="2918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" name="Espace réservé du contenu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4635062" y="1614926"/>
            <a:ext cx="4356025" cy="5030573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fr-FR" b="1" dirty="0" smtClean="0"/>
              <a:t>Optimiser la réponse des roues</a:t>
            </a:r>
            <a:endParaRPr lang="fr-FR" b="1" dirty="0"/>
          </a:p>
          <a:p>
            <a:r>
              <a:rPr lang="fr-FR" dirty="0" smtClean="0"/>
              <a:t>Obtenir la réponse la plus rapide possible</a:t>
            </a:r>
          </a:p>
          <a:p>
            <a:r>
              <a:rPr lang="fr-FR" dirty="0" smtClean="0"/>
              <a:t>Minimiser le dépassement</a:t>
            </a:r>
          </a:p>
          <a:p>
            <a:r>
              <a:rPr lang="fr-FR" dirty="0" smtClean="0"/>
              <a:t>Limiter les ondulations</a:t>
            </a:r>
          </a:p>
          <a:p>
            <a:r>
              <a:rPr lang="fr-FR" dirty="0" smtClean="0"/>
              <a:t>Maximiser la stabilité en charge</a:t>
            </a:r>
          </a:p>
          <a:p>
            <a:r>
              <a:rPr lang="fr-FR" dirty="0" smtClean="0"/>
              <a:t>Ajout de filtres de consigne</a:t>
            </a:r>
          </a:p>
          <a:p>
            <a:r>
              <a:rPr lang="fr-FR" dirty="0" smtClean="0"/>
              <a:t>Essais combinés avec CAO</a:t>
            </a:r>
          </a:p>
          <a:p>
            <a:endParaRPr lang="fr-F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39" y="4346621"/>
            <a:ext cx="3868270" cy="2324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02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Vision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14424" y="2595562"/>
            <a:ext cx="7610476" cy="3670767"/>
          </a:xfrm>
        </p:spPr>
        <p:txBody>
          <a:bodyPr/>
          <a:lstStyle/>
          <a:p>
            <a:r>
              <a:rPr lang="fr-FR" dirty="0" smtClean="0"/>
              <a:t>Détection des obstacles</a:t>
            </a:r>
            <a:endParaRPr lang="fr-FR" dirty="0" smtClean="0"/>
          </a:p>
          <a:p>
            <a:r>
              <a:rPr lang="fr-FR" dirty="0" smtClean="0"/>
              <a:t>Transformation des distances</a:t>
            </a:r>
            <a:endParaRPr lang="fr-FR" dirty="0" smtClean="0"/>
          </a:p>
          <a:p>
            <a:r>
              <a:rPr lang="fr-FR" dirty="0" smtClean="0"/>
              <a:t>Orientation du robot</a:t>
            </a:r>
            <a:endParaRPr lang="fr-FR" dirty="0" smtClean="0"/>
          </a:p>
          <a:p>
            <a:r>
              <a:rPr lang="fr-FR" dirty="0" smtClean="0"/>
              <a:t>Repères pour l’orientation du robot</a:t>
            </a:r>
          </a:p>
          <a:p>
            <a:r>
              <a:rPr lang="fr-FR" dirty="0" smtClean="0"/>
              <a:t>Extraction d’un </a:t>
            </a:r>
            <a:r>
              <a:rPr lang="fr-FR" dirty="0" err="1" smtClean="0"/>
              <a:t>sudocube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852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Détection des obstacles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15115" y="1882200"/>
            <a:ext cx="5098698" cy="4530075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Les obstacles : </a:t>
            </a:r>
          </a:p>
          <a:p>
            <a:pPr lvl="1"/>
            <a:r>
              <a:rPr lang="fr-FR" dirty="0"/>
              <a:t>S</a:t>
            </a:r>
            <a:r>
              <a:rPr lang="fr-FR" dirty="0" smtClean="0"/>
              <a:t>itués seulement dans une petite zone sur l’image de 640x480 px (zone grise)</a:t>
            </a:r>
          </a:p>
          <a:p>
            <a:pPr lvl="1"/>
            <a:r>
              <a:rPr lang="fr-FR" dirty="0" smtClean="0"/>
              <a:t>Situés </a:t>
            </a:r>
            <a:r>
              <a:rPr lang="fr-FR" dirty="0"/>
              <a:t>approximativement entre 0.8m et </a:t>
            </a:r>
            <a:r>
              <a:rPr lang="fr-FR" dirty="0" smtClean="0"/>
              <a:t>1.6m</a:t>
            </a:r>
          </a:p>
          <a:p>
            <a:pPr lvl="1"/>
            <a:r>
              <a:rPr lang="fr-FR" dirty="0" smtClean="0"/>
              <a:t>Possèdent </a:t>
            </a:r>
            <a:r>
              <a:rPr lang="fr-FR" dirty="0"/>
              <a:t>une hauteur de </a:t>
            </a:r>
            <a:r>
              <a:rPr lang="fr-FR" dirty="0" smtClean="0"/>
              <a:t>X pixels – Ajustement en fonction de la distance</a:t>
            </a:r>
          </a:p>
          <a:p>
            <a:r>
              <a:rPr lang="fr-FR" dirty="0" smtClean="0"/>
              <a:t>Avec ces données, il suffit d’isoler les deux obstacles </a:t>
            </a:r>
            <a:r>
              <a:rPr lang="fr-FR" dirty="0"/>
              <a:t>(cercles rouges</a:t>
            </a:r>
            <a:r>
              <a:rPr lang="fr-FR" dirty="0" smtClean="0"/>
              <a:t>) et de mesurer plusieurs points pour obtenir la bonne position des obstacles par rapport à la Kinect</a:t>
            </a:r>
            <a:endParaRPr lang="fr-FR" dirty="0"/>
          </a:p>
        </p:txBody>
      </p:sp>
      <p:grpSp>
        <p:nvGrpSpPr>
          <p:cNvPr id="10" name="Group 9"/>
          <p:cNvGrpSpPr/>
          <p:nvPr>
            <p:custDataLst>
              <p:tags r:id="rId3"/>
            </p:custDataLst>
          </p:nvPr>
        </p:nvGrpSpPr>
        <p:grpSpPr>
          <a:xfrm>
            <a:off x="140705" y="2240398"/>
            <a:ext cx="3523597" cy="2642698"/>
            <a:chOff x="397656" y="3561747"/>
            <a:chExt cx="3523597" cy="2642698"/>
          </a:xfrm>
        </p:grpSpPr>
        <p:grpSp>
          <p:nvGrpSpPr>
            <p:cNvPr id="5" name="Group 4"/>
            <p:cNvGrpSpPr/>
            <p:nvPr/>
          </p:nvGrpSpPr>
          <p:grpSpPr>
            <a:xfrm>
              <a:off x="397656" y="3561747"/>
              <a:ext cx="3523597" cy="2642698"/>
              <a:chOff x="456267" y="3647393"/>
              <a:chExt cx="3523597" cy="2642698"/>
            </a:xfrm>
          </p:grpSpPr>
          <p:pic>
            <p:nvPicPr>
              <p:cNvPr id="16" name="Image 1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267" y="3647393"/>
                <a:ext cx="3523597" cy="2642698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1401412" y="4356929"/>
                <a:ext cx="2253566" cy="1020534"/>
              </a:xfrm>
              <a:prstGeom prst="rect">
                <a:avLst/>
              </a:prstGeom>
              <a:solidFill>
                <a:srgbClr val="808080">
                  <a:alpha val="61961"/>
                </a:srgbClr>
              </a:solidFill>
              <a:ln>
                <a:noFill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2206564" y="4363567"/>
              <a:ext cx="351064" cy="88174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4" name="Oval 13"/>
            <p:cNvSpPr/>
            <p:nvPr/>
          </p:nvSpPr>
          <p:spPr>
            <a:xfrm>
              <a:off x="2642509" y="4340679"/>
              <a:ext cx="351064" cy="88174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850534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Transformation des distances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369148" y="1870725"/>
            <a:ext cx="5437414" cy="4530075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Données obtenues de la Kinect (vert)</a:t>
            </a:r>
          </a:p>
          <a:p>
            <a:pPr lvl="1"/>
            <a:r>
              <a:rPr lang="fr-FR" dirty="0" smtClean="0"/>
              <a:t>Distance D entre l’objectif et la cible</a:t>
            </a:r>
          </a:p>
          <a:p>
            <a:pPr lvl="1"/>
            <a:r>
              <a:rPr lang="fr-FR" dirty="0" smtClean="0"/>
              <a:t>Distance Z entre le plan de la </a:t>
            </a:r>
            <a:r>
              <a:rPr lang="fr-FR" dirty="0"/>
              <a:t>K</a:t>
            </a:r>
            <a:r>
              <a:rPr lang="fr-FR" dirty="0" smtClean="0"/>
              <a:t>inect et la cible</a:t>
            </a:r>
          </a:p>
          <a:p>
            <a:pPr lvl="1"/>
            <a:r>
              <a:rPr lang="fr-FR" dirty="0" smtClean="0"/>
              <a:t>Distance X sur le plan de la </a:t>
            </a:r>
            <a:r>
              <a:rPr lang="fr-FR" dirty="0"/>
              <a:t>K</a:t>
            </a:r>
            <a:r>
              <a:rPr lang="fr-FR" dirty="0" smtClean="0"/>
              <a:t>inect entre l’objectif et la ligne perpendiculaire Z</a:t>
            </a:r>
          </a:p>
          <a:p>
            <a:r>
              <a:rPr lang="fr-FR" dirty="0" smtClean="0"/>
              <a:t>Position de la Kinect sur la table (rouge)</a:t>
            </a:r>
          </a:p>
          <a:p>
            <a:pPr lvl="1"/>
            <a:r>
              <a:rPr lang="fr-FR" dirty="0" smtClean="0"/>
              <a:t>Position en X et Y par rapport au point 0.0</a:t>
            </a:r>
          </a:p>
          <a:p>
            <a:pPr lvl="1"/>
            <a:r>
              <a:rPr lang="fr-FR" dirty="0" smtClean="0"/>
              <a:t>Angle entre la Kinect et le plan X de la table</a:t>
            </a:r>
            <a:endParaRPr lang="fr-FR" dirty="0" smtClean="0"/>
          </a:p>
          <a:p>
            <a:r>
              <a:rPr lang="fr-FR" dirty="0" smtClean="0"/>
              <a:t>Distance réelle de l’objet sur le plan de la table (bleu)</a:t>
            </a:r>
          </a:p>
          <a:p>
            <a:pPr lvl="1"/>
            <a:r>
              <a:rPr lang="fr-FR" dirty="0" smtClean="0"/>
              <a:t>Obtenues à l’aide de règles de trigonométrie et des données de la Kinect</a:t>
            </a:r>
            <a:endParaRPr lang="fr-FR" dirty="0" smtClean="0"/>
          </a:p>
        </p:txBody>
      </p:sp>
      <p:grpSp>
        <p:nvGrpSpPr>
          <p:cNvPr id="20" name="Group 19"/>
          <p:cNvGrpSpPr/>
          <p:nvPr>
            <p:custDataLst>
              <p:tags r:id="rId3"/>
            </p:custDataLst>
          </p:nvPr>
        </p:nvGrpSpPr>
        <p:grpSpPr>
          <a:xfrm>
            <a:off x="511610" y="2098231"/>
            <a:ext cx="2685162" cy="3908227"/>
            <a:chOff x="495282" y="2383971"/>
            <a:chExt cx="2685162" cy="390822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282" y="2383971"/>
              <a:ext cx="2685162" cy="3657600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/>
            <p:nvPr/>
          </p:nvCxnSpPr>
          <p:spPr>
            <a:xfrm flipH="1">
              <a:off x="1265464" y="4098471"/>
              <a:ext cx="244929" cy="36739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077686" y="4392387"/>
              <a:ext cx="2530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 smtClean="0"/>
                <a:t>Z</a:t>
              </a:r>
              <a:endParaRPr lang="fr-CA" sz="14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498271" y="5649686"/>
              <a:ext cx="65315" cy="334735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437039" y="5984421"/>
              <a:ext cx="2530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 smtClean="0"/>
                <a:t>X</a:t>
              </a:r>
              <a:endParaRPr lang="fr-CA" sz="14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1616973" y="3878036"/>
              <a:ext cx="252648" cy="11021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06121" y="3706109"/>
              <a:ext cx="2530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 smtClean="0"/>
                <a:t>D</a:t>
              </a:r>
              <a:endParaRPr lang="fr-CA" sz="14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816679" y="4890407"/>
              <a:ext cx="48985" cy="45719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17" name="Straight Arrow Connector 16"/>
            <p:cNvCxnSpPr>
              <a:stCxn id="15" idx="1"/>
            </p:cNvCxnSpPr>
            <p:nvPr/>
          </p:nvCxnSpPr>
          <p:spPr>
            <a:xfrm flipH="1" flipV="1">
              <a:off x="2620736" y="4465864"/>
              <a:ext cx="203117" cy="431238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332718" y="4219449"/>
              <a:ext cx="5760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 smtClean="0"/>
                <a:t>(0.0)</a:t>
              </a:r>
              <a:endParaRPr lang="fr-CA" sz="1400" dirty="0"/>
            </a:p>
          </p:txBody>
        </p:sp>
        <p:sp>
          <p:nvSpPr>
            <p:cNvPr id="19" name="Arc 18"/>
            <p:cNvSpPr/>
            <p:nvPr/>
          </p:nvSpPr>
          <p:spPr>
            <a:xfrm>
              <a:off x="2316390" y="5715001"/>
              <a:ext cx="165553" cy="253092"/>
            </a:xfrm>
            <a:prstGeom prst="arc">
              <a:avLst/>
            </a:prstGeom>
            <a:noFill/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2753470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Orientation du robot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269875" indent="-269875"/>
            <a:r>
              <a:rPr lang="fr-FR" dirty="0" smtClean="0"/>
              <a:t>Utilisation de la </a:t>
            </a:r>
            <a:r>
              <a:rPr lang="fr-FR" dirty="0" smtClean="0"/>
              <a:t>caméra </a:t>
            </a:r>
            <a:r>
              <a:rPr lang="fr-FR" dirty="0" smtClean="0"/>
              <a:t>embarquée pour </a:t>
            </a:r>
            <a:r>
              <a:rPr lang="fr-FR" dirty="0" smtClean="0"/>
              <a:t>avoir plus de </a:t>
            </a:r>
            <a:r>
              <a:rPr lang="fr-FR" dirty="0" smtClean="0"/>
              <a:t>précision dans la détection de l’orientation qu’avec la Kinect</a:t>
            </a:r>
            <a:endParaRPr lang="fr-FR" dirty="0" smtClean="0"/>
          </a:p>
          <a:p>
            <a:pPr marL="0" indent="269875"/>
            <a:r>
              <a:rPr lang="fr-FR" dirty="0" smtClean="0"/>
              <a:t>Algorithme </a:t>
            </a:r>
            <a:r>
              <a:rPr lang="fr-FR" dirty="0" smtClean="0"/>
              <a:t>de </a:t>
            </a:r>
            <a:r>
              <a:rPr lang="fr-FR" dirty="0" smtClean="0"/>
              <a:t>Zhang pour calibrer la caméra.</a:t>
            </a:r>
            <a:endParaRPr lang="fr-FR" dirty="0" smtClean="0"/>
          </a:p>
          <a:p>
            <a:pPr marL="269875" indent="-269875"/>
            <a:r>
              <a:rPr lang="fr-FR" dirty="0" smtClean="0"/>
              <a:t>Extraction de plusieurs </a:t>
            </a:r>
            <a:r>
              <a:rPr lang="fr-FR" dirty="0" smtClean="0"/>
              <a:t>paramètres </a:t>
            </a:r>
            <a:r>
              <a:rPr lang="fr-FR" dirty="0" smtClean="0"/>
              <a:t>de la caméra pour différentes positions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20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Repères pour l’orientation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269875" indent="-269875"/>
            <a:r>
              <a:rPr lang="fr-FR" dirty="0" smtClean="0"/>
              <a:t>La ligne rouge sur la table va permettre </a:t>
            </a:r>
            <a:r>
              <a:rPr lang="fr-FR" dirty="0" smtClean="0"/>
              <a:t>d’orienter </a:t>
            </a:r>
            <a:r>
              <a:rPr lang="fr-FR" dirty="0" smtClean="0"/>
              <a:t>le robot grâce </a:t>
            </a:r>
            <a:r>
              <a:rPr lang="fr-FR" dirty="0" smtClean="0"/>
              <a:t>à des règles de trigonométrie.</a:t>
            </a:r>
          </a:p>
          <a:p>
            <a:pPr marL="269875" indent="-269875"/>
            <a:r>
              <a:rPr lang="fr-FR" dirty="0" smtClean="0"/>
              <a:t>Les </a:t>
            </a:r>
            <a:r>
              <a:rPr lang="fr-FR" dirty="0" smtClean="0"/>
              <a:t>coins de la table(bleu et </a:t>
            </a:r>
            <a:r>
              <a:rPr lang="fr-FR" dirty="0" smtClean="0"/>
              <a:t>orange) vont </a:t>
            </a:r>
            <a:r>
              <a:rPr lang="fr-FR" dirty="0" smtClean="0"/>
              <a:t>permettre </a:t>
            </a:r>
            <a:r>
              <a:rPr lang="fr-FR" dirty="0" smtClean="0"/>
              <a:t>l’obtention </a:t>
            </a:r>
            <a:r>
              <a:rPr lang="fr-FR" dirty="0" smtClean="0"/>
              <a:t>de l’orientation du robot:</a:t>
            </a:r>
          </a:p>
          <a:p>
            <a:pPr marL="342900" lvl="1" indent="0"/>
            <a:r>
              <a:rPr lang="fr-FR" dirty="0" smtClean="0"/>
              <a:t> N</a:t>
            </a:r>
            <a:r>
              <a:rPr lang="fr-FR" dirty="0" smtClean="0"/>
              <a:t>: </a:t>
            </a:r>
            <a:r>
              <a:rPr lang="fr-FR" dirty="0" smtClean="0"/>
              <a:t>Le coin </a:t>
            </a:r>
            <a:r>
              <a:rPr lang="fr-FR" dirty="0" smtClean="0"/>
              <a:t>orange </a:t>
            </a:r>
            <a:r>
              <a:rPr lang="fr-FR" dirty="0" smtClean="0"/>
              <a:t>est visible avant </a:t>
            </a:r>
            <a:r>
              <a:rPr lang="fr-FR" dirty="0" smtClean="0"/>
              <a:t>le </a:t>
            </a:r>
            <a:r>
              <a:rPr lang="fr-FR" dirty="0" smtClean="0"/>
              <a:t>bleu;</a:t>
            </a:r>
            <a:endParaRPr lang="fr-FR" dirty="0" smtClean="0"/>
          </a:p>
          <a:p>
            <a:pPr marL="342900" lvl="1" indent="0"/>
            <a:r>
              <a:rPr lang="fr-FR" dirty="0" smtClean="0"/>
              <a:t> </a:t>
            </a:r>
            <a:r>
              <a:rPr lang="fr-FR" dirty="0" smtClean="0"/>
              <a:t> S</a:t>
            </a:r>
            <a:r>
              <a:rPr lang="fr-FR" dirty="0" smtClean="0"/>
              <a:t>: </a:t>
            </a:r>
            <a:r>
              <a:rPr lang="fr-FR" dirty="0" smtClean="0"/>
              <a:t>Le coin </a:t>
            </a:r>
            <a:r>
              <a:rPr lang="fr-FR" dirty="0" smtClean="0"/>
              <a:t>bleu </a:t>
            </a:r>
            <a:r>
              <a:rPr lang="fr-FR" dirty="0" smtClean="0"/>
              <a:t>est visible avant l’orange;</a:t>
            </a:r>
            <a:endParaRPr lang="fr-FR" dirty="0" smtClean="0"/>
          </a:p>
          <a:p>
            <a:pPr marL="342900" lvl="1" indent="0"/>
            <a:r>
              <a:rPr lang="fr-FR" dirty="0" smtClean="0"/>
              <a:t> </a:t>
            </a:r>
            <a:r>
              <a:rPr lang="fr-FR" dirty="0" smtClean="0"/>
              <a:t> E</a:t>
            </a:r>
            <a:r>
              <a:rPr lang="fr-FR" dirty="0" smtClean="0"/>
              <a:t>: </a:t>
            </a:r>
            <a:r>
              <a:rPr lang="fr-FR" dirty="0" smtClean="0"/>
              <a:t>Les </a:t>
            </a:r>
            <a:r>
              <a:rPr lang="fr-FR" dirty="0" smtClean="0"/>
              <a:t>deux coins </a:t>
            </a:r>
            <a:r>
              <a:rPr lang="fr-FR" dirty="0" smtClean="0"/>
              <a:t>bleus sont visibles;</a:t>
            </a:r>
            <a:endParaRPr lang="fr-FR" dirty="0" smtClean="0"/>
          </a:p>
          <a:p>
            <a:pPr marL="342900" lvl="1" indent="0"/>
            <a:r>
              <a:rPr lang="fr-FR" dirty="0" smtClean="0"/>
              <a:t> O</a:t>
            </a:r>
            <a:r>
              <a:rPr lang="fr-FR" dirty="0" smtClean="0"/>
              <a:t>: </a:t>
            </a:r>
            <a:r>
              <a:rPr lang="fr-FR" dirty="0" smtClean="0"/>
              <a:t>Les deux </a:t>
            </a:r>
            <a:r>
              <a:rPr lang="fr-FR" dirty="0" smtClean="0"/>
              <a:t>coins </a:t>
            </a:r>
            <a:r>
              <a:rPr lang="fr-FR" dirty="0" smtClean="0"/>
              <a:t>oranges sont visibles.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113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Extraction d’un </a:t>
            </a:r>
            <a:r>
              <a:rPr lang="fr-FR" dirty="0" err="1" smtClean="0"/>
              <a:t>sudocube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269875"/>
            <a:r>
              <a:rPr lang="fr-FR" dirty="0" smtClean="0"/>
              <a:t>Lis </a:t>
            </a:r>
            <a:r>
              <a:rPr lang="fr-FR" dirty="0" smtClean="0"/>
              <a:t>les </a:t>
            </a:r>
            <a:r>
              <a:rPr lang="fr-FR" dirty="0" err="1" smtClean="0"/>
              <a:t>sudocubes</a:t>
            </a:r>
            <a:r>
              <a:rPr lang="fr-FR" dirty="0" smtClean="0"/>
              <a:t>, identifie les chiffres et la case rouge;</a:t>
            </a:r>
          </a:p>
          <a:p>
            <a:pPr marL="0" indent="269875"/>
            <a:r>
              <a:rPr lang="fr-FR" dirty="0" smtClean="0"/>
              <a:t>Robuste aux variations de la lumière;</a:t>
            </a:r>
          </a:p>
          <a:p>
            <a:pPr marL="269875" indent="-269875"/>
            <a:r>
              <a:rPr lang="fr-FR" dirty="0" smtClean="0"/>
              <a:t>Testé sur 42 images (angles, distances et éclairages variés);</a:t>
            </a:r>
          </a:p>
          <a:p>
            <a:pPr marL="0" indent="269875"/>
            <a:r>
              <a:rPr lang="fr-FR" dirty="0" smtClean="0"/>
              <a:t>Taux d’erreurs faible (15 chiffres non lus sur 464);</a:t>
            </a:r>
          </a:p>
          <a:p>
            <a:pPr marL="0" indent="269875"/>
            <a:r>
              <a:rPr lang="fr-FR" dirty="0" smtClean="0"/>
              <a:t>Réduction du taux d’erreur en utilisant 3 images.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377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La 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Électronique</a:t>
            </a:r>
          </a:p>
          <a:p>
            <a:r>
              <a:rPr lang="fr-FR" dirty="0" smtClean="0"/>
              <a:t>Asservissement</a:t>
            </a:r>
          </a:p>
          <a:p>
            <a:r>
              <a:rPr lang="fr-FR" dirty="0" smtClean="0"/>
              <a:t>Vision</a:t>
            </a:r>
          </a:p>
          <a:p>
            <a:r>
              <a:rPr lang="fr-FR" dirty="0" smtClean="0"/>
              <a:t>Traitement numérique</a:t>
            </a:r>
          </a:p>
          <a:p>
            <a:r>
              <a:rPr lang="fr-FR" dirty="0" smtClean="0"/>
              <a:t>Communication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811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Extraction d’un </a:t>
            </a:r>
            <a:r>
              <a:rPr lang="fr-FR" dirty="0" err="1" smtClean="0"/>
              <a:t>sudocube</a:t>
            </a:r>
            <a:endParaRPr lang="fr-FR" dirty="0"/>
          </a:p>
        </p:txBody>
      </p:sp>
      <p:pic>
        <p:nvPicPr>
          <p:cNvPr id="4" name="Espace réservé du contenu 3" descr="28.png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37576" y="2239963"/>
            <a:ext cx="3706372" cy="3670300"/>
          </a:xfrm>
        </p:spPr>
      </p:pic>
      <p:pic>
        <p:nvPicPr>
          <p:cNvPr id="5" name="Image 4" descr="28_1_0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759322" y="3752850"/>
            <a:ext cx="238125" cy="285750"/>
          </a:xfrm>
          <a:prstGeom prst="rect">
            <a:avLst/>
          </a:prstGeom>
        </p:spPr>
      </p:pic>
      <p:pic>
        <p:nvPicPr>
          <p:cNvPr id="6" name="Image 5" descr="28_1_4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16509" y="3752850"/>
            <a:ext cx="238125" cy="285750"/>
          </a:xfrm>
          <a:prstGeom prst="rect">
            <a:avLst/>
          </a:prstGeom>
        </p:spPr>
      </p:pic>
      <p:pic>
        <p:nvPicPr>
          <p:cNvPr id="7" name="Image 6" descr="28_2_5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509321" y="3752850"/>
            <a:ext cx="238125" cy="285750"/>
          </a:xfrm>
          <a:prstGeom prst="rect">
            <a:avLst/>
          </a:prstGeom>
        </p:spPr>
      </p:pic>
      <p:pic>
        <p:nvPicPr>
          <p:cNvPr id="8" name="Image 7" descr="28_3_6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871197" y="3752850"/>
            <a:ext cx="238125" cy="285750"/>
          </a:xfrm>
          <a:prstGeom prst="rect">
            <a:avLst/>
          </a:prstGeom>
        </p:spPr>
      </p:pic>
      <p:pic>
        <p:nvPicPr>
          <p:cNvPr id="9" name="Image 8" descr="28_4_3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228385" y="3752850"/>
            <a:ext cx="238125" cy="285750"/>
          </a:xfrm>
          <a:prstGeom prst="rect">
            <a:avLst/>
          </a:prstGeom>
        </p:spPr>
      </p:pic>
      <p:pic>
        <p:nvPicPr>
          <p:cNvPr id="10" name="Image 9" descr="28_5_0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534771" y="3752850"/>
            <a:ext cx="238125" cy="285750"/>
          </a:xfrm>
          <a:prstGeom prst="rect">
            <a:avLst/>
          </a:prstGeom>
        </p:spPr>
      </p:pic>
      <p:pic>
        <p:nvPicPr>
          <p:cNvPr id="11" name="Image 10" descr="28_5_5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887385" y="3752850"/>
            <a:ext cx="238125" cy="285750"/>
          </a:xfrm>
          <a:prstGeom prst="rect">
            <a:avLst/>
          </a:prstGeom>
        </p:spPr>
      </p:pic>
      <p:pic>
        <p:nvPicPr>
          <p:cNvPr id="12" name="Image 11" descr="28_6_1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233460" y="3752850"/>
            <a:ext cx="238125" cy="285750"/>
          </a:xfrm>
          <a:prstGeom prst="rect">
            <a:avLst/>
          </a:prstGeom>
        </p:spPr>
      </p:pic>
      <p:pic>
        <p:nvPicPr>
          <p:cNvPr id="13" name="Image 12" descr="28_6_3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7603348" y="3752850"/>
            <a:ext cx="238125" cy="285750"/>
          </a:xfrm>
          <a:prstGeom prst="rect">
            <a:avLst/>
          </a:prstGeom>
        </p:spPr>
      </p:pic>
      <p:pic>
        <p:nvPicPr>
          <p:cNvPr id="14" name="Image 13" descr="28_7_3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955772" y="3752850"/>
            <a:ext cx="238125" cy="285750"/>
          </a:xfrm>
          <a:prstGeom prst="rect">
            <a:avLst/>
          </a:prstGeom>
        </p:spPr>
      </p:pic>
      <p:sp>
        <p:nvSpPr>
          <p:cNvPr id="15" name="Espace réservé du contenu 2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4318000" y="2660417"/>
            <a:ext cx="4445000" cy="1060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Exemple de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sudocube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traité 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c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aractères lus.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kumimoji="0" lang="fr-FR" sz="20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460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Traitement numérique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14424" y="2595562"/>
            <a:ext cx="7610476" cy="3670767"/>
          </a:xfrm>
        </p:spPr>
        <p:txBody>
          <a:bodyPr>
            <a:normAutofit/>
          </a:bodyPr>
          <a:lstStyle/>
          <a:p>
            <a:r>
              <a:rPr lang="fr-FR" dirty="0" smtClean="0"/>
              <a:t>Solveur de </a:t>
            </a:r>
            <a:r>
              <a:rPr lang="fr-FR" dirty="0" err="1" smtClean="0"/>
              <a:t>sudokube</a:t>
            </a:r>
            <a:endParaRPr lang="fr-FR" dirty="0" smtClean="0"/>
          </a:p>
          <a:p>
            <a:r>
              <a:rPr lang="fr-FR" dirty="0" smtClean="0"/>
              <a:t>Recherche de chemin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380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Solveur de </a:t>
            </a:r>
            <a:r>
              <a:rPr lang="fr-FR" dirty="0" err="1" smtClean="0"/>
              <a:t>sudokube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3189" y="2460028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65113"/>
            <a:r>
              <a:rPr lang="fr-FR" dirty="0" smtClean="0"/>
              <a:t>Algorithme maison en C++</a:t>
            </a:r>
          </a:p>
          <a:p>
            <a:pPr marL="265113" indent="-265113"/>
            <a:r>
              <a:rPr lang="fr-FR" dirty="0" smtClean="0"/>
              <a:t>Peut trouver une solution pour des </a:t>
            </a:r>
            <a:r>
              <a:rPr lang="fr-FR" dirty="0" err="1" smtClean="0"/>
              <a:t>sudocubes</a:t>
            </a:r>
            <a:r>
              <a:rPr lang="fr-FR" dirty="0" smtClean="0"/>
              <a:t> ayant 4 chiffres au départ </a:t>
            </a:r>
          </a:p>
          <a:p>
            <a:pPr marL="265113" indent="-265113"/>
            <a:r>
              <a:rPr lang="fr-FR" dirty="0" smtClean="0"/>
              <a:t>Trouve une solution pour les </a:t>
            </a:r>
            <a:r>
              <a:rPr lang="fr-FR" dirty="0" err="1" smtClean="0"/>
              <a:t>sudocubes</a:t>
            </a:r>
            <a:r>
              <a:rPr lang="fr-FR" dirty="0" smtClean="0"/>
              <a:t> à échantillons normaux en moins d’une seconde (8 à 15 chiffres initiaux) </a:t>
            </a:r>
          </a:p>
        </p:txBody>
      </p:sp>
    </p:spTree>
    <p:extLst>
      <p:ext uri="{BB962C8B-B14F-4D97-AF65-F5344CB8AC3E}">
        <p14:creationId xmlns:p14="http://schemas.microsoft.com/office/powerpoint/2010/main" val="396902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/>
              <a:t>Solveur</a:t>
            </a:r>
            <a:r>
              <a:rPr lang="en-US" dirty="0"/>
              <a:t> de </a:t>
            </a:r>
            <a:r>
              <a:rPr lang="en-US" dirty="0" err="1"/>
              <a:t>sudokube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79412" y="2024063"/>
            <a:ext cx="3749676" cy="4778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Représentation en mémoire</a:t>
            </a:r>
            <a:endParaRPr lang="fr-FR" dirty="0"/>
          </a:p>
        </p:txBody>
      </p:sp>
      <p:pic>
        <p:nvPicPr>
          <p:cNvPr id="4" name="Image 3"/>
          <p:cNvPicPr/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94463" y="298395"/>
            <a:ext cx="8784000" cy="70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7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/>
              <a:t>Solveur</a:t>
            </a:r>
            <a:r>
              <a:rPr lang="en-US" dirty="0"/>
              <a:t> de </a:t>
            </a:r>
            <a:r>
              <a:rPr lang="en-US" dirty="0" err="1"/>
              <a:t>sudokube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14424" y="2338378"/>
            <a:ext cx="7610476" cy="3670767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fr-FR" dirty="0" smtClean="0"/>
              <a:t>Stratégies utilisées :</a:t>
            </a:r>
          </a:p>
          <a:p>
            <a:pPr lvl="1"/>
            <a:r>
              <a:rPr lang="fr-FR" dirty="0" smtClean="0"/>
              <a:t>« </a:t>
            </a:r>
            <a:r>
              <a:rPr lang="fr-FR" dirty="0" err="1" smtClean="0"/>
              <a:t>Naked</a:t>
            </a:r>
            <a:r>
              <a:rPr lang="fr-FR" dirty="0" smtClean="0"/>
              <a:t> Pairs »</a:t>
            </a:r>
          </a:p>
          <a:p>
            <a:pPr lvl="1"/>
            <a:r>
              <a:rPr lang="fr-FR" dirty="0" smtClean="0"/>
              <a:t>« </a:t>
            </a:r>
            <a:r>
              <a:rPr lang="fr-FR" dirty="0" err="1" smtClean="0"/>
              <a:t>Hidden</a:t>
            </a:r>
            <a:r>
              <a:rPr lang="fr-FR" dirty="0" smtClean="0"/>
              <a:t> Pairs/Triples »</a:t>
            </a:r>
          </a:p>
          <a:p>
            <a:pPr lvl="1"/>
            <a:r>
              <a:rPr lang="fr-FR" dirty="0" smtClean="0"/>
              <a:t>« </a:t>
            </a:r>
            <a:r>
              <a:rPr lang="fr-FR" dirty="0" err="1" smtClean="0"/>
              <a:t>Pointing</a:t>
            </a:r>
            <a:r>
              <a:rPr lang="fr-FR" dirty="0" smtClean="0"/>
              <a:t> Pairs/Triples »</a:t>
            </a:r>
          </a:p>
          <a:p>
            <a:pPr lvl="1"/>
            <a:r>
              <a:rPr lang="fr-FR" dirty="0" smtClean="0"/>
              <a:t>« Box and Line </a:t>
            </a:r>
            <a:r>
              <a:rPr lang="fr-FR" dirty="0" err="1" smtClean="0"/>
              <a:t>Reduction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« Brute Force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272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Recherche de chemin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14424" y="2752731"/>
            <a:ext cx="7610476" cy="2662244"/>
          </a:xfrm>
        </p:spPr>
        <p:txBody>
          <a:bodyPr>
            <a:normAutofit/>
          </a:bodyPr>
          <a:lstStyle/>
          <a:p>
            <a:r>
              <a:rPr lang="fr-FR" dirty="0" smtClean="0"/>
              <a:t>Représentation spatiale cartésienne</a:t>
            </a:r>
          </a:p>
          <a:p>
            <a:r>
              <a:rPr lang="fr-FR" dirty="0" smtClean="0"/>
              <a:t>Algorithme A*</a:t>
            </a:r>
          </a:p>
          <a:p>
            <a:r>
              <a:rPr lang="fr-FR" dirty="0" smtClean="0"/>
              <a:t>Optimisation du chemin visant la réduction du nombre de rotations de </a:t>
            </a:r>
            <a:r>
              <a:rPr lang="fr-FR" dirty="0" err="1" smtClean="0"/>
              <a:t>kinocto</a:t>
            </a:r>
            <a:r>
              <a:rPr lang="fr-FR" dirty="0" smtClean="0"/>
              <a:t> en ne conservant que les points  « critiques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028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Communication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14424" y="2752731"/>
            <a:ext cx="7610476" cy="2662244"/>
          </a:xfrm>
        </p:spPr>
        <p:txBody>
          <a:bodyPr>
            <a:normAutofit/>
          </a:bodyPr>
          <a:lstStyle/>
          <a:p>
            <a:r>
              <a:rPr lang="fr-FR" dirty="0" smtClean="0"/>
              <a:t>Communicatio</a:t>
            </a:r>
            <a:r>
              <a:rPr lang="fr-FR" dirty="0" smtClean="0"/>
              <a:t>n entre la station de base et le Mac Mini</a:t>
            </a:r>
            <a:endParaRPr lang="fr-FR" dirty="0" smtClean="0"/>
          </a:p>
          <a:p>
            <a:r>
              <a:rPr lang="fr-FR" dirty="0" smtClean="0"/>
              <a:t>Communicatio</a:t>
            </a:r>
            <a:r>
              <a:rPr lang="fr-FR" dirty="0" smtClean="0"/>
              <a:t>n entre le microcontrôleur et le Mac Mini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14380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Comm</a:t>
            </a:r>
            <a:r>
              <a:rPr lang="fr-FR" dirty="0" smtClean="0"/>
              <a:t>. </a:t>
            </a:r>
            <a:r>
              <a:rPr lang="fr-FR" dirty="0" smtClean="0"/>
              <a:t>Station de base et Mac Mini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265113"/>
            <a:r>
              <a:rPr lang="fr-FR" dirty="0" smtClean="0"/>
              <a:t>Adresse IP du Mac mini envoyé au démarrage (</a:t>
            </a:r>
            <a:r>
              <a:rPr lang="fr-FR" dirty="0" err="1" smtClean="0"/>
              <a:t>pastebin</a:t>
            </a:r>
            <a:r>
              <a:rPr lang="fr-FR" dirty="0" smtClean="0"/>
              <a:t>);</a:t>
            </a:r>
          </a:p>
          <a:p>
            <a:pPr marL="0" indent="265113"/>
            <a:r>
              <a:rPr lang="fr-FR" dirty="0" smtClean="0"/>
              <a:t>Communication entre Mac mini et station de base </a:t>
            </a:r>
            <a:r>
              <a:rPr lang="fr-FR" dirty="0" smtClean="0"/>
              <a:t>testée;</a:t>
            </a:r>
            <a:endParaRPr lang="fr-FR" dirty="0" smtClean="0"/>
          </a:p>
          <a:p>
            <a:pPr marL="0" indent="265113"/>
            <a:r>
              <a:rPr lang="fr-FR" dirty="0" smtClean="0"/>
              <a:t>Utilisation de ROS pour gérer les messages;</a:t>
            </a:r>
          </a:p>
          <a:p>
            <a:pPr marL="538163" lvl="1" indent="-273050"/>
            <a:r>
              <a:rPr lang="fr-FR" dirty="0" smtClean="0"/>
              <a:t>Messages, services, actions, sérialisation, typage automatique</a:t>
            </a:r>
          </a:p>
          <a:p>
            <a:pPr marL="0" indent="265113"/>
            <a:r>
              <a:rPr lang="fr-FR" dirty="0" smtClean="0"/>
              <a:t>Débit rapide des messages.</a:t>
            </a:r>
          </a:p>
          <a:p>
            <a:pPr marL="0" indent="0"/>
            <a:endParaRPr lang="fr-FR" dirty="0" smtClean="0"/>
          </a:p>
          <a:p>
            <a:pPr marL="0" indent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535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Comm</a:t>
            </a:r>
            <a:r>
              <a:rPr lang="fr-FR" dirty="0" smtClean="0"/>
              <a:t>. microcontrôleur et Mac Mini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008916" y="2107101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65113"/>
            <a:r>
              <a:rPr lang="fr-FR" dirty="0" smtClean="0"/>
              <a:t>Technologie : UART / RS-232</a:t>
            </a:r>
          </a:p>
          <a:p>
            <a:pPr marL="0" indent="265113"/>
            <a:r>
              <a:rPr lang="fr-FR" dirty="0" smtClean="0"/>
              <a:t>Utilise le port USB du Mac mini comme interface</a:t>
            </a:r>
          </a:p>
          <a:p>
            <a:pPr marL="0" indent="265113"/>
            <a:r>
              <a:rPr lang="fr-FR" dirty="0" smtClean="0"/>
              <a:t>Une interface fait la conversion USB / RS-232 (ICDI)</a:t>
            </a:r>
          </a:p>
          <a:p>
            <a:pPr marL="0" indent="265113"/>
            <a:r>
              <a:rPr lang="fr-FR" dirty="0" smtClean="0"/>
              <a:t>Protocole plus simple d’utilisation que l’USB</a:t>
            </a:r>
          </a:p>
          <a:p>
            <a:pPr marL="265113" indent="-265113"/>
            <a:r>
              <a:rPr lang="fr-FR" dirty="0" smtClean="0"/>
              <a:t>Déverminage simple – Le signal est directement observable sur les broches RX et TX du microcontrôleur</a:t>
            </a:r>
          </a:p>
          <a:p>
            <a:pPr marL="0" indent="0">
              <a:buFont typeface="Wingdings 2" pitchFamily="18" charset="2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79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Comm</a:t>
            </a:r>
            <a:r>
              <a:rPr lang="fr-FR" dirty="0" smtClean="0"/>
              <a:t>. microcontrôleur et Mac Mini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008915" y="2107101"/>
            <a:ext cx="7766117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65113"/>
            <a:r>
              <a:rPr lang="fr-FR" dirty="0" smtClean="0"/>
              <a:t>Terminal pour gérer la communication série</a:t>
            </a:r>
          </a:p>
          <a:p>
            <a:pPr marL="265113" indent="-265113"/>
            <a:r>
              <a:rPr lang="fr-CA" dirty="0" smtClean="0"/>
              <a:t>Langage</a:t>
            </a:r>
            <a:r>
              <a:rPr lang="fr-FR" dirty="0" smtClean="0"/>
              <a:t> : Python – utilisable sur Windows et Linux sans modifications majeures </a:t>
            </a:r>
          </a:p>
          <a:p>
            <a:pPr marL="0" indent="265113"/>
            <a:r>
              <a:rPr lang="fr-FR" dirty="0" smtClean="0"/>
              <a:t>Librairie open source pour la communication série : </a:t>
            </a:r>
            <a:r>
              <a:rPr lang="fr-FR" dirty="0" err="1" smtClean="0"/>
              <a:t>Pyserial</a:t>
            </a:r>
            <a:endParaRPr lang="fr-FR" dirty="0" smtClean="0"/>
          </a:p>
          <a:p>
            <a:pPr marL="265113" indent="-265113"/>
            <a:r>
              <a:rPr lang="fr-FR" dirty="0" smtClean="0"/>
              <a:t>Terminal série de tests : Permets d’obtenir des données pour l’asservissement des moteurs et tests diagnostiques</a:t>
            </a:r>
          </a:p>
          <a:p>
            <a:pPr marL="0" indent="0">
              <a:buFont typeface="Wingdings 2" pitchFamily="18" charset="2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18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Électronique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14424" y="2595562"/>
            <a:ext cx="7610476" cy="3670767"/>
          </a:xfrm>
        </p:spPr>
        <p:txBody>
          <a:bodyPr>
            <a:normAutofit/>
          </a:bodyPr>
          <a:lstStyle/>
          <a:p>
            <a:r>
              <a:rPr lang="fr-FR" dirty="0" smtClean="0"/>
              <a:t>Alimentation des </a:t>
            </a:r>
            <a:r>
              <a:rPr lang="fr-FR" dirty="0" smtClean="0"/>
              <a:t>auxiliaires </a:t>
            </a:r>
            <a:r>
              <a:rPr lang="fr-FR" dirty="0" smtClean="0"/>
              <a:t>(5V)</a:t>
            </a:r>
          </a:p>
          <a:p>
            <a:r>
              <a:rPr lang="fr-FR" dirty="0" smtClean="0"/>
              <a:t>Alimentation 24V du Mac Mini</a:t>
            </a:r>
          </a:p>
          <a:p>
            <a:r>
              <a:rPr lang="fr-FR" dirty="0" smtClean="0"/>
              <a:t>Détection du signal Manchester</a:t>
            </a:r>
          </a:p>
          <a:p>
            <a:r>
              <a:rPr lang="fr-FR" dirty="0" smtClean="0"/>
              <a:t>Système du préhenseur</a:t>
            </a:r>
          </a:p>
          <a:p>
            <a:r>
              <a:rPr lang="fr-FR" dirty="0" smtClean="0"/>
              <a:t>Circuit d’alimentation et de protection</a:t>
            </a:r>
          </a:p>
          <a:p>
            <a:r>
              <a:rPr lang="fr-FR" dirty="0" smtClean="0"/>
              <a:t>Interface entre le matériel et le Mac Mini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361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Technologies utilisées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dirty="0" smtClean="0"/>
              <a:t>Vision : </a:t>
            </a:r>
            <a:r>
              <a:rPr lang="fr-FR" dirty="0" err="1" smtClean="0"/>
              <a:t>OpenCV</a:t>
            </a:r>
            <a:r>
              <a:rPr lang="fr-FR" dirty="0" smtClean="0"/>
              <a:t> et </a:t>
            </a:r>
            <a:r>
              <a:rPr lang="fr-FR" dirty="0" err="1" smtClean="0"/>
              <a:t>OpenNI</a:t>
            </a:r>
            <a:endParaRPr lang="fr-FR" dirty="0" smtClean="0"/>
          </a:p>
          <a:p>
            <a:pPr marL="0" indent="0"/>
            <a:r>
              <a:rPr lang="fr-FR" dirty="0" smtClean="0"/>
              <a:t> Programmation : </a:t>
            </a:r>
            <a:r>
              <a:rPr lang="fr-FR" dirty="0" err="1" smtClean="0"/>
              <a:t>Bash</a:t>
            </a:r>
            <a:r>
              <a:rPr lang="fr-FR" dirty="0" smtClean="0"/>
              <a:t>, Python, C++, </a:t>
            </a:r>
            <a:r>
              <a:rPr lang="fr-FR" dirty="0" smtClean="0"/>
              <a:t>C, </a:t>
            </a:r>
            <a:r>
              <a:rPr lang="fr-FR" dirty="0" err="1" smtClean="0"/>
              <a:t>Matlab</a:t>
            </a:r>
            <a:endParaRPr lang="fr-FR" dirty="0" smtClean="0"/>
          </a:p>
          <a:p>
            <a:pPr marL="0" indent="0"/>
            <a:r>
              <a:rPr lang="fr-FR" dirty="0" smtClean="0"/>
              <a:t> Tests : </a:t>
            </a:r>
            <a:r>
              <a:rPr lang="fr-FR" dirty="0" err="1" smtClean="0"/>
              <a:t>GTest</a:t>
            </a:r>
            <a:r>
              <a:rPr lang="fr-FR" dirty="0" smtClean="0"/>
              <a:t>, </a:t>
            </a:r>
            <a:r>
              <a:rPr lang="fr-FR" dirty="0" err="1" smtClean="0"/>
              <a:t>Valgrind</a:t>
            </a:r>
            <a:r>
              <a:rPr lang="fr-FR" dirty="0" smtClean="0"/>
              <a:t> (fuite de mémoires)</a:t>
            </a:r>
          </a:p>
          <a:p>
            <a:pPr marL="0" indent="0"/>
            <a:r>
              <a:rPr lang="fr-FR" dirty="0" smtClean="0"/>
              <a:t>Communication : ROS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901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2596231"/>
            <a:ext cx="9144000" cy="877824"/>
          </a:xfrm>
        </p:spPr>
        <p:txBody>
          <a:bodyPr/>
          <a:lstStyle/>
          <a:p>
            <a:r>
              <a:rPr lang="en-US" dirty="0" err="1" smtClean="0"/>
              <a:t>Période</a:t>
            </a:r>
            <a:r>
              <a:rPr lang="en-US" dirty="0" smtClean="0"/>
              <a:t> de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2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Alimentation des auxiliaires (5V)</a:t>
            </a:r>
            <a:endParaRPr lang="fr-FR" dirty="0"/>
          </a:p>
        </p:txBody>
      </p:sp>
      <p:pic>
        <p:nvPicPr>
          <p:cNvPr id="1026" name="Picture 2" descr="C:\Users\Daniel\Documents\GitHub\design3\reports\livrable 2\fig\alim_5V_photo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33" y="4368694"/>
            <a:ext cx="3944385" cy="216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340180" y="1828800"/>
            <a:ext cx="4650907" cy="4803820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fr-FR" b="1" dirty="0" smtClean="0"/>
              <a:t>Réalisation d’une alimentation 5V</a:t>
            </a:r>
          </a:p>
          <a:p>
            <a:endParaRPr lang="fr-FR" dirty="0"/>
          </a:p>
          <a:p>
            <a:r>
              <a:rPr lang="fr-FR" dirty="0" smtClean="0"/>
              <a:t>Rendement supérieur à 85%</a:t>
            </a:r>
          </a:p>
          <a:p>
            <a:r>
              <a:rPr lang="fr-FR" dirty="0" smtClean="0"/>
              <a:t>Stabilité de la tension en charge</a:t>
            </a:r>
          </a:p>
          <a:p>
            <a:r>
              <a:rPr lang="fr-FR" dirty="0" smtClean="0"/>
              <a:t>Faible ondulation (100mV)</a:t>
            </a:r>
          </a:p>
          <a:p>
            <a:r>
              <a:rPr lang="fr-FR" dirty="0" smtClean="0"/>
              <a:t>Conçu pour 3A (15W)</a:t>
            </a:r>
          </a:p>
          <a:p>
            <a:r>
              <a:rPr lang="fr-FR" dirty="0" smtClean="0"/>
              <a:t>Occupe un faible espace</a:t>
            </a:r>
            <a:endParaRPr lang="fr-F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33" y="1828800"/>
            <a:ext cx="38862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40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Alimentation 24V</a:t>
            </a:r>
            <a:endParaRPr lang="fr-FR" dirty="0"/>
          </a:p>
        </p:txBody>
      </p:sp>
      <p:sp>
        <p:nvSpPr>
          <p:cNvPr id="16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011214" y="2096814"/>
            <a:ext cx="5701030" cy="4032997"/>
          </a:xfrm>
        </p:spPr>
        <p:txBody>
          <a:bodyPr>
            <a:normAutofit/>
          </a:bodyPr>
          <a:lstStyle/>
          <a:p>
            <a:pPr marL="0" indent="0"/>
            <a:r>
              <a:rPr lang="fr-FR" dirty="0" err="1" smtClean="0"/>
              <a:t>Boost</a:t>
            </a:r>
            <a:r>
              <a:rPr lang="fr-FR" dirty="0" smtClean="0"/>
              <a:t> 11.1V à 24V DC;</a:t>
            </a:r>
          </a:p>
          <a:p>
            <a:pPr marL="0" indent="0"/>
            <a:r>
              <a:rPr lang="fr-FR" dirty="0"/>
              <a:t>Simplicité d’ajustement de la tension de </a:t>
            </a:r>
            <a:r>
              <a:rPr lang="fr-FR" dirty="0" smtClean="0"/>
              <a:t>sortie;</a:t>
            </a:r>
            <a:endParaRPr lang="fr-FR" dirty="0"/>
          </a:p>
          <a:p>
            <a:pPr marL="0" indent="0"/>
            <a:r>
              <a:rPr lang="fr-FR" dirty="0" smtClean="0"/>
              <a:t>Oscillation de tension en sortie de 2% maximum;</a:t>
            </a:r>
          </a:p>
          <a:p>
            <a:pPr marL="0" indent="0"/>
            <a:r>
              <a:rPr lang="fr-FR" dirty="0" smtClean="0"/>
              <a:t>Puissance maximum de 150W, efficacité de 94%;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928077"/>
            <a:ext cx="2420655" cy="242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9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Détection du signal Manchester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dirty="0" smtClean="0"/>
              <a:t>Circuit intégré de détection de tonalité;</a:t>
            </a:r>
          </a:p>
          <a:p>
            <a:pPr marL="0" indent="0"/>
            <a:r>
              <a:rPr lang="fr-FR" dirty="0" smtClean="0"/>
              <a:t>Bande de détection de 262 à 270 KHZ</a:t>
            </a:r>
          </a:p>
          <a:p>
            <a:pPr marL="0" indent="0"/>
            <a:r>
              <a:rPr lang="fr-FR" dirty="0" smtClean="0"/>
              <a:t>Hystérésis en sortie du décodeur;</a:t>
            </a:r>
          </a:p>
          <a:p>
            <a:pPr marL="0" indent="0"/>
            <a:r>
              <a:rPr lang="fr-FR" dirty="0" smtClean="0"/>
              <a:t>Antenne bobinée en plusieurs boucles pour maximiser la variation du flux magnétique.</a:t>
            </a:r>
          </a:p>
          <a:p>
            <a:pPr marL="0" indent="0"/>
            <a:endParaRPr lang="fr-FR" dirty="0" smtClean="0"/>
          </a:p>
          <a:p>
            <a:pPr marL="0" indent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207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Préhenseur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dirty="0" smtClean="0"/>
              <a:t>Simplicité de commande (0 ou 5 volts);</a:t>
            </a:r>
          </a:p>
          <a:p>
            <a:pPr marL="0" indent="0"/>
            <a:r>
              <a:rPr lang="fr-FR" dirty="0" smtClean="0"/>
              <a:t>Faible consommation énergétique (24V 150 ohms);</a:t>
            </a:r>
          </a:p>
          <a:p>
            <a:pPr marL="0" indent="0"/>
            <a:r>
              <a:rPr lang="fr-FR" dirty="0" smtClean="0"/>
              <a:t>Meilleure </a:t>
            </a:r>
            <a:r>
              <a:rPr lang="fr-FR" dirty="0" smtClean="0"/>
              <a:t>précision possible lors du changement de direction;</a:t>
            </a:r>
          </a:p>
          <a:p>
            <a:pPr marL="0" indent="0"/>
            <a:r>
              <a:rPr lang="fr-FR" dirty="0" smtClean="0"/>
              <a:t>Actionneur magnétique;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782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Circuit d’alimentation et de protection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dirty="0" smtClean="0"/>
              <a:t>Batterie Li-Po 11.1V  de 5.0Ah;</a:t>
            </a:r>
          </a:p>
          <a:p>
            <a:pPr marL="0" indent="0"/>
            <a:r>
              <a:rPr lang="fr-FR" dirty="0" smtClean="0"/>
              <a:t> 3 interrupteurs avec témoins lumineux;</a:t>
            </a:r>
          </a:p>
          <a:p>
            <a:pPr marL="0" indent="0"/>
            <a:r>
              <a:rPr lang="fr-FR" dirty="0" smtClean="0"/>
              <a:t> 3 </a:t>
            </a:r>
            <a:r>
              <a:rPr lang="fr-FR" dirty="0" smtClean="0"/>
              <a:t>fusibles </a:t>
            </a:r>
            <a:r>
              <a:rPr lang="fr-FR" dirty="0" smtClean="0"/>
              <a:t>de protection devant les transformateurs de tension</a:t>
            </a:r>
            <a:r>
              <a:rPr lang="fr-FR" dirty="0"/>
              <a:t>;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607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Asservissement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14424" y="2595562"/>
            <a:ext cx="7610476" cy="3670767"/>
          </a:xfrm>
        </p:spPr>
        <p:txBody>
          <a:bodyPr/>
          <a:lstStyle/>
          <a:p>
            <a:r>
              <a:rPr lang="fr-FR" dirty="0" smtClean="0"/>
              <a:t>Commandes des moteurs</a:t>
            </a:r>
          </a:p>
          <a:p>
            <a:r>
              <a:rPr lang="fr-FR" dirty="0" smtClean="0"/>
              <a:t>Asservissement des roues – </a:t>
            </a:r>
            <a:r>
              <a:rPr lang="fr-FR" dirty="0" smtClean="0"/>
              <a:t>côté </a:t>
            </a:r>
            <a:r>
              <a:rPr lang="fr-FR" dirty="0" smtClean="0"/>
              <a:t>électronique</a:t>
            </a:r>
          </a:p>
          <a:p>
            <a:r>
              <a:rPr lang="fr-FR" dirty="0" smtClean="0"/>
              <a:t>Asservissement des roues – </a:t>
            </a:r>
            <a:r>
              <a:rPr lang="fr-FR" dirty="0" smtClean="0"/>
              <a:t>côté </a:t>
            </a:r>
            <a:r>
              <a:rPr lang="fr-FR" dirty="0" smtClean="0"/>
              <a:t>modélisation</a:t>
            </a:r>
          </a:p>
          <a:p>
            <a:r>
              <a:rPr lang="fr-FR" dirty="0" smtClean="0"/>
              <a:t>Asservissement des roues – </a:t>
            </a:r>
            <a:r>
              <a:rPr lang="fr-FR" dirty="0" smtClean="0"/>
              <a:t>Tests pratiques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14380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2891</TotalTime>
  <Words>1095</Words>
  <Application>Microsoft Office PowerPoint</Application>
  <PresentationFormat>On-screen Show (4:3)</PresentationFormat>
  <Paragraphs>180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</vt:lpstr>
      <vt:lpstr>Century Gothic</vt:lpstr>
      <vt:lpstr>Wingdings</vt:lpstr>
      <vt:lpstr>Wingdings 2</vt:lpstr>
      <vt:lpstr>Perception</vt:lpstr>
      <vt:lpstr>Design III – Robot Kinocto</vt:lpstr>
      <vt:lpstr>La présentation</vt:lpstr>
      <vt:lpstr>Électronique</vt:lpstr>
      <vt:lpstr>Alimentation des auxiliaires (5V)</vt:lpstr>
      <vt:lpstr>Alimentation 24V</vt:lpstr>
      <vt:lpstr>Détection du signal Manchester</vt:lpstr>
      <vt:lpstr>Préhenseur </vt:lpstr>
      <vt:lpstr>Circuit d’alimentation et de protection</vt:lpstr>
      <vt:lpstr>Asservissement</vt:lpstr>
      <vt:lpstr>Commandes aux moteurs</vt:lpstr>
      <vt:lpstr>Asservissement des roues côté électronique</vt:lpstr>
      <vt:lpstr>Asservissement des roues</vt:lpstr>
      <vt:lpstr>PowerPoint Presentation</vt:lpstr>
      <vt:lpstr>Vision</vt:lpstr>
      <vt:lpstr>Détection des obstacles</vt:lpstr>
      <vt:lpstr>Transformation des distances</vt:lpstr>
      <vt:lpstr>Orientation du robot</vt:lpstr>
      <vt:lpstr>Repères pour l’orientation</vt:lpstr>
      <vt:lpstr>Extraction d’un sudocube</vt:lpstr>
      <vt:lpstr>Extraction d’un sudocube</vt:lpstr>
      <vt:lpstr>Traitement numérique</vt:lpstr>
      <vt:lpstr>Solveur de sudokube</vt:lpstr>
      <vt:lpstr>Solveur de sudokube</vt:lpstr>
      <vt:lpstr>Solveur de sudokube</vt:lpstr>
      <vt:lpstr>Recherche de chemin</vt:lpstr>
      <vt:lpstr>Communication</vt:lpstr>
      <vt:lpstr>Comm. Station de base et Mac Mini</vt:lpstr>
      <vt:lpstr>Comm. microcontrôleur et Mac Mini</vt:lpstr>
      <vt:lpstr>Comm. microcontrôleur et Mac Mini</vt:lpstr>
      <vt:lpstr>Technologies utilisées</vt:lpstr>
      <vt:lpstr>Période de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Valois</dc:creator>
  <cp:lastModifiedBy>Francis Valois</cp:lastModifiedBy>
  <cp:revision>107</cp:revision>
  <dcterms:created xsi:type="dcterms:W3CDTF">2011-04-11T19:02:45Z</dcterms:created>
  <dcterms:modified xsi:type="dcterms:W3CDTF">2013-02-25T22:35:08Z</dcterms:modified>
</cp:coreProperties>
</file>