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3" Type="http://schemas.openxmlformats.org/officeDocument/2006/relationships/viewProps" Target="viewProps.xml" /><Relationship Id="rId9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5" Type="http://schemas.openxmlformats.org/officeDocument/2006/relationships/tableStyles" Target="tableStyles.xml" /><Relationship Id="rId9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s/git-init" TargetMode="External" /><Relationship Id="rId3" Type="http://schemas.openxmlformats.org/officeDocument/2006/relationships/hyperlink" Target="https://git-scm.com/docs/git-add" TargetMode="External" /><Relationship Id="rId4" Type="http://schemas.openxmlformats.org/officeDocument/2006/relationships/hyperlink" Target="https://git-scm.com/docs/git-diff" TargetMode="External" /><Relationship Id="rId5" Type="http://schemas.openxmlformats.org/officeDocument/2006/relationships/hyperlink" Target="https://git-scm.com/docs/git-diff#Documentation/git-diff.txt-emgitdiffemltoptionsgt--ltpathgt82308203" TargetMode="External" /><Relationship Id="rId6" Type="http://schemas.openxmlformats.org/officeDocument/2006/relationships/hyperlink" Target="https://git-scm.com/docs/git-status" TargetMode="External" /><Relationship Id="rId7" Type="http://schemas.openxmlformats.org/officeDocument/2006/relationships/hyperlink" Target="https://git-scm.com/docs/git-commit" TargetMode="External" /><Relationship Id="rId8" Type="http://schemas.openxmlformats.org/officeDocument/2006/relationships/hyperlink" Target="https://git-scm.com/docs/git-commit#Documentation/git-commit.txt--mltmsggt" TargetMode="External" /><Relationship Id="rId9" Type="http://schemas.openxmlformats.org/officeDocument/2006/relationships/hyperlink" Target="https://git-scm.com/docs/git-show" TargetMode="External" /><Relationship Id="rId10" Type="http://schemas.openxmlformats.org/officeDocument/2006/relationships/hyperlink" Target="https://git-scm.com/docs/git-log" TargetMode="External" /><Relationship Id="rId11" Type="http://schemas.openxmlformats.org/officeDocument/2006/relationships/hyperlink" Target="https://git-scm.com/docs/git-push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pull-requests/collaborating-with-pull-requests/proposing-changes-to-your-work-with-pull-requests/creating-a-pull-request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" TargetMode="External" /><Relationship Id="rId2" Type="http://schemas.openxmlformats.org/officeDocument/2006/relationships/image" Target="../media/image1.sv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hub.com" TargetMode="External" /><Relationship Id="rId2" Type="http://schemas.openxmlformats.org/officeDocument/2006/relationships/image" Target="../media/image2.sv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s/git-checkout" TargetMode="External" /><Relationship Id="rId3" Type="http://schemas.openxmlformats.org/officeDocument/2006/relationships/hyperlink" Target="https://git-scm.com/docs/git-merge" TargetMode="External" /><Relationship Id="rId4" Type="http://schemas.openxmlformats.org/officeDocument/2006/relationships/hyperlink" Target="https://git-scm.com/docs/git-clone" TargetMode="External" /><Relationship Id="rId5" Type="http://schemas.openxmlformats.org/officeDocument/2006/relationships/hyperlink" Target="https://git-scm.com/docs/git-remote" TargetMode="External" /><Relationship Id="rId6" Type="http://schemas.openxmlformats.org/officeDocument/2006/relationships/hyperlink" Target="https://git-scm.com/docs/git-push" TargetMode="External" /><Relationship Id="rId7" Type="http://schemas.openxmlformats.org/officeDocument/2006/relationships/hyperlink" Target="https://git-scm.com/docs/git-pull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s/git-revert" TargetMode="External" /><Relationship Id="rId3" Type="http://schemas.openxmlformats.org/officeDocument/2006/relationships/hyperlink" Target="https://git-scm.com/docs/git-reset" TargetMode="External" /><Relationship Id="rId4" Type="http://schemas.openxmlformats.org/officeDocument/2006/relationships/hyperlink" Target="https://git-scm.com/docs/git-checkout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s/gitignore#_pattern_format" TargetMode="Externa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ckerschool-git/fork-me" TargetMode="Externa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.kernel.org/pub/scm/linux/kernel/git/torvalds/linux.git/commit/?id=37c0aead7902b1ddf1b668e1ab74c80b9a7fd183" TargetMode="Externa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s" TargetMode="External" /><Relationship Id="rId3" Type="http://schemas.openxmlformats.org/officeDocument/2006/relationships/hyperlink" Target="https://git-scm.com/book/en/v2" TargetMode="External" /><Relationship Id="rId4" Type="http://schemas.openxmlformats.org/officeDocument/2006/relationships/hyperlink" Target="https://hckr.cc/ht-git-cs" TargetMode="External" /><Relationship Id="rId5" Type="http://schemas.openxmlformats.org/officeDocument/2006/relationships/hyperlink" Target="https://git-scm.com/book/en/v2/Distributed-Git-Distributed-Workflows#ch05-distributed-git" TargetMode="External" /><Relationship Id="rId6" Type="http://schemas.openxmlformats.org/officeDocument/2006/relationships/hyperlink" Target="https://www.atlassian.com/git/tutorials/syncing" TargetMode="Externa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book/en/v2/Customizing-Git-Git-Configuration" TargetMode="External" /><Relationship Id="rId3" Type="http://schemas.openxmlformats.org/officeDocument/2006/relationships/hyperlink" Target="https://git-scm.com/book/en/v2/Git-Internals-Plumbing-and-Porcelain" TargetMode="External" /><Relationship Id="rId4" Type="http://schemas.openxmlformats.org/officeDocument/2006/relationships/hyperlink" Target="https://github.com/codecrafters-io/build-your-own-x#build-your-own-git" TargetMode="Externa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GAorBdZ6Y8" TargetMode="External" /><Relationship Id="rId3" Type="http://schemas.openxmlformats.org/officeDocument/2006/relationships/hyperlink" Target="https://hs2010-git.github.io/adv" TargetMode="Externa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Git (and GitHub)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13th May,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new GitHub repository</a:t>
            </a:r>
          </a:p>
        </p:txBody>
      </p:sp>
      <p:pic>
        <p:nvPicPr>
          <p:cNvPr descr="github-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203200"/>
            <a:ext cx="4470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new GitHub repository</a:t>
            </a:r>
          </a:p>
        </p:txBody>
      </p:sp>
      <p:pic>
        <p:nvPicPr>
          <p:cNvPr descr="github-new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new GitHub repository</a:t>
            </a:r>
          </a:p>
        </p:txBody>
      </p:sp>
      <p:pic>
        <p:nvPicPr>
          <p:cNvPr descr="github-new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203200"/>
            <a:ext cx="4191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Cloning the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Downloading a local copy of the repository</a:t>
            </a:r>
          </a:p>
          <a:p>
            <a:pPr lvl="0" indent="0">
              <a:buNone/>
            </a:pPr>
            <a:r>
              <a:rPr>
                <a:latin typeface="Courier"/>
              </a:rPr>
              <a:t>git clone https://github.com/&lt;your GitHub username&gt;/learning-git.git</a:t>
            </a:r>
          </a:p>
          <a:p>
            <a:pPr lvl="0" indent="0" marL="0">
              <a:buNone/>
            </a:pPr>
            <a:r>
              <a:rPr/>
              <a:t>The server (i.e. GitHub) stores the remote copy (like a single source of truth)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Initialising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Let's create a new Git repository.</a:t>
            </a:r>
          </a:p>
          <a:p>
            <a:pPr lvl="0" indent="0">
              <a:buNone/>
            </a:pPr>
            <a:r>
              <a:rPr>
                <a:latin typeface="Courier"/>
              </a:rPr>
              <a:t>$ mkdir my-git-repo
$ cd my-git-repo
$ git init
Initialized empty Git repository in my-git-repo/.git/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new file in </a:t>
            </a:r>
            <a:r>
              <a:rPr>
                <a:latin typeface="Courier"/>
              </a:rPr>
              <a:t>hello.txt</a:t>
            </a:r>
            <a:r>
              <a:rPr/>
              <a:t>, however you want. Then add it:</a:t>
            </a:r>
          </a:p>
          <a:p>
            <a:pPr lvl="0" indent="0">
              <a:buNone/>
            </a:pPr>
            <a:r>
              <a:rPr>
                <a:latin typeface="Courier"/>
              </a:rPr>
              <a:t>$ echo 'Hello world' &gt; hello.txt
$ git add hello.txt</a:t>
            </a:r>
          </a:p>
          <a:p>
            <a:pPr lvl="0" indent="0" marL="0">
              <a:buNone/>
            </a:pPr>
            <a:r>
              <a:rPr/>
              <a:t>Staging tells Git that you want to include the file in your next snapshot.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the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We've just staged a file! So what is the state of the repository?</a:t>
            </a:r>
          </a:p>
          <a:p>
            <a:pPr lvl="0" indent="0">
              <a:buNone/>
            </a:pPr>
            <a:r>
              <a:rPr>
                <a:latin typeface="Courier"/>
              </a:rPr>
              <a:t>$ git status</a:t>
            </a:r>
          </a:p>
          <a:p>
            <a:pPr lvl="0" indent="0">
              <a:buNone/>
            </a:pPr>
            <a:r>
              <a:rPr>
                <a:latin typeface="Courier"/>
              </a:rPr>
              <a:t>On branch master
No commits yet
Changes to be committed:
    (use "git rm --cached &lt;file&gt;..." to unstage)
    new file:   hello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your first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Committing files is taking the snapshot of the files that have been staged.</a:t>
            </a:r>
          </a:p>
          <a:p>
            <a:pPr lvl="0" indent="0">
              <a:buNone/>
            </a:pPr>
            <a:r>
              <a:rPr>
                <a:latin typeface="Courier"/>
              </a:rPr>
              <a:t>$ git commit -m "Add hello"</a:t>
            </a:r>
          </a:p>
          <a:p>
            <a:pPr lvl="0" indent="0">
              <a:buNone/>
            </a:pPr>
            <a:r>
              <a:rPr>
                <a:latin typeface="Courier"/>
              </a:rPr>
              <a:t>[master (root-commit) 5d74ce3] Add hello
    1 file changed, 1 insertion(+)
    create mode 100644 hello</a:t>
            </a:r>
          </a:p>
          <a:p>
            <a:pPr lvl="0" indent="0" marL="0">
              <a:buNone/>
            </a:pPr>
            <a:r>
              <a:rPr/>
              <a:t>You can leave the </a:t>
            </a:r>
            <a:r>
              <a:rPr>
                <a:latin typeface="Courier"/>
              </a:rPr>
              <a:t>-m ...</a:t>
            </a:r>
            <a:r>
              <a:rPr/>
              <a:t> part out. Git will open your editor for you to compose a commit message.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Push your changes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committing your changes, you can now </a:t>
            </a:r>
            <a:r>
              <a:rPr>
                <a:latin typeface="Courier"/>
              </a:rPr>
              <a:t>push</a:t>
            </a:r>
            <a:r>
              <a:rPr/>
              <a:t> these changes to GitHub</a:t>
            </a:r>
          </a:p>
          <a:p>
            <a:pPr lvl="0" indent="0">
              <a:buNone/>
            </a:pPr>
            <a:r>
              <a:rPr>
                <a:latin typeface="Courier"/>
              </a:rPr>
              <a:t>$ git push origin main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origin</a:t>
            </a:r>
            <a:r>
              <a:rPr/>
              <a:t> is a shorthand name for the remote repo that the project was cloned from. It is used instead of the URL for convenience.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some changes, and look at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edits to </a:t>
            </a:r>
            <a:r>
              <a:rPr>
                <a:latin typeface="Courier"/>
              </a:rPr>
              <a:t>hello.txt</a:t>
            </a:r>
            <a:r>
              <a:rPr/>
              <a:t> (or whatever file you made), then</a:t>
            </a:r>
          </a:p>
          <a:p>
            <a:pPr lvl="0" indent="0">
              <a:buNone/>
            </a:pPr>
            <a:r>
              <a:rPr>
                <a:latin typeface="Courier"/>
              </a:rPr>
              <a:t>$ git diff</a:t>
            </a:r>
          </a:p>
          <a:p>
            <a:pPr lvl="0" indent="0">
              <a:buNone/>
            </a:pPr>
            <a:r>
              <a:rPr>
                <a:latin typeface="Courier"/>
              </a:rPr>
              <a:t>diff --git a/hello b/hello
index 802992c..5d56d4d 100644
--- a/hello
+++ b/hello
@@ -1 +1 @@
-Hello world
+Hello Hackerschool!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diff</a:t>
            </a:r>
            <a:r>
              <a:rPr/>
              <a:t> shows the changes to file content.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https://hckr.cc/orbital23-git-slides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Viewing commit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log</a:t>
            </a:r>
          </a:p>
          <a:p>
            <a:pPr lvl="0" indent="0">
              <a:buNone/>
            </a:pPr>
            <a:r>
              <a:rPr>
                <a:latin typeface="Courier"/>
              </a:rPr>
              <a:t>commit 19c32155172a20f2fd14fe0e6c0fea954c17296b (HEAD -&gt; master)
Author: Your Name &lt;your@email.com&gt;
Date:   Sat May 8 21:36:58 2021 +0800
    Change world to Hackerschool!
commit dc37b1cb2627f9829db0072cfa7d3d6bf9eb6822
Author: Your Name &lt;your@email.com&gt;
Date:   Sat May 8 21:16:45 2021 +0800
    Add hello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git init</a:t>
            </a:r>
            <a:r>
              <a:rPr/>
              <a:t>: Initialise repository</a:t>
            </a:r>
          </a:p>
          <a:p>
            <a:pPr lvl="0"/>
            <a:r>
              <a:rPr>
                <a:hlinkClick r:id="rId3"/>
                <a:latin typeface="Courier"/>
              </a:rPr>
              <a:t>git add</a:t>
            </a:r>
            <a:r>
              <a:rPr/>
              <a:t>: Stage changes</a:t>
            </a:r>
          </a:p>
          <a:p>
            <a:pPr lvl="0"/>
            <a:r>
              <a:rPr>
                <a:hlinkClick r:id="rId4"/>
                <a:latin typeface="Courier"/>
              </a:rPr>
              <a:t>git diff</a:t>
            </a:r>
            <a:r>
              <a:rPr>
                <a:latin typeface="Courier"/>
              </a:rPr>
              <a:t/>
            </a:r>
            <a:r>
              <a:rPr>
                <a:hlinkClick r:id="rId5"/>
                <a:latin typeface="Courier"/>
              </a:rPr>
              <a:t>(--staged)</a:t>
            </a:r>
            <a:r>
              <a:rPr/>
              <a:t>: Look at differences between working tree and index (</a:t>
            </a:r>
            <a:r>
              <a:rPr>
                <a:latin typeface="Courier"/>
              </a:rPr>
              <a:t>--staged</a:t>
            </a:r>
            <a:r>
              <a:rPr/>
              <a:t>: index and current commit)</a:t>
            </a:r>
          </a:p>
          <a:p>
            <a:pPr lvl="0"/>
            <a:r>
              <a:rPr>
                <a:hlinkClick r:id="rId6"/>
                <a:latin typeface="Courier"/>
              </a:rPr>
              <a:t>git status</a:t>
            </a:r>
            <a:r>
              <a:rPr/>
              <a:t>: Look at repository status</a:t>
            </a:r>
          </a:p>
          <a:p>
            <a:pPr lvl="0"/>
            <a:r>
              <a:rPr>
                <a:hlinkClick r:id="rId7"/>
                <a:latin typeface="Courier"/>
              </a:rPr>
              <a:t>git commit</a:t>
            </a:r>
            <a:r>
              <a:rPr>
                <a:latin typeface="Courier"/>
              </a:rPr>
              <a:t/>
            </a:r>
            <a:r>
              <a:rPr>
                <a:hlinkClick r:id="rId8"/>
                <a:latin typeface="Courier"/>
              </a:rPr>
              <a:t>(-m)</a:t>
            </a:r>
            <a:r>
              <a:rPr/>
              <a:t>: Commit staged changes (</a:t>
            </a:r>
            <a:r>
              <a:rPr>
                <a:latin typeface="Courier"/>
              </a:rPr>
              <a:t>-m</a:t>
            </a:r>
            <a:r>
              <a:rPr/>
              <a:t>: with this commit message)</a:t>
            </a:r>
          </a:p>
          <a:p>
            <a:pPr lvl="0"/>
            <a:r>
              <a:rPr>
                <a:hlinkClick r:id="rId9"/>
                <a:latin typeface="Courier"/>
              </a:rPr>
              <a:t>git show</a:t>
            </a:r>
            <a:r>
              <a:rPr/>
              <a:t>: Show current commit</a:t>
            </a:r>
          </a:p>
          <a:p>
            <a:pPr lvl="0"/>
            <a:r>
              <a:rPr>
                <a:hlinkClick r:id="rId10"/>
                <a:latin typeface="Courier"/>
              </a:rPr>
              <a:t>git log</a:t>
            </a:r>
            <a:r>
              <a:rPr/>
              <a:t>: View the log</a:t>
            </a:r>
          </a:p>
          <a:p>
            <a:pPr lvl="0"/>
            <a:r>
              <a:rPr>
                <a:hlinkClick r:id="rId11"/>
                <a:latin typeface="Courier"/>
              </a:rPr>
              <a:t>git push</a:t>
            </a:r>
            <a:r>
              <a:rPr/>
              <a:t>: Push your branch to a remote</a:t>
            </a:r>
          </a:p>
          <a:p>
            <a:pPr lvl="0" indent="0" marL="0">
              <a:buNone/>
            </a:pPr>
            <a:r>
              <a:rPr/>
              <a:t>The commands' manuals are linked. (They all have </a:t>
            </a:r>
            <a:r>
              <a:rPr i="1"/>
              <a:t>many</a:t>
            </a:r>
            <a:r>
              <a:rPr/>
              <a:t> more options than what we've covered.)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minutes…</a:t>
            </a:r>
          </a:p>
          <a:p>
            <a:pPr lvl="0" indent="0" marL="0">
              <a:buNone/>
            </a:pPr>
            <a:r>
              <a:rPr/>
              <a:t>In the meantime, try out the commands that you have learnt! Add new files, edit them, commit them, and stage them!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Collaborating with others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Collaboration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Branch &amp; PR</a:t>
            </a:r>
          </a:p>
          <a:p>
            <a:pPr lvl="0" indent="-342900" marL="342900">
              <a:buAutoNum type="arabicPeriod"/>
            </a:pPr>
            <a:r>
              <a:rPr/>
              <a:t>Fork &amp; PR</a:t>
            </a:r>
          </a:p>
          <a:p>
            <a:pPr lvl="0" indent="0" marL="0">
              <a:buNone/>
            </a:pPr>
            <a:r>
              <a:rPr/>
              <a:t>This workshop focuses on the former - “Branch &amp; PR”</a:t>
            </a:r>
          </a:p>
          <a:p>
            <a:pPr lvl="0" indent="0" marL="0">
              <a:buNone/>
            </a:pPr>
            <a:r>
              <a:rPr/>
              <a:t>For more information about “Fork &amp; PR”, you </a:t>
            </a:r>
            <a:r>
              <a:rPr>
                <a:hlinkClick r:id="rId2"/>
              </a:rPr>
              <a:t>can visit this link here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a branch?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branch is an independent line of development, often used for features or bug fixes that should not be directly and immediately saved onto the main branch</a:t>
            </a:r>
          </a:p>
        </p:txBody>
      </p:sp>
      <p:pic>
        <p:nvPicPr>
          <p:cNvPr descr="./branc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branch is the initial and primary place where most development occurs (</a:t>
            </a:r>
            <a:r>
              <a:rPr>
                <a:latin typeface="Courier"/>
              </a:rPr>
              <a:t>main</a:t>
            </a:r>
            <a:r>
              <a:rPr/>
              <a:t> is traditionally used but can be named anything, used to be known as </a:t>
            </a:r>
            <a:r>
              <a:rPr>
                <a:latin typeface="Courier"/>
              </a:rPr>
              <a:t>master</a:t>
            </a:r>
            <a:r>
              <a:rPr/>
              <a:t> branch)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HEAD</a:t>
            </a:r>
            <a:r>
              <a:rPr/>
              <a:t> is a special name given to the current commit of your current branch for ease of reference</a:t>
            </a:r>
          </a:p>
        </p:txBody>
      </p:sp>
      <p:pic>
        <p:nvPicPr>
          <p:cNvPr descr="head-to-mas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01700"/>
            <a:ext cx="51054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branching?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on </a:t>
            </a:r>
            <a:r>
              <a:rPr b="1"/>
              <a:t>different versions of our code simultaneously</a:t>
            </a:r>
            <a:r>
              <a:rPr/>
              <a:t>. Think of branches as alternative timelines.</a:t>
            </a:r>
          </a:p>
          <a:p>
            <a:pPr lvl="0"/>
            <a:r>
              <a:rPr/>
              <a:t>create separate contexts where we can try new things or even </a:t>
            </a:r>
            <a:r>
              <a:rPr b="1"/>
              <a:t>work on multiple ideas in parallel</a:t>
            </a:r>
            <a:r>
              <a:rPr/>
              <a:t> without risking the codebase.</a:t>
            </a:r>
          </a:p>
          <a:p>
            <a:pPr lvl="0"/>
            <a:r>
              <a:rPr/>
              <a:t>if feature A and feature B are being developed, if A breaks, it doesn’t affect B.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checkout -b new-feature
Switched to a new branch 'new-feature'</a:t>
            </a:r>
          </a:p>
          <a:p>
            <a:pPr lvl="0" indent="0" marL="0">
              <a:buNone/>
            </a:pPr>
            <a:r>
              <a:rPr/>
              <a:t>Alternatively:</a:t>
            </a:r>
          </a:p>
          <a:p>
            <a:pPr lvl="0" indent="0">
              <a:buNone/>
            </a:pPr>
            <a:r>
              <a:rPr>
                <a:latin typeface="Courier"/>
              </a:rPr>
              <a:t>$ git branch new-feature
$ git checkout new-feature
Switched to branch 'new-feature'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you need</a:t>
            </a:r>
          </a:p>
        </p:txBody>
      </p:sp>
      <p:pic>
        <p:nvPicPr>
          <p:cNvPr descr="git-logo.sv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1193800"/>
            <a:ext cx="815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branch</a:t>
            </a:r>
          </a:p>
        </p:txBody>
      </p:sp>
      <p:pic>
        <p:nvPicPr>
          <p:cNvPr descr="branch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707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branch
    main
* new-feature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checkout main
Switched to branch 'main'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Branch &amp; PR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member owns their copy of the repository locally (through cloning)</a:t>
            </a:r>
          </a:p>
          <a:p>
            <a:pPr lvl="0" indent="0" marL="0">
              <a:buNone/>
            </a:pPr>
            <a:r>
              <a:rPr/>
              <a:t>When working on a new feature or bug fix, each member will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Branch &amp; PR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Pull the latest changes from the remote repository</a:t>
            </a:r>
          </a:p>
          <a:p>
            <a:pPr lvl="0" indent="-342900" marL="342900">
              <a:buAutoNum type="arabicPeriod"/>
            </a:pPr>
            <a:r>
              <a:rPr/>
              <a:t>Create a branch per feature/bug fix on their local copy</a:t>
            </a:r>
          </a:p>
          <a:p>
            <a:pPr lvl="0" indent="-342900" marL="342900">
              <a:buAutoNum type="arabicPeriod"/>
            </a:pPr>
            <a:r>
              <a:rPr/>
              <a:t>Edit the files in their respective branch</a:t>
            </a:r>
          </a:p>
          <a:p>
            <a:pPr lvl="0" indent="-342900" marL="342900">
              <a:buAutoNum type="arabicPeriod"/>
            </a:pPr>
            <a:r>
              <a:rPr/>
              <a:t>Push their local branch to the repository</a:t>
            </a:r>
          </a:p>
          <a:p>
            <a:pPr lvl="0" indent="-342900" marL="342900">
              <a:buAutoNum type="arabicPeriod"/>
            </a:pPr>
            <a:r>
              <a:rPr/>
              <a:t>Make a pull request of their feature/bug fix branch to the </a:t>
            </a:r>
            <a:r>
              <a:rPr>
                <a:latin typeface="Courier"/>
              </a:rPr>
              <a:t>main</a:t>
            </a:r>
            <a:r>
              <a:rPr/>
              <a:t> branch (remote copy)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Time!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your teammate as a collaborator to your newly created GitHub repository (Settings &gt; Manage access &gt; Invite a collaborator)</a:t>
            </a:r>
          </a:p>
        </p:txBody>
      </p:sp>
      <p:pic>
        <p:nvPicPr>
          <p:cNvPr descr="./collabora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 their repository onto your machine (name it something different from your own):</a:t>
            </a:r>
          </a:p>
          <a:p>
            <a:pPr lvl="0" indent="0">
              <a:buNone/>
            </a:pPr>
            <a:r>
              <a:rPr>
                <a:latin typeface="Courier"/>
              </a:rPr>
              <a:t>$ git clone https://github.com/&lt;your teammate's GitHub name&gt;/my-new-repo.git my-friend-repo/
$ cd my-friend-repo/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checkout -b feature-1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your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 your friend’s </a:t>
            </a:r>
            <a:r>
              <a:rPr>
                <a:latin typeface="Courier"/>
              </a:rPr>
              <a:t>hello.txt</a:t>
            </a:r>
            <a:r>
              <a:rPr/>
              <a:t> to have whatever content you want and then stage and commit the file:</a:t>
            </a:r>
          </a:p>
          <a:p>
            <a:pPr lvl="0" indent="0">
              <a:buNone/>
            </a:pPr>
            <a:r>
              <a:rPr>
                <a:latin typeface="Courier"/>
              </a:rPr>
              <a:t>$ git add hello.txt
$ git commit -m "Update hello.txt"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-logo.sv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Pushing local changes to the 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push origin feature-1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origin</a:t>
            </a:r>
            <a:r>
              <a:rPr/>
              <a:t> is a shorthand name for the remote repo that the project was cloned from. It is used instead of the URL for convenience.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Opening a pull request on the repository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page &gt; Pull Requests &gt; New pull request</a:t>
            </a:r>
          </a:p>
        </p:txBody>
      </p:sp>
      <p:pic>
        <p:nvPicPr>
          <p:cNvPr descr="github-p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85900"/>
            <a:ext cx="51054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pull request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Ensure that the </a:t>
            </a:r>
            <a:r>
              <a:rPr>
                <a:latin typeface="Courier"/>
              </a:rPr>
              <a:t>compare</a:t>
            </a:r>
            <a:r>
              <a:rPr/>
              <a:t> branch is your local feature branch and </a:t>
            </a:r>
            <a:r>
              <a:rPr>
                <a:latin typeface="Courier"/>
              </a:rPr>
              <a:t>base</a:t>
            </a:r>
            <a:r>
              <a:rPr/>
              <a:t> branch is </a:t>
            </a:r>
            <a:r>
              <a:rPr>
                <a:latin typeface="Courier"/>
              </a:rPr>
              <a:t>main</a:t>
            </a:r>
            <a:r>
              <a:rPr/>
              <a:t> branch</a:t>
            </a:r>
          </a:p>
        </p:txBody>
      </p:sp>
      <p:pic>
        <p:nvPicPr>
          <p:cNvPr descr="./pr-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pull request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Confirm pull request with “Create pull request”</a:t>
            </a:r>
          </a:p>
        </p:txBody>
      </p:sp>
      <p:pic>
        <p:nvPicPr>
          <p:cNvPr descr="./pr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Reviewing pull requests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repository &gt; Pull Requests &gt; Select your friend’s pull request</a:t>
            </a:r>
          </a:p>
        </p:txBody>
      </p:sp>
      <p:pic>
        <p:nvPicPr>
          <p:cNvPr descr="./view-p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the commits and the files changed through the tabs.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Accepting 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files are in order, click “Merge pull request” to accept their changes into your repository’s </a:t>
            </a:r>
            <a:r>
              <a:rPr>
                <a:latin typeface="Courier"/>
              </a:rPr>
              <a:t>main</a:t>
            </a:r>
            <a:r>
              <a:rPr/>
              <a:t> branch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latest remote copy on your local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git pull origin main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origin</a:t>
            </a:r>
            <a:r>
              <a:rPr/>
              <a:t> is a shorthand name for the remote repo that the project was cloned from. It is used instead of the URL for convenience.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Merging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your branch to another branch</a:t>
            </a:r>
          </a:p>
        </p:txBody>
      </p:sp>
      <p:pic>
        <p:nvPicPr>
          <p:cNvPr descr="./mer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(merge)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conflicts arise when the same line of code is changed across two commits so there is a conflict in which to be used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 b="1"/>
              <a:t>version control</a:t>
            </a:r>
            <a:r>
              <a:rPr/>
              <a:t> and why should you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</a:t>
            </a:r>
            <a:r>
              <a:rPr b="1"/>
              <a:t>version control system (VCS)</a:t>
            </a:r>
            <a:r>
              <a:rPr/>
              <a:t> helps to record changes to a file or a set of files over time</a:t>
            </a:r>
          </a:p>
          <a:p>
            <a:pPr lvl="0"/>
            <a:r>
              <a:rPr/>
              <a:t>It allows you to revert a project to a previous state, or to compare changes over time</a:t>
            </a:r>
          </a:p>
          <a:p>
            <a:pPr lvl="0"/>
            <a:r>
              <a:rPr/>
              <a:t>Acts as an “undo” button for your code and lets your collaborate with your team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your repository, create branch </a:t>
            </a:r>
            <a:r>
              <a:rPr>
                <a:latin typeface="Courier"/>
              </a:rPr>
              <a:t>conflict-1</a:t>
            </a:r>
            <a:r>
              <a:rPr/>
              <a:t> from </a:t>
            </a:r>
            <a:r>
              <a:rPr>
                <a:latin typeface="Courier"/>
              </a:rPr>
              <a:t>main</a:t>
            </a:r>
            <a:r>
              <a:rPr/>
              <a:t> and edit the first line of </a:t>
            </a:r>
            <a:r>
              <a:rPr>
                <a:latin typeface="Courier"/>
              </a:rPr>
              <a:t>hello.txt</a:t>
            </a:r>
          </a:p>
          <a:p>
            <a:pPr lvl="0" indent="0">
              <a:buNone/>
            </a:pPr>
            <a:r>
              <a:rPr>
                <a:latin typeface="Courier"/>
              </a:rPr>
              <a:t>$ git checkout -b conflict-1</a:t>
            </a:r>
          </a:p>
          <a:p>
            <a:pPr lvl="0" indent="0" marL="0">
              <a:buNone/>
            </a:pPr>
            <a:r>
              <a:rPr/>
              <a:t>Return to </a:t>
            </a:r>
            <a:r>
              <a:rPr>
                <a:latin typeface="Courier"/>
              </a:rPr>
              <a:t>main</a:t>
            </a:r>
            <a:r>
              <a:rPr/>
              <a:t> and create another branch </a:t>
            </a:r>
            <a:r>
              <a:rPr>
                <a:latin typeface="Courier"/>
              </a:rPr>
              <a:t>conflict-2</a:t>
            </a:r>
            <a:r>
              <a:rPr/>
              <a:t> from </a:t>
            </a:r>
            <a:r>
              <a:rPr>
                <a:latin typeface="Courier"/>
              </a:rPr>
              <a:t>main</a:t>
            </a:r>
            <a:r>
              <a:rPr/>
              <a:t> and edit the first line of </a:t>
            </a:r>
            <a:r>
              <a:rPr>
                <a:latin typeface="Courier"/>
              </a:rPr>
              <a:t>hello.txt</a:t>
            </a:r>
            <a:r>
              <a:rPr/>
              <a:t> again</a:t>
            </a:r>
          </a:p>
          <a:p>
            <a:pPr lvl="0" indent="0">
              <a:buNone/>
            </a:pPr>
            <a:r>
              <a:rPr>
                <a:latin typeface="Courier"/>
              </a:rPr>
              <a:t>$ git checkout main
$ git checkout -b conflict-2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conflicts</a:t>
            </a:r>
          </a:p>
        </p:txBody>
      </p:sp>
      <p:pic>
        <p:nvPicPr>
          <p:cNvPr descr="conflict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2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try to merge </a:t>
            </a:r>
            <a:r>
              <a:rPr>
                <a:latin typeface="Courier"/>
              </a:rPr>
              <a:t>conflict-1</a:t>
            </a:r>
            <a:r>
              <a:rPr/>
              <a:t> and </a:t>
            </a:r>
            <a:r>
              <a:rPr>
                <a:latin typeface="Courier"/>
              </a:rPr>
              <a:t>conflict-2</a:t>
            </a:r>
            <a:r>
              <a:rPr/>
              <a:t> into </a:t>
            </a:r>
            <a:r>
              <a:rPr>
                <a:latin typeface="Courier"/>
              </a:rPr>
              <a:t>main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$ git merge conflict-1
Updating b53e9cf..87a92c3
Fast-forward
    hello.txt | 2 +-
    1 file changed, 1 insertion(+), 1 deletion(-)
$ git merge conflict-2
Auto-merging hello.txt
CONFLICT (content): Merge conflict in hello.txt
Automatic merge failed; fix conflicts and then commit the result.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status
On branch master
Your branch is ahead of 'origin/master' by 1 commit.
(use "git push" to publish your local commits)
You have unmerged paths.
(fix conflicts and run "git commit")
(use "git merge --abort" to abort the merge)
Unmerged paths:
(use "git add &lt;file&gt;..." to mark resolution)
both modified:   hello.txt
no changes added to commit (use "git add" and/or "git commit -a")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cat hello.txt
&lt;&lt;&lt;&lt;&lt;&lt;&lt; HEAD
Goodbye!
=======
Farewell!
&gt;&gt;&gt;&gt;&gt;&gt;&gt; conflict-2</a:t>
            </a:r>
          </a:p>
          <a:p>
            <a:pPr lvl="0" indent="0" marL="0">
              <a:buNone/>
            </a:pPr>
            <a:r>
              <a:rPr/>
              <a:t>What we have in </a:t>
            </a:r>
            <a:r>
              <a:rPr>
                <a:latin typeface="Courier"/>
              </a:rPr>
              <a:t>main</a:t>
            </a:r>
          </a:p>
          <a:p>
            <a:pPr lvl="0" indent="0" marL="0">
              <a:buNone/>
            </a:pPr>
            <a:r>
              <a:rPr/>
              <a:t>What we want to merge in </a:t>
            </a:r>
            <a:r>
              <a:rPr>
                <a:latin typeface="Courier"/>
              </a:rPr>
              <a:t>conflict-2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 </a:t>
            </a:r>
            <a:r>
              <a:rPr>
                <a:latin typeface="Courier"/>
              </a:rPr>
              <a:t>hello.txt</a:t>
            </a:r>
            <a:r>
              <a:rPr/>
              <a:t> as such…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merge conflicts</a:t>
            </a:r>
          </a:p>
        </p:txBody>
      </p:sp>
      <p:pic>
        <p:nvPicPr>
          <p:cNvPr descr="conflict-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git checkout</a:t>
            </a:r>
            <a:r>
              <a:rPr/>
              <a:t>: Checkout a branch (and also files, etc)</a:t>
            </a:r>
          </a:p>
          <a:p>
            <a:pPr lvl="0"/>
            <a:r>
              <a:rPr>
                <a:hlinkClick r:id="rId3"/>
                <a:latin typeface="Courier"/>
              </a:rPr>
              <a:t>git merge</a:t>
            </a:r>
            <a:r>
              <a:rPr/>
              <a:t>: Merge a branch</a:t>
            </a:r>
          </a:p>
          <a:p>
            <a:pPr lvl="0"/>
            <a:r>
              <a:rPr>
                <a:hlinkClick r:id="rId4"/>
                <a:latin typeface="Courier"/>
              </a:rPr>
              <a:t>git clone</a:t>
            </a:r>
            <a:r>
              <a:rPr/>
              <a:t>: Clone a remote repository</a:t>
            </a:r>
          </a:p>
          <a:p>
            <a:pPr lvl="0"/>
            <a:r>
              <a:rPr>
                <a:hlinkClick r:id="rId5"/>
                <a:latin typeface="Courier"/>
              </a:rPr>
              <a:t>git remote</a:t>
            </a:r>
            <a:r>
              <a:rPr/>
              <a:t>: Manage remotes</a:t>
            </a:r>
          </a:p>
          <a:p>
            <a:pPr lvl="0"/>
            <a:r>
              <a:rPr>
                <a:hlinkClick r:id="rId6"/>
                <a:latin typeface="Courier"/>
              </a:rPr>
              <a:t>git push</a:t>
            </a:r>
            <a:r>
              <a:rPr/>
              <a:t>: Push your branch to a remote</a:t>
            </a:r>
          </a:p>
          <a:p>
            <a:pPr lvl="0"/>
            <a:r>
              <a:rPr>
                <a:hlinkClick r:id="rId7"/>
                <a:latin typeface="Courier"/>
              </a:rPr>
              <a:t>git pull</a:t>
            </a:r>
            <a:r>
              <a:rPr/>
              <a:t>: Pull updates from a remote to your repository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Intermission!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minute break and Q&amp;A!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Notes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Git?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Created by Linus Torvalds in 2005 as a replacement for existing VCS for the Linux kernel</a:t>
            </a:r>
          </a:p>
          <a:p>
            <a:pPr lvl="0"/>
            <a:r>
              <a:rPr/>
              <a:t>A distributed version control system (DVCS)</a:t>
            </a:r>
          </a:p>
          <a:p>
            <a:pPr lvl="0"/>
            <a:r>
              <a:rPr/>
              <a:t>Every commit is a </a:t>
            </a:r>
            <a:r>
              <a:rPr i="1"/>
              <a:t>snapshot</a:t>
            </a:r>
            <a:r>
              <a:rPr/>
              <a:t> of your files</a:t>
            </a:r>
          </a:p>
          <a:p>
            <a:pPr lvl="0"/>
            <a:r>
              <a:rPr/>
              <a:t>GitHub != Git</a:t>
            </a:r>
          </a:p>
        </p:txBody>
      </p:sp>
      <p:pic>
        <p:nvPicPr>
          <p:cNvPr descr="snapsho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Commit manipulation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Undo accidental changes made</a:t>
            </a:r>
          </a:p>
          <a:p>
            <a:pPr lvl="0" indent="0">
              <a:buNone/>
            </a:pPr>
            <a:r>
              <a:rPr>
                <a:latin typeface="Courier"/>
              </a:rPr>
              <a:t>$ git log --graph --oneline
* d1f4fcc (HEAD -&gt; master, origin/master, origin/HEAD) Add file3
* 643aec6 Update file to c
* 4ec21c7 Update file to b
* 055cab4 Initial commit</a:t>
            </a:r>
          </a:p>
          <a:p>
            <a:pPr lvl="0" indent="0" marL="0">
              <a:buNone/>
            </a:pPr>
            <a:r>
              <a:rPr/>
              <a:t>Suppose we want to revert this commit.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revert 643aec6
[master 7b73baf] Revert "Update file to c"
    1 file changed, 1 insertion(+), 1 deletion(-)
$ git show
commit 7b73baf229e2b8db19bc594c450743b50adf649d (HEAD -&gt; master)
Author: Your Name &lt;your@email.com&gt;
Date:   Tue May 11 01:21:31 2021 +0800
    Revert "Update file to c"
    This reverts commit 643aec6d2a1b4cd485d678886fc1cef25b15bee0.
diff --git a/file b/file
index f2ad6c7..6178079 100644
--- a/file
+++ b/file
@@ -1 +1 @@
-c
+b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Undo </a:t>
            </a:r>
            <a:r>
              <a:rPr>
                <a:latin typeface="Courier"/>
              </a:rPr>
              <a:t>git add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$ echo e &gt; file
$ git add file
$ git status
On branch master
Changes to be committed:
    (use "git restore --staged &lt;file&gt;..." to unstage)
    modified:   file
$ git reset file
Unstaged changes after reset:
M   file
$ git status
On branch master
Changes not staged for commit:
    (use "git add &lt;file&gt;..." to update what will be committed)
    (use "git restore &lt;file&gt;..." to discard changes in working directory)
    modified:   file
no changes added to commit (use "git add" and/or "git commit -a")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Undo changes to a file in the working tree.</a:t>
            </a:r>
          </a:p>
          <a:p>
            <a:pPr lvl="0" indent="0">
              <a:buNone/>
            </a:pPr>
            <a:r>
              <a:rPr>
                <a:latin typeface="Courier"/>
              </a:rPr>
              <a:t>$ echo e &gt; file
$ git status
On branch master
Changes not staged for commit:
    (use "git add &lt;file&gt;..." to update what will be committed)
    (use "git restore &lt;file&gt;..." to discard changes in working directory)
    modified:   file
no changes added to commit (use "git add" and/or "git commit -a")
$ git checkout -- file
$ git status
On branch master
nothing to commit, working tree clean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git revert</a:t>
            </a:r>
            <a:r>
              <a:rPr/>
              <a:t>: Revert a commit</a:t>
            </a:r>
          </a:p>
          <a:p>
            <a:pPr lvl="0"/>
            <a:r>
              <a:rPr>
                <a:hlinkClick r:id="rId3"/>
                <a:latin typeface="Courier"/>
              </a:rPr>
              <a:t>git reset</a:t>
            </a:r>
            <a:r>
              <a:rPr/>
              <a:t>: Unstage files</a:t>
            </a:r>
          </a:p>
          <a:p>
            <a:pPr lvl="0"/>
            <a:r>
              <a:rPr>
                <a:hlinkClick r:id="rId4"/>
                <a:latin typeface="Courier"/>
              </a:rPr>
              <a:t>git checkout</a:t>
            </a:r>
            <a:r>
              <a:rPr/>
              <a:t>: Checkout files (and also a branch) commits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Ignoring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Sometimes we don't want Git to track a certain file</a:t>
            </a:r>
          </a:p>
          <a:p>
            <a:pPr lvl="0" indent="0">
              <a:buNone/>
            </a:pPr>
            <a:r>
              <a:rPr>
                <a:latin typeface="Courier"/>
              </a:rPr>
              <a:t>$ touch ignore-me
$ git status</a:t>
            </a:r>
          </a:p>
          <a:p>
            <a:pPr lvl="0" indent="0">
              <a:buNone/>
            </a:pPr>
            <a:r>
              <a:rPr>
                <a:latin typeface="Courier"/>
              </a:rPr>
              <a:t>On branch master
Untracked files:
  (use "git add &lt;file&gt;..." to include in what will be committed)
    ignore-me
nothing added to commit but untracked files present (use "git add" to track)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Ignoring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add it to </a:t>
            </a:r>
            <a:r>
              <a:rPr>
                <a:latin typeface="Courier"/>
              </a:rPr>
              <a:t>.gitignore</a:t>
            </a:r>
          </a:p>
          <a:p>
            <a:pPr lvl="0" indent="0">
              <a:buNone/>
            </a:pPr>
            <a:r>
              <a:rPr>
                <a:latin typeface="Courier"/>
              </a:rPr>
              <a:t>$ echo "/ignore-me" &gt;&gt; .gitignore
$ git status</a:t>
            </a:r>
          </a:p>
          <a:p>
            <a:pPr lvl="0" indent="0">
              <a:buNone/>
            </a:pPr>
            <a:r>
              <a:rPr>
                <a:latin typeface="Courier"/>
              </a:rPr>
              <a:t>On branch master
Untracked files:
  (use "git add &lt;file&gt;..." to include in what will be committed)
    .gitignore
nothing added to commit but untracked files present (use "git add" to track)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.gitignore</a:t>
            </a:r>
            <a:r>
              <a:rPr/>
              <a:t> should be committed.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Ignoring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add .gitignore &amp;&amp; git commit -m "Add .gitignore"</a:t>
            </a:r>
          </a:p>
          <a:p>
            <a:pPr lvl="0" indent="0">
              <a:buNone/>
            </a:pPr>
            <a:r>
              <a:rPr>
                <a:latin typeface="Courier"/>
              </a:rPr>
              <a:t>[master 5ada1cf] Add .gitignore
 1 file changed, 1 insertion(+)
 create mode 100644 .gitignore</a:t>
            </a:r>
          </a:p>
          <a:p>
            <a:pPr lvl="0" indent="0">
              <a:buNone/>
            </a:pPr>
            <a:r>
              <a:rPr>
                <a:latin typeface="Courier"/>
              </a:rPr>
              <a:t>$ git status</a:t>
            </a:r>
          </a:p>
          <a:p>
            <a:pPr lvl="0" indent="0">
              <a:buNone/>
            </a:pPr>
            <a:r>
              <a:rPr>
                <a:latin typeface="Courier"/>
              </a:rPr>
              <a:t>On branch master
nothing to commit, working tree clean</a:t>
            </a:r>
          </a:p>
          <a:p>
            <a:pPr lvl="0" indent="0">
              <a:buNone/>
            </a:pPr>
            <a:r>
              <a:rPr>
                <a:latin typeface="Courier"/>
              </a:rPr>
              <a:t>$ git status --ignored</a:t>
            </a:r>
          </a:p>
          <a:p>
            <a:pPr lvl="0" indent="0">
              <a:buNone/>
            </a:pPr>
            <a:r>
              <a:rPr>
                <a:latin typeface="Courier"/>
              </a:rPr>
              <a:t>On branch master
Ignored files:
  (use "git add -f &lt;file&gt;..." to include in what will be committed)
    ignore-me
nothing to commit, working tree clean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to ignore?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Typically, we ignore files like build artifacts and generated files that are usually derived from the human-authored code in the repository. E.g.</a:t>
            </a:r>
          </a:p>
          <a:p>
            <a:pPr lvl="0"/>
            <a:r>
              <a:rPr/>
              <a:t>dependency caches like </a:t>
            </a:r>
            <a:r>
              <a:rPr>
                <a:latin typeface="Courier"/>
              </a:rPr>
              <a:t>/node_modules</a:t>
            </a:r>
          </a:p>
          <a:p>
            <a:pPr lvl="0"/>
            <a:r>
              <a:rPr/>
              <a:t>compiled code like </a:t>
            </a:r>
            <a:r>
              <a:rPr>
                <a:latin typeface="Courier"/>
              </a:rPr>
              <a:t>.o</a:t>
            </a:r>
            <a:r>
              <a:rPr/>
              <a:t>, </a:t>
            </a:r>
            <a:r>
              <a:rPr>
                <a:latin typeface="Courier"/>
              </a:rPr>
              <a:t>.pyc</a:t>
            </a:r>
            <a:r>
              <a:rPr/>
              <a:t> files</a:t>
            </a:r>
          </a:p>
          <a:p>
            <a:pPr lvl="0"/>
            <a:r>
              <a:rPr/>
              <a:t>build output directories like </a:t>
            </a:r>
            <a:r>
              <a:rPr>
                <a:latin typeface="Courier"/>
              </a:rPr>
              <a:t>/bin</a:t>
            </a:r>
            <a:r>
              <a:rPr/>
              <a:t>, </a:t>
            </a:r>
            <a:r>
              <a:rPr>
                <a:latin typeface="Courier"/>
              </a:rPr>
              <a:t>/out</a:t>
            </a:r>
          </a:p>
          <a:p>
            <a:pPr lvl="0"/>
            <a:r>
              <a:rPr/>
              <a:t>runtime-generated files like log files</a:t>
            </a:r>
          </a:p>
          <a:p>
            <a:pPr lvl="0"/>
            <a:r>
              <a:rPr/>
              <a:t>personal configuration files e.g. of your IDE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three "areas"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Working directory: where you actually work</a:t>
            </a:r>
          </a:p>
          <a:p>
            <a:pPr lvl="0"/>
            <a:r>
              <a:rPr/>
              <a:t>Index/"staging" area: where you construct a commit</a:t>
            </a:r>
          </a:p>
          <a:p>
            <a:pPr lvl="0"/>
            <a:r>
              <a:rPr/>
              <a:t>Repository/commit: the repository itself</a:t>
            </a:r>
          </a:p>
        </p:txBody>
      </p:sp>
      <p:pic>
        <p:nvPicPr>
          <p:cNvPr descr="are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.gitignore</a:t>
            </a:r>
            <a:r>
              <a:rPr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/logs/*/*.log
/logs/**/*.log
**/logs
**/logs/debug.log
*.log
/debug.log
debug.log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See the full pattern format.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 vs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doesn't really matter.</a:t>
            </a:r>
          </a:p>
          <a:p>
            <a:pPr lvl="0" indent="0" marL="0">
              <a:buNone/>
            </a:pPr>
            <a:r>
              <a:rPr/>
              <a:t>Use HTTPS if you don't have an SSH key set up with GitHub, or if it is a repository that you cannot write to.</a:t>
            </a:r>
          </a:p>
          <a:p>
            <a:pPr lvl="0" indent="0" marL="0">
              <a:buNone/>
            </a:pPr>
            <a:r>
              <a:rPr/>
              <a:t>Use SSH if you have an SSH key set up, and you can write to the repository.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it kinda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your GitHub password is no longer allowed after </a:t>
            </a:r>
            <a:r>
              <a:rPr b="1"/>
              <a:t>August 13, 2021</a:t>
            </a:r>
            <a:r>
              <a:rPr/>
              <a:t>. If you use HTTPS, you’ll need to create a Personal Access Token (PAT).</a:t>
            </a:r>
          </a:p>
          <a:p>
            <a:pPr lvl="0" indent="0" marL="0">
              <a:buNone/>
            </a:pPr>
            <a:r>
              <a:rPr/>
              <a:t>In your GitHub account, go to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Settings &gt; Developer Settings &gt; Personal Access Token</a:t>
            </a:r>
          </a:p>
          <a:p>
            <a:pPr lvl="0" indent="0" marL="0">
              <a:buNone/>
            </a:pPr>
            <a:r>
              <a:rPr/>
              <a:t>to generate one.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enteprise network/universities may block SSH connections. However, you can try using SSH over HTTPS port (443).</a:t>
            </a:r>
          </a:p>
          <a:p>
            <a:pPr lvl="0" indent="0">
              <a:buNone/>
            </a:pPr>
            <a:r>
              <a:rPr>
                <a:latin typeface="Courier"/>
              </a:rPr>
              <a:t>$ ssh -T -p 443 git@ssh.github.com
&gt; Hi USERNAME! You've successfully authenticated, but GitHub does not
&gt; provide shell access.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get the success message, you can proceed to set SSH over HTTPS as a default connection by adding this to your </a:t>
            </a:r>
            <a:r>
              <a:rPr>
                <a:latin typeface="Courier"/>
              </a:rPr>
              <a:t>.ssh/config</a:t>
            </a:r>
          </a:p>
          <a:p>
            <a:pPr lvl="0" indent="0">
              <a:buNone/>
            </a:pPr>
            <a:r>
              <a:rPr>
                <a:latin typeface="Courier"/>
              </a:rPr>
              <a:t>Host github.com
Hostname ssh.github.com
Port 443
User git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Commit message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line: 80-character title, phrased imperatively</a:t>
            </a:r>
          </a:p>
          <a:p>
            <a:pPr lvl="0" indent="0" marL="0">
              <a:buNone/>
            </a:pPr>
            <a:r>
              <a:rPr/>
              <a:t>Then if your change is complex, elaborate on the change in prose.</a:t>
            </a:r>
          </a:p>
          <a:p>
            <a:pPr lvl="0" indent="0">
              <a:buNone/>
            </a:pPr>
            <a:r>
              <a:rPr>
                <a:latin typeface="Courier"/>
              </a:rPr>
              <a:t>Change greeting from "Hi" to "Hello"
"Hi" is a bit too informal for a greeting. We should change it to "Hello" instead,
so that our users don't feel like we are being too informal. Blah blah blah blah.
Blah blah.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 this repository: </a:t>
            </a:r>
            <a:r>
              <a:rPr>
                <a:hlinkClick r:id="rId2"/>
              </a:rPr>
              <a:t>fork-me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$ git clone https://github.com/hackerschool-git/fork-me.git
Cloning into 'fork-me'...
remote: Enumerating objects: 3, done.
remote: Counting objects: 100% (3/3), done.
remote: Total 3 (delta 0), reused 3 (delta 0), pack-reused 0
Unpacking objects: 100% (3/3), done.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You've made some improvements, and now you want it upstreamed!</a:t>
            </a:r>
          </a:p>
          <a:p>
            <a:pPr lvl="0" indent="0">
              <a:buNone/>
            </a:pPr>
            <a:r>
              <a:rPr>
                <a:latin typeface="Courier"/>
              </a:rPr>
              <a:t>$ cd fork-me/
$ nano hello # Edit hello
$ git add hello &amp;&amp; git commit -m "Improve hello"
[master df48f95] Improve hello
 1 file changed, 1 insertion(+), 1 deletion(-)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 the repository:</a:t>
            </a:r>
          </a:p>
        </p:txBody>
      </p:sp>
      <p:pic>
        <p:nvPicPr>
          <p:cNvPr descr="github-for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the URL:</a:t>
            </a:r>
          </a:p>
        </p:txBody>
      </p:sp>
      <p:pic>
        <p:nvPicPr>
          <p:cNvPr descr="github-fork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each commit, Git stores the author and committer's name and email</a:t>
            </a:r>
          </a:p>
          <a:p>
            <a:pPr lvl="0" indent="0" marL="0">
              <a:buNone/>
            </a:pPr>
            <a:r>
              <a:rPr/>
              <a:t>You need to configure Git:</a:t>
            </a:r>
          </a:p>
          <a:p>
            <a:pPr lvl="0" indent="0">
              <a:buNone/>
            </a:pPr>
            <a:r>
              <a:rPr>
                <a:latin typeface="Courier"/>
              </a:rPr>
              <a:t>git config --global user.name "Your Name"
git config --global user.email "your@email.com"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Update your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sure there haven't been new changes made to the upstream.</a:t>
            </a:r>
          </a:p>
          <a:p>
            <a:pPr lvl="0" indent="0">
              <a:buNone/>
            </a:pPr>
            <a:r>
              <a:rPr>
                <a:latin typeface="Courier"/>
              </a:rPr>
              <a:t>$ git pull --rebase
Already up to date.</a:t>
            </a:r>
          </a:p>
          <a:p>
            <a:pPr lvl="0" indent="0" marL="0">
              <a:buNone/>
            </a:pPr>
            <a:r>
              <a:rPr/>
              <a:t>We use </a:t>
            </a:r>
            <a:r>
              <a:rPr>
                <a:latin typeface="Courier"/>
              </a:rPr>
              <a:t>--rebase</a:t>
            </a:r>
            <a:r>
              <a:rPr/>
              <a:t> because merge commits are generally frowned-upon in GitHub-style PRs.</a:t>
            </a:r>
          </a:p>
          <a:p>
            <a:pPr lvl="0" indent="0" marL="0">
              <a:buNone/>
            </a:pPr>
            <a:r>
              <a:rPr/>
              <a:t>Also merge commits will look extremely funky in your PRs.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the remote, and push</a:t>
            </a:r>
          </a:p>
          <a:p>
            <a:pPr lvl="0" indent="0">
              <a:buNone/>
            </a:pPr>
            <a:r>
              <a:rPr>
                <a:latin typeface="Courier"/>
              </a:rPr>
              <a:t>$ git remote add fork git@github.com:.../fork-me.git
$ git push fork master
Enumerating objects: 5, done.
Counting objects: 100% (5/5), done.
Writing objects: 100% (3/3), 248 bytes | 248.00 KiB/s, done.
Total 3 (delta 0), reused 0 (delta 0)
To github.com:.../fork-me.git
   18cac44..df48f95  master -&gt; master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pic>
        <p:nvPicPr>
          <p:cNvPr descr="github-fork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pic>
        <p:nvPicPr>
          <p:cNvPr descr="github-fork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40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Forking and PR</a:t>
            </a:r>
          </a:p>
        </p:txBody>
      </p:sp>
      <p:pic>
        <p:nvPicPr>
          <p:cNvPr descr="github-fork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real commit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Randomly chosen from the Linux kernel.</a:t>
            </a:r>
          </a:p>
          <a:p>
            <a:pPr lvl="0" indent="0">
              <a:buNone/>
            </a:pPr>
            <a:r>
              <a:rPr>
                <a:latin typeface="Courier"/>
              </a:rPr>
              <a:t>net_sched: sch_fq: handle non connected flows
FQ packet scheduler assumed that packets could be classified
based on their owning socket.
This means that if a UDP server uses one UDP socket to send
packets to different destinations, packets all land
in one FQ flow.
This is unfair, since each TCP flow has a unique bucket, meaning
that in case of pressure (fully utilised uplink), TCP flows
have more share of the bandwidth.
If we instead detect unconnected sockets, we can use a stochastic
hash based on the 4-tuple hash.
This also means a QUIC server using one UDP socket will properly
spread the outgoing packets to different buckets, and in-kernel
pacing based on EDT model will no longer risk having big rb-tree on
one flow.
Note that UDP application might provide the skb-&gt;hash in an
ancillary message at sendmsg() time to avoid the cost of a dissection
in fq packet scheduler.
Signed-off-by: Eric Dumazet &lt;edumazet@google.com&gt;
Signed-off-by: David S. Miller &lt;davem@davemloft.net&gt;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readings: - </a:t>
            </a:r>
            <a:r>
              <a:rPr>
                <a:hlinkClick r:id="rId2"/>
              </a:rPr>
              <a:t>Git manual</a:t>
            </a:r>
            <a:r>
              <a:rPr/>
              <a:t> - </a:t>
            </a:r>
            <a:r>
              <a:rPr>
                <a:hlinkClick r:id="rId3"/>
              </a:rPr>
              <a:t>Pro Git</a:t>
            </a:r>
            <a:r>
              <a:rPr/>
              <a:t> - </a:t>
            </a:r>
            <a:r>
              <a:rPr>
                <a:hlinkClick r:id="rId4"/>
              </a:rPr>
              <a:t>NUS Hackers Git Cheatsheet</a:t>
            </a:r>
            <a:r>
              <a:rPr/>
              <a:t> - Look into </a:t>
            </a:r>
            <a:r>
              <a:rPr>
                <a:hlinkClick r:id="rId5"/>
              </a:rPr>
              <a:t>Gitworkflows</a:t>
            </a:r>
            <a:r>
              <a:rPr/>
              <a:t> - </a:t>
            </a:r>
            <a:r>
              <a:rPr>
                <a:hlinkClick r:id="rId6"/>
              </a:rPr>
              <a:t>Atlassian's collaboration guide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you’re interested in how version control works with lots of technical details, look into </a:t>
            </a:r>
            <a:r>
              <a:rPr>
                <a:hlinkClick r:id="rId2"/>
              </a:rPr>
              <a:t>Customizing Git</a:t>
            </a:r>
            <a:r>
              <a:rPr/>
              <a:t> and </a:t>
            </a:r>
            <a:r>
              <a:rPr>
                <a:hlinkClick r:id="rId3"/>
              </a:rPr>
              <a:t>Git Internals</a:t>
            </a:r>
          </a:p>
          <a:p>
            <a:pPr lvl="0"/>
            <a:r>
              <a:rPr/>
              <a:t>GitHub isn’t the only way you can share you repositories online! You could even self host your own Git servers.</a:t>
            </a:r>
          </a:p>
          <a:p>
            <a:pPr lvl="0"/>
            <a:r>
              <a:rPr/>
              <a:t>Why stop at learning? </a:t>
            </a:r>
            <a:r>
              <a:rPr>
                <a:hlinkClick r:id="rId4"/>
              </a:rPr>
              <a:t>Build your own Git!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out Hackerschool: Advanced Git</a:t>
            </a:r>
            <a:br/>
            <a:r>
              <a:rPr/>
              <a:t>(last run on 7 Nov 2020)</a:t>
            </a:r>
          </a:p>
          <a:p>
            <a:pPr lvl="0" indent="0" marL="0">
              <a:buNone/>
            </a:pPr>
            <a:r>
              <a:rPr/>
              <a:t>Recording: </a:t>
            </a:r>
            <a:r>
              <a:rPr>
                <a:hlinkClick r:id="rId2"/>
              </a:rPr>
              <a:t>https://www.youtube.com/watch?v=pGAorBdZ6Y8</a:t>
            </a:r>
          </a:p>
          <a:p>
            <a:pPr lvl="0" indent="0" marL="0">
              <a:buNone/>
            </a:pPr>
            <a:r>
              <a:rPr/>
              <a:t>Slides: </a:t>
            </a:r>
            <a:r>
              <a:rPr>
                <a:hlinkClick r:id="rId3"/>
              </a:rPr>
              <a:t>https://hs2010-git.github.io/adv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Feedback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your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sometimes launches an editor e.g. when you </a:t>
            </a:r>
            <a:r>
              <a:rPr>
                <a:latin typeface="Courier"/>
              </a:rPr>
              <a:t>commit</a:t>
            </a:r>
            <a:r>
              <a:rPr/>
              <a:t>, to edit the commit message</a:t>
            </a:r>
          </a:p>
          <a:p>
            <a:pPr lvl="0" indent="0" marL="0">
              <a:buNone/>
            </a:pPr>
            <a:r>
              <a:rPr/>
              <a:t>Configure your favourite editor:</a:t>
            </a:r>
          </a:p>
          <a:p>
            <a:pPr lvl="0" indent="0">
              <a:buNone/>
            </a:pPr>
            <a:r>
              <a:rPr>
                <a:latin typeface="Courier"/>
              </a:rPr>
              <a:t>git config --global core.editor nano
git config --global core.editor emacs
# VS Code
git config --global core.editor "code --wait --new-window"
# For Windows
git config --global core.editor "'C:/Program Files/Notepad++/notepad++.exe' -multiInst -nosession"
git config --global core.editor "'C:/Program Files/Microsoft VS Code/code.exe' -n -w"</a:t>
            </a:r>
          </a:p>
          <a:p>
            <a:pPr lvl="0" indent="0" marL="0">
              <a:buNone/>
            </a:pPr>
            <a:r>
              <a:rPr/>
              <a:t>Now, we will create a new repository for this session.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(and GitHub)</dc:title>
  <dc:creator/>
  <cp:keywords/>
  <dcterms:created xsi:type="dcterms:W3CDTF">2023-05-13T08:55:52Z</dcterms:created>
  <dcterms:modified xsi:type="dcterms:W3CDTF">2023-05-13T08:55:52Z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13th May, 2023</vt:lpwstr>
  </property>
</Properties>
</file>