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335" r:id="rId2"/>
    <p:sldId id="2509" r:id="rId3"/>
    <p:sldId id="2510" r:id="rId4"/>
    <p:sldId id="2449" r:id="rId5"/>
    <p:sldId id="2511" r:id="rId6"/>
    <p:sldId id="2512" r:id="rId7"/>
    <p:sldId id="2519" r:id="rId8"/>
    <p:sldId id="2440" r:id="rId9"/>
    <p:sldId id="2515" r:id="rId10"/>
    <p:sldId id="2520" r:id="rId11"/>
    <p:sldId id="2517" r:id="rId12"/>
    <p:sldId id="2522" r:id="rId13"/>
    <p:sldId id="2523" r:id="rId14"/>
    <p:sldId id="2525" r:id="rId15"/>
    <p:sldId id="2521" r:id="rId16"/>
    <p:sldId id="2524" r:id="rId17"/>
    <p:sldId id="2508" r:id="rId1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uj Varshney" initials="AV" lastIdx="1" clrIdx="0">
    <p:extLst>
      <p:ext uri="{19B8F6BF-5375-455C-9EA6-DF929625EA0E}">
        <p15:presenceInfo xmlns:p15="http://schemas.microsoft.com/office/powerpoint/2012/main" userId="279ee687c80bf3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63"/>
    <p:restoredTop sz="94353"/>
  </p:normalViewPr>
  <p:slideViewPr>
    <p:cSldViewPr snapToGrid="0">
      <p:cViewPr varScale="1">
        <p:scale>
          <a:sx n="88" d="100"/>
          <a:sy n="88" d="100"/>
        </p:scale>
        <p:origin x="67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18D3C-5865-C248-9EEC-EC62E144E375}" type="datetimeFigureOut">
              <a:rPr lang="sv-SE" smtClean="0"/>
              <a:t>2024-04-22</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9048-48E3-CB4A-BCD4-0EFC36288878}" type="slidenum">
              <a:rPr lang="sv-SE" smtClean="0"/>
              <a:t>‹#›</a:t>
            </a:fld>
            <a:endParaRPr lang="sv-SE"/>
          </a:p>
        </p:txBody>
      </p:sp>
    </p:spTree>
    <p:extLst>
      <p:ext uri="{BB962C8B-B14F-4D97-AF65-F5344CB8AC3E}">
        <p14:creationId xmlns:p14="http://schemas.microsoft.com/office/powerpoint/2010/main" val="102873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8800" b="1"/>
          </a:p>
        </p:txBody>
      </p:sp>
      <p:sp>
        <p:nvSpPr>
          <p:cNvPr id="4" name="Slide Number Placeholder 3"/>
          <p:cNvSpPr>
            <a:spLocks noGrp="1"/>
          </p:cNvSpPr>
          <p:nvPr>
            <p:ph type="sldNum" sz="quarter" idx="10"/>
          </p:nvPr>
        </p:nvSpPr>
        <p:spPr/>
        <p:txBody>
          <a:bodyPr/>
          <a:lstStyle/>
          <a:p>
            <a:fld id="{3075746C-E621-8E4B-8CC0-3BE97110A356}" type="slidenum">
              <a:rPr lang="en-US" smtClean="0"/>
              <a:t>1</a:t>
            </a:fld>
            <a:endParaRPr lang="en-US"/>
          </a:p>
        </p:txBody>
      </p:sp>
    </p:spTree>
    <p:extLst>
      <p:ext uri="{BB962C8B-B14F-4D97-AF65-F5344CB8AC3E}">
        <p14:creationId xmlns:p14="http://schemas.microsoft.com/office/powerpoint/2010/main" val="4652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10</a:t>
            </a:fld>
            <a:endParaRPr lang="en-US"/>
          </a:p>
        </p:txBody>
      </p:sp>
    </p:spTree>
    <p:extLst>
      <p:ext uri="{BB962C8B-B14F-4D97-AF65-F5344CB8AC3E}">
        <p14:creationId xmlns:p14="http://schemas.microsoft.com/office/powerpoint/2010/main" val="365058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11</a:t>
            </a:fld>
            <a:endParaRPr lang="en-US"/>
          </a:p>
        </p:txBody>
      </p:sp>
    </p:spTree>
    <p:extLst>
      <p:ext uri="{BB962C8B-B14F-4D97-AF65-F5344CB8AC3E}">
        <p14:creationId xmlns:p14="http://schemas.microsoft.com/office/powerpoint/2010/main" val="3030860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12</a:t>
            </a:fld>
            <a:endParaRPr lang="en-US"/>
          </a:p>
        </p:txBody>
      </p:sp>
    </p:spTree>
    <p:extLst>
      <p:ext uri="{BB962C8B-B14F-4D97-AF65-F5344CB8AC3E}">
        <p14:creationId xmlns:p14="http://schemas.microsoft.com/office/powerpoint/2010/main" val="4047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13</a:t>
            </a:fld>
            <a:endParaRPr lang="en-US"/>
          </a:p>
        </p:txBody>
      </p:sp>
    </p:spTree>
    <p:extLst>
      <p:ext uri="{BB962C8B-B14F-4D97-AF65-F5344CB8AC3E}">
        <p14:creationId xmlns:p14="http://schemas.microsoft.com/office/powerpoint/2010/main" val="3254597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14</a:t>
            </a:fld>
            <a:endParaRPr lang="en-US"/>
          </a:p>
        </p:txBody>
      </p:sp>
    </p:spTree>
    <p:extLst>
      <p:ext uri="{BB962C8B-B14F-4D97-AF65-F5344CB8AC3E}">
        <p14:creationId xmlns:p14="http://schemas.microsoft.com/office/powerpoint/2010/main" val="2970969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3075746C-E621-8E4B-8CC0-3BE97110A356}" type="slidenum">
              <a:rPr lang="en-US" smtClean="0"/>
              <a:t>15</a:t>
            </a:fld>
            <a:endParaRPr lang="en-US"/>
          </a:p>
        </p:txBody>
      </p:sp>
    </p:spTree>
    <p:extLst>
      <p:ext uri="{BB962C8B-B14F-4D97-AF65-F5344CB8AC3E}">
        <p14:creationId xmlns:p14="http://schemas.microsoft.com/office/powerpoint/2010/main" val="1629334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16</a:t>
            </a:fld>
            <a:endParaRPr lang="en-US"/>
          </a:p>
        </p:txBody>
      </p:sp>
    </p:spTree>
    <p:extLst>
      <p:ext uri="{BB962C8B-B14F-4D97-AF65-F5344CB8AC3E}">
        <p14:creationId xmlns:p14="http://schemas.microsoft.com/office/powerpoint/2010/main" val="1177994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 Thank you for inviting me to give this talk</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 In this talk, I will present a pathway that can enable us to make wireless embedded systems ubiquitous. I will describe my previous research efforts that tackle the critical challenges that limit the growth of wireless embedded systems. These are related to the growing energy asymmetry that exists between sensing, computation and communication blocks on these platforms.</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 Finally, I will conclude my talk by covering the research agenda that I would like to work on as a faculty member.</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sz="8800" b="1"/>
          </a:p>
        </p:txBody>
      </p:sp>
      <p:sp>
        <p:nvSpPr>
          <p:cNvPr id="4" name="Slide Number Placeholder 3"/>
          <p:cNvSpPr>
            <a:spLocks noGrp="1"/>
          </p:cNvSpPr>
          <p:nvPr>
            <p:ph type="sldNum" sz="quarter" idx="10"/>
          </p:nvPr>
        </p:nvSpPr>
        <p:spPr/>
        <p:txBody>
          <a:bodyPr/>
          <a:lstStyle/>
          <a:p>
            <a:fld id="{3075746C-E621-8E4B-8CC0-3BE97110A356}" type="slidenum">
              <a:rPr lang="en-US" smtClean="0"/>
              <a:t>17</a:t>
            </a:fld>
            <a:endParaRPr lang="en-US"/>
          </a:p>
        </p:txBody>
      </p:sp>
    </p:spTree>
    <p:extLst>
      <p:ext uri="{BB962C8B-B14F-4D97-AF65-F5344CB8AC3E}">
        <p14:creationId xmlns:p14="http://schemas.microsoft.com/office/powerpoint/2010/main" val="363861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2</a:t>
            </a:fld>
            <a:endParaRPr lang="en-US"/>
          </a:p>
        </p:txBody>
      </p:sp>
    </p:spTree>
    <p:extLst>
      <p:ext uri="{BB962C8B-B14F-4D97-AF65-F5344CB8AC3E}">
        <p14:creationId xmlns:p14="http://schemas.microsoft.com/office/powerpoint/2010/main" val="311870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3</a:t>
            </a:fld>
            <a:endParaRPr lang="en-US"/>
          </a:p>
        </p:txBody>
      </p:sp>
    </p:spTree>
    <p:extLst>
      <p:ext uri="{BB962C8B-B14F-4D97-AF65-F5344CB8AC3E}">
        <p14:creationId xmlns:p14="http://schemas.microsoft.com/office/powerpoint/2010/main" val="155190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4</a:t>
            </a:fld>
            <a:endParaRPr lang="en-US"/>
          </a:p>
        </p:txBody>
      </p:sp>
    </p:spTree>
    <p:extLst>
      <p:ext uri="{BB962C8B-B14F-4D97-AF65-F5344CB8AC3E}">
        <p14:creationId xmlns:p14="http://schemas.microsoft.com/office/powerpoint/2010/main" val="62618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5</a:t>
            </a:fld>
            <a:endParaRPr lang="en-US"/>
          </a:p>
        </p:txBody>
      </p:sp>
    </p:spTree>
    <p:extLst>
      <p:ext uri="{BB962C8B-B14F-4D97-AF65-F5344CB8AC3E}">
        <p14:creationId xmlns:p14="http://schemas.microsoft.com/office/powerpoint/2010/main" val="221448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6</a:t>
            </a:fld>
            <a:endParaRPr lang="en-US"/>
          </a:p>
        </p:txBody>
      </p:sp>
    </p:spTree>
    <p:extLst>
      <p:ext uri="{BB962C8B-B14F-4D97-AF65-F5344CB8AC3E}">
        <p14:creationId xmlns:p14="http://schemas.microsoft.com/office/powerpoint/2010/main" val="767248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7</a:t>
            </a:fld>
            <a:endParaRPr lang="en-US"/>
          </a:p>
        </p:txBody>
      </p:sp>
    </p:spTree>
    <p:extLst>
      <p:ext uri="{BB962C8B-B14F-4D97-AF65-F5344CB8AC3E}">
        <p14:creationId xmlns:p14="http://schemas.microsoft.com/office/powerpoint/2010/main" val="3684014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3075746C-E621-8E4B-8CC0-3BE97110A356}" type="slidenum">
              <a:rPr lang="en-US" smtClean="0"/>
              <a:t>8</a:t>
            </a:fld>
            <a:endParaRPr lang="en-US"/>
          </a:p>
        </p:txBody>
      </p:sp>
    </p:spTree>
    <p:extLst>
      <p:ext uri="{BB962C8B-B14F-4D97-AF65-F5344CB8AC3E}">
        <p14:creationId xmlns:p14="http://schemas.microsoft.com/office/powerpoint/2010/main" val="301354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9</a:t>
            </a:fld>
            <a:endParaRPr lang="en-US"/>
          </a:p>
        </p:txBody>
      </p:sp>
    </p:spTree>
    <p:extLst>
      <p:ext uri="{BB962C8B-B14F-4D97-AF65-F5344CB8AC3E}">
        <p14:creationId xmlns:p14="http://schemas.microsoft.com/office/powerpoint/2010/main" val="192163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1D8D-B81A-F044-A9F7-1892C8D933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sv-SE"/>
          </a:p>
        </p:txBody>
      </p:sp>
      <p:sp>
        <p:nvSpPr>
          <p:cNvPr id="3" name="Subtitle 2">
            <a:extLst>
              <a:ext uri="{FF2B5EF4-FFF2-40B4-BE49-F238E27FC236}">
                <a16:creationId xmlns:a16="http://schemas.microsoft.com/office/drawing/2014/main" id="{871A6DB6-BA9D-FE49-85AA-7E381AC86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sv-SE"/>
          </a:p>
        </p:txBody>
      </p:sp>
      <p:sp>
        <p:nvSpPr>
          <p:cNvPr id="4" name="Date Placeholder 3">
            <a:extLst>
              <a:ext uri="{FF2B5EF4-FFF2-40B4-BE49-F238E27FC236}">
                <a16:creationId xmlns:a16="http://schemas.microsoft.com/office/drawing/2014/main" id="{4D0700B2-4298-A948-8860-B9E72DF32214}"/>
              </a:ext>
            </a:extLst>
          </p:cNvPr>
          <p:cNvSpPr>
            <a:spLocks noGrp="1"/>
          </p:cNvSpPr>
          <p:nvPr>
            <p:ph type="dt" sz="half" idx="10"/>
          </p:nvPr>
        </p:nvSpPr>
        <p:spPr/>
        <p:txBody>
          <a:bodyPr/>
          <a:lstStyle/>
          <a:p>
            <a:fld id="{F1FF0504-1F77-4746-9284-EB245119CF97}" type="datetime1">
              <a:rPr lang="sv-SE" smtClean="0"/>
              <a:t>2024-04-22</a:t>
            </a:fld>
            <a:endParaRPr lang="sv-SE"/>
          </a:p>
        </p:txBody>
      </p:sp>
      <p:sp>
        <p:nvSpPr>
          <p:cNvPr id="5" name="Footer Placeholder 4">
            <a:extLst>
              <a:ext uri="{FF2B5EF4-FFF2-40B4-BE49-F238E27FC236}">
                <a16:creationId xmlns:a16="http://schemas.microsoft.com/office/drawing/2014/main" id="{A7A70969-7238-7D44-BE93-76C09D8D3B78}"/>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8D222DDE-F5B8-2A43-845B-138DB4E027B4}"/>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243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E754-A609-214C-B8F6-79F94B8E941B}"/>
              </a:ext>
            </a:extLst>
          </p:cNvPr>
          <p:cNvSpPr>
            <a:spLocks noGrp="1"/>
          </p:cNvSpPr>
          <p:nvPr>
            <p:ph type="title"/>
          </p:nvPr>
        </p:nvSpPr>
        <p:spPr/>
        <p:txBody>
          <a:bodyPr/>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403113D1-2C64-9C40-915D-1112C0CCB3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E6F81DF-9877-AA44-A585-D6D38AC66498}"/>
              </a:ext>
            </a:extLst>
          </p:cNvPr>
          <p:cNvSpPr>
            <a:spLocks noGrp="1"/>
          </p:cNvSpPr>
          <p:nvPr>
            <p:ph type="dt" sz="half" idx="10"/>
          </p:nvPr>
        </p:nvSpPr>
        <p:spPr/>
        <p:txBody>
          <a:bodyPr/>
          <a:lstStyle/>
          <a:p>
            <a:fld id="{B8E4AAE7-4F75-47CE-8993-CA4E3E156413}" type="datetime1">
              <a:rPr lang="sv-SE" smtClean="0"/>
              <a:t>2024-04-22</a:t>
            </a:fld>
            <a:endParaRPr lang="sv-SE"/>
          </a:p>
        </p:txBody>
      </p:sp>
      <p:sp>
        <p:nvSpPr>
          <p:cNvPr id="5" name="Footer Placeholder 4">
            <a:extLst>
              <a:ext uri="{FF2B5EF4-FFF2-40B4-BE49-F238E27FC236}">
                <a16:creationId xmlns:a16="http://schemas.microsoft.com/office/drawing/2014/main" id="{B6D8C8BD-A508-C649-8DE5-41F6254C3EFF}"/>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1DC9FB52-64AB-5245-B2DE-A1CDDF57821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274436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CAE43-1C87-9E43-9A35-0A8EC51F09D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142C51FE-3B80-694F-A68D-B19C4EFB2D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ADF93014-238E-7248-B59D-6E6FF6A2BFA4}"/>
              </a:ext>
            </a:extLst>
          </p:cNvPr>
          <p:cNvSpPr>
            <a:spLocks noGrp="1"/>
          </p:cNvSpPr>
          <p:nvPr>
            <p:ph type="dt" sz="half" idx="10"/>
          </p:nvPr>
        </p:nvSpPr>
        <p:spPr/>
        <p:txBody>
          <a:bodyPr/>
          <a:lstStyle/>
          <a:p>
            <a:fld id="{76E78D2F-C449-4C7C-9333-84C01FB7568D}" type="datetime1">
              <a:rPr lang="sv-SE" smtClean="0"/>
              <a:t>2024-04-22</a:t>
            </a:fld>
            <a:endParaRPr lang="sv-SE"/>
          </a:p>
        </p:txBody>
      </p:sp>
      <p:sp>
        <p:nvSpPr>
          <p:cNvPr id="5" name="Footer Placeholder 4">
            <a:extLst>
              <a:ext uri="{FF2B5EF4-FFF2-40B4-BE49-F238E27FC236}">
                <a16:creationId xmlns:a16="http://schemas.microsoft.com/office/drawing/2014/main" id="{445803A0-7636-FC4C-8EB3-AFF383645D72}"/>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CB32DA3C-801A-864F-B858-64B6551D4E1E}"/>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029352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802967" y="1827213"/>
            <a:ext cx="4775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smtClean="0"/>
            </a:lvl1pPr>
          </a:lstStyle>
          <a:p>
            <a:pPr>
              <a:defRPr/>
            </a:pPr>
            <a:r>
              <a:rPr lang="en-US"/>
              <a:t> Sensor Network - Routing</a:t>
            </a:r>
          </a:p>
        </p:txBody>
      </p:sp>
      <p:sp>
        <p:nvSpPr>
          <p:cNvPr id="7" name="Slide Number Placeholder 6"/>
          <p:cNvSpPr>
            <a:spLocks noGrp="1"/>
          </p:cNvSpPr>
          <p:nvPr>
            <p:ph type="sldNum" sz="quarter" idx="12"/>
          </p:nvPr>
        </p:nvSpPr>
        <p:spPr>
          <a:xfrm>
            <a:off x="8737600" y="6248400"/>
            <a:ext cx="2844800" cy="457200"/>
          </a:xfrm>
          <a:prstGeom prst="ellipse">
            <a:avLst/>
          </a:prstGeom>
        </p:spPr>
        <p:txBody>
          <a:bodyPr wrap="square" numCol="1" anchor="t" anchorCtr="0" compatLnSpc="1">
            <a:prstTxWarp prst="textNoShape">
              <a:avLst/>
            </a:prstTxWarp>
          </a:bodyPr>
          <a:lstStyle>
            <a:lvl1pPr eaLnBrk="1" hangingPunct="1">
              <a:defRPr/>
            </a:lvl1pPr>
          </a:lstStyle>
          <a:p>
            <a:pPr>
              <a:defRPr/>
            </a:pPr>
            <a:fld id="{B19844CF-3D2C-4610-8CE1-79158AC898B6}" type="slidenum">
              <a:rPr lang="en-US" altLang="en-US"/>
              <a:pPr>
                <a:defRPr/>
              </a:pPr>
              <a:t>‹#›</a:t>
            </a:fld>
            <a:endParaRPr lang="en-US" altLang="en-US"/>
          </a:p>
        </p:txBody>
      </p:sp>
    </p:spTree>
    <p:extLst>
      <p:ext uri="{BB962C8B-B14F-4D97-AF65-F5344CB8AC3E}">
        <p14:creationId xmlns:p14="http://schemas.microsoft.com/office/powerpoint/2010/main" val="106002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131D-C728-F34A-850F-C494964B68F8}"/>
              </a:ext>
            </a:extLst>
          </p:cNvPr>
          <p:cNvSpPr>
            <a:spLocks noGrp="1"/>
          </p:cNvSpPr>
          <p:nvPr>
            <p:ph type="title"/>
          </p:nvPr>
        </p:nvSpPr>
        <p:spPr/>
        <p:txBody>
          <a:bodyPr>
            <a:normAutofit/>
          </a:bodyPr>
          <a:lstStyle>
            <a:lvl1pPr>
              <a:defRPr sz="4000">
                <a:latin typeface="+mn-lt"/>
              </a:defRPr>
            </a:lvl1pPr>
          </a:lstStyle>
          <a:p>
            <a:r>
              <a:rPr lang="en-GB"/>
              <a:t>Click to edit Master title style</a:t>
            </a:r>
            <a:endParaRPr lang="sv-SE"/>
          </a:p>
        </p:txBody>
      </p:sp>
      <p:sp>
        <p:nvSpPr>
          <p:cNvPr id="3" name="Content Placeholder 2">
            <a:extLst>
              <a:ext uri="{FF2B5EF4-FFF2-40B4-BE49-F238E27FC236}">
                <a16:creationId xmlns:a16="http://schemas.microsoft.com/office/drawing/2014/main" id="{0E915FAE-C498-5F42-9013-24499AFB0294}"/>
              </a:ext>
            </a:extLst>
          </p:cNvPr>
          <p:cNvSpPr>
            <a:spLocks noGrp="1"/>
          </p:cNvSpPr>
          <p:nvPr>
            <p:ph idx="1"/>
          </p:nvPr>
        </p:nvSpPr>
        <p:spPr/>
        <p:txBody>
          <a:bodyPr/>
          <a:lstStyle>
            <a:lvl1pPr>
              <a:defRPr>
                <a:latin typeface="+mj-lt"/>
              </a:defRPr>
            </a:lvl1pPr>
            <a:lvl2pPr>
              <a:defRPr>
                <a:latin typeface="+mj-lt"/>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93C5D13D-3C8A-424D-845B-6D6E717FD2BD}"/>
              </a:ext>
            </a:extLst>
          </p:cNvPr>
          <p:cNvSpPr>
            <a:spLocks noGrp="1"/>
          </p:cNvSpPr>
          <p:nvPr>
            <p:ph type="dt" sz="half" idx="10"/>
          </p:nvPr>
        </p:nvSpPr>
        <p:spPr/>
        <p:txBody>
          <a:bodyPr/>
          <a:lstStyle/>
          <a:p>
            <a:fld id="{35890D81-9E74-4920-91BA-8BD47836CBB8}" type="datetime1">
              <a:rPr lang="sv-SE" smtClean="0"/>
              <a:t>2024-04-22</a:t>
            </a:fld>
            <a:endParaRPr lang="sv-SE"/>
          </a:p>
        </p:txBody>
      </p:sp>
      <p:sp>
        <p:nvSpPr>
          <p:cNvPr id="5" name="Footer Placeholder 4">
            <a:extLst>
              <a:ext uri="{FF2B5EF4-FFF2-40B4-BE49-F238E27FC236}">
                <a16:creationId xmlns:a16="http://schemas.microsoft.com/office/drawing/2014/main" id="{A0BB9688-D3F3-8F45-AB3B-13ACE359C052}"/>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B4D55ADB-00AD-CE49-ADA6-DCF8CE0A3A1D}"/>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10883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6C4B-A05F-F44D-A483-822DE01373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sv-SE"/>
          </a:p>
        </p:txBody>
      </p:sp>
      <p:sp>
        <p:nvSpPr>
          <p:cNvPr id="3" name="Text Placeholder 2">
            <a:extLst>
              <a:ext uri="{FF2B5EF4-FFF2-40B4-BE49-F238E27FC236}">
                <a16:creationId xmlns:a16="http://schemas.microsoft.com/office/drawing/2014/main" id="{FFB0F4B5-0E8D-8246-9997-A447009C2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FB69D5-C498-9F4A-B2E5-EB75E7BA4F63}"/>
              </a:ext>
            </a:extLst>
          </p:cNvPr>
          <p:cNvSpPr>
            <a:spLocks noGrp="1"/>
          </p:cNvSpPr>
          <p:nvPr>
            <p:ph type="dt" sz="half" idx="10"/>
          </p:nvPr>
        </p:nvSpPr>
        <p:spPr/>
        <p:txBody>
          <a:bodyPr/>
          <a:lstStyle/>
          <a:p>
            <a:fld id="{629CF59E-F9A8-45AD-BF04-FFC34345DD7A}" type="datetime1">
              <a:rPr lang="sv-SE" smtClean="0"/>
              <a:t>2024-04-22</a:t>
            </a:fld>
            <a:endParaRPr lang="sv-SE"/>
          </a:p>
        </p:txBody>
      </p:sp>
      <p:sp>
        <p:nvSpPr>
          <p:cNvPr id="5" name="Footer Placeholder 4">
            <a:extLst>
              <a:ext uri="{FF2B5EF4-FFF2-40B4-BE49-F238E27FC236}">
                <a16:creationId xmlns:a16="http://schemas.microsoft.com/office/drawing/2014/main" id="{CEE5D3C3-B626-F842-8394-8B677FF30CC4}"/>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3964FC98-6B46-4044-AF14-C47A6E69DCD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26557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1BE2-8816-4744-9456-935CCB79AFE3}"/>
              </a:ext>
            </a:extLst>
          </p:cNvPr>
          <p:cNvSpPr>
            <a:spLocks noGrp="1"/>
          </p:cNvSpPr>
          <p:nvPr>
            <p:ph type="title"/>
          </p:nvPr>
        </p:nvSpPr>
        <p:spPr/>
        <p:txBody>
          <a:bodyPr/>
          <a:lstStyle/>
          <a:p>
            <a:r>
              <a:rPr lang="en-GB"/>
              <a:t>Click to edit Master title style</a:t>
            </a:r>
            <a:endParaRPr lang="sv-SE"/>
          </a:p>
        </p:txBody>
      </p:sp>
      <p:sp>
        <p:nvSpPr>
          <p:cNvPr id="3" name="Content Placeholder 2">
            <a:extLst>
              <a:ext uri="{FF2B5EF4-FFF2-40B4-BE49-F238E27FC236}">
                <a16:creationId xmlns:a16="http://schemas.microsoft.com/office/drawing/2014/main" id="{C85968FA-E42F-C44F-A843-AD42ECC70F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Content Placeholder 3">
            <a:extLst>
              <a:ext uri="{FF2B5EF4-FFF2-40B4-BE49-F238E27FC236}">
                <a16:creationId xmlns:a16="http://schemas.microsoft.com/office/drawing/2014/main" id="{2C4456BA-9694-7640-BE5C-B9BD678E0E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Date Placeholder 4">
            <a:extLst>
              <a:ext uri="{FF2B5EF4-FFF2-40B4-BE49-F238E27FC236}">
                <a16:creationId xmlns:a16="http://schemas.microsoft.com/office/drawing/2014/main" id="{ED705163-785E-584E-944F-0A288E88E367}"/>
              </a:ext>
            </a:extLst>
          </p:cNvPr>
          <p:cNvSpPr>
            <a:spLocks noGrp="1"/>
          </p:cNvSpPr>
          <p:nvPr>
            <p:ph type="dt" sz="half" idx="10"/>
          </p:nvPr>
        </p:nvSpPr>
        <p:spPr/>
        <p:txBody>
          <a:bodyPr/>
          <a:lstStyle/>
          <a:p>
            <a:fld id="{AB3E296F-6E2F-4943-941A-67423902EE89}" type="datetime1">
              <a:rPr lang="sv-SE" smtClean="0"/>
              <a:t>2024-04-22</a:t>
            </a:fld>
            <a:endParaRPr lang="sv-SE"/>
          </a:p>
        </p:txBody>
      </p:sp>
      <p:sp>
        <p:nvSpPr>
          <p:cNvPr id="6" name="Footer Placeholder 5">
            <a:extLst>
              <a:ext uri="{FF2B5EF4-FFF2-40B4-BE49-F238E27FC236}">
                <a16:creationId xmlns:a16="http://schemas.microsoft.com/office/drawing/2014/main" id="{80964741-0439-A941-A719-A48735C6E13E}"/>
              </a:ext>
            </a:extLst>
          </p:cNvPr>
          <p:cNvSpPr>
            <a:spLocks noGrp="1"/>
          </p:cNvSpPr>
          <p:nvPr>
            <p:ph type="ftr" sz="quarter" idx="11"/>
          </p:nvPr>
        </p:nvSpPr>
        <p:spPr/>
        <p:txBody>
          <a:bodyPr/>
          <a:lstStyle>
            <a:lvl1pPr>
              <a:defRPr sz="1600"/>
            </a:lvl1pPr>
          </a:lstStyle>
          <a:p>
            <a:r>
              <a:rPr lang="sv-SE"/>
              <a:t>ambujv@berkeley.edu</a:t>
            </a:r>
          </a:p>
        </p:txBody>
      </p:sp>
      <p:sp>
        <p:nvSpPr>
          <p:cNvPr id="7" name="Slide Number Placeholder 6">
            <a:extLst>
              <a:ext uri="{FF2B5EF4-FFF2-40B4-BE49-F238E27FC236}">
                <a16:creationId xmlns:a16="http://schemas.microsoft.com/office/drawing/2014/main" id="{4912FAA6-4735-A24C-AF1A-38B354B2A1E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2396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A5FE-9F5E-104C-89BA-0561481E3B92}"/>
              </a:ext>
            </a:extLst>
          </p:cNvPr>
          <p:cNvSpPr>
            <a:spLocks noGrp="1"/>
          </p:cNvSpPr>
          <p:nvPr>
            <p:ph type="title"/>
          </p:nvPr>
        </p:nvSpPr>
        <p:spPr>
          <a:xfrm>
            <a:off x="839788" y="365125"/>
            <a:ext cx="10515600" cy="1325563"/>
          </a:xfrm>
        </p:spPr>
        <p:txBody>
          <a:bodyPr/>
          <a:lstStyle/>
          <a:p>
            <a:r>
              <a:rPr lang="en-GB"/>
              <a:t>Click to edit Master title style</a:t>
            </a:r>
            <a:endParaRPr lang="sv-SE"/>
          </a:p>
        </p:txBody>
      </p:sp>
      <p:sp>
        <p:nvSpPr>
          <p:cNvPr id="3" name="Text Placeholder 2">
            <a:extLst>
              <a:ext uri="{FF2B5EF4-FFF2-40B4-BE49-F238E27FC236}">
                <a16:creationId xmlns:a16="http://schemas.microsoft.com/office/drawing/2014/main" id="{BA6EED72-1836-2E4E-96AB-8FDA78311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D67EC4-55CE-934C-84DE-59B6C5B73F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Text Placeholder 4">
            <a:extLst>
              <a:ext uri="{FF2B5EF4-FFF2-40B4-BE49-F238E27FC236}">
                <a16:creationId xmlns:a16="http://schemas.microsoft.com/office/drawing/2014/main" id="{763BCE47-188E-8D43-B543-01E8A77EA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B47F51-7CB8-A547-89FA-06E9FCA085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7" name="Date Placeholder 6">
            <a:extLst>
              <a:ext uri="{FF2B5EF4-FFF2-40B4-BE49-F238E27FC236}">
                <a16:creationId xmlns:a16="http://schemas.microsoft.com/office/drawing/2014/main" id="{72CE7DC6-6F15-5746-8717-FB6F9F1480ED}"/>
              </a:ext>
            </a:extLst>
          </p:cNvPr>
          <p:cNvSpPr>
            <a:spLocks noGrp="1"/>
          </p:cNvSpPr>
          <p:nvPr>
            <p:ph type="dt" sz="half" idx="10"/>
          </p:nvPr>
        </p:nvSpPr>
        <p:spPr/>
        <p:txBody>
          <a:bodyPr/>
          <a:lstStyle/>
          <a:p>
            <a:fld id="{D65B0AFC-9D35-47DE-8D04-7562DE15629D}" type="datetime1">
              <a:rPr lang="sv-SE" smtClean="0"/>
              <a:t>2024-04-22</a:t>
            </a:fld>
            <a:endParaRPr lang="sv-SE"/>
          </a:p>
        </p:txBody>
      </p:sp>
      <p:sp>
        <p:nvSpPr>
          <p:cNvPr id="8" name="Footer Placeholder 7">
            <a:extLst>
              <a:ext uri="{FF2B5EF4-FFF2-40B4-BE49-F238E27FC236}">
                <a16:creationId xmlns:a16="http://schemas.microsoft.com/office/drawing/2014/main" id="{FD9ED5B4-35EB-8944-A1D9-9569F6BF3FB4}"/>
              </a:ext>
            </a:extLst>
          </p:cNvPr>
          <p:cNvSpPr>
            <a:spLocks noGrp="1"/>
          </p:cNvSpPr>
          <p:nvPr>
            <p:ph type="ftr" sz="quarter" idx="11"/>
          </p:nvPr>
        </p:nvSpPr>
        <p:spPr/>
        <p:txBody>
          <a:bodyPr/>
          <a:lstStyle>
            <a:lvl1pPr>
              <a:defRPr sz="1600"/>
            </a:lvl1pPr>
          </a:lstStyle>
          <a:p>
            <a:r>
              <a:rPr lang="sv-SE"/>
              <a:t>ambujv@berkeley.edu</a:t>
            </a:r>
          </a:p>
        </p:txBody>
      </p:sp>
      <p:sp>
        <p:nvSpPr>
          <p:cNvPr id="9" name="Slide Number Placeholder 8">
            <a:extLst>
              <a:ext uri="{FF2B5EF4-FFF2-40B4-BE49-F238E27FC236}">
                <a16:creationId xmlns:a16="http://schemas.microsoft.com/office/drawing/2014/main" id="{E7E6F6E6-7F81-3A49-8B5A-C75A2A275845}"/>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15994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0CCC-58A6-7B43-A715-5465C79948DD}"/>
              </a:ext>
            </a:extLst>
          </p:cNvPr>
          <p:cNvSpPr>
            <a:spLocks noGrp="1"/>
          </p:cNvSpPr>
          <p:nvPr>
            <p:ph type="title"/>
          </p:nvPr>
        </p:nvSpPr>
        <p:spPr/>
        <p:txBody>
          <a:bodyPr/>
          <a:lstStyle/>
          <a:p>
            <a:r>
              <a:rPr lang="en-GB"/>
              <a:t>Click to edit Master title style</a:t>
            </a:r>
            <a:endParaRPr lang="sv-SE"/>
          </a:p>
        </p:txBody>
      </p:sp>
      <p:sp>
        <p:nvSpPr>
          <p:cNvPr id="3" name="Date Placeholder 2">
            <a:extLst>
              <a:ext uri="{FF2B5EF4-FFF2-40B4-BE49-F238E27FC236}">
                <a16:creationId xmlns:a16="http://schemas.microsoft.com/office/drawing/2014/main" id="{35BCD7BE-FAFC-2746-A853-EDD1B4C8A8CC}"/>
              </a:ext>
            </a:extLst>
          </p:cNvPr>
          <p:cNvSpPr>
            <a:spLocks noGrp="1"/>
          </p:cNvSpPr>
          <p:nvPr>
            <p:ph type="dt" sz="half" idx="10"/>
          </p:nvPr>
        </p:nvSpPr>
        <p:spPr/>
        <p:txBody>
          <a:bodyPr/>
          <a:lstStyle/>
          <a:p>
            <a:fld id="{CDC05281-08AA-4C72-B250-2DE743C64599}" type="datetime1">
              <a:rPr lang="sv-SE" smtClean="0"/>
              <a:t>2024-04-22</a:t>
            </a:fld>
            <a:endParaRPr lang="sv-SE"/>
          </a:p>
        </p:txBody>
      </p:sp>
      <p:sp>
        <p:nvSpPr>
          <p:cNvPr id="4" name="Footer Placeholder 3">
            <a:extLst>
              <a:ext uri="{FF2B5EF4-FFF2-40B4-BE49-F238E27FC236}">
                <a16:creationId xmlns:a16="http://schemas.microsoft.com/office/drawing/2014/main" id="{57B7BFD8-C2EB-2642-93E8-3741A1387966}"/>
              </a:ext>
            </a:extLst>
          </p:cNvPr>
          <p:cNvSpPr>
            <a:spLocks noGrp="1"/>
          </p:cNvSpPr>
          <p:nvPr>
            <p:ph type="ftr" sz="quarter" idx="11"/>
          </p:nvPr>
        </p:nvSpPr>
        <p:spPr/>
        <p:txBody>
          <a:bodyPr/>
          <a:lstStyle>
            <a:lvl1pPr>
              <a:defRPr sz="1600"/>
            </a:lvl1pPr>
          </a:lstStyle>
          <a:p>
            <a:r>
              <a:rPr lang="sv-SE"/>
              <a:t>ambujv@berkeley.edu</a:t>
            </a:r>
          </a:p>
        </p:txBody>
      </p:sp>
      <p:sp>
        <p:nvSpPr>
          <p:cNvPr id="5" name="Slide Number Placeholder 4">
            <a:extLst>
              <a:ext uri="{FF2B5EF4-FFF2-40B4-BE49-F238E27FC236}">
                <a16:creationId xmlns:a16="http://schemas.microsoft.com/office/drawing/2014/main" id="{CECF28AB-124E-5841-96BD-21ECECF42B8A}"/>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120047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8AD6F-F80D-3D4D-BFD8-3412B4207368}"/>
              </a:ext>
            </a:extLst>
          </p:cNvPr>
          <p:cNvSpPr>
            <a:spLocks noGrp="1"/>
          </p:cNvSpPr>
          <p:nvPr>
            <p:ph type="dt" sz="half" idx="10"/>
          </p:nvPr>
        </p:nvSpPr>
        <p:spPr/>
        <p:txBody>
          <a:bodyPr/>
          <a:lstStyle/>
          <a:p>
            <a:fld id="{00B2CF90-6E92-44FD-8245-32D6D58EEF14}" type="datetime1">
              <a:rPr lang="sv-SE" smtClean="0"/>
              <a:t>2024-04-22</a:t>
            </a:fld>
            <a:endParaRPr lang="sv-SE"/>
          </a:p>
        </p:txBody>
      </p:sp>
      <p:sp>
        <p:nvSpPr>
          <p:cNvPr id="3" name="Footer Placeholder 2">
            <a:extLst>
              <a:ext uri="{FF2B5EF4-FFF2-40B4-BE49-F238E27FC236}">
                <a16:creationId xmlns:a16="http://schemas.microsoft.com/office/drawing/2014/main" id="{941D8A43-65E2-1749-9F02-724EEF333E28}"/>
              </a:ext>
            </a:extLst>
          </p:cNvPr>
          <p:cNvSpPr>
            <a:spLocks noGrp="1"/>
          </p:cNvSpPr>
          <p:nvPr>
            <p:ph type="ftr" sz="quarter" idx="11"/>
          </p:nvPr>
        </p:nvSpPr>
        <p:spPr/>
        <p:txBody>
          <a:bodyPr/>
          <a:lstStyle>
            <a:lvl1pPr>
              <a:defRPr sz="1600"/>
            </a:lvl1pPr>
          </a:lstStyle>
          <a:p>
            <a:r>
              <a:rPr lang="sv-SE"/>
              <a:t>ambujv@berkeley.edu</a:t>
            </a:r>
          </a:p>
        </p:txBody>
      </p:sp>
      <p:sp>
        <p:nvSpPr>
          <p:cNvPr id="4" name="Slide Number Placeholder 3">
            <a:extLst>
              <a:ext uri="{FF2B5EF4-FFF2-40B4-BE49-F238E27FC236}">
                <a16:creationId xmlns:a16="http://schemas.microsoft.com/office/drawing/2014/main" id="{12C24CC1-AAA7-7647-8B5F-F38F6845720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00954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874B-B46B-F746-BC0F-C565DDBA73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Content Placeholder 2">
            <a:extLst>
              <a:ext uri="{FF2B5EF4-FFF2-40B4-BE49-F238E27FC236}">
                <a16:creationId xmlns:a16="http://schemas.microsoft.com/office/drawing/2014/main" id="{E03E06BD-75F9-B446-A018-EDF49AE98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Text Placeholder 3">
            <a:extLst>
              <a:ext uri="{FF2B5EF4-FFF2-40B4-BE49-F238E27FC236}">
                <a16:creationId xmlns:a16="http://schemas.microsoft.com/office/drawing/2014/main" id="{57529EEB-CB90-334E-B637-AAAC392FD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C87789-4183-4544-96C0-BF53F174ADA8}"/>
              </a:ext>
            </a:extLst>
          </p:cNvPr>
          <p:cNvSpPr>
            <a:spLocks noGrp="1"/>
          </p:cNvSpPr>
          <p:nvPr>
            <p:ph type="dt" sz="half" idx="10"/>
          </p:nvPr>
        </p:nvSpPr>
        <p:spPr/>
        <p:txBody>
          <a:bodyPr/>
          <a:lstStyle/>
          <a:p>
            <a:fld id="{D2E5A4AD-6130-4B7E-9316-59D70B71516C}" type="datetime1">
              <a:rPr lang="sv-SE" smtClean="0"/>
              <a:t>2024-04-22</a:t>
            </a:fld>
            <a:endParaRPr lang="sv-SE"/>
          </a:p>
        </p:txBody>
      </p:sp>
      <p:sp>
        <p:nvSpPr>
          <p:cNvPr id="6" name="Footer Placeholder 5">
            <a:extLst>
              <a:ext uri="{FF2B5EF4-FFF2-40B4-BE49-F238E27FC236}">
                <a16:creationId xmlns:a16="http://schemas.microsoft.com/office/drawing/2014/main" id="{65311638-F5F0-254C-AEAD-5FDF68AC9013}"/>
              </a:ext>
            </a:extLst>
          </p:cNvPr>
          <p:cNvSpPr>
            <a:spLocks noGrp="1"/>
          </p:cNvSpPr>
          <p:nvPr>
            <p:ph type="ftr" sz="quarter" idx="11"/>
          </p:nvPr>
        </p:nvSpPr>
        <p:spPr/>
        <p:txBody>
          <a:bodyPr/>
          <a:lstStyle>
            <a:lvl1pPr>
              <a:defRPr sz="1600"/>
            </a:lvl1pPr>
          </a:lstStyle>
          <a:p>
            <a:r>
              <a:rPr lang="sv-SE"/>
              <a:t>ambujv@berkeley.edu</a:t>
            </a:r>
          </a:p>
        </p:txBody>
      </p:sp>
      <p:sp>
        <p:nvSpPr>
          <p:cNvPr id="7" name="Slide Number Placeholder 6">
            <a:extLst>
              <a:ext uri="{FF2B5EF4-FFF2-40B4-BE49-F238E27FC236}">
                <a16:creationId xmlns:a16="http://schemas.microsoft.com/office/drawing/2014/main" id="{5D861172-38D6-0C42-BF5A-D1F5C4CDD31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37996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6143-8AD1-384B-9E09-E36CAF09D6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Picture Placeholder 2">
            <a:extLst>
              <a:ext uri="{FF2B5EF4-FFF2-40B4-BE49-F238E27FC236}">
                <a16:creationId xmlns:a16="http://schemas.microsoft.com/office/drawing/2014/main" id="{A2117B9A-58EB-774C-8E3E-34CB79E97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B3BC705-2E77-CD4A-896C-DA3D48460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A0D0FF-2EDB-DF46-9060-404438C06D76}"/>
              </a:ext>
            </a:extLst>
          </p:cNvPr>
          <p:cNvSpPr>
            <a:spLocks noGrp="1"/>
          </p:cNvSpPr>
          <p:nvPr>
            <p:ph type="dt" sz="half" idx="10"/>
          </p:nvPr>
        </p:nvSpPr>
        <p:spPr/>
        <p:txBody>
          <a:bodyPr/>
          <a:lstStyle/>
          <a:p>
            <a:fld id="{3050D939-7D75-4473-85E9-EAA55A48004C}" type="datetime1">
              <a:rPr lang="sv-SE" smtClean="0"/>
              <a:t>2024-04-22</a:t>
            </a:fld>
            <a:endParaRPr lang="sv-SE"/>
          </a:p>
        </p:txBody>
      </p:sp>
      <p:sp>
        <p:nvSpPr>
          <p:cNvPr id="6" name="Footer Placeholder 5">
            <a:extLst>
              <a:ext uri="{FF2B5EF4-FFF2-40B4-BE49-F238E27FC236}">
                <a16:creationId xmlns:a16="http://schemas.microsoft.com/office/drawing/2014/main" id="{5CF7FCC4-D106-1A42-9D2E-36CC6E582D4B}"/>
              </a:ext>
            </a:extLst>
          </p:cNvPr>
          <p:cNvSpPr>
            <a:spLocks noGrp="1"/>
          </p:cNvSpPr>
          <p:nvPr>
            <p:ph type="ftr" sz="quarter" idx="11"/>
          </p:nvPr>
        </p:nvSpPr>
        <p:spPr/>
        <p:txBody>
          <a:bodyPr/>
          <a:lstStyle>
            <a:lvl1pPr>
              <a:defRPr sz="1600"/>
            </a:lvl1pPr>
          </a:lstStyle>
          <a:p>
            <a:r>
              <a:rPr lang="sv-SE"/>
              <a:t>ambujv@berkeley.edu</a:t>
            </a:r>
          </a:p>
        </p:txBody>
      </p:sp>
      <p:sp>
        <p:nvSpPr>
          <p:cNvPr id="7" name="Slide Number Placeholder 6">
            <a:extLst>
              <a:ext uri="{FF2B5EF4-FFF2-40B4-BE49-F238E27FC236}">
                <a16:creationId xmlns:a16="http://schemas.microsoft.com/office/drawing/2014/main" id="{7DB6790D-9981-F24F-85F6-5132D276418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414555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60990-C9C0-2946-817E-7880E9A44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sv-SE"/>
          </a:p>
        </p:txBody>
      </p:sp>
      <p:sp>
        <p:nvSpPr>
          <p:cNvPr id="3" name="Text Placeholder 2">
            <a:extLst>
              <a:ext uri="{FF2B5EF4-FFF2-40B4-BE49-F238E27FC236}">
                <a16:creationId xmlns:a16="http://schemas.microsoft.com/office/drawing/2014/main" id="{BF6BDD58-72AB-A845-91D3-7083F407F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DEEDAA8-551F-D14B-95E3-2C4655D88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7477F-BAC6-416F-AEAF-A2B58818030B}" type="datetime1">
              <a:rPr lang="sv-SE" smtClean="0"/>
              <a:t>2024-04-22</a:t>
            </a:fld>
            <a:endParaRPr lang="sv-SE"/>
          </a:p>
        </p:txBody>
      </p:sp>
      <p:sp>
        <p:nvSpPr>
          <p:cNvPr id="5" name="Footer Placeholder 4">
            <a:extLst>
              <a:ext uri="{FF2B5EF4-FFF2-40B4-BE49-F238E27FC236}">
                <a16:creationId xmlns:a16="http://schemas.microsoft.com/office/drawing/2014/main" id="{DCBE7EE4-8B77-8048-AD76-092D4F0EC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ambujv@berkeley.edu</a:t>
            </a:r>
          </a:p>
        </p:txBody>
      </p:sp>
      <p:sp>
        <p:nvSpPr>
          <p:cNvPr id="6" name="Slide Number Placeholder 5">
            <a:extLst>
              <a:ext uri="{FF2B5EF4-FFF2-40B4-BE49-F238E27FC236}">
                <a16:creationId xmlns:a16="http://schemas.microsoft.com/office/drawing/2014/main" id="{21332DB7-1245-884F-A8A8-E8E778EC6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B7451-1438-CB4A-8106-82A64F1C7D7B}" type="slidenum">
              <a:rPr lang="sv-SE" smtClean="0"/>
              <a:t>‹#›</a:t>
            </a:fld>
            <a:endParaRPr lang="sv-SE"/>
          </a:p>
        </p:txBody>
      </p:sp>
    </p:spTree>
    <p:extLst>
      <p:ext uri="{BB962C8B-B14F-4D97-AF65-F5344CB8AC3E}">
        <p14:creationId xmlns:p14="http://schemas.microsoft.com/office/powerpoint/2010/main" val="200673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fontScale="90000"/>
          </a:bodyPr>
          <a:lstStyle/>
          <a:p>
            <a:r>
              <a:rPr lang="en-GB" sz="8000" u="none" strike="noStrike">
                <a:effectLst/>
                <a:latin typeface="+mn-lt"/>
              </a:rPr>
              <a:t>Wireless Networking</a:t>
            </a:r>
            <a:endParaRPr lang="en-US" sz="62500">
              <a:latin typeface="+mn-lt"/>
            </a:endParaRPr>
          </a:p>
        </p:txBody>
      </p:sp>
      <p:sp>
        <p:nvSpPr>
          <p:cNvPr id="3" name="Subtitle 2"/>
          <p:cNvSpPr>
            <a:spLocks noGrp="1"/>
          </p:cNvSpPr>
          <p:nvPr>
            <p:ph type="subTitle" idx="1"/>
          </p:nvPr>
        </p:nvSpPr>
        <p:spPr>
          <a:xfrm>
            <a:off x="2994648" y="4039445"/>
            <a:ext cx="6202696" cy="2229859"/>
          </a:xfrm>
        </p:spPr>
        <p:txBody>
          <a:bodyPr>
            <a:normAutofit/>
          </a:bodyPr>
          <a:lstStyle/>
          <a:p>
            <a:r>
              <a:rPr lang="en-US" sz="4800">
                <a:latin typeface="+mj-lt"/>
              </a:rPr>
              <a:t>Ambuj Varshney</a:t>
            </a:r>
          </a:p>
          <a:p>
            <a:r>
              <a:rPr lang="en-US" sz="2800">
                <a:latin typeface="+mj-lt"/>
                <a:hlinkClick r:id="rId3"/>
              </a:rPr>
              <a:t>ambujv@nus.edu.sg</a:t>
            </a:r>
            <a:endParaRPr lang="en-US" sz="2800">
              <a:latin typeface="+mj-lt"/>
            </a:endParaRPr>
          </a:p>
          <a:p>
            <a:r>
              <a:rPr lang="en-US">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a:latin typeface="+mn-lt"/>
            </a:endParaRPr>
          </a:p>
        </p:txBody>
      </p:sp>
    </p:spTree>
    <p:extLst>
      <p:ext uri="{BB962C8B-B14F-4D97-AF65-F5344CB8AC3E}">
        <p14:creationId xmlns:p14="http://schemas.microsoft.com/office/powerpoint/2010/main" val="2762166050"/>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583029"/>
            <a:ext cx="11056249" cy="5138446"/>
          </a:xfrm>
        </p:spPr>
        <p:txBody>
          <a:bodyPr vert="horz" lIns="91440" tIns="45720" rIns="91440" bIns="45720" rtlCol="0" anchor="t">
            <a:normAutofit/>
          </a:bodyPr>
          <a:lstStyle/>
          <a:p>
            <a:pPr marL="0" indent="0" algn="just">
              <a:buNone/>
            </a:pPr>
            <a:r>
              <a:rPr lang="en-SG" b="1" dirty="0"/>
              <a:t>Question: </a:t>
            </a:r>
            <a:r>
              <a:rPr lang="en-SG" dirty="0"/>
              <a:t>A wireless communication system involves increasing the transmit power from 1 Watts to 10 Watts, and then increasing from 10 Watts to 100 Watts. Can you estimate change in dB?</a:t>
            </a:r>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marL="0" indent="0">
              <a:buNone/>
            </a:pPr>
            <a:endParaRPr lang="en-US" sz="1700" dirty="0">
              <a:latin typeface="+mj-lt"/>
            </a:endParaRPr>
          </a:p>
          <a:p>
            <a:pPr marL="0" indent="0">
              <a:buNone/>
            </a:pPr>
            <a:endParaRPr lang="en-US" sz="1700" dirty="0">
              <a:latin typeface="+mj-lt"/>
            </a:endParaRPr>
          </a:p>
          <a:p>
            <a:r>
              <a:rPr lang="en-US" dirty="0">
                <a:latin typeface="+mj-lt"/>
              </a:rPr>
              <a:t>dB units represent logarithmic ratios, adding them is Okay.  </a:t>
            </a: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pic>
        <p:nvPicPr>
          <p:cNvPr id="1028" name="Picture 4" descr="Active Components in RF Circuits | Introduction to RF Principles and  Components | Electronics Textbook">
            <a:extLst>
              <a:ext uri="{FF2B5EF4-FFF2-40B4-BE49-F238E27FC236}">
                <a16:creationId xmlns:a16="http://schemas.microsoft.com/office/drawing/2014/main" id="{5FA534D0-E7FC-EA96-BC95-9CD0A4B67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422" y="3390899"/>
            <a:ext cx="1942097" cy="1162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ctive Components in RF Circuits | Introduction to RF Principles and  Components | Electronics Textbook">
            <a:extLst>
              <a:ext uri="{FF2B5EF4-FFF2-40B4-BE49-F238E27FC236}">
                <a16:creationId xmlns:a16="http://schemas.microsoft.com/office/drawing/2014/main" id="{7D3FBC88-2C3C-E852-7503-8594F7C8C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514" y="3378350"/>
            <a:ext cx="1933377" cy="115757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6475FDCB-7E56-ADBD-CD8F-FE4BE7329650}"/>
              </a:ext>
            </a:extLst>
          </p:cNvPr>
          <p:cNvCxnSpPr>
            <a:cxnSpLocks/>
          </p:cNvCxnSpPr>
          <p:nvPr/>
        </p:nvCxnSpPr>
        <p:spPr>
          <a:xfrm>
            <a:off x="4826799" y="3957140"/>
            <a:ext cx="1515945"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10CDAF5-E66D-7E5E-2F15-22D69EE37112}"/>
              </a:ext>
            </a:extLst>
          </p:cNvPr>
          <p:cNvSpPr txBox="1"/>
          <p:nvPr/>
        </p:nvSpPr>
        <p:spPr>
          <a:xfrm>
            <a:off x="2893422" y="4686321"/>
            <a:ext cx="1933377" cy="369332"/>
          </a:xfrm>
          <a:prstGeom prst="rect">
            <a:avLst/>
          </a:prstGeom>
          <a:noFill/>
        </p:spPr>
        <p:txBody>
          <a:bodyPr wrap="square">
            <a:spAutoFit/>
          </a:bodyPr>
          <a:lstStyle/>
          <a:p>
            <a:pPr algn="ctr"/>
            <a:r>
              <a:rPr lang="en-SG" sz="1800" dirty="0">
                <a:latin typeface="+mj-lt"/>
              </a:rPr>
              <a:t>X10 Gain (10 dB) </a:t>
            </a:r>
          </a:p>
        </p:txBody>
      </p:sp>
      <p:sp>
        <p:nvSpPr>
          <p:cNvPr id="14" name="TextBox 13">
            <a:extLst>
              <a:ext uri="{FF2B5EF4-FFF2-40B4-BE49-F238E27FC236}">
                <a16:creationId xmlns:a16="http://schemas.microsoft.com/office/drawing/2014/main" id="{90C9CC3D-5070-AFF0-342A-C186CE5938BA}"/>
              </a:ext>
            </a:extLst>
          </p:cNvPr>
          <p:cNvSpPr txBox="1"/>
          <p:nvPr/>
        </p:nvSpPr>
        <p:spPr>
          <a:xfrm>
            <a:off x="6398514" y="4617202"/>
            <a:ext cx="1933377" cy="369332"/>
          </a:xfrm>
          <a:prstGeom prst="rect">
            <a:avLst/>
          </a:prstGeom>
          <a:noFill/>
        </p:spPr>
        <p:txBody>
          <a:bodyPr wrap="square">
            <a:spAutoFit/>
          </a:bodyPr>
          <a:lstStyle/>
          <a:p>
            <a:pPr algn="ctr"/>
            <a:r>
              <a:rPr lang="en-SG" sz="1800" dirty="0">
                <a:latin typeface="+mj-lt"/>
              </a:rPr>
              <a:t>X10 Gain (10 dB) </a:t>
            </a:r>
          </a:p>
        </p:txBody>
      </p:sp>
      <p:sp>
        <p:nvSpPr>
          <p:cNvPr id="15" name="TextBox 14">
            <a:extLst>
              <a:ext uri="{FF2B5EF4-FFF2-40B4-BE49-F238E27FC236}">
                <a16:creationId xmlns:a16="http://schemas.microsoft.com/office/drawing/2014/main" id="{C20733D5-9E1E-3BA3-0660-31C8576CE563}"/>
              </a:ext>
            </a:extLst>
          </p:cNvPr>
          <p:cNvSpPr txBox="1"/>
          <p:nvPr/>
        </p:nvSpPr>
        <p:spPr>
          <a:xfrm>
            <a:off x="1330427" y="3782920"/>
            <a:ext cx="1933377" cy="369332"/>
          </a:xfrm>
          <a:prstGeom prst="rect">
            <a:avLst/>
          </a:prstGeom>
          <a:noFill/>
        </p:spPr>
        <p:txBody>
          <a:bodyPr wrap="square">
            <a:spAutoFit/>
          </a:bodyPr>
          <a:lstStyle/>
          <a:p>
            <a:pPr algn="ctr"/>
            <a:r>
              <a:rPr lang="en-SG" sz="1800" dirty="0">
                <a:latin typeface="+mj-lt"/>
              </a:rPr>
              <a:t>1 Watt</a:t>
            </a:r>
          </a:p>
        </p:txBody>
      </p:sp>
      <p:sp>
        <p:nvSpPr>
          <p:cNvPr id="16" name="TextBox 15">
            <a:extLst>
              <a:ext uri="{FF2B5EF4-FFF2-40B4-BE49-F238E27FC236}">
                <a16:creationId xmlns:a16="http://schemas.microsoft.com/office/drawing/2014/main" id="{168BA0DD-4752-77CE-E5FA-9636EF47B06A}"/>
              </a:ext>
            </a:extLst>
          </p:cNvPr>
          <p:cNvSpPr txBox="1"/>
          <p:nvPr/>
        </p:nvSpPr>
        <p:spPr>
          <a:xfrm>
            <a:off x="4614481" y="3587807"/>
            <a:ext cx="1933377" cy="369332"/>
          </a:xfrm>
          <a:prstGeom prst="rect">
            <a:avLst/>
          </a:prstGeom>
          <a:noFill/>
        </p:spPr>
        <p:txBody>
          <a:bodyPr wrap="square">
            <a:spAutoFit/>
          </a:bodyPr>
          <a:lstStyle/>
          <a:p>
            <a:pPr algn="ctr"/>
            <a:r>
              <a:rPr lang="en-SG" sz="1800" dirty="0">
                <a:latin typeface="+mj-lt"/>
              </a:rPr>
              <a:t>10 Watt</a:t>
            </a:r>
          </a:p>
        </p:txBody>
      </p:sp>
      <p:sp>
        <p:nvSpPr>
          <p:cNvPr id="17" name="TextBox 16">
            <a:extLst>
              <a:ext uri="{FF2B5EF4-FFF2-40B4-BE49-F238E27FC236}">
                <a16:creationId xmlns:a16="http://schemas.microsoft.com/office/drawing/2014/main" id="{7B247B02-4099-EB6E-9DA4-D112473F6B1A}"/>
              </a:ext>
            </a:extLst>
          </p:cNvPr>
          <p:cNvSpPr txBox="1"/>
          <p:nvPr/>
        </p:nvSpPr>
        <p:spPr>
          <a:xfrm>
            <a:off x="7420972" y="3539783"/>
            <a:ext cx="1933377" cy="369332"/>
          </a:xfrm>
          <a:prstGeom prst="rect">
            <a:avLst/>
          </a:prstGeom>
          <a:noFill/>
        </p:spPr>
        <p:txBody>
          <a:bodyPr wrap="square">
            <a:spAutoFit/>
          </a:bodyPr>
          <a:lstStyle/>
          <a:p>
            <a:pPr algn="ctr"/>
            <a:r>
              <a:rPr lang="en-SG" sz="1800" dirty="0">
                <a:latin typeface="+mj-lt"/>
              </a:rPr>
              <a:t>100 Watt</a:t>
            </a:r>
          </a:p>
        </p:txBody>
      </p:sp>
    </p:spTree>
    <p:extLst>
      <p:ext uri="{BB962C8B-B14F-4D97-AF65-F5344CB8AC3E}">
        <p14:creationId xmlns:p14="http://schemas.microsoft.com/office/powerpoint/2010/main" val="756201138"/>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845465" y="1366903"/>
            <a:ext cx="11056249" cy="5138446"/>
          </a:xfrm>
        </p:spPr>
        <p:txBody>
          <a:bodyPr vert="horz" lIns="91440" tIns="45720" rIns="91440" bIns="45720" rtlCol="0" anchor="t">
            <a:normAutofit/>
          </a:bodyPr>
          <a:lstStyle/>
          <a:p>
            <a:r>
              <a:rPr lang="en-SG" b="1" dirty="0"/>
              <a:t>Can you add two terms together?</a:t>
            </a:r>
          </a:p>
          <a:p>
            <a:pPr lvl="1"/>
            <a:r>
              <a:rPr lang="en-SG" i="0" dirty="0">
                <a:effectLst/>
              </a:rPr>
              <a:t>dBm and another dBm term</a:t>
            </a:r>
          </a:p>
          <a:p>
            <a:pPr lvl="1"/>
            <a:r>
              <a:rPr lang="en-SG" dirty="0"/>
              <a:t>NO!</a:t>
            </a:r>
            <a:endParaRPr lang="en-SG" b="1" dirty="0"/>
          </a:p>
          <a:p>
            <a:pPr marL="0" indent="0" algn="just">
              <a:buNone/>
            </a:pPr>
            <a:r>
              <a:rPr lang="en-SG" b="1" dirty="0"/>
              <a:t>Question: </a:t>
            </a:r>
            <a:r>
              <a:rPr lang="en-SG" dirty="0"/>
              <a:t>A wireless communication system involves increasing the transmit power from 50 milliwatts by another 50 milliwatts, what is resulting increase in dB and final strength in dBm?</a:t>
            </a:r>
          </a:p>
          <a:p>
            <a:pPr marL="0" indent="0" algn="just">
              <a:buNone/>
            </a:pPr>
            <a:r>
              <a:rPr lang="en-SG" b="1" dirty="0"/>
              <a:t>Answer: </a:t>
            </a:r>
            <a:r>
              <a:rPr lang="en-SG" dirty="0"/>
              <a:t>P1 = 50 </a:t>
            </a:r>
            <a:r>
              <a:rPr lang="en-SG" dirty="0" err="1"/>
              <a:t>mW</a:t>
            </a:r>
            <a:r>
              <a:rPr lang="en-SG" dirty="0"/>
              <a:t>, Increase = 50 </a:t>
            </a:r>
            <a:r>
              <a:rPr lang="en-SG" dirty="0" err="1"/>
              <a:t>mW</a:t>
            </a:r>
            <a:r>
              <a:rPr lang="en-SG" dirty="0"/>
              <a:t>, P2 = 100 </a:t>
            </a:r>
            <a:r>
              <a:rPr lang="en-SG" dirty="0" err="1"/>
              <a:t>mW</a:t>
            </a:r>
            <a:endParaRPr lang="en-SG" dirty="0"/>
          </a:p>
          <a:p>
            <a:pPr marL="0" indent="0" algn="just">
              <a:buNone/>
            </a:pPr>
            <a:r>
              <a:rPr lang="en-SG" i="0" dirty="0">
                <a:effectLst/>
              </a:rPr>
              <a:t>P1 = 50 </a:t>
            </a:r>
            <a:r>
              <a:rPr lang="en-SG" i="0" dirty="0" err="1">
                <a:effectLst/>
              </a:rPr>
              <a:t>mW</a:t>
            </a:r>
            <a:r>
              <a:rPr lang="en-SG" i="0" dirty="0">
                <a:effectLst/>
              </a:rPr>
              <a:t>, 16.98 dBm, Increase of 50 milliwatt, We just cannot add P1 (dBm)+P1 (dBm)+ to get resulting signal strength. </a:t>
            </a:r>
            <a:r>
              <a:rPr lang="en-SG" b="1" i="0" dirty="0" err="1">
                <a:effectLst/>
              </a:rPr>
              <a:t>P</a:t>
            </a:r>
            <a:r>
              <a:rPr lang="en-SG" sz="1800" b="1" i="0" dirty="0" err="1">
                <a:effectLst/>
              </a:rPr>
              <a:t>output</a:t>
            </a:r>
            <a:r>
              <a:rPr lang="en-SG" b="1" i="0" dirty="0">
                <a:effectLst/>
              </a:rPr>
              <a:t> != 34 dBm</a:t>
            </a:r>
          </a:p>
          <a:p>
            <a:pPr marL="0" indent="0" algn="just">
              <a:buNone/>
            </a:pPr>
            <a:r>
              <a:rPr lang="en-SG" i="0" dirty="0">
                <a:effectLst/>
              </a:rPr>
              <a:t>dBm (Final)= 10×log</a:t>
            </a:r>
            <a:r>
              <a:rPr lang="en-SG" sz="1400" i="0" dirty="0">
                <a:effectLst/>
              </a:rPr>
              <a:t>10</a:t>
            </a:r>
            <a:r>
              <a:rPr lang="en-SG" i="0" dirty="0">
                <a:effectLst/>
              </a:rPr>
              <a:t>​(P2/1 </a:t>
            </a:r>
            <a:r>
              <a:rPr lang="en-SG" i="0" dirty="0" err="1">
                <a:effectLst/>
              </a:rPr>
              <a:t>mW</a:t>
            </a:r>
            <a:r>
              <a:rPr lang="en-SG" i="0" dirty="0">
                <a:effectLst/>
              </a:rPr>
              <a:t>)</a:t>
            </a:r>
          </a:p>
          <a:p>
            <a:pPr marL="0" indent="0" algn="just">
              <a:buNone/>
            </a:pPr>
            <a:r>
              <a:rPr lang="en-SG" dirty="0"/>
              <a:t>        = 10X</a:t>
            </a:r>
            <a:r>
              <a:rPr lang="en-SG" i="0" dirty="0">
                <a:effectLst/>
              </a:rPr>
              <a:t>log</a:t>
            </a:r>
            <a:r>
              <a:rPr lang="en-SG" sz="1400" i="0" dirty="0">
                <a:effectLst/>
              </a:rPr>
              <a:t>10</a:t>
            </a:r>
            <a:r>
              <a:rPr lang="en-SG" i="0" dirty="0">
                <a:effectLst/>
              </a:rPr>
              <a:t>​(100 </a:t>
            </a:r>
            <a:r>
              <a:rPr lang="en-SG" i="0" dirty="0" err="1">
                <a:effectLst/>
              </a:rPr>
              <a:t>mW</a:t>
            </a:r>
            <a:r>
              <a:rPr lang="en-SG" i="0" dirty="0">
                <a:effectLst/>
              </a:rPr>
              <a:t>/1 </a:t>
            </a:r>
            <a:r>
              <a:rPr lang="en-SG" i="0" dirty="0" err="1">
                <a:effectLst/>
              </a:rPr>
              <a:t>mW</a:t>
            </a:r>
            <a:r>
              <a:rPr lang="en-SG" i="0" dirty="0">
                <a:effectLst/>
              </a:rPr>
              <a:t>) = 20 dBm</a:t>
            </a:r>
          </a:p>
          <a:p>
            <a:pPr marL="0" indent="0" algn="just">
              <a:buNone/>
            </a:pPr>
            <a:endParaRPr lang="en-SG" i="0" dirty="0">
              <a:effectLst/>
            </a:endParaRP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dirty="0" err="1"/>
              <a:t>ambujv@nus.edu.sg</a:t>
            </a:r>
            <a:endParaRPr lang="sv-SE" dirty="0"/>
          </a:p>
        </p:txBody>
      </p:sp>
    </p:spTree>
    <p:extLst>
      <p:ext uri="{BB962C8B-B14F-4D97-AF65-F5344CB8AC3E}">
        <p14:creationId xmlns:p14="http://schemas.microsoft.com/office/powerpoint/2010/main" val="4195458401"/>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845465" y="1366903"/>
            <a:ext cx="11056249" cy="5138446"/>
          </a:xfrm>
        </p:spPr>
        <p:txBody>
          <a:bodyPr vert="horz" lIns="91440" tIns="45720" rIns="91440" bIns="45720" rtlCol="0" anchor="t">
            <a:normAutofit/>
          </a:bodyPr>
          <a:lstStyle/>
          <a:p>
            <a:r>
              <a:rPr lang="en-SG" b="1" dirty="0"/>
              <a:t>Can you add two terms together?</a:t>
            </a:r>
          </a:p>
          <a:p>
            <a:pPr lvl="1"/>
            <a:r>
              <a:rPr lang="en-SG" i="0" dirty="0">
                <a:effectLst/>
              </a:rPr>
              <a:t>dBm and another dBm term</a:t>
            </a:r>
          </a:p>
          <a:p>
            <a:pPr lvl="1"/>
            <a:r>
              <a:rPr lang="en-SG" dirty="0"/>
              <a:t>NO!</a:t>
            </a:r>
            <a:endParaRPr lang="en-SG" b="1" dirty="0"/>
          </a:p>
          <a:p>
            <a:pPr lvl="1"/>
            <a:endParaRPr lang="en-SG" b="1" dirty="0"/>
          </a:p>
          <a:p>
            <a:pPr marL="0" indent="0" algn="just">
              <a:buNone/>
            </a:pPr>
            <a:r>
              <a:rPr lang="en-SG" b="1" dirty="0"/>
              <a:t>Question: </a:t>
            </a:r>
            <a:r>
              <a:rPr lang="en-SG" dirty="0"/>
              <a:t>A wireless communication system involves increasing the transmit power from 50 milliwatts by another 50 milliwatts, what is resulting increase in dB and final strength in dBm?</a:t>
            </a:r>
          </a:p>
          <a:p>
            <a:pPr marL="0" indent="0" algn="just">
              <a:buNone/>
            </a:pPr>
            <a:r>
              <a:rPr lang="en-SG" b="1" i="0" dirty="0">
                <a:effectLst/>
              </a:rPr>
              <a:t>Reason why we cannot add: </a:t>
            </a:r>
            <a:r>
              <a:rPr lang="en-SG" i="0" dirty="0">
                <a:effectLst/>
              </a:rPr>
              <a:t>This operation is not meaningful because dBm represent absolute power levels measured against a fixed reference (1 milliwatt). If you need to combine powers (dBm), you need to convert them to linear scale (milliwatts), add them, and convert back to dBm if needed.</a:t>
            </a: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dirty="0" err="1"/>
              <a:t>ambujv@nus.edu.sg</a:t>
            </a:r>
            <a:endParaRPr lang="sv-SE" dirty="0"/>
          </a:p>
        </p:txBody>
      </p:sp>
    </p:spTree>
    <p:extLst>
      <p:ext uri="{BB962C8B-B14F-4D97-AF65-F5344CB8AC3E}">
        <p14:creationId xmlns:p14="http://schemas.microsoft.com/office/powerpoint/2010/main" val="649274383"/>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845465" y="1366903"/>
            <a:ext cx="11056249" cy="5138446"/>
          </a:xfrm>
        </p:spPr>
        <p:txBody>
          <a:bodyPr vert="horz" lIns="91440" tIns="45720" rIns="91440" bIns="45720" rtlCol="0" anchor="t">
            <a:normAutofit/>
          </a:bodyPr>
          <a:lstStyle/>
          <a:p>
            <a:r>
              <a:rPr lang="en-SG" b="1" dirty="0"/>
              <a:t>Can you add two terms together?</a:t>
            </a:r>
          </a:p>
          <a:p>
            <a:pPr lvl="1"/>
            <a:r>
              <a:rPr lang="en-SG" i="0" dirty="0">
                <a:effectLst/>
              </a:rPr>
              <a:t>dBm and another dB term </a:t>
            </a:r>
          </a:p>
          <a:p>
            <a:pPr lvl="1"/>
            <a:r>
              <a:rPr lang="en-SG" dirty="0"/>
              <a:t>Yes, it works.</a:t>
            </a:r>
            <a:endParaRPr lang="en-SG" b="1" dirty="0"/>
          </a:p>
          <a:p>
            <a:pPr marL="0" indent="0" algn="just">
              <a:buNone/>
            </a:pPr>
            <a:r>
              <a:rPr lang="en-SG" b="1" dirty="0"/>
              <a:t>Question: </a:t>
            </a:r>
            <a:r>
              <a:rPr lang="en-SG" dirty="0"/>
              <a:t>A wireless communication system involves increasing the transmit power from 50 milliwatts by another 50 milliwatts, what is resulting increase in dB and final strength in dBm?</a:t>
            </a:r>
          </a:p>
          <a:p>
            <a:pPr marL="0" indent="0" algn="just">
              <a:buNone/>
            </a:pPr>
            <a:r>
              <a:rPr lang="en-SG" b="1" dirty="0"/>
              <a:t>Answer: </a:t>
            </a:r>
            <a:r>
              <a:rPr lang="en-SG" dirty="0"/>
              <a:t>P1 = 50 </a:t>
            </a:r>
            <a:r>
              <a:rPr lang="en-SG" dirty="0" err="1"/>
              <a:t>mW</a:t>
            </a:r>
            <a:r>
              <a:rPr lang="en-SG" dirty="0"/>
              <a:t>, Increase = 50 </a:t>
            </a:r>
            <a:r>
              <a:rPr lang="en-SG" dirty="0" err="1"/>
              <a:t>mW</a:t>
            </a:r>
            <a:r>
              <a:rPr lang="en-SG" dirty="0"/>
              <a:t>, P2 = 100 </a:t>
            </a:r>
            <a:r>
              <a:rPr lang="en-SG" dirty="0" err="1"/>
              <a:t>mW</a:t>
            </a:r>
            <a:endParaRPr lang="en-SG" dirty="0"/>
          </a:p>
          <a:p>
            <a:pPr marL="0" indent="0" algn="just">
              <a:buNone/>
            </a:pPr>
            <a:r>
              <a:rPr lang="en-SG" i="0" dirty="0">
                <a:effectLst/>
              </a:rPr>
              <a:t>P1 = 50 </a:t>
            </a:r>
            <a:r>
              <a:rPr lang="en-SG" i="0" dirty="0" err="1">
                <a:effectLst/>
              </a:rPr>
              <a:t>mW</a:t>
            </a:r>
            <a:r>
              <a:rPr lang="en-SG" i="0" dirty="0">
                <a:effectLst/>
              </a:rPr>
              <a:t>, 16.98 dBm, Increase of 50 milliwatt</a:t>
            </a:r>
            <a:r>
              <a:rPr lang="en-SG" dirty="0"/>
              <a:t> in dB is: 10log</a:t>
            </a:r>
            <a:r>
              <a:rPr lang="en-SG" sz="1800" dirty="0"/>
              <a:t>10</a:t>
            </a:r>
            <a:r>
              <a:rPr lang="en-SG" dirty="0"/>
              <a:t>(2) -3.01 dB</a:t>
            </a:r>
            <a:endParaRPr lang="en-SG" b="1" i="0" dirty="0">
              <a:effectLst/>
            </a:endParaRPr>
          </a:p>
          <a:p>
            <a:pPr marL="0" indent="0" algn="just">
              <a:buNone/>
            </a:pPr>
            <a:r>
              <a:rPr lang="en-SG" i="0" dirty="0">
                <a:effectLst/>
              </a:rPr>
              <a:t>dBm (Final)= 16.98 dBm + 3.01 dB</a:t>
            </a:r>
          </a:p>
          <a:p>
            <a:pPr marL="0" indent="0" algn="just">
              <a:buNone/>
            </a:pPr>
            <a:r>
              <a:rPr lang="en-SG" dirty="0"/>
              <a:t>        = 20 dBm</a:t>
            </a:r>
            <a:endParaRPr lang="en-SG" i="0" dirty="0">
              <a:effectLst/>
            </a:endParaRPr>
          </a:p>
          <a:p>
            <a:pPr marL="0" indent="0" algn="just">
              <a:buNone/>
            </a:pPr>
            <a:endParaRPr lang="en-SG" i="0" dirty="0">
              <a:effectLst/>
            </a:endParaRP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dirty="0" err="1"/>
              <a:t>ambujv@nus.edu.sg</a:t>
            </a:r>
            <a:endParaRPr lang="sv-SE" dirty="0"/>
          </a:p>
        </p:txBody>
      </p:sp>
    </p:spTree>
    <p:extLst>
      <p:ext uri="{BB962C8B-B14F-4D97-AF65-F5344CB8AC3E}">
        <p14:creationId xmlns:p14="http://schemas.microsoft.com/office/powerpoint/2010/main" val="1141369104"/>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845465" y="1366903"/>
            <a:ext cx="11056249" cy="4787154"/>
          </a:xfrm>
        </p:spPr>
        <p:txBody>
          <a:bodyPr vert="horz" lIns="91440" tIns="45720" rIns="91440" bIns="45720" rtlCol="0" anchor="t">
            <a:normAutofit/>
          </a:bodyPr>
          <a:lstStyle/>
          <a:p>
            <a:r>
              <a:rPr lang="en-SG" b="1" dirty="0"/>
              <a:t>Can you subtract two terms together?</a:t>
            </a:r>
          </a:p>
          <a:p>
            <a:pPr lvl="1"/>
            <a:r>
              <a:rPr lang="en-SG" i="0" dirty="0">
                <a:effectLst/>
              </a:rPr>
              <a:t>dBm and another dBm term</a:t>
            </a:r>
          </a:p>
          <a:p>
            <a:pPr lvl="1"/>
            <a:r>
              <a:rPr lang="en-SG" dirty="0"/>
              <a:t>Sort of yes! Resulting value is in dB for loss,</a:t>
            </a:r>
            <a:endParaRPr lang="en-SG" b="1" dirty="0"/>
          </a:p>
          <a:p>
            <a:pPr marL="0" indent="0" algn="just">
              <a:buNone/>
            </a:pPr>
            <a:r>
              <a:rPr lang="en-SG" b="1" dirty="0"/>
              <a:t>Question: </a:t>
            </a:r>
            <a:r>
              <a:rPr lang="en-SG" dirty="0"/>
              <a:t>A wireless communication system involves decreasing the transmit power from 50 milliwatts to 10 milliwatts, what is resulting decrease in dB and the final strength in dBm?</a:t>
            </a:r>
          </a:p>
          <a:p>
            <a:pPr marL="0" indent="0" algn="just">
              <a:buNone/>
            </a:pPr>
            <a:r>
              <a:rPr lang="en-SG" b="1" dirty="0"/>
              <a:t>Answer: </a:t>
            </a:r>
            <a:r>
              <a:rPr lang="en-SG" dirty="0"/>
              <a:t>P1 = 50 </a:t>
            </a:r>
            <a:r>
              <a:rPr lang="en-SG" dirty="0" err="1"/>
              <a:t>mW</a:t>
            </a:r>
            <a:r>
              <a:rPr lang="en-SG" dirty="0"/>
              <a:t>, Decrease = 40 </a:t>
            </a:r>
            <a:r>
              <a:rPr lang="en-SG" dirty="0" err="1"/>
              <a:t>mW</a:t>
            </a:r>
            <a:r>
              <a:rPr lang="en-SG" dirty="0"/>
              <a:t>, P2 (final) = 10 </a:t>
            </a:r>
            <a:r>
              <a:rPr lang="en-SG" dirty="0" err="1"/>
              <a:t>mW</a:t>
            </a:r>
            <a:endParaRPr lang="en-SG" dirty="0"/>
          </a:p>
          <a:p>
            <a:pPr marL="0" indent="0" algn="just">
              <a:buNone/>
            </a:pPr>
            <a:r>
              <a:rPr lang="en-SG" i="0" dirty="0">
                <a:effectLst/>
              </a:rPr>
              <a:t>P1 = 50 </a:t>
            </a:r>
            <a:r>
              <a:rPr lang="en-SG" i="0" dirty="0" err="1">
                <a:effectLst/>
              </a:rPr>
              <a:t>mW</a:t>
            </a:r>
            <a:r>
              <a:rPr lang="en-SG" i="0" dirty="0">
                <a:effectLst/>
              </a:rPr>
              <a:t>, </a:t>
            </a:r>
            <a:r>
              <a:rPr lang="en-SG" b="1" i="0" dirty="0">
                <a:effectLst/>
              </a:rPr>
              <a:t>16.98 dBm</a:t>
            </a:r>
            <a:r>
              <a:rPr lang="en-SG" i="0" dirty="0">
                <a:effectLst/>
              </a:rPr>
              <a:t>, P2 (final) = 10log</a:t>
            </a:r>
            <a:r>
              <a:rPr lang="en-SG" sz="1600" i="0" dirty="0">
                <a:effectLst/>
              </a:rPr>
              <a:t>10</a:t>
            </a:r>
            <a:r>
              <a:rPr lang="en-SG" i="0" dirty="0">
                <a:effectLst/>
              </a:rPr>
              <a:t>(10mW/1 </a:t>
            </a:r>
            <a:r>
              <a:rPr lang="en-SG" i="0" dirty="0" err="1">
                <a:effectLst/>
              </a:rPr>
              <a:t>mW</a:t>
            </a:r>
            <a:r>
              <a:rPr lang="en-SG" i="0" dirty="0">
                <a:effectLst/>
              </a:rPr>
              <a:t>) = 10 dBm</a:t>
            </a:r>
            <a:endParaRPr lang="en-SG" b="1" i="0" dirty="0">
              <a:effectLst/>
            </a:endParaRPr>
          </a:p>
          <a:p>
            <a:pPr marL="0" indent="0" algn="just">
              <a:buNone/>
            </a:pPr>
            <a:r>
              <a:rPr lang="en-SG" i="0" dirty="0">
                <a:effectLst/>
              </a:rPr>
              <a:t>What is decrease in strength? 16.98 dBm – 10 dBm = 6.98 dB </a:t>
            </a:r>
            <a:r>
              <a:rPr lang="en-SG" b="1" i="0" dirty="0">
                <a:solidFill>
                  <a:srgbClr val="00B050"/>
                </a:solidFill>
                <a:effectLst/>
              </a:rPr>
              <a:t>(OK)</a:t>
            </a:r>
          </a:p>
          <a:p>
            <a:pPr marL="0" indent="0" algn="just">
              <a:buNone/>
            </a:pPr>
            <a:r>
              <a:rPr lang="en-SG" i="0" dirty="0">
                <a:effectLst/>
              </a:rPr>
              <a:t>You can also calculate this manually.</a:t>
            </a: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dirty="0" err="1"/>
              <a:t>ambujv@nus.edu.sg</a:t>
            </a:r>
            <a:endParaRPr lang="sv-SE" dirty="0"/>
          </a:p>
        </p:txBody>
      </p:sp>
    </p:spTree>
    <p:extLst>
      <p:ext uri="{BB962C8B-B14F-4D97-AF65-F5344CB8AC3E}">
        <p14:creationId xmlns:p14="http://schemas.microsoft.com/office/powerpoint/2010/main" val="1616535255"/>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9391" y="2644592"/>
            <a:ext cx="8773217" cy="2573298"/>
          </a:xfrm>
        </p:spPr>
        <p:txBody>
          <a:bodyPr>
            <a:normAutofit/>
          </a:bodyPr>
          <a:lstStyle/>
          <a:p>
            <a:pPr marL="0" indent="0" algn="ctr">
              <a:buNone/>
            </a:pPr>
            <a:r>
              <a:rPr lang="en-US" sz="4800" b="1" dirty="0"/>
              <a:t>So, what is the key takeaway? What should we do and when?</a:t>
            </a: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15</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err="1"/>
              <a:t>ambujv@nus.edu.sg</a:t>
            </a:r>
            <a:endParaRPr lang="sv-SE"/>
          </a:p>
        </p:txBody>
      </p:sp>
    </p:spTree>
    <p:extLst>
      <p:ext uri="{BB962C8B-B14F-4D97-AF65-F5344CB8AC3E}">
        <p14:creationId xmlns:p14="http://schemas.microsoft.com/office/powerpoint/2010/main" val="417880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845465" y="1366903"/>
            <a:ext cx="11056249" cy="5138446"/>
          </a:xfrm>
        </p:spPr>
        <p:txBody>
          <a:bodyPr vert="horz" lIns="91440" tIns="45720" rIns="91440" bIns="45720" rtlCol="0" anchor="t">
            <a:normAutofit/>
          </a:bodyPr>
          <a:lstStyle/>
          <a:p>
            <a:pPr marL="0" indent="0" algn="just">
              <a:buNone/>
            </a:pPr>
            <a:endParaRPr lang="en-SG" i="0" dirty="0">
              <a:effectLst/>
            </a:endParaRP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dirty="0" err="1"/>
              <a:t>ambujv@nus.edu.sg</a:t>
            </a:r>
            <a:endParaRPr lang="sv-SE" dirty="0"/>
          </a:p>
        </p:txBody>
      </p:sp>
      <p:graphicFrame>
        <p:nvGraphicFramePr>
          <p:cNvPr id="4" name="Table 3">
            <a:extLst>
              <a:ext uri="{FF2B5EF4-FFF2-40B4-BE49-F238E27FC236}">
                <a16:creationId xmlns:a16="http://schemas.microsoft.com/office/drawing/2014/main" id="{6A7F0064-5030-0322-92D2-D5A1F3DB0BF4}"/>
              </a:ext>
            </a:extLst>
          </p:cNvPr>
          <p:cNvGraphicFramePr>
            <a:graphicFrameLocks noGrp="1"/>
          </p:cNvGraphicFramePr>
          <p:nvPr>
            <p:extLst>
              <p:ext uri="{D42A27DB-BD31-4B8C-83A1-F6EECF244321}">
                <p14:modId xmlns:p14="http://schemas.microsoft.com/office/powerpoint/2010/main" val="4040279773"/>
              </p:ext>
            </p:extLst>
          </p:nvPr>
        </p:nvGraphicFramePr>
        <p:xfrm>
          <a:off x="845465" y="1325920"/>
          <a:ext cx="10501071" cy="5252154"/>
        </p:xfrm>
        <a:graphic>
          <a:graphicData uri="http://schemas.openxmlformats.org/drawingml/2006/table">
            <a:tbl>
              <a:tblPr/>
              <a:tblGrid>
                <a:gridCol w="3500357">
                  <a:extLst>
                    <a:ext uri="{9D8B030D-6E8A-4147-A177-3AD203B41FA5}">
                      <a16:colId xmlns:a16="http://schemas.microsoft.com/office/drawing/2014/main" val="3676128396"/>
                    </a:ext>
                  </a:extLst>
                </a:gridCol>
                <a:gridCol w="3500357">
                  <a:extLst>
                    <a:ext uri="{9D8B030D-6E8A-4147-A177-3AD203B41FA5}">
                      <a16:colId xmlns:a16="http://schemas.microsoft.com/office/drawing/2014/main" val="2348794746"/>
                    </a:ext>
                  </a:extLst>
                </a:gridCol>
                <a:gridCol w="3500357">
                  <a:extLst>
                    <a:ext uri="{9D8B030D-6E8A-4147-A177-3AD203B41FA5}">
                      <a16:colId xmlns:a16="http://schemas.microsoft.com/office/drawing/2014/main" val="3305058338"/>
                    </a:ext>
                  </a:extLst>
                </a:gridCol>
              </a:tblGrid>
              <a:tr h="181511">
                <a:tc>
                  <a:txBody>
                    <a:bodyPr/>
                    <a:lstStyle/>
                    <a:p>
                      <a:pPr fontAlgn="b"/>
                      <a:r>
                        <a:rPr lang="en-SG" sz="2000" b="1" dirty="0">
                          <a:solidFill>
                            <a:srgbClr val="FF0000"/>
                          </a:solidFill>
                          <a:effectLst/>
                        </a:rPr>
                        <a:t>Operation</a:t>
                      </a:r>
                    </a:p>
                  </a:txBody>
                  <a:tcPr marL="41050" marR="41050" marT="20525" marB="20525"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
                      <a:r>
                        <a:rPr lang="en-SG" sz="2000" b="1" dirty="0">
                          <a:solidFill>
                            <a:srgbClr val="FF0000"/>
                          </a:solidFill>
                          <a:effectLst/>
                        </a:rPr>
                        <a:t>Description</a:t>
                      </a:r>
                    </a:p>
                  </a:txBody>
                  <a:tcPr marL="41050" marR="41050" marT="20525" marB="20525"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
                      <a:r>
                        <a:rPr lang="en-SG" sz="2000" b="1" dirty="0">
                          <a:solidFill>
                            <a:srgbClr val="FF0000"/>
                          </a:solidFill>
                          <a:effectLst/>
                        </a:rPr>
                        <a:t>Example</a:t>
                      </a:r>
                    </a:p>
                  </a:txBody>
                  <a:tcPr marL="41050" marR="41050" marT="20525" marB="20525"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4232797585"/>
                  </a:ext>
                </a:extLst>
              </a:tr>
              <a:tr h="589913">
                <a:tc>
                  <a:txBody>
                    <a:bodyPr/>
                    <a:lstStyle/>
                    <a:p>
                      <a:pPr fontAlgn="base"/>
                      <a:r>
                        <a:rPr lang="en-SG" sz="1800" b="1" dirty="0">
                          <a:effectLst/>
                        </a:rPr>
                        <a:t>dB + dB</a:t>
                      </a:r>
                      <a:endParaRPr lang="en-SG" sz="1800" dirty="0">
                        <a:effectLst/>
                      </a:endParaRP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Add dB values when dealing with ratios or relative gains.</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a:effectLst/>
                        </a:rPr>
                        <a:t>3 dB gain + 2 dB gain = 5 dB gain</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extLst>
                  <a:ext uri="{0D108BD9-81ED-4DB2-BD59-A6C34878D82A}">
                    <a16:rowId xmlns:a16="http://schemas.microsoft.com/office/drawing/2014/main" val="2566052902"/>
                  </a:ext>
                </a:extLst>
              </a:tr>
              <a:tr h="726047">
                <a:tc>
                  <a:txBody>
                    <a:bodyPr/>
                    <a:lstStyle/>
                    <a:p>
                      <a:pPr fontAlgn="base"/>
                      <a:r>
                        <a:rPr lang="en-SG" sz="1800" b="1" dirty="0">
                          <a:effectLst/>
                        </a:rPr>
                        <a:t>dB - dB</a:t>
                      </a:r>
                      <a:endParaRPr lang="en-SG" sz="1800" dirty="0">
                        <a:effectLst/>
                      </a:endParaRP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Subtract dB values when dealing with ratios or relative losses.</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a:effectLst/>
                        </a:rPr>
                        <a:t>5 dB gain - 2 dB gain = 3 dB gain</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extLst>
                  <a:ext uri="{0D108BD9-81ED-4DB2-BD59-A6C34878D82A}">
                    <a16:rowId xmlns:a16="http://schemas.microsoft.com/office/drawing/2014/main" val="521367182"/>
                  </a:ext>
                </a:extLst>
              </a:tr>
              <a:tr h="998314">
                <a:tc>
                  <a:txBody>
                    <a:bodyPr/>
                    <a:lstStyle/>
                    <a:p>
                      <a:pPr fontAlgn="base"/>
                      <a:r>
                        <a:rPr lang="en-SG" sz="1800" b="1" dirty="0">
                          <a:effectLst/>
                        </a:rPr>
                        <a:t>dBm + dBm</a:t>
                      </a:r>
                      <a:endParaRPr lang="en-SG" sz="1800" dirty="0">
                        <a:effectLst/>
                      </a:endParaRP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Adding dBm directly is </a:t>
                      </a:r>
                      <a:r>
                        <a:rPr lang="en-SG" sz="1800" b="1" dirty="0">
                          <a:solidFill>
                            <a:srgbClr val="FF0000"/>
                          </a:solidFill>
                          <a:effectLst/>
                        </a:rPr>
                        <a:t>NOT valid </a:t>
                      </a:r>
                      <a:r>
                        <a:rPr lang="en-SG" sz="1800" dirty="0">
                          <a:effectLst/>
                        </a:rPr>
                        <a:t>since dBm values are absolute power levels, not relative gains.</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a:effectLst/>
                        </a:rPr>
                        <a:t>Cannot add 30 dBm + 20 dBm directly</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extLst>
                  <a:ext uri="{0D108BD9-81ED-4DB2-BD59-A6C34878D82A}">
                    <a16:rowId xmlns:a16="http://schemas.microsoft.com/office/drawing/2014/main" val="4188839469"/>
                  </a:ext>
                </a:extLst>
              </a:tr>
              <a:tr h="726047">
                <a:tc>
                  <a:txBody>
                    <a:bodyPr/>
                    <a:lstStyle/>
                    <a:p>
                      <a:pPr fontAlgn="base"/>
                      <a:r>
                        <a:rPr lang="en-SG" sz="1800" b="1">
                          <a:effectLst/>
                        </a:rPr>
                        <a:t>dBm - dBm</a:t>
                      </a:r>
                      <a:endParaRPr lang="en-SG" sz="1800">
                        <a:effectLst/>
                      </a:endParaRP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Subtracting dBm directly to find the ratio (in dB) between two power levels.</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Difference between 30 dBm and 20 dBm = 10 dB weaker (</a:t>
                      </a:r>
                      <a:r>
                        <a:rPr lang="en-SG" sz="1800" b="1" dirty="0">
                          <a:solidFill>
                            <a:srgbClr val="FF0000"/>
                          </a:solidFill>
                          <a:effectLst/>
                        </a:rPr>
                        <a:t>NOT dBm</a:t>
                      </a:r>
                      <a:r>
                        <a:rPr lang="en-SG" sz="1800" dirty="0">
                          <a:effectLst/>
                        </a:rPr>
                        <a:t>)</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extLst>
                  <a:ext uri="{0D108BD9-81ED-4DB2-BD59-A6C34878D82A}">
                    <a16:rowId xmlns:a16="http://schemas.microsoft.com/office/drawing/2014/main" val="376229131"/>
                  </a:ext>
                </a:extLst>
              </a:tr>
              <a:tr h="726047">
                <a:tc>
                  <a:txBody>
                    <a:bodyPr/>
                    <a:lstStyle/>
                    <a:p>
                      <a:pPr fontAlgn="base"/>
                      <a:r>
                        <a:rPr lang="en-SG" sz="1800" b="1">
                          <a:effectLst/>
                        </a:rPr>
                        <a:t>dBm + dB</a:t>
                      </a:r>
                      <a:endParaRPr lang="en-SG" sz="1800">
                        <a:effectLst/>
                      </a:endParaRP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a:effectLst/>
                        </a:rPr>
                        <a:t>Adding dB to dBm adjusts the absolute power level by a relative amount.</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a:effectLst/>
                        </a:rPr>
                        <a:t>30 dBm + 3 dB = 33 dBm</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bg1"/>
                    </a:solidFill>
                  </a:tcPr>
                </a:tc>
                <a:extLst>
                  <a:ext uri="{0D108BD9-81ED-4DB2-BD59-A6C34878D82A}">
                    <a16:rowId xmlns:a16="http://schemas.microsoft.com/office/drawing/2014/main" val="1812433392"/>
                  </a:ext>
                </a:extLst>
              </a:tr>
              <a:tr h="862181">
                <a:tc>
                  <a:txBody>
                    <a:bodyPr/>
                    <a:lstStyle/>
                    <a:p>
                      <a:pPr fontAlgn="base"/>
                      <a:r>
                        <a:rPr lang="en-SG" sz="1800" b="1" dirty="0">
                          <a:effectLst/>
                        </a:rPr>
                        <a:t>dBm - dB</a:t>
                      </a:r>
                      <a:endParaRPr lang="en-SG" sz="1800" dirty="0">
                        <a:effectLst/>
                      </a:endParaRP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Subtracting dB from dBm reduces the absolute power level by a relative amount.</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bg1"/>
                    </a:solidFill>
                  </a:tcPr>
                </a:tc>
                <a:tc>
                  <a:txBody>
                    <a:bodyPr/>
                    <a:lstStyle/>
                    <a:p>
                      <a:pPr fontAlgn="base"/>
                      <a:r>
                        <a:rPr lang="en-SG" sz="1800" dirty="0">
                          <a:effectLst/>
                        </a:rPr>
                        <a:t>30 dBm - 3 dB = 27 dBm</a:t>
                      </a:r>
                    </a:p>
                  </a:txBody>
                  <a:tcPr marL="41050" marR="41050" marT="20525" marB="20525"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bg1"/>
                    </a:solidFill>
                  </a:tcPr>
                </a:tc>
                <a:extLst>
                  <a:ext uri="{0D108BD9-81ED-4DB2-BD59-A6C34878D82A}">
                    <a16:rowId xmlns:a16="http://schemas.microsoft.com/office/drawing/2014/main" val="4124869164"/>
                  </a:ext>
                </a:extLst>
              </a:tr>
            </a:tbl>
          </a:graphicData>
        </a:graphic>
      </p:graphicFrame>
    </p:spTree>
    <p:extLst>
      <p:ext uri="{BB962C8B-B14F-4D97-AF65-F5344CB8AC3E}">
        <p14:creationId xmlns:p14="http://schemas.microsoft.com/office/powerpoint/2010/main" val="4066930980"/>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fontScale="90000"/>
          </a:bodyPr>
          <a:lstStyle/>
          <a:p>
            <a:r>
              <a:rPr lang="en-GB" sz="8000" u="none" strike="noStrike">
                <a:effectLst/>
                <a:latin typeface="+mn-lt"/>
              </a:rPr>
              <a:t>Wireless Networking</a:t>
            </a:r>
            <a:endParaRPr lang="en-US" sz="62500">
              <a:latin typeface="+mn-lt"/>
            </a:endParaRPr>
          </a:p>
        </p:txBody>
      </p:sp>
      <p:sp>
        <p:nvSpPr>
          <p:cNvPr id="3" name="Subtitle 2"/>
          <p:cNvSpPr>
            <a:spLocks noGrp="1"/>
          </p:cNvSpPr>
          <p:nvPr>
            <p:ph type="subTitle" idx="1"/>
          </p:nvPr>
        </p:nvSpPr>
        <p:spPr>
          <a:xfrm>
            <a:off x="2994648" y="4039445"/>
            <a:ext cx="6202696" cy="2229859"/>
          </a:xfrm>
        </p:spPr>
        <p:txBody>
          <a:bodyPr>
            <a:normAutofit/>
          </a:bodyPr>
          <a:lstStyle/>
          <a:p>
            <a:r>
              <a:rPr lang="en-US" sz="4800">
                <a:latin typeface="+mj-lt"/>
              </a:rPr>
              <a:t>Ambuj Varshney</a:t>
            </a:r>
          </a:p>
          <a:p>
            <a:r>
              <a:rPr lang="en-US" sz="2800">
                <a:latin typeface="+mj-lt"/>
                <a:hlinkClick r:id="rId3"/>
              </a:rPr>
              <a:t>ambujv@nus.edu.sg</a:t>
            </a:r>
            <a:endParaRPr lang="en-US" sz="2800">
              <a:latin typeface="+mj-lt"/>
            </a:endParaRPr>
          </a:p>
          <a:p>
            <a:r>
              <a:rPr lang="en-US">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17</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a:latin typeface="+mn-lt"/>
            </a:endParaRPr>
          </a:p>
        </p:txBody>
      </p:sp>
    </p:spTree>
    <p:extLst>
      <p:ext uri="{BB962C8B-B14F-4D97-AF65-F5344CB8AC3E}">
        <p14:creationId xmlns:p14="http://schemas.microsoft.com/office/powerpoint/2010/main" val="2070023750"/>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is the confusion regarding dB, dBm?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027227"/>
            <a:ext cx="10837295" cy="4009230"/>
          </a:xfrm>
        </p:spPr>
        <p:txBody>
          <a:bodyPr vert="horz" lIns="91440" tIns="45720" rIns="91440" bIns="45720" rtlCol="0" anchor="t">
            <a:normAutofit/>
          </a:bodyPr>
          <a:lstStyle/>
          <a:p>
            <a:pPr algn="just"/>
            <a:endParaRPr lang="en-US" dirty="0"/>
          </a:p>
          <a:p>
            <a:pPr algn="just"/>
            <a:r>
              <a:rPr lang="en-US" b="1" dirty="0"/>
              <a:t>What does unit dB mean? </a:t>
            </a:r>
            <a:r>
              <a:rPr lang="en-US" dirty="0"/>
              <a:t>A unit of measurement that expresses ratio of one quantity to another. Commonly used for measuring sound waves, wireless signals, communication systems and electrical signals.</a:t>
            </a:r>
          </a:p>
          <a:p>
            <a:pPr algn="just"/>
            <a:endParaRPr lang="en-US" dirty="0"/>
          </a:p>
          <a:p>
            <a:pPr algn="just"/>
            <a:r>
              <a:rPr lang="en-US" b="1" dirty="0"/>
              <a:t>How do you calculate?  </a:t>
            </a:r>
            <a:r>
              <a:rPr lang="en-US" dirty="0"/>
              <a:t>When the quantity is mentioned in </a:t>
            </a:r>
            <a:r>
              <a:rPr lang="en-US" b="1" u="sng" dirty="0"/>
              <a:t>power</a:t>
            </a:r>
          </a:p>
          <a:p>
            <a:pPr lvl="1" algn="just"/>
            <a:r>
              <a:rPr lang="en-SG" b="0" i="0" dirty="0">
                <a:effectLst/>
              </a:rPr>
              <a:t>dB=10×log10​(</a:t>
            </a:r>
            <a:r>
              <a:rPr lang="en-SG" b="0" i="1" dirty="0">
                <a:effectLst/>
              </a:rPr>
              <a:t>P</a:t>
            </a:r>
            <a:r>
              <a:rPr lang="en-SG" dirty="0"/>
              <a:t>2</a:t>
            </a:r>
            <a:r>
              <a:rPr lang="en-SG" b="0" i="0" dirty="0">
                <a:effectLst/>
              </a:rPr>
              <a:t> / ​</a:t>
            </a:r>
            <a:r>
              <a:rPr lang="en-SG" b="0" i="1" dirty="0">
                <a:effectLst/>
              </a:rPr>
              <a:t>P</a:t>
            </a:r>
            <a:r>
              <a:rPr lang="en-SG" dirty="0"/>
              <a:t>1</a:t>
            </a:r>
            <a:r>
              <a:rPr lang="en-SG" b="0" i="0" dirty="0">
                <a:effectLst/>
              </a:rPr>
              <a:t>​​)</a:t>
            </a:r>
          </a:p>
          <a:p>
            <a:pPr lvl="2" algn="just"/>
            <a:r>
              <a:rPr lang="en-SG" dirty="0"/>
              <a:t>P2 is being measured against P1</a:t>
            </a:r>
            <a:endParaRPr lang="en-US" dirty="0"/>
          </a:p>
          <a:p>
            <a:pPr algn="just"/>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736068281"/>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is the confusion regarding dB, dBm?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027227"/>
            <a:ext cx="10837295" cy="4139859"/>
          </a:xfrm>
        </p:spPr>
        <p:txBody>
          <a:bodyPr vert="horz" lIns="91440" tIns="45720" rIns="91440" bIns="45720" rtlCol="0" anchor="t">
            <a:normAutofit/>
          </a:bodyPr>
          <a:lstStyle/>
          <a:p>
            <a:pPr algn="just"/>
            <a:endParaRPr lang="en-US" dirty="0"/>
          </a:p>
          <a:p>
            <a:pPr algn="just"/>
            <a:r>
              <a:rPr lang="en-US" b="1" dirty="0"/>
              <a:t>What does unit dB mean? </a:t>
            </a:r>
            <a:r>
              <a:rPr lang="en-US" dirty="0"/>
              <a:t>A unit of measurement that expresses ratio of one quantity to another. Commonly used for measuring sound waves, wireless signals, communication systems and electrical signals.</a:t>
            </a:r>
          </a:p>
          <a:p>
            <a:pPr algn="just"/>
            <a:endParaRPr lang="en-US" dirty="0"/>
          </a:p>
          <a:p>
            <a:pPr algn="just"/>
            <a:r>
              <a:rPr lang="en-US" b="1" dirty="0"/>
              <a:t>How do you calculate?  </a:t>
            </a:r>
            <a:r>
              <a:rPr lang="en-US" dirty="0"/>
              <a:t>When the quantity is mentioned in </a:t>
            </a:r>
            <a:r>
              <a:rPr lang="en-US" b="1" u="sng" dirty="0"/>
              <a:t>amplitude</a:t>
            </a:r>
            <a:r>
              <a:rPr lang="en-US" dirty="0"/>
              <a:t> </a:t>
            </a:r>
          </a:p>
          <a:p>
            <a:pPr lvl="1" algn="just"/>
            <a:r>
              <a:rPr lang="en-US" dirty="0"/>
              <a:t>Factor 20 accounts for power being expressed as a square of amplitude </a:t>
            </a:r>
          </a:p>
          <a:p>
            <a:pPr lvl="1" algn="just"/>
            <a:r>
              <a:rPr lang="en-SG" b="0" i="0" dirty="0">
                <a:effectLst/>
              </a:rPr>
              <a:t>dB=20×log</a:t>
            </a:r>
            <a:r>
              <a:rPr lang="en-SG" sz="1200" b="0" i="0" dirty="0">
                <a:effectLst/>
              </a:rPr>
              <a:t>10</a:t>
            </a:r>
            <a:r>
              <a:rPr lang="en-SG" b="0" i="0" dirty="0">
                <a:effectLst/>
              </a:rPr>
              <a:t>​(</a:t>
            </a:r>
            <a:r>
              <a:rPr lang="en-SG" i="1" dirty="0"/>
              <a:t>A</a:t>
            </a:r>
            <a:r>
              <a:rPr lang="en-SG" dirty="0"/>
              <a:t>2</a:t>
            </a:r>
            <a:r>
              <a:rPr lang="en-SG" b="0" i="0" dirty="0">
                <a:effectLst/>
              </a:rPr>
              <a:t>/ ​</a:t>
            </a:r>
            <a:r>
              <a:rPr lang="en-SG" i="1" dirty="0"/>
              <a:t>A</a:t>
            </a:r>
            <a:r>
              <a:rPr lang="en-SG" b="0" i="0" dirty="0">
                <a:effectLst/>
              </a:rPr>
              <a:t>​1)</a:t>
            </a:r>
          </a:p>
          <a:p>
            <a:pPr lvl="2" algn="just"/>
            <a:r>
              <a:rPr lang="en-SG" dirty="0"/>
              <a:t>A2 is being measured against A1</a:t>
            </a:r>
            <a:endParaRPr lang="en-US" dirty="0"/>
          </a:p>
          <a:p>
            <a:pPr algn="just"/>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275701284"/>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is the confusion regarding dB, dBm?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4"/>
            <a:ext cx="11056249" cy="5329123"/>
          </a:xfrm>
        </p:spPr>
        <p:txBody>
          <a:bodyPr vert="horz" lIns="91440" tIns="45720" rIns="91440" bIns="45720" rtlCol="0" anchor="t">
            <a:normAutofit/>
          </a:bodyPr>
          <a:lstStyle/>
          <a:p>
            <a:pPr algn="just"/>
            <a:endParaRPr lang="en-US" dirty="0"/>
          </a:p>
          <a:p>
            <a:pPr algn="just"/>
            <a:r>
              <a:rPr lang="en-US" sz="3200" b="1" dirty="0"/>
              <a:t>dBm: </a:t>
            </a:r>
            <a:r>
              <a:rPr lang="en-US" dirty="0"/>
              <a:t>The power of a signal in decibel and relative to one milliwatt</a:t>
            </a:r>
          </a:p>
          <a:p>
            <a:pPr lvl="1" algn="just"/>
            <a:r>
              <a:rPr lang="en-US" b="1" dirty="0"/>
              <a:t>What is 0 dBm?  </a:t>
            </a:r>
            <a:r>
              <a:rPr lang="en-US" dirty="0"/>
              <a:t>It is exactly one milliwatt</a:t>
            </a:r>
          </a:p>
          <a:p>
            <a:pPr algn="just"/>
            <a:endParaRPr lang="en-US" dirty="0">
              <a:latin typeface="+mj-lt"/>
            </a:endParaRPr>
          </a:p>
          <a:p>
            <a:pPr algn="just"/>
            <a:r>
              <a:rPr lang="en-US" b="1" dirty="0">
                <a:latin typeface="+mj-lt"/>
              </a:rPr>
              <a:t>How do you calculate?</a:t>
            </a:r>
          </a:p>
          <a:p>
            <a:pPr lvl="1" algn="just"/>
            <a:r>
              <a:rPr lang="en-SG" b="0" i="0" dirty="0">
                <a:effectLst/>
              </a:rPr>
              <a:t>dBm=10×log10​(P/ 1mW​)</a:t>
            </a:r>
          </a:p>
          <a:p>
            <a:pPr lvl="1" algn="just"/>
            <a:r>
              <a:rPr lang="en-SG" dirty="0"/>
              <a:t>Measuring quantity P (expressed in milliwatts also)</a:t>
            </a:r>
          </a:p>
          <a:p>
            <a:pPr lvl="1" algn="just"/>
            <a:endParaRPr lang="en-US" dirty="0"/>
          </a:p>
          <a:p>
            <a:pPr algn="just"/>
            <a:r>
              <a:rPr lang="en-US" dirty="0"/>
              <a:t>Commonly used in communication and embedded systems</a:t>
            </a:r>
            <a:endParaRPr lang="en-US" dirty="0">
              <a:latin typeface="+mj-lt"/>
            </a:endParaRPr>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4136030012"/>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Examples</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5"/>
            <a:ext cx="11056249" cy="4456030"/>
          </a:xfrm>
        </p:spPr>
        <p:txBody>
          <a:bodyPr vert="horz" lIns="91440" tIns="45720" rIns="91440" bIns="45720" rtlCol="0" anchor="t">
            <a:normAutofit/>
          </a:bodyPr>
          <a:lstStyle/>
          <a:p>
            <a:pPr marL="0" indent="0">
              <a:buNone/>
            </a:pPr>
            <a:endParaRPr lang="en-SG" sz="3200" b="1" dirty="0"/>
          </a:p>
          <a:p>
            <a:pPr marL="0" indent="0">
              <a:buNone/>
            </a:pPr>
            <a:r>
              <a:rPr lang="en-SG" b="1" dirty="0"/>
              <a:t>Question:  </a:t>
            </a:r>
            <a:r>
              <a:rPr lang="en-SG" dirty="0"/>
              <a:t>A wireless communication system involves increasing the transmit power from 1 Watts to 10 Watts. Can you estimate what is the increase in power when expressed in dB?</a:t>
            </a:r>
          </a:p>
          <a:p>
            <a:pPr marL="0" indent="0">
              <a:buNone/>
            </a:pPr>
            <a:endParaRPr lang="en-SG" dirty="0"/>
          </a:p>
          <a:p>
            <a:pPr marL="0" indent="0">
              <a:buNone/>
            </a:pPr>
            <a:r>
              <a:rPr lang="en-SG" b="1" dirty="0"/>
              <a:t>Answer: </a:t>
            </a:r>
            <a:r>
              <a:rPr lang="en-SG" dirty="0"/>
              <a:t>P1 = 1 Watt;  P2 = 10 Watt</a:t>
            </a:r>
          </a:p>
          <a:p>
            <a:pPr marL="0" indent="0">
              <a:buNone/>
            </a:pPr>
            <a:r>
              <a:rPr lang="en-SG" dirty="0"/>
              <a:t>Increase in transmit power for communication system</a:t>
            </a:r>
          </a:p>
          <a:p>
            <a:pPr marL="0" indent="0">
              <a:buNone/>
            </a:pPr>
            <a:r>
              <a:rPr lang="en-SG" dirty="0"/>
              <a:t>	 = 10 X </a:t>
            </a:r>
            <a:r>
              <a:rPr lang="en-SG" i="0" dirty="0">
                <a:effectLst/>
              </a:rPr>
              <a:t>log</a:t>
            </a:r>
            <a:r>
              <a:rPr lang="en-SG" sz="1200" i="0" dirty="0">
                <a:effectLst/>
              </a:rPr>
              <a:t>10</a:t>
            </a:r>
            <a:r>
              <a:rPr lang="en-SG" i="0" dirty="0">
                <a:effectLst/>
              </a:rPr>
              <a:t>​(10/1) = </a:t>
            </a:r>
            <a:r>
              <a:rPr lang="en-SG" b="1" i="0" dirty="0">
                <a:effectLst/>
              </a:rPr>
              <a:t>10 dB</a:t>
            </a:r>
            <a:endParaRPr lang="en-SG" b="1"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203225497"/>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Examples</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5"/>
            <a:ext cx="11056249" cy="4456030"/>
          </a:xfrm>
        </p:spPr>
        <p:txBody>
          <a:bodyPr vert="horz" lIns="91440" tIns="45720" rIns="91440" bIns="45720" rtlCol="0" anchor="t">
            <a:normAutofit lnSpcReduction="10000"/>
          </a:bodyPr>
          <a:lstStyle/>
          <a:p>
            <a:pPr marL="0" indent="0">
              <a:buNone/>
            </a:pPr>
            <a:endParaRPr lang="en-SG" sz="3200" b="1" dirty="0"/>
          </a:p>
          <a:p>
            <a:pPr marL="0" indent="0">
              <a:buNone/>
            </a:pPr>
            <a:r>
              <a:rPr lang="en-SG" b="1" dirty="0"/>
              <a:t>Question: </a:t>
            </a:r>
            <a:r>
              <a:rPr lang="en-SG" dirty="0"/>
              <a:t>A transmitter is radiating signal of strength of power output of  50 milliwatts. Can you estimate the radiated signal strength in dBm?</a:t>
            </a:r>
          </a:p>
          <a:p>
            <a:pPr marL="0" indent="0">
              <a:buNone/>
            </a:pPr>
            <a:endParaRPr lang="en-SG" dirty="0"/>
          </a:p>
          <a:p>
            <a:pPr marL="0" indent="0">
              <a:buNone/>
            </a:pPr>
            <a:r>
              <a:rPr lang="en-SG" b="1" dirty="0"/>
              <a:t>Answer: </a:t>
            </a:r>
            <a:r>
              <a:rPr lang="en-SG" i="0" dirty="0">
                <a:effectLst/>
              </a:rPr>
              <a:t>dBm=. 10×log</a:t>
            </a:r>
            <a:r>
              <a:rPr lang="en-SG" sz="1400" i="0" dirty="0">
                <a:effectLst/>
              </a:rPr>
              <a:t>10</a:t>
            </a:r>
            <a:r>
              <a:rPr lang="en-SG" i="0" dirty="0">
                <a:effectLst/>
              </a:rPr>
              <a:t>​(P/1 </a:t>
            </a:r>
            <a:r>
              <a:rPr lang="en-SG" i="0" dirty="0" err="1">
                <a:effectLst/>
              </a:rPr>
              <a:t>mW</a:t>
            </a:r>
            <a:r>
              <a:rPr lang="en-SG" i="0" dirty="0">
                <a:effectLst/>
              </a:rPr>
              <a:t>)</a:t>
            </a:r>
            <a:r>
              <a:rPr lang="en-SG" dirty="0"/>
              <a:t>, P = 50 milliwatt</a:t>
            </a:r>
          </a:p>
          <a:p>
            <a:pPr marL="0" indent="0">
              <a:buNone/>
            </a:pPr>
            <a:r>
              <a:rPr lang="en-SG" sz="1700" dirty="0"/>
              <a:t>		</a:t>
            </a:r>
            <a:r>
              <a:rPr lang="en-SG" dirty="0"/>
              <a:t>  =  </a:t>
            </a:r>
            <a:r>
              <a:rPr lang="en-SG" i="0" dirty="0">
                <a:effectLst/>
              </a:rPr>
              <a:t>10×log10​(50 </a:t>
            </a:r>
            <a:r>
              <a:rPr lang="en-SG" i="0" dirty="0" err="1">
                <a:effectLst/>
              </a:rPr>
              <a:t>mW</a:t>
            </a:r>
            <a:r>
              <a:rPr lang="en-SG" i="0" dirty="0">
                <a:effectLst/>
              </a:rPr>
              <a:t>/1 </a:t>
            </a:r>
            <a:r>
              <a:rPr lang="en-SG" i="0" dirty="0" err="1">
                <a:effectLst/>
              </a:rPr>
              <a:t>mW</a:t>
            </a:r>
            <a:r>
              <a:rPr lang="en-SG" i="0" dirty="0">
                <a:effectLst/>
              </a:rPr>
              <a:t>)</a:t>
            </a:r>
          </a:p>
          <a:p>
            <a:pPr marL="0" indent="0">
              <a:buNone/>
            </a:pPr>
            <a:r>
              <a:rPr lang="en-SG" dirty="0"/>
              <a:t>		  =  </a:t>
            </a:r>
            <a:r>
              <a:rPr lang="en-SG" i="0" dirty="0">
                <a:effectLst/>
              </a:rPr>
              <a:t>10×log10​(50)</a:t>
            </a:r>
          </a:p>
          <a:p>
            <a:pPr marL="0" indent="0">
              <a:buNone/>
            </a:pPr>
            <a:r>
              <a:rPr lang="en-SG" dirty="0"/>
              <a:t>		  =  10 X 1.698</a:t>
            </a:r>
          </a:p>
          <a:p>
            <a:pPr marL="0" indent="0">
              <a:buNone/>
            </a:pPr>
            <a:r>
              <a:rPr lang="en-SG" i="0" dirty="0">
                <a:effectLst/>
              </a:rPr>
              <a:t>		 =   </a:t>
            </a:r>
            <a:r>
              <a:rPr lang="en-SG" b="1" i="0" dirty="0">
                <a:effectLst/>
              </a:rPr>
              <a:t>16.98 dBm</a:t>
            </a:r>
          </a:p>
          <a:p>
            <a:pPr marL="0" indent="0">
              <a:buNone/>
            </a:pPr>
            <a:endParaRPr lang="en-SG" sz="1800" i="0" dirty="0">
              <a:effectLst/>
            </a:endParaRPr>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1612627349"/>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Examples</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5"/>
            <a:ext cx="11056249" cy="4456030"/>
          </a:xfrm>
        </p:spPr>
        <p:txBody>
          <a:bodyPr vert="horz" lIns="91440" tIns="45720" rIns="91440" bIns="45720" rtlCol="0" anchor="t">
            <a:normAutofit lnSpcReduction="10000"/>
          </a:bodyPr>
          <a:lstStyle/>
          <a:p>
            <a:pPr marL="0" indent="0">
              <a:buNone/>
            </a:pPr>
            <a:endParaRPr lang="en-SG" sz="3200" b="1" dirty="0"/>
          </a:p>
          <a:p>
            <a:pPr marL="0" indent="0">
              <a:buNone/>
            </a:pPr>
            <a:r>
              <a:rPr lang="en-SG" b="1" dirty="0"/>
              <a:t>Question: </a:t>
            </a:r>
            <a:r>
              <a:rPr lang="en-SG" dirty="0"/>
              <a:t>A transmitter is radiating signal of strength of power output of  50 milliwatts. Can you estimate the radiated signal strength in dBm?</a:t>
            </a:r>
          </a:p>
          <a:p>
            <a:pPr marL="0" indent="0">
              <a:buNone/>
            </a:pPr>
            <a:endParaRPr lang="en-SG" dirty="0"/>
          </a:p>
          <a:p>
            <a:pPr marL="0" indent="0">
              <a:buNone/>
            </a:pPr>
            <a:r>
              <a:rPr lang="en-SG" b="1" dirty="0"/>
              <a:t>Answer: </a:t>
            </a:r>
            <a:r>
              <a:rPr lang="en-SG" i="0" dirty="0">
                <a:effectLst/>
              </a:rPr>
              <a:t>dBm=. 10×log</a:t>
            </a:r>
            <a:r>
              <a:rPr lang="en-SG" sz="1400" i="0" dirty="0">
                <a:effectLst/>
              </a:rPr>
              <a:t>10</a:t>
            </a:r>
            <a:r>
              <a:rPr lang="en-SG" i="0" dirty="0">
                <a:effectLst/>
              </a:rPr>
              <a:t>​(P/1 </a:t>
            </a:r>
            <a:r>
              <a:rPr lang="en-SG" i="0" dirty="0" err="1">
                <a:effectLst/>
              </a:rPr>
              <a:t>mW</a:t>
            </a:r>
            <a:r>
              <a:rPr lang="en-SG" i="0" dirty="0">
                <a:effectLst/>
              </a:rPr>
              <a:t>)</a:t>
            </a:r>
            <a:r>
              <a:rPr lang="en-SG" dirty="0"/>
              <a:t>, P = 50 milliwatt</a:t>
            </a:r>
          </a:p>
          <a:p>
            <a:pPr marL="0" indent="0">
              <a:buNone/>
            </a:pPr>
            <a:r>
              <a:rPr lang="en-SG" sz="1700" dirty="0"/>
              <a:t>		</a:t>
            </a:r>
            <a:r>
              <a:rPr lang="en-SG" dirty="0"/>
              <a:t>  =  </a:t>
            </a:r>
            <a:r>
              <a:rPr lang="en-SG" i="0" dirty="0">
                <a:effectLst/>
              </a:rPr>
              <a:t>10×log10​(50 </a:t>
            </a:r>
            <a:r>
              <a:rPr lang="en-SG" i="0" dirty="0" err="1">
                <a:effectLst/>
              </a:rPr>
              <a:t>mW</a:t>
            </a:r>
            <a:r>
              <a:rPr lang="en-SG" i="0" dirty="0">
                <a:effectLst/>
              </a:rPr>
              <a:t>/1 </a:t>
            </a:r>
            <a:r>
              <a:rPr lang="en-SG" i="0" dirty="0" err="1">
                <a:effectLst/>
              </a:rPr>
              <a:t>mW</a:t>
            </a:r>
            <a:r>
              <a:rPr lang="en-SG" i="0" dirty="0">
                <a:effectLst/>
              </a:rPr>
              <a:t>)</a:t>
            </a:r>
          </a:p>
          <a:p>
            <a:pPr marL="0" indent="0">
              <a:buNone/>
            </a:pPr>
            <a:r>
              <a:rPr lang="en-SG" dirty="0"/>
              <a:t>		  =  </a:t>
            </a:r>
            <a:r>
              <a:rPr lang="en-SG" i="0" dirty="0">
                <a:effectLst/>
              </a:rPr>
              <a:t>10×log10​(50)</a:t>
            </a:r>
          </a:p>
          <a:p>
            <a:pPr marL="0" indent="0">
              <a:buNone/>
            </a:pPr>
            <a:r>
              <a:rPr lang="en-SG" dirty="0"/>
              <a:t>		  =  10 X 1.698</a:t>
            </a:r>
          </a:p>
          <a:p>
            <a:pPr marL="0" indent="0">
              <a:buNone/>
            </a:pPr>
            <a:r>
              <a:rPr lang="en-SG" i="0" dirty="0">
                <a:effectLst/>
              </a:rPr>
              <a:t>		 =   </a:t>
            </a:r>
            <a:r>
              <a:rPr lang="en-SG" b="1" i="0" dirty="0">
                <a:effectLst/>
              </a:rPr>
              <a:t>16.98 dBm</a:t>
            </a:r>
          </a:p>
          <a:p>
            <a:pPr marL="0" indent="0">
              <a:buNone/>
            </a:pPr>
            <a:endParaRPr lang="en-SG" sz="1800" i="0" dirty="0">
              <a:effectLst/>
            </a:endParaRPr>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702214766"/>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3263" y="2461712"/>
            <a:ext cx="9865474" cy="2573298"/>
          </a:xfrm>
        </p:spPr>
        <p:txBody>
          <a:bodyPr>
            <a:normAutofit/>
          </a:bodyPr>
          <a:lstStyle/>
          <a:p>
            <a:pPr marL="0" indent="0" algn="ctr">
              <a:buNone/>
            </a:pPr>
            <a:r>
              <a:rPr lang="en-SG" sz="4800" b="1" dirty="0"/>
              <a:t>Can you add or subtract two terms together? dB and dB, dB and dBm, dBm and dBm? When can we do this?</a:t>
            </a:r>
            <a:endParaRPr lang="en-US" sz="4800" dirty="0"/>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8</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err="1"/>
              <a:t>ambujv@nus.edu.sg</a:t>
            </a:r>
            <a:endParaRPr lang="sv-SE"/>
          </a:p>
        </p:txBody>
      </p:sp>
    </p:spTree>
    <p:extLst>
      <p:ext uri="{BB962C8B-B14F-4D97-AF65-F5344CB8AC3E}">
        <p14:creationId xmlns:p14="http://schemas.microsoft.com/office/powerpoint/2010/main" val="411552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583029"/>
            <a:ext cx="11056249" cy="5138446"/>
          </a:xfrm>
        </p:spPr>
        <p:txBody>
          <a:bodyPr vert="horz" lIns="91440" tIns="45720" rIns="91440" bIns="45720" rtlCol="0" anchor="t">
            <a:normAutofit/>
          </a:bodyPr>
          <a:lstStyle/>
          <a:p>
            <a:r>
              <a:rPr lang="en-SG" b="1" dirty="0"/>
              <a:t>Can you add two terms together?</a:t>
            </a:r>
          </a:p>
          <a:p>
            <a:pPr lvl="1"/>
            <a:r>
              <a:rPr lang="en-SG" i="0" dirty="0">
                <a:effectLst/>
              </a:rPr>
              <a:t>dB and another dB term</a:t>
            </a:r>
          </a:p>
          <a:p>
            <a:pPr lvl="1"/>
            <a:r>
              <a:rPr lang="en-SG" dirty="0"/>
              <a:t>Sure! No Issues</a:t>
            </a:r>
            <a:r>
              <a:rPr lang="en-SG" b="1" dirty="0"/>
              <a:t>	</a:t>
            </a:r>
          </a:p>
          <a:p>
            <a:pPr marL="0" indent="0" algn="just">
              <a:buNone/>
            </a:pPr>
            <a:r>
              <a:rPr lang="en-SG" b="1" dirty="0"/>
              <a:t>Question: </a:t>
            </a:r>
            <a:r>
              <a:rPr lang="en-SG" dirty="0"/>
              <a:t>A wireless communication system involves increasing the transmit power from 1 Watts to 10 Watts, and then increasing from 10 Watts to 100 Watts. Can you estimate change in dB?</a:t>
            </a:r>
          </a:p>
          <a:p>
            <a:pPr marL="0" indent="0" algn="just">
              <a:buNone/>
            </a:pPr>
            <a:r>
              <a:rPr lang="en-SG" b="1" dirty="0"/>
              <a:t>Answer: </a:t>
            </a:r>
            <a:r>
              <a:rPr lang="en-SG" dirty="0"/>
              <a:t>P1 = 1 Watt;  P2 = 10 Watt, P3 = 100 Watt</a:t>
            </a:r>
          </a:p>
          <a:p>
            <a:pPr marL="0" indent="0" algn="just">
              <a:buNone/>
            </a:pPr>
            <a:r>
              <a:rPr lang="en-SG" dirty="0"/>
              <a:t>dB</a:t>
            </a:r>
            <a:r>
              <a:rPr lang="en-SG" sz="2000" dirty="0"/>
              <a:t>1</a:t>
            </a:r>
            <a:r>
              <a:rPr lang="en-SG" dirty="0"/>
              <a:t> = 10 X </a:t>
            </a:r>
            <a:r>
              <a:rPr lang="en-SG" i="0" dirty="0">
                <a:effectLst/>
              </a:rPr>
              <a:t>log</a:t>
            </a:r>
            <a:r>
              <a:rPr lang="en-SG" sz="1200" i="0" dirty="0">
                <a:effectLst/>
              </a:rPr>
              <a:t>10</a:t>
            </a:r>
            <a:r>
              <a:rPr lang="en-SG" i="0" dirty="0">
                <a:effectLst/>
              </a:rPr>
              <a:t>​(10/1) = 10 dB, </a:t>
            </a:r>
            <a:r>
              <a:rPr lang="en-SG" dirty="0"/>
              <a:t>dB</a:t>
            </a:r>
            <a:r>
              <a:rPr lang="en-SG" sz="2000" dirty="0"/>
              <a:t>2</a:t>
            </a:r>
            <a:r>
              <a:rPr lang="en-SG" dirty="0"/>
              <a:t> = 10 X </a:t>
            </a:r>
            <a:r>
              <a:rPr lang="en-SG" i="0" dirty="0">
                <a:effectLst/>
              </a:rPr>
              <a:t>log</a:t>
            </a:r>
            <a:r>
              <a:rPr lang="en-SG" sz="1200" i="0" dirty="0">
                <a:effectLst/>
              </a:rPr>
              <a:t>10</a:t>
            </a:r>
            <a:r>
              <a:rPr lang="en-SG" i="0" dirty="0">
                <a:effectLst/>
              </a:rPr>
              <a:t>​(100/10) = 10 dB</a:t>
            </a:r>
          </a:p>
          <a:p>
            <a:pPr marL="0" indent="0" algn="just">
              <a:buNone/>
            </a:pPr>
            <a:r>
              <a:rPr lang="en-SG" dirty="0"/>
              <a:t>Resulting gain in dB = dB</a:t>
            </a:r>
            <a:r>
              <a:rPr lang="en-SG" sz="2000" dirty="0"/>
              <a:t>1</a:t>
            </a:r>
            <a:r>
              <a:rPr lang="en-SG" dirty="0"/>
              <a:t> + dB</a:t>
            </a:r>
            <a:r>
              <a:rPr lang="en-SG" sz="2000" dirty="0"/>
              <a:t>2</a:t>
            </a:r>
            <a:r>
              <a:rPr lang="en-SG" dirty="0"/>
              <a:t> = 20 dB</a:t>
            </a:r>
          </a:p>
          <a:p>
            <a:pPr marL="0" indent="0" algn="just">
              <a:buNone/>
            </a:pPr>
            <a:r>
              <a:rPr lang="en-SG" dirty="0"/>
              <a:t>dB3 = 10 X </a:t>
            </a:r>
            <a:r>
              <a:rPr lang="en-SG" i="0" dirty="0">
                <a:effectLst/>
              </a:rPr>
              <a:t>log</a:t>
            </a:r>
            <a:r>
              <a:rPr lang="en-SG" sz="1200" i="0" dirty="0">
                <a:effectLst/>
              </a:rPr>
              <a:t>10</a:t>
            </a:r>
            <a:r>
              <a:rPr lang="en-SG" i="0" dirty="0">
                <a:effectLst/>
              </a:rPr>
              <a:t>​(P2/P1) =  </a:t>
            </a:r>
            <a:r>
              <a:rPr lang="en-SG" dirty="0"/>
              <a:t>10 X </a:t>
            </a:r>
            <a:r>
              <a:rPr lang="en-SG" i="0" dirty="0">
                <a:effectLst/>
              </a:rPr>
              <a:t>log</a:t>
            </a:r>
            <a:r>
              <a:rPr lang="en-SG" sz="1200" i="0" dirty="0">
                <a:effectLst/>
              </a:rPr>
              <a:t>10</a:t>
            </a:r>
            <a:r>
              <a:rPr lang="en-SG" i="0" dirty="0">
                <a:effectLst/>
              </a:rPr>
              <a:t>​(100/1)   = 20 dB</a:t>
            </a: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2786039559"/>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2556</TotalTime>
  <Words>1583</Words>
  <Application>Microsoft Macintosh PowerPoint</Application>
  <PresentationFormat>Widescreen</PresentationFormat>
  <Paragraphs>231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Wireless Networking</vt:lpstr>
      <vt:lpstr>What is the confusion regarding dB, dBm?</vt:lpstr>
      <vt:lpstr>What is the confusion regarding dB, dBm?</vt:lpstr>
      <vt:lpstr>What is the confusion regarding dB, dBm?</vt:lpstr>
      <vt:lpstr>Examples</vt:lpstr>
      <vt:lpstr>Examples</vt:lpstr>
      <vt:lpstr>Examples</vt:lpstr>
      <vt:lpstr>PowerPoint Presentation</vt:lpstr>
      <vt:lpstr>What kind of operations can you perform?</vt:lpstr>
      <vt:lpstr>What kind of operations can you perform?</vt:lpstr>
      <vt:lpstr>What kind of operations can you perform?</vt:lpstr>
      <vt:lpstr>What kind of operations can you perform?</vt:lpstr>
      <vt:lpstr>What kind of operations can you perform?</vt:lpstr>
      <vt:lpstr>What kind of operations can you perform?</vt:lpstr>
      <vt:lpstr>PowerPoint Presentation</vt:lpstr>
      <vt:lpstr>What kind of operations can you perform?</vt:lpstr>
      <vt:lpstr>Wireless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Sustainable Networked Embedded Systems</dc:title>
  <dc:creator>Ambuj Varshney</dc:creator>
  <cp:lastModifiedBy>Ambuj Varshney</cp:lastModifiedBy>
  <cp:revision>41</cp:revision>
  <dcterms:created xsi:type="dcterms:W3CDTF">2020-02-17T19:00:36Z</dcterms:created>
  <dcterms:modified xsi:type="dcterms:W3CDTF">2024-04-22T07:46:44Z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 NUS Confidential ##</vt:lpwstr>
  </property>
  <property fmtid="{D5CDD505-2E9C-101B-9397-08002B2CF9AE}" pid="4" name="MSIP_Label_4e045e4e-d60e-4c86-8512-0f70a0407fd6_Enabled">
    <vt:lpwstr>true</vt:lpwstr>
  </property>
  <property fmtid="{D5CDD505-2E9C-101B-9397-08002B2CF9AE}" pid="5" name="MSIP_Label_4e045e4e-d60e-4c86-8512-0f70a0407fd6_SetDate">
    <vt:lpwstr>2024-03-08T08:24:22Z</vt:lpwstr>
  </property>
  <property fmtid="{D5CDD505-2E9C-101B-9397-08002B2CF9AE}" pid="6" name="MSIP_Label_4e045e4e-d60e-4c86-8512-0f70a0407fd6_Method">
    <vt:lpwstr>Privileged</vt:lpwstr>
  </property>
  <property fmtid="{D5CDD505-2E9C-101B-9397-08002B2CF9AE}" pid="7" name="MSIP_Label_4e045e4e-d60e-4c86-8512-0f70a0407fd6_Name">
    <vt:lpwstr>Unclassified</vt:lpwstr>
  </property>
  <property fmtid="{D5CDD505-2E9C-101B-9397-08002B2CF9AE}" pid="8" name="MSIP_Label_4e045e4e-d60e-4c86-8512-0f70a0407fd6_SiteId">
    <vt:lpwstr>5ba5ef5e-3109-4e77-85bd-cfeb0d347e82</vt:lpwstr>
  </property>
  <property fmtid="{D5CDD505-2E9C-101B-9397-08002B2CF9AE}" pid="9" name="MSIP_Label_4e045e4e-d60e-4c86-8512-0f70a0407fd6_ActionId">
    <vt:lpwstr>3df0b8fd-ca65-41e8-b20f-1ca0f17c011e</vt:lpwstr>
  </property>
  <property fmtid="{D5CDD505-2E9C-101B-9397-08002B2CF9AE}" pid="10" name="MSIP_Label_4e045e4e-d60e-4c86-8512-0f70a0407fd6_ContentBits">
    <vt:lpwstr>0</vt:lpwstr>
  </property>
</Properties>
</file>