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sldIdLst>
    <p:sldId id="256" r:id="rId2"/>
    <p:sldId id="257" r:id="rId3"/>
    <p:sldId id="258" r:id="rId4"/>
    <p:sldId id="259" r:id="rId5"/>
    <p:sldId id="261" r:id="rId6"/>
    <p:sldId id="285" r:id="rId7"/>
    <p:sldId id="286" r:id="rId8"/>
    <p:sldId id="287" r:id="rId9"/>
    <p:sldId id="288" r:id="rId10"/>
    <p:sldId id="289" r:id="rId11"/>
    <p:sldId id="283" r:id="rId12"/>
    <p:sldId id="284" r:id="rId13"/>
    <p:sldId id="271" r:id="rId14"/>
    <p:sldId id="262" r:id="rId15"/>
    <p:sldId id="272" r:id="rId16"/>
    <p:sldId id="273" r:id="rId17"/>
    <p:sldId id="269" r:id="rId18"/>
    <p:sldId id="274" r:id="rId19"/>
    <p:sldId id="275" r:id="rId20"/>
    <p:sldId id="276" r:id="rId21"/>
    <p:sldId id="277" r:id="rId22"/>
    <p:sldId id="278" r:id="rId23"/>
    <p:sldId id="279" r:id="rId24"/>
    <p:sldId id="280" r:id="rId25"/>
    <p:sldId id="281" r:id="rId26"/>
    <p:sldId id="282" r:id="rId27"/>
    <p:sldId id="263" r:id="rId28"/>
    <p:sldId id="270" r:id="rId29"/>
    <p:sldId id="268" r:id="rId30"/>
    <p:sldId id="264" r:id="rId31"/>
    <p:sldId id="265" r:id="rId32"/>
    <p:sldId id="266" r:id="rId33"/>
    <p:sldId id="267" r:id="rId34"/>
  </p:sldIdLst>
  <p:sldSz cx="5765800" cy="3238500"/>
  <p:notesSz cx="5765800" cy="3238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72" d="100"/>
          <a:sy n="172" d="100"/>
        </p:scale>
        <p:origin x="691" y="10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498725" cy="1619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265488" y="0"/>
            <a:ext cx="2498725" cy="161925"/>
          </a:xfrm>
          <a:prstGeom prst="rect">
            <a:avLst/>
          </a:prstGeom>
        </p:spPr>
        <p:txBody>
          <a:bodyPr vert="horz" lIns="91440" tIns="45720" rIns="91440" bIns="45720" rtlCol="0"/>
          <a:lstStyle>
            <a:lvl1pPr algn="r">
              <a:defRPr sz="1200"/>
            </a:lvl1pPr>
          </a:lstStyle>
          <a:p>
            <a:fld id="{19C5A530-0CAE-43AC-B71E-33F2569DD3F2}" type="datetimeFigureOut">
              <a:rPr lang="en-US" smtClean="0"/>
              <a:t>3/11/2023</a:t>
            </a:fld>
            <a:endParaRPr lang="en-US"/>
          </a:p>
        </p:txBody>
      </p:sp>
      <p:sp>
        <p:nvSpPr>
          <p:cNvPr id="4" name="Slide Image Placeholder 3"/>
          <p:cNvSpPr>
            <a:spLocks noGrp="1" noRot="1" noChangeAspect="1"/>
          </p:cNvSpPr>
          <p:nvPr>
            <p:ph type="sldImg" idx="2"/>
          </p:nvPr>
        </p:nvSpPr>
        <p:spPr>
          <a:xfrm>
            <a:off x="1909763" y="404813"/>
            <a:ext cx="1946275" cy="10937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576263" y="1558925"/>
            <a:ext cx="4613275" cy="1274763"/>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3076575"/>
            <a:ext cx="2498725" cy="1619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265488" y="3076575"/>
            <a:ext cx="2498725" cy="161925"/>
          </a:xfrm>
          <a:prstGeom prst="rect">
            <a:avLst/>
          </a:prstGeom>
        </p:spPr>
        <p:txBody>
          <a:bodyPr vert="horz" lIns="91440" tIns="45720" rIns="91440" bIns="45720" rtlCol="0" anchor="b"/>
          <a:lstStyle>
            <a:lvl1pPr algn="r">
              <a:defRPr sz="1200"/>
            </a:lvl1pPr>
          </a:lstStyle>
          <a:p>
            <a:fld id="{2B44CDDD-3183-4518-9AFA-235F5154DD4B}" type="slidenum">
              <a:rPr lang="en-US" smtClean="0"/>
              <a:t>‹#›</a:t>
            </a:fld>
            <a:endParaRPr lang="en-US"/>
          </a:p>
        </p:txBody>
      </p:sp>
    </p:spTree>
    <p:extLst>
      <p:ext uri="{BB962C8B-B14F-4D97-AF65-F5344CB8AC3E}">
        <p14:creationId xmlns:p14="http://schemas.microsoft.com/office/powerpoint/2010/main" val="254895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32435" y="1003935"/>
            <a:ext cx="4900930" cy="68008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864870" y="1813560"/>
            <a:ext cx="4036060" cy="8096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D89816F7-82C6-4EB2-9AA1-63C5D15CBD4B}" type="datetime1">
              <a:rPr lang="en-US" smtClean="0"/>
              <a:t>3/11/2023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5765800" cy="3238500"/>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160563" y="206931"/>
            <a:ext cx="5437581" cy="349862"/>
          </a:xfrm>
          <a:prstGeom prst="rect">
            <a:avLst/>
          </a:prstGeom>
          <a:blipFill>
            <a:blip r:embed="rId3" cstate="print"/>
            <a:stretch>
              <a:fillRect/>
            </a:stretch>
          </a:blipFill>
        </p:spPr>
        <p:txBody>
          <a:bodyPr wrap="square" lIns="0" tIns="0" rIns="0" bIns="0" rtlCol="0"/>
          <a:lstStyle/>
          <a:p>
            <a:endParaRPr/>
          </a:p>
        </p:txBody>
      </p:sp>
      <p:sp>
        <p:nvSpPr>
          <p:cNvPr id="18" name="bg object 18"/>
          <p:cNvSpPr/>
          <p:nvPr/>
        </p:nvSpPr>
        <p:spPr>
          <a:xfrm>
            <a:off x="198663" y="245031"/>
            <a:ext cx="5361940" cy="273685"/>
          </a:xfrm>
          <a:custGeom>
            <a:avLst/>
            <a:gdLst/>
            <a:ahLst/>
            <a:cxnLst/>
            <a:rect l="l" t="t" r="r" b="b"/>
            <a:pathLst>
              <a:path w="5361940" h="273684">
                <a:moveTo>
                  <a:pt x="5361381" y="0"/>
                </a:moveTo>
                <a:lnTo>
                  <a:pt x="0" y="0"/>
                </a:lnTo>
                <a:lnTo>
                  <a:pt x="0" y="273662"/>
                </a:lnTo>
                <a:lnTo>
                  <a:pt x="5361381" y="273662"/>
                </a:lnTo>
                <a:lnTo>
                  <a:pt x="5361381" y="0"/>
                </a:lnTo>
                <a:close/>
              </a:path>
            </a:pathLst>
          </a:custGeom>
          <a:solidFill>
            <a:srgbClr val="FFFFFF"/>
          </a:solidFill>
        </p:spPr>
        <p:txBody>
          <a:bodyPr wrap="square" lIns="0" tIns="0" rIns="0" bIns="0" rtlCol="0"/>
          <a:lstStyle/>
          <a:p>
            <a:endParaRPr/>
          </a:p>
        </p:txBody>
      </p:sp>
      <p:sp>
        <p:nvSpPr>
          <p:cNvPr id="19" name="bg object 19"/>
          <p:cNvSpPr/>
          <p:nvPr/>
        </p:nvSpPr>
        <p:spPr>
          <a:xfrm>
            <a:off x="198663" y="245021"/>
            <a:ext cx="5361940" cy="273685"/>
          </a:xfrm>
          <a:custGeom>
            <a:avLst/>
            <a:gdLst/>
            <a:ahLst/>
            <a:cxnLst/>
            <a:rect l="l" t="t" r="r" b="b"/>
            <a:pathLst>
              <a:path w="5361940" h="273684">
                <a:moveTo>
                  <a:pt x="0" y="0"/>
                </a:moveTo>
                <a:lnTo>
                  <a:pt x="5361381" y="0"/>
                </a:lnTo>
                <a:lnTo>
                  <a:pt x="5361381" y="273662"/>
                </a:lnTo>
                <a:lnTo>
                  <a:pt x="0" y="273662"/>
                </a:lnTo>
                <a:lnTo>
                  <a:pt x="0" y="0"/>
                </a:lnTo>
                <a:close/>
              </a:path>
            </a:pathLst>
          </a:custGeom>
          <a:ln w="50800">
            <a:solidFill>
              <a:srgbClr val="000000"/>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400" b="1" i="0">
                <a:solidFill>
                  <a:schemeClr val="tx1"/>
                </a:solidFill>
                <a:latin typeface="Carlito"/>
                <a:cs typeface="Carlito"/>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9C564D5A-1804-461E-8B67-FC56E154D6D7}" type="datetime1">
              <a:rPr lang="en-US" smtClean="0"/>
              <a:t>3/11/2023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1" i="0">
                <a:solidFill>
                  <a:schemeClr val="tx1"/>
                </a:solidFill>
                <a:latin typeface="Carlito"/>
                <a:cs typeface="Carlito"/>
              </a:defRPr>
            </a:lvl1pPr>
          </a:lstStyle>
          <a:p>
            <a:endParaRPr/>
          </a:p>
        </p:txBody>
      </p:sp>
      <p:sp>
        <p:nvSpPr>
          <p:cNvPr id="3" name="Holder 3"/>
          <p:cNvSpPr>
            <a:spLocks noGrp="1"/>
          </p:cNvSpPr>
          <p:nvPr>
            <p:ph sz="half" idx="2"/>
          </p:nvPr>
        </p:nvSpPr>
        <p:spPr>
          <a:xfrm>
            <a:off x="288290" y="744855"/>
            <a:ext cx="2508123" cy="21374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969387" y="744855"/>
            <a:ext cx="2508123" cy="21374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A61AC1E4-F903-4AAB-8E0E-B11627817695}" type="datetime1">
              <a:rPr lang="en-US" smtClean="0"/>
              <a:t>3/11/2023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1" i="0">
                <a:solidFill>
                  <a:schemeClr val="tx1"/>
                </a:solidFill>
                <a:latin typeface="Carlito"/>
                <a:cs typeface="Carlito"/>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6D19A97B-E71A-42DC-A02E-7259EDD32A12}" type="datetime1">
              <a:rPr lang="en-US" smtClean="0"/>
              <a:t>3/11/2023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7C917048-4758-45F1-9D46-802B7AB97623}" type="datetime1">
              <a:rPr lang="en-US" smtClean="0"/>
              <a:t>3/11/2023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5765800" cy="3238500"/>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198663" y="245031"/>
            <a:ext cx="5368472" cy="273684"/>
          </a:xfrm>
          <a:prstGeom prst="rect">
            <a:avLst/>
          </a:prstGeom>
        </p:spPr>
        <p:txBody>
          <a:bodyPr wrap="square" lIns="0" tIns="0" rIns="0" bIns="0">
            <a:spAutoFit/>
          </a:bodyPr>
          <a:lstStyle>
            <a:lvl1pPr>
              <a:defRPr sz="1400" b="1" i="0">
                <a:solidFill>
                  <a:schemeClr val="tx1"/>
                </a:solidFill>
                <a:latin typeface="Carlito"/>
                <a:cs typeface="Carlito"/>
              </a:defRPr>
            </a:lvl1pPr>
          </a:lstStyle>
          <a:p>
            <a:endParaRPr/>
          </a:p>
        </p:txBody>
      </p:sp>
      <p:sp>
        <p:nvSpPr>
          <p:cNvPr id="3" name="Holder 3"/>
          <p:cNvSpPr>
            <a:spLocks noGrp="1"/>
          </p:cNvSpPr>
          <p:nvPr>
            <p:ph type="body" idx="1"/>
          </p:nvPr>
        </p:nvSpPr>
        <p:spPr>
          <a:xfrm>
            <a:off x="210334" y="650748"/>
            <a:ext cx="5345130" cy="192278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1960372" y="3011805"/>
            <a:ext cx="1845056" cy="16192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88290" y="3011805"/>
            <a:ext cx="1326134" cy="161925"/>
          </a:xfrm>
          <a:prstGeom prst="rect">
            <a:avLst/>
          </a:prstGeom>
        </p:spPr>
        <p:txBody>
          <a:bodyPr wrap="square" lIns="0" tIns="0" rIns="0" bIns="0">
            <a:spAutoFit/>
          </a:bodyPr>
          <a:lstStyle>
            <a:lvl1pPr algn="l">
              <a:defRPr>
                <a:solidFill>
                  <a:schemeClr val="tx1">
                    <a:tint val="75000"/>
                  </a:schemeClr>
                </a:solidFill>
              </a:defRPr>
            </a:lvl1pPr>
          </a:lstStyle>
          <a:p>
            <a:fld id="{2179145E-BBFC-4F74-8689-184C4F4F8E33}" type="datetime1">
              <a:rPr lang="en-US" smtClean="0"/>
              <a:t>3/11/2023</a:t>
            </a:fld>
            <a:endParaRPr lang="en-US"/>
          </a:p>
        </p:txBody>
      </p:sp>
      <p:sp>
        <p:nvSpPr>
          <p:cNvPr id="6" name="Holder 6"/>
          <p:cNvSpPr>
            <a:spLocks noGrp="1"/>
          </p:cNvSpPr>
          <p:nvPr>
            <p:ph type="sldNum" sz="quarter" idx="7"/>
          </p:nvPr>
        </p:nvSpPr>
        <p:spPr>
          <a:xfrm>
            <a:off x="4151376" y="3011805"/>
            <a:ext cx="1326134" cy="16192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png"/><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towardsdatascience.com/advantage-actor-critic-tutorial-mina2c-7a3249962fc8" TargetMode="External"/><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hyperlink" Target="https://towardsdatascience.com/advantage-actor-critic-tutorial-mina2c-7a3249962fc8" TargetMode="External"/><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towardsdatascience.com/advantage-actor-critic-tutorial-mina2c-7a3249962fc8" TargetMode="External"/><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1216" y="708675"/>
            <a:ext cx="5443372" cy="1867154"/>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212016" y="736473"/>
            <a:ext cx="5342255" cy="1765935"/>
          </a:xfrm>
          <a:prstGeom prst="rect">
            <a:avLst/>
          </a:prstGeom>
          <a:solidFill>
            <a:srgbClr val="FFFFFF"/>
          </a:solidFill>
          <a:ln w="25400">
            <a:solidFill>
              <a:srgbClr val="4F81BD"/>
            </a:solidFill>
          </a:ln>
        </p:spPr>
        <p:txBody>
          <a:bodyPr vert="horz" wrap="square" lIns="0" tIns="4445" rIns="0" bIns="0" rtlCol="0">
            <a:spAutoFit/>
          </a:bodyPr>
          <a:lstStyle/>
          <a:p>
            <a:pPr>
              <a:lnSpc>
                <a:spcPct val="100000"/>
              </a:lnSpc>
              <a:spcBef>
                <a:spcPts val="35"/>
              </a:spcBef>
            </a:pPr>
            <a:endParaRPr sz="2700">
              <a:latin typeface="Times New Roman"/>
              <a:cs typeface="Times New Roman"/>
            </a:endParaRPr>
          </a:p>
          <a:p>
            <a:pPr marL="635" algn="ctr">
              <a:lnSpc>
                <a:spcPct val="100000"/>
              </a:lnSpc>
            </a:pPr>
            <a:r>
              <a:rPr sz="2800" b="1" spc="-5" dirty="0">
                <a:latin typeface="Carlito"/>
                <a:cs typeface="Carlito"/>
              </a:rPr>
              <a:t>Lecture-6</a:t>
            </a:r>
            <a:endParaRPr sz="2800">
              <a:latin typeface="Carlito"/>
              <a:cs typeface="Carlito"/>
            </a:endParaRPr>
          </a:p>
          <a:p>
            <a:pPr marL="454659" marR="446405" algn="ctr">
              <a:lnSpc>
                <a:spcPct val="101200"/>
              </a:lnSpc>
            </a:pPr>
            <a:r>
              <a:rPr sz="2800" b="1" spc="-10" dirty="0">
                <a:latin typeface="Carlito"/>
                <a:cs typeface="Carlito"/>
              </a:rPr>
              <a:t>Policy </a:t>
            </a:r>
            <a:r>
              <a:rPr sz="2800" b="1" spc="-15" dirty="0">
                <a:latin typeface="Carlito"/>
                <a:cs typeface="Carlito"/>
              </a:rPr>
              <a:t>Gradients </a:t>
            </a:r>
            <a:r>
              <a:rPr sz="2800" b="1" dirty="0">
                <a:latin typeface="Carlito"/>
                <a:cs typeface="Carlito"/>
              </a:rPr>
              <a:t>&amp; </a:t>
            </a:r>
            <a:r>
              <a:rPr sz="2800" b="1" spc="-10" dirty="0">
                <a:latin typeface="Carlito"/>
                <a:cs typeface="Carlito"/>
              </a:rPr>
              <a:t>Actor </a:t>
            </a:r>
            <a:r>
              <a:rPr sz="2800" b="1" dirty="0">
                <a:latin typeface="Carlito"/>
                <a:cs typeface="Carlito"/>
              </a:rPr>
              <a:t>Critic  </a:t>
            </a:r>
            <a:r>
              <a:rPr sz="2800" b="1" spc="-5" dirty="0">
                <a:latin typeface="Carlito"/>
                <a:cs typeface="Carlito"/>
              </a:rPr>
              <a:t>Algorithms</a:t>
            </a:r>
            <a:endParaRPr sz="2800">
              <a:latin typeface="Carlito"/>
              <a:cs typeface="Carlito"/>
            </a:endParaRPr>
          </a:p>
        </p:txBody>
      </p:sp>
      <p:sp>
        <p:nvSpPr>
          <p:cNvPr id="4" name="Slide Number Placeholder 3">
            <a:extLst>
              <a:ext uri="{FF2B5EF4-FFF2-40B4-BE49-F238E27FC236}">
                <a16:creationId xmlns:a16="http://schemas.microsoft.com/office/drawing/2014/main" id="{6D143286-A7D1-49B7-A7E2-AFE3295F303D}"/>
              </a:ext>
            </a:extLst>
          </p:cNvPr>
          <p:cNvSpPr>
            <a:spLocks noGrp="1"/>
          </p:cNvSpPr>
          <p:nvPr>
            <p:ph type="sldNum" sz="quarter" idx="7"/>
          </p:nvPr>
        </p:nvSpPr>
        <p:spPr/>
        <p:txBody>
          <a:bodyPr/>
          <a:lstStyle/>
          <a:p>
            <a:fld id="{B6F15528-21DE-4FAA-801E-634DDDAF4B2B}" type="slidenum">
              <a:rPr lang="en-US" smtClean="0"/>
              <a:t>1</a:t>
            </a:fld>
            <a:endParaRPr lang="en-US"/>
          </a:p>
        </p:txBody>
      </p:sp>
      <p:sp>
        <p:nvSpPr>
          <p:cNvPr id="5" name="Footer Placeholder 4">
            <a:extLst>
              <a:ext uri="{FF2B5EF4-FFF2-40B4-BE49-F238E27FC236}">
                <a16:creationId xmlns:a16="http://schemas.microsoft.com/office/drawing/2014/main" id="{AFEC0A43-BCE1-4DE4-8FD3-14FC1C70FD20}"/>
              </a:ext>
            </a:extLst>
          </p:cNvPr>
          <p:cNvSpPr>
            <a:spLocks noGrp="1"/>
          </p:cNvSpPr>
          <p:nvPr>
            <p:ph type="ftr" sz="quarter" idx="5"/>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0826EE2-987C-4EB2-96DB-6D749092F2D7}"/>
              </a:ext>
            </a:extLst>
          </p:cNvPr>
          <p:cNvSpPr>
            <a:spLocks noGrp="1"/>
          </p:cNvSpPr>
          <p:nvPr>
            <p:ph type="ftr" sz="quarter" idx="5"/>
          </p:nvPr>
        </p:nvSpPr>
        <p:spPr/>
        <p:txBody>
          <a:bodyPr/>
          <a:lstStyle/>
          <a:p>
            <a:endParaRPr lang="en-US"/>
          </a:p>
        </p:txBody>
      </p:sp>
      <p:sp>
        <p:nvSpPr>
          <p:cNvPr id="3" name="Slide Number Placeholder 2">
            <a:extLst>
              <a:ext uri="{FF2B5EF4-FFF2-40B4-BE49-F238E27FC236}">
                <a16:creationId xmlns:a16="http://schemas.microsoft.com/office/drawing/2014/main" id="{7258B566-6262-42C2-9746-EED808369717}"/>
              </a:ext>
            </a:extLst>
          </p:cNvPr>
          <p:cNvSpPr>
            <a:spLocks noGrp="1"/>
          </p:cNvSpPr>
          <p:nvPr>
            <p:ph type="sldNum" sz="quarter" idx="7"/>
          </p:nvPr>
        </p:nvSpPr>
        <p:spPr/>
        <p:txBody>
          <a:bodyPr/>
          <a:lstStyle/>
          <a:p>
            <a:fld id="{B6F15528-21DE-4FAA-801E-634DDDAF4B2B}" type="slidenum">
              <a:rPr lang="en-US" smtClean="0"/>
              <a:t>10</a:t>
            </a:fld>
            <a:endParaRPr lang="en-US"/>
          </a:p>
        </p:txBody>
      </p:sp>
      <p:pic>
        <p:nvPicPr>
          <p:cNvPr id="4" name="Picture 3">
            <a:extLst>
              <a:ext uri="{FF2B5EF4-FFF2-40B4-BE49-F238E27FC236}">
                <a16:creationId xmlns:a16="http://schemas.microsoft.com/office/drawing/2014/main" id="{49597F6D-AC88-46D3-B4C3-E1C69EC24A18}"/>
              </a:ext>
            </a:extLst>
          </p:cNvPr>
          <p:cNvPicPr>
            <a:picLocks noChangeAspect="1"/>
          </p:cNvPicPr>
          <p:nvPr/>
        </p:nvPicPr>
        <p:blipFill>
          <a:blip r:embed="rId2"/>
          <a:stretch>
            <a:fillRect/>
          </a:stretch>
        </p:blipFill>
        <p:spPr>
          <a:xfrm>
            <a:off x="0" y="170994"/>
            <a:ext cx="5765800" cy="3067506"/>
          </a:xfrm>
          <a:prstGeom prst="rect">
            <a:avLst/>
          </a:prstGeom>
        </p:spPr>
      </p:pic>
    </p:spTree>
    <p:extLst>
      <p:ext uri="{BB962C8B-B14F-4D97-AF65-F5344CB8AC3E}">
        <p14:creationId xmlns:p14="http://schemas.microsoft.com/office/powerpoint/2010/main" val="1304034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8243EF-28A8-4E1E-974A-F01338CCA08C}"/>
              </a:ext>
            </a:extLst>
          </p:cNvPr>
          <p:cNvSpPr>
            <a:spLocks noGrp="1"/>
          </p:cNvSpPr>
          <p:nvPr>
            <p:ph type="title"/>
          </p:nvPr>
        </p:nvSpPr>
        <p:spPr>
          <a:xfrm>
            <a:off x="198663" y="245031"/>
            <a:ext cx="5368472" cy="215444"/>
          </a:xfrm>
        </p:spPr>
        <p:txBody>
          <a:bodyPr/>
          <a:lstStyle/>
          <a:p>
            <a:r>
              <a:rPr lang="en-US" dirty="0"/>
              <a:t>  Reinforce Algorithm</a:t>
            </a:r>
          </a:p>
        </p:txBody>
      </p:sp>
      <p:sp>
        <p:nvSpPr>
          <p:cNvPr id="5" name="Text Placeholder 4">
            <a:extLst>
              <a:ext uri="{FF2B5EF4-FFF2-40B4-BE49-F238E27FC236}">
                <a16:creationId xmlns:a16="http://schemas.microsoft.com/office/drawing/2014/main" id="{43712987-BC80-4562-909A-9E364CD37A7F}"/>
              </a:ext>
            </a:extLst>
          </p:cNvPr>
          <p:cNvSpPr>
            <a:spLocks noGrp="1"/>
          </p:cNvSpPr>
          <p:nvPr>
            <p:ph type="body" idx="1"/>
          </p:nvPr>
        </p:nvSpPr>
        <p:spPr/>
        <p:txBody>
          <a:bodyPr/>
          <a:lstStyle/>
          <a:p>
            <a:endParaRPr lang="en-US"/>
          </a:p>
        </p:txBody>
      </p:sp>
      <p:sp>
        <p:nvSpPr>
          <p:cNvPr id="2" name="Footer Placeholder 1">
            <a:extLst>
              <a:ext uri="{FF2B5EF4-FFF2-40B4-BE49-F238E27FC236}">
                <a16:creationId xmlns:a16="http://schemas.microsoft.com/office/drawing/2014/main" id="{7F04BA71-6CC4-4526-9FA1-D25C5781EDC0}"/>
              </a:ext>
            </a:extLst>
          </p:cNvPr>
          <p:cNvSpPr>
            <a:spLocks noGrp="1"/>
          </p:cNvSpPr>
          <p:nvPr>
            <p:ph type="ftr" sz="quarter" idx="5"/>
          </p:nvPr>
        </p:nvSpPr>
        <p:spPr/>
        <p:txBody>
          <a:bodyPr/>
          <a:lstStyle/>
          <a:p>
            <a:endParaRPr lang="en-US"/>
          </a:p>
        </p:txBody>
      </p:sp>
      <p:sp>
        <p:nvSpPr>
          <p:cNvPr id="3" name="Slide Number Placeholder 2">
            <a:extLst>
              <a:ext uri="{FF2B5EF4-FFF2-40B4-BE49-F238E27FC236}">
                <a16:creationId xmlns:a16="http://schemas.microsoft.com/office/drawing/2014/main" id="{06F3EDCD-7A7E-4939-BDF9-8038AB0FCD68}"/>
              </a:ext>
            </a:extLst>
          </p:cNvPr>
          <p:cNvSpPr>
            <a:spLocks noGrp="1"/>
          </p:cNvSpPr>
          <p:nvPr>
            <p:ph type="sldNum" sz="quarter" idx="7"/>
          </p:nvPr>
        </p:nvSpPr>
        <p:spPr/>
        <p:txBody>
          <a:bodyPr/>
          <a:lstStyle/>
          <a:p>
            <a:fld id="{B6F15528-21DE-4FAA-801E-634DDDAF4B2B}" type="slidenum">
              <a:rPr lang="en-US" smtClean="0"/>
              <a:t>11</a:t>
            </a:fld>
            <a:endParaRPr lang="en-US"/>
          </a:p>
        </p:txBody>
      </p:sp>
      <p:pic>
        <p:nvPicPr>
          <p:cNvPr id="7" name="Picture 6">
            <a:extLst>
              <a:ext uri="{FF2B5EF4-FFF2-40B4-BE49-F238E27FC236}">
                <a16:creationId xmlns:a16="http://schemas.microsoft.com/office/drawing/2014/main" id="{945AF442-A3B7-4FBE-B1BF-A975161560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00" y="566365"/>
            <a:ext cx="5562600" cy="2105770"/>
          </a:xfrm>
          <a:prstGeom prst="rect">
            <a:avLst/>
          </a:prstGeom>
        </p:spPr>
      </p:pic>
    </p:spTree>
    <p:extLst>
      <p:ext uri="{BB962C8B-B14F-4D97-AF65-F5344CB8AC3E}">
        <p14:creationId xmlns:p14="http://schemas.microsoft.com/office/powerpoint/2010/main" val="840822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F0F3F56-0401-4CA9-A7AC-981F499F74FB}"/>
              </a:ext>
            </a:extLst>
          </p:cNvPr>
          <p:cNvSpPr>
            <a:spLocks noGrp="1"/>
          </p:cNvSpPr>
          <p:nvPr>
            <p:ph type="ftr" sz="quarter" idx="5"/>
          </p:nvPr>
        </p:nvSpPr>
        <p:spPr/>
        <p:txBody>
          <a:bodyPr/>
          <a:lstStyle/>
          <a:p>
            <a:endParaRPr lang="en-US"/>
          </a:p>
        </p:txBody>
      </p:sp>
      <p:sp>
        <p:nvSpPr>
          <p:cNvPr id="5" name="Slide Number Placeholder 4">
            <a:extLst>
              <a:ext uri="{FF2B5EF4-FFF2-40B4-BE49-F238E27FC236}">
                <a16:creationId xmlns:a16="http://schemas.microsoft.com/office/drawing/2014/main" id="{B4A8D9F1-924D-4211-99C7-5AF6B648B4CA}"/>
              </a:ext>
            </a:extLst>
          </p:cNvPr>
          <p:cNvSpPr>
            <a:spLocks noGrp="1"/>
          </p:cNvSpPr>
          <p:nvPr>
            <p:ph type="sldNum" sz="quarter" idx="7"/>
          </p:nvPr>
        </p:nvSpPr>
        <p:spPr/>
        <p:txBody>
          <a:bodyPr/>
          <a:lstStyle/>
          <a:p>
            <a:fld id="{B6F15528-21DE-4FAA-801E-634DDDAF4B2B}" type="slidenum">
              <a:rPr lang="en-US" smtClean="0"/>
              <a:t>12</a:t>
            </a:fld>
            <a:endParaRPr lang="en-US"/>
          </a:p>
        </p:txBody>
      </p:sp>
      <p:pic>
        <p:nvPicPr>
          <p:cNvPr id="8" name="Picture 7">
            <a:extLst>
              <a:ext uri="{FF2B5EF4-FFF2-40B4-BE49-F238E27FC236}">
                <a16:creationId xmlns:a16="http://schemas.microsoft.com/office/drawing/2014/main" id="{163A0D4F-4DAE-447D-BDCF-2360B873FF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00" y="198977"/>
            <a:ext cx="5638800" cy="2840546"/>
          </a:xfrm>
          <a:prstGeom prst="rect">
            <a:avLst/>
          </a:prstGeom>
        </p:spPr>
      </p:pic>
    </p:spTree>
    <p:extLst>
      <p:ext uri="{BB962C8B-B14F-4D97-AF65-F5344CB8AC3E}">
        <p14:creationId xmlns:p14="http://schemas.microsoft.com/office/powerpoint/2010/main" val="290298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917C-5A09-447A-8E54-4A476BED7681}"/>
              </a:ext>
            </a:extLst>
          </p:cNvPr>
          <p:cNvSpPr>
            <a:spLocks noGrp="1"/>
          </p:cNvSpPr>
          <p:nvPr>
            <p:ph type="title"/>
          </p:nvPr>
        </p:nvSpPr>
        <p:spPr>
          <a:xfrm>
            <a:off x="198663" y="245031"/>
            <a:ext cx="5368472" cy="215444"/>
          </a:xfrm>
        </p:spPr>
        <p:txBody>
          <a:bodyPr/>
          <a:lstStyle/>
          <a:p>
            <a:r>
              <a:rPr lang="en-US" dirty="0"/>
              <a:t>Actor Critic Algorithm</a:t>
            </a:r>
          </a:p>
        </p:txBody>
      </p:sp>
      <p:sp>
        <p:nvSpPr>
          <p:cNvPr id="3" name="Text Placeholder 2">
            <a:extLst>
              <a:ext uri="{FF2B5EF4-FFF2-40B4-BE49-F238E27FC236}">
                <a16:creationId xmlns:a16="http://schemas.microsoft.com/office/drawing/2014/main" id="{37F9A516-F6DB-4015-BCDD-370D243A903D}"/>
              </a:ext>
            </a:extLst>
          </p:cNvPr>
          <p:cNvSpPr>
            <a:spLocks noGrp="1"/>
          </p:cNvSpPr>
          <p:nvPr>
            <p:ph type="body" idx="1"/>
          </p:nvPr>
        </p:nvSpPr>
        <p:spPr>
          <a:xfrm>
            <a:off x="210334" y="650748"/>
            <a:ext cx="5345130" cy="1969770"/>
          </a:xfrm>
        </p:spPr>
        <p:txBody>
          <a:bodyPr/>
          <a:lstStyle/>
          <a:p>
            <a:r>
              <a:rPr lang="en-US" sz="1600" dirty="0"/>
              <a:t>The actor critic algorithm consists of two networks (the actor and the critic) working together to solve a particular problem. At a high level, the </a:t>
            </a:r>
            <a:r>
              <a:rPr lang="en-US" sz="1600" b="1" dirty="0"/>
              <a:t>Advantage Function</a:t>
            </a:r>
            <a:r>
              <a:rPr lang="en-US" sz="1600" dirty="0"/>
              <a:t> calculates the agent’s </a:t>
            </a:r>
            <a:r>
              <a:rPr lang="en-US" sz="1600" b="1" dirty="0"/>
              <a:t>TD Error</a:t>
            </a:r>
            <a:r>
              <a:rPr lang="en-US" sz="1600" dirty="0"/>
              <a:t> or </a:t>
            </a:r>
            <a:r>
              <a:rPr lang="en-US" sz="1600" b="1" dirty="0"/>
              <a:t>Prediction Error</a:t>
            </a:r>
            <a:r>
              <a:rPr lang="en-US" sz="1600" dirty="0"/>
              <a:t>. The actor network chooses an action at each time step and the critic network evaluates the quality or the Q-value of a given input state. As the critic network learns which states are better or worse, the actor uses this information to teach the agent to seek out good states and avoid bad states.</a:t>
            </a:r>
          </a:p>
        </p:txBody>
      </p:sp>
      <p:sp>
        <p:nvSpPr>
          <p:cNvPr id="4" name="Slide Number Placeholder 3">
            <a:extLst>
              <a:ext uri="{FF2B5EF4-FFF2-40B4-BE49-F238E27FC236}">
                <a16:creationId xmlns:a16="http://schemas.microsoft.com/office/drawing/2014/main" id="{1B59722B-0328-4AAB-8158-4CF16BF289AF}"/>
              </a:ext>
            </a:extLst>
          </p:cNvPr>
          <p:cNvSpPr>
            <a:spLocks noGrp="1"/>
          </p:cNvSpPr>
          <p:nvPr>
            <p:ph type="sldNum" sz="quarter" idx="7"/>
          </p:nvPr>
        </p:nvSpPr>
        <p:spPr/>
        <p:txBody>
          <a:bodyPr/>
          <a:lstStyle/>
          <a:p>
            <a:fld id="{B6F15528-21DE-4FAA-801E-634DDDAF4B2B}" type="slidenum">
              <a:rPr lang="en-US" smtClean="0"/>
              <a:t>13</a:t>
            </a:fld>
            <a:endParaRPr lang="en-US"/>
          </a:p>
        </p:txBody>
      </p:sp>
      <p:sp>
        <p:nvSpPr>
          <p:cNvPr id="5" name="Footer Placeholder 4">
            <a:extLst>
              <a:ext uri="{FF2B5EF4-FFF2-40B4-BE49-F238E27FC236}">
                <a16:creationId xmlns:a16="http://schemas.microsoft.com/office/drawing/2014/main" id="{EB5485E5-B836-4F2C-986C-5E51BF276FA5}"/>
              </a:ext>
            </a:extLst>
          </p:cNvPr>
          <p:cNvSpPr>
            <a:spLocks noGrp="1"/>
          </p:cNvSpPr>
          <p:nvPr>
            <p:ph type="ftr" sz="quarter" idx="5"/>
          </p:nvPr>
        </p:nvSpPr>
        <p:spPr/>
        <p:txBody>
          <a:bodyPr/>
          <a:lstStyle/>
          <a:p>
            <a:endParaRPr lang="en-US"/>
          </a:p>
        </p:txBody>
      </p:sp>
    </p:spTree>
    <p:extLst>
      <p:ext uri="{BB962C8B-B14F-4D97-AF65-F5344CB8AC3E}">
        <p14:creationId xmlns:p14="http://schemas.microsoft.com/office/powerpoint/2010/main" val="3976172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84150" y="246809"/>
            <a:ext cx="5397500" cy="349885"/>
            <a:chOff x="184150" y="246809"/>
            <a:chExt cx="5397500" cy="349885"/>
          </a:xfrm>
        </p:grpSpPr>
        <p:sp>
          <p:nvSpPr>
            <p:cNvPr id="3" name="object 3"/>
            <p:cNvSpPr/>
            <p:nvPr/>
          </p:nvSpPr>
          <p:spPr>
            <a:xfrm>
              <a:off x="184150" y="246809"/>
              <a:ext cx="5397500" cy="34986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22250" y="284909"/>
              <a:ext cx="5321300" cy="273685"/>
            </a:xfrm>
            <a:custGeom>
              <a:avLst/>
              <a:gdLst/>
              <a:ahLst/>
              <a:cxnLst/>
              <a:rect l="l" t="t" r="r" b="b"/>
              <a:pathLst>
                <a:path w="5321300" h="273684">
                  <a:moveTo>
                    <a:pt x="5321300" y="0"/>
                  </a:moveTo>
                  <a:lnTo>
                    <a:pt x="0" y="0"/>
                  </a:lnTo>
                  <a:lnTo>
                    <a:pt x="0" y="273662"/>
                  </a:lnTo>
                  <a:lnTo>
                    <a:pt x="5321300" y="273662"/>
                  </a:lnTo>
                  <a:lnTo>
                    <a:pt x="5321300" y="0"/>
                  </a:lnTo>
                  <a:close/>
                </a:path>
              </a:pathLst>
            </a:custGeom>
            <a:solidFill>
              <a:srgbClr val="FFFFFF"/>
            </a:solidFill>
          </p:spPr>
          <p:txBody>
            <a:bodyPr wrap="square" lIns="0" tIns="0" rIns="0" bIns="0" rtlCol="0"/>
            <a:lstStyle/>
            <a:p>
              <a:endParaRPr/>
            </a:p>
          </p:txBody>
        </p:sp>
        <p:sp>
          <p:nvSpPr>
            <p:cNvPr id="5" name="object 5"/>
            <p:cNvSpPr/>
            <p:nvPr/>
          </p:nvSpPr>
          <p:spPr>
            <a:xfrm>
              <a:off x="222250" y="284911"/>
              <a:ext cx="5321300" cy="273685"/>
            </a:xfrm>
            <a:custGeom>
              <a:avLst/>
              <a:gdLst/>
              <a:ahLst/>
              <a:cxnLst/>
              <a:rect l="l" t="t" r="r" b="b"/>
              <a:pathLst>
                <a:path w="5321300" h="273684">
                  <a:moveTo>
                    <a:pt x="0" y="0"/>
                  </a:moveTo>
                  <a:lnTo>
                    <a:pt x="5321300" y="0"/>
                  </a:lnTo>
                  <a:lnTo>
                    <a:pt x="5321300" y="273662"/>
                  </a:lnTo>
                  <a:lnTo>
                    <a:pt x="0" y="273662"/>
                  </a:lnTo>
                  <a:lnTo>
                    <a:pt x="0" y="0"/>
                  </a:lnTo>
                  <a:close/>
                </a:path>
              </a:pathLst>
            </a:custGeom>
            <a:ln w="50800">
              <a:solidFill>
                <a:srgbClr val="000000"/>
              </a:solidFill>
            </a:ln>
          </p:spPr>
          <p:txBody>
            <a:bodyPr wrap="square" lIns="0" tIns="0" rIns="0" bIns="0" rtlCol="0"/>
            <a:lstStyle/>
            <a:p>
              <a:endParaRPr/>
            </a:p>
          </p:txBody>
        </p:sp>
      </p:grpSp>
      <p:sp>
        <p:nvSpPr>
          <p:cNvPr id="6" name="object 6"/>
          <p:cNvSpPr txBox="1"/>
          <p:nvPr/>
        </p:nvSpPr>
        <p:spPr>
          <a:xfrm>
            <a:off x="246943" y="254292"/>
            <a:ext cx="1829435" cy="278130"/>
          </a:xfrm>
          <a:prstGeom prst="rect">
            <a:avLst/>
          </a:prstGeom>
        </p:spPr>
        <p:txBody>
          <a:bodyPr vert="horz" wrap="square" lIns="0" tIns="13335" rIns="0" bIns="0" rtlCol="0">
            <a:spAutoFit/>
          </a:bodyPr>
          <a:lstStyle/>
          <a:p>
            <a:pPr marL="12700">
              <a:lnSpc>
                <a:spcPct val="100000"/>
              </a:lnSpc>
              <a:spcBef>
                <a:spcPts val="105"/>
              </a:spcBef>
            </a:pPr>
            <a:r>
              <a:rPr sz="1650" b="1" spc="-5" dirty="0">
                <a:latin typeface="Carlito"/>
                <a:cs typeface="Carlito"/>
              </a:rPr>
              <a:t>Actor </a:t>
            </a:r>
            <a:r>
              <a:rPr sz="1650" b="1" dirty="0">
                <a:latin typeface="Carlito"/>
                <a:cs typeface="Carlito"/>
              </a:rPr>
              <a:t>Critic</a:t>
            </a:r>
            <a:r>
              <a:rPr sz="1650" b="1" spc="-50" dirty="0">
                <a:latin typeface="Carlito"/>
                <a:cs typeface="Carlito"/>
              </a:rPr>
              <a:t> </a:t>
            </a:r>
            <a:r>
              <a:rPr sz="1650" b="1" dirty="0">
                <a:latin typeface="Carlito"/>
                <a:cs typeface="Carlito"/>
              </a:rPr>
              <a:t>Methods</a:t>
            </a:r>
            <a:endParaRPr sz="1650">
              <a:latin typeface="Carlito"/>
              <a:cs typeface="Carlito"/>
            </a:endParaRPr>
          </a:p>
        </p:txBody>
      </p:sp>
      <p:sp>
        <p:nvSpPr>
          <p:cNvPr id="7" name="object 7"/>
          <p:cNvSpPr/>
          <p:nvPr/>
        </p:nvSpPr>
        <p:spPr>
          <a:xfrm>
            <a:off x="196850" y="583472"/>
            <a:ext cx="5372100" cy="2222500"/>
          </a:xfrm>
          <a:prstGeom prst="rect">
            <a:avLst/>
          </a:prstGeom>
          <a:blipFill>
            <a:blip r:embed="rId3" cstate="print"/>
            <a:stretch>
              <a:fillRect/>
            </a:stretch>
          </a:blipFill>
        </p:spPr>
        <p:txBody>
          <a:bodyPr wrap="square" lIns="0" tIns="0" rIns="0" bIns="0" rtlCol="0"/>
          <a:lstStyle/>
          <a:p>
            <a:endParaRPr/>
          </a:p>
        </p:txBody>
      </p:sp>
      <p:sp>
        <p:nvSpPr>
          <p:cNvPr id="8" name="Slide Number Placeholder 7">
            <a:extLst>
              <a:ext uri="{FF2B5EF4-FFF2-40B4-BE49-F238E27FC236}">
                <a16:creationId xmlns:a16="http://schemas.microsoft.com/office/drawing/2014/main" id="{7BC082ED-C5B2-4A25-A64A-02052989B27E}"/>
              </a:ext>
            </a:extLst>
          </p:cNvPr>
          <p:cNvSpPr>
            <a:spLocks noGrp="1"/>
          </p:cNvSpPr>
          <p:nvPr>
            <p:ph type="sldNum" sz="quarter" idx="7"/>
          </p:nvPr>
        </p:nvSpPr>
        <p:spPr/>
        <p:txBody>
          <a:bodyPr/>
          <a:lstStyle/>
          <a:p>
            <a:fld id="{B6F15528-21DE-4FAA-801E-634DDDAF4B2B}" type="slidenum">
              <a:rPr lang="en-US" smtClean="0"/>
              <a:t>14</a:t>
            </a:fld>
            <a:endParaRPr lang="en-US"/>
          </a:p>
        </p:txBody>
      </p:sp>
      <p:sp>
        <p:nvSpPr>
          <p:cNvPr id="9" name="Footer Placeholder 8">
            <a:extLst>
              <a:ext uri="{FF2B5EF4-FFF2-40B4-BE49-F238E27FC236}">
                <a16:creationId xmlns:a16="http://schemas.microsoft.com/office/drawing/2014/main" id="{35786274-9FC3-4D35-810B-BE012A12B188}"/>
              </a:ext>
            </a:extLst>
          </p:cNvPr>
          <p:cNvSpPr>
            <a:spLocks noGrp="1"/>
          </p:cNvSpPr>
          <p:nvPr>
            <p:ph type="ftr" sz="quarter" idx="5"/>
          </p:nvPr>
        </p:nvSpPr>
        <p:spPr/>
        <p:txBody>
          <a:bodyPr/>
          <a:lstStyle/>
          <a:p>
            <a:endParaRPr lang="en-US"/>
          </a:p>
        </p:txBody>
      </p:sp>
      <p:pic>
        <p:nvPicPr>
          <p:cNvPr id="11" name="Picture 10">
            <a:extLst>
              <a:ext uri="{FF2B5EF4-FFF2-40B4-BE49-F238E27FC236}">
                <a16:creationId xmlns:a16="http://schemas.microsoft.com/office/drawing/2014/main" id="{9889228F-577C-4627-BBEC-5966BA98261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5765800" cy="323849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A1E93-F0EA-4893-B1B5-1BC7B08F446E}"/>
              </a:ext>
            </a:extLst>
          </p:cNvPr>
          <p:cNvSpPr>
            <a:spLocks noGrp="1"/>
          </p:cNvSpPr>
          <p:nvPr>
            <p:ph type="title"/>
          </p:nvPr>
        </p:nvSpPr>
        <p:spPr>
          <a:xfrm>
            <a:off x="198663" y="245031"/>
            <a:ext cx="5368472" cy="215444"/>
          </a:xfrm>
        </p:spPr>
        <p:txBody>
          <a:bodyPr/>
          <a:lstStyle/>
          <a:p>
            <a:r>
              <a:rPr lang="en-US" dirty="0"/>
              <a:t>   Advantage Function</a:t>
            </a:r>
          </a:p>
        </p:txBody>
      </p:sp>
      <p:sp>
        <p:nvSpPr>
          <p:cNvPr id="3" name="Text Placeholder 2">
            <a:extLst>
              <a:ext uri="{FF2B5EF4-FFF2-40B4-BE49-F238E27FC236}">
                <a16:creationId xmlns:a16="http://schemas.microsoft.com/office/drawing/2014/main" id="{1F0CAD2C-8356-4583-B31A-169C4A891C39}"/>
              </a:ext>
            </a:extLst>
          </p:cNvPr>
          <p:cNvSpPr>
            <a:spLocks noGrp="1"/>
          </p:cNvSpPr>
          <p:nvPr>
            <p:ph type="body" idx="1"/>
          </p:nvPr>
        </p:nvSpPr>
        <p:spPr>
          <a:xfrm>
            <a:off x="210334" y="650748"/>
            <a:ext cx="5345130" cy="2492990"/>
          </a:xfrm>
        </p:spPr>
        <p:txBody>
          <a:bodyPr/>
          <a:lstStyle/>
          <a:p>
            <a:r>
              <a:rPr lang="en-US" dirty="0"/>
              <a:t>The </a:t>
            </a:r>
            <a:r>
              <a:rPr lang="en-US" b="1" dirty="0"/>
              <a:t>Advantage</a:t>
            </a:r>
            <a:r>
              <a:rPr lang="en-US" dirty="0"/>
              <a:t> function tells us if a state is better or worse than expected. If an action is better than expected (the advantage is greater than 0), we want to encourage the actor to take </a:t>
            </a:r>
            <a:r>
              <a:rPr lang="en-US" b="1" dirty="0"/>
              <a:t>more</a:t>
            </a:r>
            <a:r>
              <a:rPr lang="en-US" dirty="0"/>
              <a:t> of that action. If an action is worse than expected (the advantage is less than 0), we want to encourage the actor to take the </a:t>
            </a:r>
            <a:r>
              <a:rPr lang="en-US" b="1" dirty="0"/>
              <a:t>opposite</a:t>
            </a:r>
            <a:r>
              <a:rPr lang="en-US" dirty="0"/>
              <a:t> of that action. If an action performs exactly as expected (the advantage equals 0), the actor doesn’t learn anything from that action.</a:t>
            </a:r>
          </a:p>
        </p:txBody>
      </p:sp>
      <p:sp>
        <p:nvSpPr>
          <p:cNvPr id="4" name="Slide Number Placeholder 3">
            <a:extLst>
              <a:ext uri="{FF2B5EF4-FFF2-40B4-BE49-F238E27FC236}">
                <a16:creationId xmlns:a16="http://schemas.microsoft.com/office/drawing/2014/main" id="{9826896D-5D37-4705-8026-3F6263444276}"/>
              </a:ext>
            </a:extLst>
          </p:cNvPr>
          <p:cNvSpPr>
            <a:spLocks noGrp="1"/>
          </p:cNvSpPr>
          <p:nvPr>
            <p:ph type="sldNum" sz="quarter" idx="7"/>
          </p:nvPr>
        </p:nvSpPr>
        <p:spPr/>
        <p:txBody>
          <a:bodyPr/>
          <a:lstStyle/>
          <a:p>
            <a:fld id="{B6F15528-21DE-4FAA-801E-634DDDAF4B2B}" type="slidenum">
              <a:rPr lang="en-US" smtClean="0"/>
              <a:t>15</a:t>
            </a:fld>
            <a:endParaRPr lang="en-US"/>
          </a:p>
        </p:txBody>
      </p:sp>
      <p:sp>
        <p:nvSpPr>
          <p:cNvPr id="5" name="Footer Placeholder 4">
            <a:extLst>
              <a:ext uri="{FF2B5EF4-FFF2-40B4-BE49-F238E27FC236}">
                <a16:creationId xmlns:a16="http://schemas.microsoft.com/office/drawing/2014/main" id="{1052967D-236A-426D-B23E-6E9C737D536E}"/>
              </a:ext>
            </a:extLst>
          </p:cNvPr>
          <p:cNvSpPr>
            <a:spLocks noGrp="1"/>
          </p:cNvSpPr>
          <p:nvPr>
            <p:ph type="ftr" sz="quarter" idx="5"/>
          </p:nvPr>
        </p:nvSpPr>
        <p:spPr/>
        <p:txBody>
          <a:bodyPr/>
          <a:lstStyle/>
          <a:p>
            <a:endParaRPr lang="en-US"/>
          </a:p>
        </p:txBody>
      </p:sp>
    </p:spTree>
    <p:extLst>
      <p:ext uri="{BB962C8B-B14F-4D97-AF65-F5344CB8AC3E}">
        <p14:creationId xmlns:p14="http://schemas.microsoft.com/office/powerpoint/2010/main" val="20215425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28D12-C8AB-4553-ABD4-6EE904BE267F}"/>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E66739B4-459F-42A7-8A9F-6760241C9D79}"/>
              </a:ext>
            </a:extLst>
          </p:cNvPr>
          <p:cNvSpPr>
            <a:spLocks noGrp="1"/>
          </p:cNvSpPr>
          <p:nvPr>
            <p:ph type="body" idx="1"/>
          </p:nvPr>
        </p:nvSpPr>
        <p:spPr>
          <a:xfrm>
            <a:off x="210334" y="650748"/>
            <a:ext cx="5345130" cy="553998"/>
          </a:xfrm>
        </p:spPr>
        <p:txBody>
          <a:bodyPr/>
          <a:lstStyle/>
          <a:p>
            <a:r>
              <a:rPr lang="en-US" dirty="0"/>
              <a:t>In the Advantage Actor Critic algorithm, the </a:t>
            </a:r>
            <a:r>
              <a:rPr lang="en-US" b="1" dirty="0"/>
              <a:t>Advantage</a:t>
            </a:r>
            <a:r>
              <a:rPr lang="en-US" dirty="0"/>
              <a:t> is equal to the </a:t>
            </a:r>
            <a:r>
              <a:rPr lang="en-US" b="1" dirty="0"/>
              <a:t>TD Error.</a:t>
            </a:r>
            <a:endParaRPr lang="en-US" dirty="0"/>
          </a:p>
        </p:txBody>
      </p:sp>
      <p:sp>
        <p:nvSpPr>
          <p:cNvPr id="4" name="Slide Number Placeholder 3">
            <a:extLst>
              <a:ext uri="{FF2B5EF4-FFF2-40B4-BE49-F238E27FC236}">
                <a16:creationId xmlns:a16="http://schemas.microsoft.com/office/drawing/2014/main" id="{6F12B05F-55D0-41BE-95D7-B77C68F59498}"/>
              </a:ext>
            </a:extLst>
          </p:cNvPr>
          <p:cNvSpPr>
            <a:spLocks noGrp="1"/>
          </p:cNvSpPr>
          <p:nvPr>
            <p:ph type="sldNum" sz="quarter" idx="7"/>
          </p:nvPr>
        </p:nvSpPr>
        <p:spPr/>
        <p:txBody>
          <a:bodyPr/>
          <a:lstStyle/>
          <a:p>
            <a:fld id="{B6F15528-21DE-4FAA-801E-634DDDAF4B2B}" type="slidenum">
              <a:rPr lang="en-US" smtClean="0"/>
              <a:t>16</a:t>
            </a:fld>
            <a:endParaRPr lang="en-US"/>
          </a:p>
        </p:txBody>
      </p:sp>
      <p:sp>
        <p:nvSpPr>
          <p:cNvPr id="5" name="Footer Placeholder 4">
            <a:extLst>
              <a:ext uri="{FF2B5EF4-FFF2-40B4-BE49-F238E27FC236}">
                <a16:creationId xmlns:a16="http://schemas.microsoft.com/office/drawing/2014/main" id="{D1C6513E-F68C-4CB2-85EB-9223C8F4A376}"/>
              </a:ext>
            </a:extLst>
          </p:cNvPr>
          <p:cNvSpPr>
            <a:spLocks noGrp="1"/>
          </p:cNvSpPr>
          <p:nvPr>
            <p:ph type="ftr" sz="quarter" idx="5"/>
          </p:nvPr>
        </p:nvSpPr>
        <p:spPr/>
        <p:txBody>
          <a:bodyPr/>
          <a:lstStyle/>
          <a:p>
            <a:endParaRPr lang="en-US"/>
          </a:p>
        </p:txBody>
      </p:sp>
    </p:spTree>
    <p:extLst>
      <p:ext uri="{BB962C8B-B14F-4D97-AF65-F5344CB8AC3E}">
        <p14:creationId xmlns:p14="http://schemas.microsoft.com/office/powerpoint/2010/main" val="2725730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E98F9-CFB2-445B-AB80-AB8BC50F87F1}"/>
              </a:ext>
            </a:extLst>
          </p:cNvPr>
          <p:cNvSpPr>
            <a:spLocks noGrp="1"/>
          </p:cNvSpPr>
          <p:nvPr>
            <p:ph type="title"/>
          </p:nvPr>
        </p:nvSpPr>
        <p:spPr>
          <a:xfrm>
            <a:off x="198663" y="245031"/>
            <a:ext cx="5368472" cy="215444"/>
          </a:xfrm>
        </p:spPr>
        <p:txBody>
          <a:bodyPr/>
          <a:lstStyle/>
          <a:p>
            <a:pPr algn="ctr"/>
            <a:r>
              <a:rPr lang="en-US" dirty="0"/>
              <a:t>Advantage Function</a:t>
            </a:r>
          </a:p>
        </p:txBody>
      </p:sp>
      <p:pic>
        <p:nvPicPr>
          <p:cNvPr id="7" name="Picture 6">
            <a:extLst>
              <a:ext uri="{FF2B5EF4-FFF2-40B4-BE49-F238E27FC236}">
                <a16:creationId xmlns:a16="http://schemas.microsoft.com/office/drawing/2014/main" id="{19749482-B37D-449B-98B6-A7AA1205F760}"/>
              </a:ext>
            </a:extLst>
          </p:cNvPr>
          <p:cNvPicPr>
            <a:picLocks noChangeAspect="1"/>
          </p:cNvPicPr>
          <p:nvPr/>
        </p:nvPicPr>
        <p:blipFill>
          <a:blip r:embed="rId2"/>
          <a:stretch>
            <a:fillRect/>
          </a:stretch>
        </p:blipFill>
        <p:spPr>
          <a:xfrm>
            <a:off x="210334" y="1607531"/>
            <a:ext cx="5356801" cy="877124"/>
          </a:xfrm>
          <a:prstGeom prst="rect">
            <a:avLst/>
          </a:prstGeom>
        </p:spPr>
      </p:pic>
      <p:sp>
        <p:nvSpPr>
          <p:cNvPr id="3" name="Text Placeholder 2">
            <a:extLst>
              <a:ext uri="{FF2B5EF4-FFF2-40B4-BE49-F238E27FC236}">
                <a16:creationId xmlns:a16="http://schemas.microsoft.com/office/drawing/2014/main" id="{F7C0F45F-C39A-4B9D-AF0B-A4465F0556BE}"/>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29602065-16DB-490B-9105-37670A2D48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663" y="805441"/>
            <a:ext cx="5345130" cy="713218"/>
          </a:xfrm>
          <a:prstGeom prst="rect">
            <a:avLst/>
          </a:prstGeom>
        </p:spPr>
      </p:pic>
      <p:sp>
        <p:nvSpPr>
          <p:cNvPr id="4" name="Slide Number Placeholder 3">
            <a:extLst>
              <a:ext uri="{FF2B5EF4-FFF2-40B4-BE49-F238E27FC236}">
                <a16:creationId xmlns:a16="http://schemas.microsoft.com/office/drawing/2014/main" id="{E6CF3B9C-2653-4B62-B1D2-80C7797360E8}"/>
              </a:ext>
            </a:extLst>
          </p:cNvPr>
          <p:cNvSpPr>
            <a:spLocks noGrp="1"/>
          </p:cNvSpPr>
          <p:nvPr>
            <p:ph type="sldNum" sz="quarter" idx="7"/>
          </p:nvPr>
        </p:nvSpPr>
        <p:spPr/>
        <p:txBody>
          <a:bodyPr/>
          <a:lstStyle/>
          <a:p>
            <a:fld id="{B6F15528-21DE-4FAA-801E-634DDDAF4B2B}" type="slidenum">
              <a:rPr lang="en-US" smtClean="0"/>
              <a:t>17</a:t>
            </a:fld>
            <a:endParaRPr lang="en-US"/>
          </a:p>
        </p:txBody>
      </p:sp>
      <p:sp>
        <p:nvSpPr>
          <p:cNvPr id="6" name="Footer Placeholder 5">
            <a:extLst>
              <a:ext uri="{FF2B5EF4-FFF2-40B4-BE49-F238E27FC236}">
                <a16:creationId xmlns:a16="http://schemas.microsoft.com/office/drawing/2014/main" id="{17B42A2D-4ED6-4D78-810F-9DE13F52E9F4}"/>
              </a:ext>
            </a:extLst>
          </p:cNvPr>
          <p:cNvSpPr>
            <a:spLocks noGrp="1"/>
          </p:cNvSpPr>
          <p:nvPr>
            <p:ph type="ftr" sz="quarter" idx="5"/>
          </p:nvPr>
        </p:nvSpPr>
        <p:spPr/>
        <p:txBody>
          <a:bodyPr/>
          <a:lstStyle/>
          <a:p>
            <a:endParaRPr lang="en-US"/>
          </a:p>
        </p:txBody>
      </p:sp>
    </p:spTree>
    <p:extLst>
      <p:ext uri="{BB962C8B-B14F-4D97-AF65-F5344CB8AC3E}">
        <p14:creationId xmlns:p14="http://schemas.microsoft.com/office/powerpoint/2010/main" val="19112270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096BE-57F9-4D45-9C1A-00FC3B82A69E}"/>
              </a:ext>
            </a:extLst>
          </p:cNvPr>
          <p:cNvSpPr>
            <a:spLocks noGrp="1"/>
          </p:cNvSpPr>
          <p:nvPr>
            <p:ph type="title"/>
          </p:nvPr>
        </p:nvSpPr>
        <p:spPr>
          <a:xfrm>
            <a:off x="198663" y="245031"/>
            <a:ext cx="5368472" cy="215444"/>
          </a:xfrm>
        </p:spPr>
        <p:txBody>
          <a:bodyPr/>
          <a:lstStyle/>
          <a:p>
            <a:r>
              <a:rPr lang="en-US" dirty="0"/>
              <a:t>   Actor-Network</a:t>
            </a:r>
          </a:p>
        </p:txBody>
      </p:sp>
      <p:sp>
        <p:nvSpPr>
          <p:cNvPr id="3" name="Text Placeholder 2">
            <a:extLst>
              <a:ext uri="{FF2B5EF4-FFF2-40B4-BE49-F238E27FC236}">
                <a16:creationId xmlns:a16="http://schemas.microsoft.com/office/drawing/2014/main" id="{79ECB42E-BEC1-496F-8856-B44B491F72E1}"/>
              </a:ext>
            </a:extLst>
          </p:cNvPr>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6A8E9A12-01F4-49BD-AF65-890FED70E09B}"/>
              </a:ext>
            </a:extLst>
          </p:cNvPr>
          <p:cNvSpPr>
            <a:spLocks noGrp="1"/>
          </p:cNvSpPr>
          <p:nvPr>
            <p:ph type="sldNum" sz="quarter" idx="7"/>
          </p:nvPr>
        </p:nvSpPr>
        <p:spPr/>
        <p:txBody>
          <a:bodyPr/>
          <a:lstStyle/>
          <a:p>
            <a:fld id="{B6F15528-21DE-4FAA-801E-634DDDAF4B2B}" type="slidenum">
              <a:rPr lang="en-US" smtClean="0"/>
              <a:t>18</a:t>
            </a:fld>
            <a:endParaRPr lang="en-US"/>
          </a:p>
        </p:txBody>
      </p:sp>
      <p:pic>
        <p:nvPicPr>
          <p:cNvPr id="7" name="Picture 6">
            <a:extLst>
              <a:ext uri="{FF2B5EF4-FFF2-40B4-BE49-F238E27FC236}">
                <a16:creationId xmlns:a16="http://schemas.microsoft.com/office/drawing/2014/main" id="{54788C58-F61D-499A-BD0C-D67478DA409E}"/>
              </a:ext>
            </a:extLst>
          </p:cNvPr>
          <p:cNvPicPr>
            <a:picLocks noChangeAspect="1"/>
          </p:cNvPicPr>
          <p:nvPr/>
        </p:nvPicPr>
        <p:blipFill rotWithShape="1">
          <a:blip r:embed="rId2">
            <a:extLst>
              <a:ext uri="{28A0092B-C50C-407E-A947-70E740481C1C}">
                <a14:useLocalDpi xmlns:a14="http://schemas.microsoft.com/office/drawing/2010/main" val="0"/>
              </a:ext>
            </a:extLst>
          </a:blip>
          <a:srcRect b="5558"/>
          <a:stretch/>
        </p:blipFill>
        <p:spPr>
          <a:xfrm>
            <a:off x="1130300" y="552449"/>
            <a:ext cx="3506932" cy="2420542"/>
          </a:xfrm>
          <a:prstGeom prst="rect">
            <a:avLst/>
          </a:prstGeom>
        </p:spPr>
      </p:pic>
      <p:sp>
        <p:nvSpPr>
          <p:cNvPr id="8" name="Footer Placeholder 7">
            <a:extLst>
              <a:ext uri="{FF2B5EF4-FFF2-40B4-BE49-F238E27FC236}">
                <a16:creationId xmlns:a16="http://schemas.microsoft.com/office/drawing/2014/main" id="{46748681-2183-40FD-8CEF-E9C5F4738CBC}"/>
              </a:ext>
            </a:extLst>
          </p:cNvPr>
          <p:cNvSpPr>
            <a:spLocks noGrp="1"/>
          </p:cNvSpPr>
          <p:nvPr>
            <p:ph type="ftr" sz="quarter" idx="5"/>
          </p:nvPr>
        </p:nvSpPr>
        <p:spPr>
          <a:xfrm>
            <a:off x="-622300" y="3014080"/>
            <a:ext cx="4724400" cy="123111"/>
          </a:xfrm>
        </p:spPr>
        <p:txBody>
          <a:bodyPr/>
          <a:lstStyle/>
          <a:p>
            <a:r>
              <a:rPr lang="en-US" sz="800" dirty="0">
                <a:solidFill>
                  <a:schemeClr val="tx1"/>
                </a:solidFill>
                <a:hlinkClick r:id="rId3">
                  <a:extLst>
                    <a:ext uri="{A12FA001-AC4F-418D-AE19-62706E023703}">
                      <ahyp:hlinkClr xmlns:ahyp="http://schemas.microsoft.com/office/drawing/2018/hyperlinkcolor" val="tx"/>
                    </a:ext>
                  </a:extLst>
                </a:hlinkClick>
              </a:rPr>
              <a:t>Advantage Actor Critic Tutorial: minA2C | by Mike Wang | Towards Data Science</a:t>
            </a:r>
            <a:endParaRPr lang="en-US" sz="800" dirty="0">
              <a:solidFill>
                <a:schemeClr val="tx1"/>
              </a:solidFill>
            </a:endParaRPr>
          </a:p>
        </p:txBody>
      </p:sp>
    </p:spTree>
    <p:extLst>
      <p:ext uri="{BB962C8B-B14F-4D97-AF65-F5344CB8AC3E}">
        <p14:creationId xmlns:p14="http://schemas.microsoft.com/office/powerpoint/2010/main" val="3023596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A6C5C-B568-45E4-A367-81B0149A660E}"/>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5B0179A0-5555-4977-86CE-4B0FDB458B24}"/>
              </a:ext>
            </a:extLst>
          </p:cNvPr>
          <p:cNvSpPr>
            <a:spLocks noGrp="1"/>
          </p:cNvSpPr>
          <p:nvPr>
            <p:ph type="body" idx="1"/>
          </p:nvPr>
        </p:nvSpPr>
        <p:spPr>
          <a:xfrm>
            <a:off x="210334" y="650748"/>
            <a:ext cx="5345130" cy="2462213"/>
          </a:xfrm>
        </p:spPr>
        <p:txBody>
          <a:bodyPr/>
          <a:lstStyle/>
          <a:p>
            <a:pPr marL="285750" indent="-285750">
              <a:buFont typeface="Arial" panose="020B0604020202020204" pitchFamily="34" charset="0"/>
              <a:buChar char="•"/>
            </a:pPr>
            <a:r>
              <a:rPr lang="en-US" sz="1600" dirty="0"/>
              <a:t>The actor network outputs a </a:t>
            </a:r>
            <a:r>
              <a:rPr lang="en-US" sz="1600" b="1" dirty="0"/>
              <a:t>probability distribution</a:t>
            </a:r>
            <a:r>
              <a:rPr lang="en-US" sz="1600" dirty="0"/>
              <a:t> corresponding to each action. </a:t>
            </a:r>
          </a:p>
          <a:p>
            <a:pPr marL="285750" indent="-285750">
              <a:buFont typeface="Arial" panose="020B0604020202020204" pitchFamily="34" charset="0"/>
              <a:buChar char="•"/>
            </a:pPr>
            <a:r>
              <a:rPr lang="en-US" sz="1600" dirty="0"/>
              <a:t>We sample actions from this probability distribution according to each action’s probability. </a:t>
            </a:r>
          </a:p>
          <a:p>
            <a:pPr marL="285750" indent="-285750">
              <a:buFont typeface="Arial" panose="020B0604020202020204" pitchFamily="34" charset="0"/>
              <a:buChar char="•"/>
            </a:pPr>
            <a:r>
              <a:rPr lang="en-US" sz="1600" dirty="0"/>
              <a:t>If the action to go left has a value of .8 and the action to go right has a value of .2, we will only choose the left action 80% of the time and the right action 20% of the time. </a:t>
            </a:r>
            <a:r>
              <a:rPr lang="en-US" sz="1600" dirty="0">
                <a:highlight>
                  <a:srgbClr val="FFFF00"/>
                </a:highlight>
              </a:rPr>
              <a:t>Because the output is a probability distribution, note that the agent will not always choose the action with the highest probability</a:t>
            </a:r>
            <a:r>
              <a:rPr lang="en-US" sz="1600" dirty="0"/>
              <a:t>.</a:t>
            </a:r>
          </a:p>
        </p:txBody>
      </p:sp>
      <p:sp>
        <p:nvSpPr>
          <p:cNvPr id="4" name="Slide Number Placeholder 3">
            <a:extLst>
              <a:ext uri="{FF2B5EF4-FFF2-40B4-BE49-F238E27FC236}">
                <a16:creationId xmlns:a16="http://schemas.microsoft.com/office/drawing/2014/main" id="{7796CED5-0AA0-45E6-8C29-E257870B9A3E}"/>
              </a:ext>
            </a:extLst>
          </p:cNvPr>
          <p:cNvSpPr>
            <a:spLocks noGrp="1"/>
          </p:cNvSpPr>
          <p:nvPr>
            <p:ph type="sldNum" sz="quarter" idx="7"/>
          </p:nvPr>
        </p:nvSpPr>
        <p:spPr/>
        <p:txBody>
          <a:bodyPr/>
          <a:lstStyle/>
          <a:p>
            <a:fld id="{B6F15528-21DE-4FAA-801E-634DDDAF4B2B}" type="slidenum">
              <a:rPr lang="en-US" smtClean="0"/>
              <a:t>19</a:t>
            </a:fld>
            <a:endParaRPr lang="en-US"/>
          </a:p>
        </p:txBody>
      </p:sp>
      <p:sp>
        <p:nvSpPr>
          <p:cNvPr id="5" name="Footer Placeholder 4">
            <a:extLst>
              <a:ext uri="{FF2B5EF4-FFF2-40B4-BE49-F238E27FC236}">
                <a16:creationId xmlns:a16="http://schemas.microsoft.com/office/drawing/2014/main" id="{B74CDF04-572E-436D-B36A-ABB3D680937F}"/>
              </a:ext>
            </a:extLst>
          </p:cNvPr>
          <p:cNvSpPr>
            <a:spLocks noGrp="1"/>
          </p:cNvSpPr>
          <p:nvPr>
            <p:ph type="ftr" sz="quarter" idx="5"/>
          </p:nvPr>
        </p:nvSpPr>
        <p:spPr/>
        <p:txBody>
          <a:bodyPr/>
          <a:lstStyle/>
          <a:p>
            <a:endParaRPr lang="en-US"/>
          </a:p>
        </p:txBody>
      </p:sp>
    </p:spTree>
    <p:extLst>
      <p:ext uri="{BB962C8B-B14F-4D97-AF65-F5344CB8AC3E}">
        <p14:creationId xmlns:p14="http://schemas.microsoft.com/office/powerpoint/2010/main" val="3606894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04867" y="215389"/>
            <a:ext cx="5356225" cy="349885"/>
            <a:chOff x="204867" y="215389"/>
            <a:chExt cx="5356225" cy="349885"/>
          </a:xfrm>
        </p:grpSpPr>
        <p:sp>
          <p:nvSpPr>
            <p:cNvPr id="3" name="object 3"/>
            <p:cNvSpPr/>
            <p:nvPr/>
          </p:nvSpPr>
          <p:spPr>
            <a:xfrm>
              <a:off x="204867" y="215389"/>
              <a:ext cx="5356059" cy="34986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42967" y="253489"/>
              <a:ext cx="5280025" cy="273685"/>
            </a:xfrm>
            <a:custGeom>
              <a:avLst/>
              <a:gdLst/>
              <a:ahLst/>
              <a:cxnLst/>
              <a:rect l="l" t="t" r="r" b="b"/>
              <a:pathLst>
                <a:path w="5280025" h="273684">
                  <a:moveTo>
                    <a:pt x="5279859" y="0"/>
                  </a:moveTo>
                  <a:lnTo>
                    <a:pt x="0" y="0"/>
                  </a:lnTo>
                  <a:lnTo>
                    <a:pt x="0" y="273662"/>
                  </a:lnTo>
                  <a:lnTo>
                    <a:pt x="5279859" y="273662"/>
                  </a:lnTo>
                  <a:lnTo>
                    <a:pt x="5279859" y="0"/>
                  </a:lnTo>
                  <a:close/>
                </a:path>
              </a:pathLst>
            </a:custGeom>
            <a:solidFill>
              <a:srgbClr val="FFFFFF"/>
            </a:solidFill>
          </p:spPr>
          <p:txBody>
            <a:bodyPr wrap="square" lIns="0" tIns="0" rIns="0" bIns="0" rtlCol="0"/>
            <a:lstStyle/>
            <a:p>
              <a:endParaRPr/>
            </a:p>
          </p:txBody>
        </p:sp>
        <p:sp>
          <p:nvSpPr>
            <p:cNvPr id="5" name="object 5"/>
            <p:cNvSpPr/>
            <p:nvPr/>
          </p:nvSpPr>
          <p:spPr>
            <a:xfrm>
              <a:off x="242967" y="253492"/>
              <a:ext cx="5280025" cy="273685"/>
            </a:xfrm>
            <a:custGeom>
              <a:avLst/>
              <a:gdLst/>
              <a:ahLst/>
              <a:cxnLst/>
              <a:rect l="l" t="t" r="r" b="b"/>
              <a:pathLst>
                <a:path w="5280025" h="273684">
                  <a:moveTo>
                    <a:pt x="0" y="0"/>
                  </a:moveTo>
                  <a:lnTo>
                    <a:pt x="5279859" y="0"/>
                  </a:lnTo>
                  <a:lnTo>
                    <a:pt x="5279859" y="273662"/>
                  </a:lnTo>
                  <a:lnTo>
                    <a:pt x="0" y="273662"/>
                  </a:lnTo>
                  <a:lnTo>
                    <a:pt x="0" y="0"/>
                  </a:lnTo>
                  <a:close/>
                </a:path>
              </a:pathLst>
            </a:custGeom>
            <a:ln w="50800">
              <a:solidFill>
                <a:srgbClr val="000000"/>
              </a:solidFill>
            </a:ln>
          </p:spPr>
          <p:txBody>
            <a:bodyPr wrap="square" lIns="0" tIns="0" rIns="0" bIns="0" rtlCol="0"/>
            <a:lstStyle/>
            <a:p>
              <a:endParaRPr/>
            </a:p>
          </p:txBody>
        </p:sp>
      </p:grpSp>
      <p:sp>
        <p:nvSpPr>
          <p:cNvPr id="6" name="object 6"/>
          <p:cNvSpPr txBox="1"/>
          <p:nvPr/>
        </p:nvSpPr>
        <p:spPr>
          <a:xfrm>
            <a:off x="267661" y="222872"/>
            <a:ext cx="1937385" cy="278130"/>
          </a:xfrm>
          <a:prstGeom prst="rect">
            <a:avLst/>
          </a:prstGeom>
        </p:spPr>
        <p:txBody>
          <a:bodyPr vert="horz" wrap="square" lIns="0" tIns="13335" rIns="0" bIns="0" rtlCol="0">
            <a:spAutoFit/>
          </a:bodyPr>
          <a:lstStyle/>
          <a:p>
            <a:pPr marL="12700">
              <a:lnSpc>
                <a:spcPct val="100000"/>
              </a:lnSpc>
              <a:spcBef>
                <a:spcPts val="105"/>
              </a:spcBef>
            </a:pPr>
            <a:r>
              <a:rPr sz="1650" b="1" spc="-5" dirty="0">
                <a:latin typeface="Carlito"/>
                <a:cs typeface="Carlito"/>
              </a:rPr>
              <a:t>Policy-based</a:t>
            </a:r>
            <a:r>
              <a:rPr sz="1650" b="1" spc="-65" dirty="0">
                <a:latin typeface="Carlito"/>
                <a:cs typeface="Carlito"/>
              </a:rPr>
              <a:t> </a:t>
            </a:r>
            <a:r>
              <a:rPr sz="1650" b="1" dirty="0">
                <a:latin typeface="Carlito"/>
                <a:cs typeface="Carlito"/>
              </a:rPr>
              <a:t>methods</a:t>
            </a:r>
            <a:endParaRPr sz="1650">
              <a:latin typeface="Carlito"/>
              <a:cs typeface="Carlito"/>
            </a:endParaRPr>
          </a:p>
        </p:txBody>
      </p:sp>
      <p:sp>
        <p:nvSpPr>
          <p:cNvPr id="7" name="object 7"/>
          <p:cNvSpPr/>
          <p:nvPr/>
        </p:nvSpPr>
        <p:spPr>
          <a:xfrm>
            <a:off x="228600" y="559880"/>
            <a:ext cx="5308600" cy="2476500"/>
          </a:xfrm>
          <a:prstGeom prst="rect">
            <a:avLst/>
          </a:prstGeom>
          <a:blipFill>
            <a:blip r:embed="rId3" cstate="print"/>
            <a:stretch>
              <a:fillRect/>
            </a:stretch>
          </a:blipFill>
        </p:spPr>
        <p:txBody>
          <a:bodyPr wrap="square" lIns="0" tIns="0" rIns="0" bIns="0" rtlCol="0"/>
          <a:lstStyle/>
          <a:p>
            <a:endParaRPr/>
          </a:p>
        </p:txBody>
      </p:sp>
      <p:sp>
        <p:nvSpPr>
          <p:cNvPr id="8" name="Slide Number Placeholder 7">
            <a:extLst>
              <a:ext uri="{FF2B5EF4-FFF2-40B4-BE49-F238E27FC236}">
                <a16:creationId xmlns:a16="http://schemas.microsoft.com/office/drawing/2014/main" id="{53E2AB7A-CD48-4754-8168-3CBEC0CAF69C}"/>
              </a:ext>
            </a:extLst>
          </p:cNvPr>
          <p:cNvSpPr>
            <a:spLocks noGrp="1"/>
          </p:cNvSpPr>
          <p:nvPr>
            <p:ph type="sldNum" sz="quarter" idx="7"/>
          </p:nvPr>
        </p:nvSpPr>
        <p:spPr/>
        <p:txBody>
          <a:bodyPr/>
          <a:lstStyle/>
          <a:p>
            <a:fld id="{B6F15528-21DE-4FAA-801E-634DDDAF4B2B}" type="slidenum">
              <a:rPr lang="en-US" smtClean="0"/>
              <a:t>2</a:t>
            </a:fld>
            <a:endParaRPr lang="en-US"/>
          </a:p>
        </p:txBody>
      </p:sp>
      <p:sp>
        <p:nvSpPr>
          <p:cNvPr id="9" name="Footer Placeholder 8">
            <a:extLst>
              <a:ext uri="{FF2B5EF4-FFF2-40B4-BE49-F238E27FC236}">
                <a16:creationId xmlns:a16="http://schemas.microsoft.com/office/drawing/2014/main" id="{4372C3DC-11E7-4934-B42E-C2BFB9B5AD64}"/>
              </a:ext>
            </a:extLst>
          </p:cNvPr>
          <p:cNvSpPr>
            <a:spLocks noGrp="1"/>
          </p:cNvSpPr>
          <p:nvPr>
            <p:ph type="ftr" sz="quarter" idx="5"/>
          </p:nvPr>
        </p:nvSpPr>
        <p:spPr/>
        <p:txBody>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A9831-E2AE-427F-9BEE-D4057B236905}"/>
              </a:ext>
            </a:extLst>
          </p:cNvPr>
          <p:cNvSpPr>
            <a:spLocks noGrp="1"/>
          </p:cNvSpPr>
          <p:nvPr>
            <p:ph type="title"/>
          </p:nvPr>
        </p:nvSpPr>
        <p:spPr>
          <a:xfrm>
            <a:off x="198663" y="245031"/>
            <a:ext cx="5368472" cy="646331"/>
          </a:xfrm>
        </p:spPr>
        <p:txBody>
          <a:bodyPr/>
          <a:lstStyle/>
          <a:p>
            <a:r>
              <a:rPr lang="en-US" dirty="0"/>
              <a:t>  Updating the Actor Network’s weights</a:t>
            </a:r>
            <a:br>
              <a:rPr lang="en-US" dirty="0"/>
            </a:br>
            <a:br>
              <a:rPr lang="en-US" dirty="0"/>
            </a:br>
            <a:endParaRPr lang="en-US" dirty="0"/>
          </a:p>
        </p:txBody>
      </p:sp>
      <p:sp>
        <p:nvSpPr>
          <p:cNvPr id="3" name="Text Placeholder 2">
            <a:extLst>
              <a:ext uri="{FF2B5EF4-FFF2-40B4-BE49-F238E27FC236}">
                <a16:creationId xmlns:a16="http://schemas.microsoft.com/office/drawing/2014/main" id="{FF65595F-708D-482D-88FF-358A40EB9F65}"/>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409348FB-E4AD-40A3-9933-39ADE6B47A7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06500" y="552450"/>
            <a:ext cx="3196509" cy="2441019"/>
          </a:xfrm>
          <a:prstGeom prst="rect">
            <a:avLst/>
          </a:prstGeom>
        </p:spPr>
      </p:pic>
      <p:sp>
        <p:nvSpPr>
          <p:cNvPr id="6" name="Slide Number Placeholder 5">
            <a:extLst>
              <a:ext uri="{FF2B5EF4-FFF2-40B4-BE49-F238E27FC236}">
                <a16:creationId xmlns:a16="http://schemas.microsoft.com/office/drawing/2014/main" id="{9AC97062-3230-41AA-9355-607EFA9CE2FD}"/>
              </a:ext>
            </a:extLst>
          </p:cNvPr>
          <p:cNvSpPr>
            <a:spLocks noGrp="1"/>
          </p:cNvSpPr>
          <p:nvPr>
            <p:ph type="sldNum" sz="quarter" idx="7"/>
          </p:nvPr>
        </p:nvSpPr>
        <p:spPr/>
        <p:txBody>
          <a:bodyPr/>
          <a:lstStyle/>
          <a:p>
            <a:fld id="{B6F15528-21DE-4FAA-801E-634DDDAF4B2B}" type="slidenum">
              <a:rPr lang="en-US" smtClean="0"/>
              <a:t>20</a:t>
            </a:fld>
            <a:endParaRPr lang="en-US"/>
          </a:p>
        </p:txBody>
      </p:sp>
      <p:sp>
        <p:nvSpPr>
          <p:cNvPr id="7" name="Footer Placeholder 6">
            <a:extLst>
              <a:ext uri="{FF2B5EF4-FFF2-40B4-BE49-F238E27FC236}">
                <a16:creationId xmlns:a16="http://schemas.microsoft.com/office/drawing/2014/main" id="{03B34288-8A51-4730-88A9-D467F2CC0926}"/>
              </a:ext>
            </a:extLst>
          </p:cNvPr>
          <p:cNvSpPr>
            <a:spLocks noGrp="1"/>
          </p:cNvSpPr>
          <p:nvPr>
            <p:ph type="ftr" sz="quarter" idx="5"/>
          </p:nvPr>
        </p:nvSpPr>
        <p:spPr>
          <a:xfrm>
            <a:off x="-88900" y="3011805"/>
            <a:ext cx="3962400" cy="123111"/>
          </a:xfrm>
        </p:spPr>
        <p:txBody>
          <a:bodyPr/>
          <a:lstStyle/>
          <a:p>
            <a:r>
              <a:rPr lang="en-US" sz="800" dirty="0">
                <a:solidFill>
                  <a:schemeClr val="tx1"/>
                </a:solidFill>
                <a:hlinkClick r:id="rId3">
                  <a:extLst>
                    <a:ext uri="{A12FA001-AC4F-418D-AE19-62706E023703}">
                      <ahyp:hlinkClr xmlns:ahyp="http://schemas.microsoft.com/office/drawing/2018/hyperlinkcolor" val="tx"/>
                    </a:ext>
                  </a:extLst>
                </a:hlinkClick>
              </a:rPr>
              <a:t>Advantage Actor Critic Tutorial: minA2C | by Mike Wang | Towards Data Science</a:t>
            </a:r>
            <a:endParaRPr lang="en-US" sz="800" dirty="0">
              <a:solidFill>
                <a:schemeClr val="tx1"/>
              </a:solidFill>
            </a:endParaRPr>
          </a:p>
        </p:txBody>
      </p:sp>
    </p:spTree>
    <p:extLst>
      <p:ext uri="{BB962C8B-B14F-4D97-AF65-F5344CB8AC3E}">
        <p14:creationId xmlns:p14="http://schemas.microsoft.com/office/powerpoint/2010/main" val="2846941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33BE1-CE0C-4890-B04B-45C169CF652E}"/>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B7DBC3C2-9729-4DD7-A0ED-8339722AC53A}"/>
              </a:ext>
            </a:extLst>
          </p:cNvPr>
          <p:cNvSpPr>
            <a:spLocks noGrp="1"/>
          </p:cNvSpPr>
          <p:nvPr>
            <p:ph type="body" idx="1"/>
          </p:nvPr>
        </p:nvSpPr>
        <p:spPr>
          <a:xfrm>
            <a:off x="210334" y="650748"/>
            <a:ext cx="5345130" cy="1938992"/>
          </a:xfrm>
        </p:spPr>
        <p:txBody>
          <a:bodyPr/>
          <a:lstStyle/>
          <a:p>
            <a:pPr marL="285750" indent="-285750">
              <a:buFont typeface="Arial" panose="020B0604020202020204" pitchFamily="34" charset="0"/>
              <a:buChar char="•"/>
            </a:pPr>
            <a:r>
              <a:rPr lang="en-US" dirty="0"/>
              <a:t>In this case, the agent wants to reduce the probability of choosing left from 80% to 79%. </a:t>
            </a:r>
          </a:p>
          <a:p>
            <a:pPr marL="285750" indent="-285750">
              <a:buFont typeface="Arial" panose="020B0604020202020204" pitchFamily="34" charset="0"/>
              <a:buChar char="•"/>
            </a:pPr>
            <a:r>
              <a:rPr lang="en-US" dirty="0"/>
              <a:t>Likewise, the agent needs to increase the probability of choosing right from 20% to 21%. </a:t>
            </a:r>
          </a:p>
          <a:p>
            <a:pPr marL="285750" indent="-285750">
              <a:buFont typeface="Arial" panose="020B0604020202020204" pitchFamily="34" charset="0"/>
              <a:buChar char="•"/>
            </a:pPr>
            <a:r>
              <a:rPr lang="en-US" dirty="0">
                <a:highlight>
                  <a:srgbClr val="FFFF00"/>
                </a:highlight>
              </a:rPr>
              <a:t>After updating these probabilities, we can update our network weights by fitting the network to the new probabilities.</a:t>
            </a:r>
          </a:p>
        </p:txBody>
      </p:sp>
      <p:sp>
        <p:nvSpPr>
          <p:cNvPr id="4" name="Footer Placeholder 3">
            <a:extLst>
              <a:ext uri="{FF2B5EF4-FFF2-40B4-BE49-F238E27FC236}">
                <a16:creationId xmlns:a16="http://schemas.microsoft.com/office/drawing/2014/main" id="{B337DE0D-F4A0-4680-B296-8DB0FE207654}"/>
              </a:ext>
            </a:extLst>
          </p:cNvPr>
          <p:cNvSpPr>
            <a:spLocks noGrp="1"/>
          </p:cNvSpPr>
          <p:nvPr>
            <p:ph type="ftr" sz="quarter" idx="5"/>
          </p:nvPr>
        </p:nvSpPr>
        <p:spPr/>
        <p:txBody>
          <a:bodyPr/>
          <a:lstStyle/>
          <a:p>
            <a:endParaRPr lang="en-US"/>
          </a:p>
        </p:txBody>
      </p:sp>
      <p:sp>
        <p:nvSpPr>
          <p:cNvPr id="5" name="Slide Number Placeholder 4">
            <a:extLst>
              <a:ext uri="{FF2B5EF4-FFF2-40B4-BE49-F238E27FC236}">
                <a16:creationId xmlns:a16="http://schemas.microsoft.com/office/drawing/2014/main" id="{F50113D1-4F33-4FCC-8B73-34EEE37B2EBF}"/>
              </a:ext>
            </a:extLst>
          </p:cNvPr>
          <p:cNvSpPr>
            <a:spLocks noGrp="1"/>
          </p:cNvSpPr>
          <p:nvPr>
            <p:ph type="sldNum" sz="quarter" idx="7"/>
          </p:nvPr>
        </p:nvSpPr>
        <p:spPr/>
        <p:txBody>
          <a:bodyPr/>
          <a:lstStyle/>
          <a:p>
            <a:fld id="{B6F15528-21DE-4FAA-801E-634DDDAF4B2B}" type="slidenum">
              <a:rPr lang="en-US" smtClean="0"/>
              <a:t>21</a:t>
            </a:fld>
            <a:endParaRPr lang="en-US"/>
          </a:p>
        </p:txBody>
      </p:sp>
    </p:spTree>
    <p:extLst>
      <p:ext uri="{BB962C8B-B14F-4D97-AF65-F5344CB8AC3E}">
        <p14:creationId xmlns:p14="http://schemas.microsoft.com/office/powerpoint/2010/main" val="2738176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442D2-4B86-49A1-B9C9-56EB94991873}"/>
              </a:ext>
            </a:extLst>
          </p:cNvPr>
          <p:cNvSpPr>
            <a:spLocks noGrp="1"/>
          </p:cNvSpPr>
          <p:nvPr>
            <p:ph type="title"/>
          </p:nvPr>
        </p:nvSpPr>
        <p:spPr>
          <a:xfrm>
            <a:off x="198663" y="245031"/>
            <a:ext cx="5368472" cy="338554"/>
          </a:xfrm>
          <a:noFill/>
          <a:ln>
            <a:noFill/>
          </a:ln>
        </p:spPr>
        <p:txBody>
          <a:bodyPr/>
          <a:lstStyle/>
          <a:p>
            <a:r>
              <a:rPr lang="en-US" sz="1100" dirty="0"/>
              <a:t> How does the algorithm decide which actions to encourage and which to discourage?</a:t>
            </a:r>
            <a:br>
              <a:rPr lang="en-US" sz="1100" dirty="0"/>
            </a:br>
            <a:endParaRPr lang="en-US" sz="1100" dirty="0"/>
          </a:p>
        </p:txBody>
      </p:sp>
      <p:sp>
        <p:nvSpPr>
          <p:cNvPr id="3" name="Text Placeholder 2">
            <a:extLst>
              <a:ext uri="{FF2B5EF4-FFF2-40B4-BE49-F238E27FC236}">
                <a16:creationId xmlns:a16="http://schemas.microsoft.com/office/drawing/2014/main" id="{00C31E5E-F2E8-48AA-8E11-03FBCDE33E83}"/>
              </a:ext>
            </a:extLst>
          </p:cNvPr>
          <p:cNvSpPr>
            <a:spLocks noGrp="1"/>
          </p:cNvSpPr>
          <p:nvPr>
            <p:ph type="body" idx="1"/>
          </p:nvPr>
        </p:nvSpPr>
        <p:spPr>
          <a:xfrm>
            <a:off x="227800" y="788253"/>
            <a:ext cx="5345130" cy="2215991"/>
          </a:xfrm>
        </p:spPr>
        <p:txBody>
          <a:bodyPr/>
          <a:lstStyle/>
          <a:p>
            <a:r>
              <a:rPr lang="en-US" dirty="0">
                <a:highlight>
                  <a:srgbClr val="FFFF00"/>
                </a:highlight>
              </a:rPr>
              <a:t>The A2C algorithm makes this decision by calculating the advantage. </a:t>
            </a:r>
          </a:p>
          <a:p>
            <a:pPr marL="285750" indent="-285750">
              <a:buFont typeface="Arial" panose="020B0604020202020204" pitchFamily="34" charset="0"/>
              <a:buChar char="•"/>
            </a:pPr>
            <a:r>
              <a:rPr lang="en-US" dirty="0"/>
              <a:t>The advantage decides how to </a:t>
            </a:r>
            <a:r>
              <a:rPr lang="en-US" b="1" dirty="0"/>
              <a:t>scale</a:t>
            </a:r>
            <a:r>
              <a:rPr lang="en-US" dirty="0"/>
              <a:t> the action that the agent just took. </a:t>
            </a:r>
          </a:p>
          <a:p>
            <a:pPr marL="285750" indent="-285750">
              <a:buFont typeface="Arial" panose="020B0604020202020204" pitchFamily="34" charset="0"/>
              <a:buChar char="•"/>
            </a:pPr>
            <a:r>
              <a:rPr lang="en-US" dirty="0"/>
              <a:t>Importantly the advantage can also be </a:t>
            </a:r>
            <a:r>
              <a:rPr lang="en-US" b="1" dirty="0"/>
              <a:t>negative</a:t>
            </a:r>
            <a:r>
              <a:rPr lang="en-US" dirty="0"/>
              <a:t> which discourages the selected action. Likewise, a </a:t>
            </a:r>
            <a:r>
              <a:rPr lang="en-US" b="1" dirty="0"/>
              <a:t>positive</a:t>
            </a:r>
            <a:r>
              <a:rPr lang="en-US" dirty="0"/>
              <a:t> advantage would encourage and reinforce that action.</a:t>
            </a:r>
          </a:p>
        </p:txBody>
      </p:sp>
      <p:sp>
        <p:nvSpPr>
          <p:cNvPr id="4" name="Footer Placeholder 3">
            <a:extLst>
              <a:ext uri="{FF2B5EF4-FFF2-40B4-BE49-F238E27FC236}">
                <a16:creationId xmlns:a16="http://schemas.microsoft.com/office/drawing/2014/main" id="{FAB6D212-35FC-422F-8937-C57225F160AA}"/>
              </a:ext>
            </a:extLst>
          </p:cNvPr>
          <p:cNvSpPr>
            <a:spLocks noGrp="1"/>
          </p:cNvSpPr>
          <p:nvPr>
            <p:ph type="ftr" sz="quarter" idx="5"/>
          </p:nvPr>
        </p:nvSpPr>
        <p:spPr/>
        <p:txBody>
          <a:bodyPr/>
          <a:lstStyle/>
          <a:p>
            <a:endParaRPr lang="en-US"/>
          </a:p>
        </p:txBody>
      </p:sp>
      <p:sp>
        <p:nvSpPr>
          <p:cNvPr id="5" name="Slide Number Placeholder 4">
            <a:extLst>
              <a:ext uri="{FF2B5EF4-FFF2-40B4-BE49-F238E27FC236}">
                <a16:creationId xmlns:a16="http://schemas.microsoft.com/office/drawing/2014/main" id="{278DEF76-1F23-4511-843B-68C7FA2679AA}"/>
              </a:ext>
            </a:extLst>
          </p:cNvPr>
          <p:cNvSpPr>
            <a:spLocks noGrp="1"/>
          </p:cNvSpPr>
          <p:nvPr>
            <p:ph type="sldNum" sz="quarter" idx="7"/>
          </p:nvPr>
        </p:nvSpPr>
        <p:spPr/>
        <p:txBody>
          <a:bodyPr/>
          <a:lstStyle/>
          <a:p>
            <a:fld id="{B6F15528-21DE-4FAA-801E-634DDDAF4B2B}" type="slidenum">
              <a:rPr lang="en-US" smtClean="0"/>
              <a:t>22</a:t>
            </a:fld>
            <a:endParaRPr lang="en-US"/>
          </a:p>
        </p:txBody>
      </p:sp>
    </p:spTree>
    <p:extLst>
      <p:ext uri="{BB962C8B-B14F-4D97-AF65-F5344CB8AC3E}">
        <p14:creationId xmlns:p14="http://schemas.microsoft.com/office/powerpoint/2010/main" val="15375456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07682-10C3-4435-B75F-95F42E11C7E0}"/>
              </a:ext>
            </a:extLst>
          </p:cNvPr>
          <p:cNvSpPr>
            <a:spLocks noGrp="1"/>
          </p:cNvSpPr>
          <p:nvPr>
            <p:ph type="title"/>
          </p:nvPr>
        </p:nvSpPr>
        <p:spPr>
          <a:xfrm>
            <a:off x="198663" y="245031"/>
            <a:ext cx="5368472" cy="430887"/>
          </a:xfrm>
        </p:spPr>
        <p:txBody>
          <a:bodyPr/>
          <a:lstStyle/>
          <a:p>
            <a:r>
              <a:rPr lang="en-US" dirty="0"/>
              <a:t> Critic Network</a:t>
            </a:r>
            <a:br>
              <a:rPr lang="en-US" dirty="0"/>
            </a:br>
            <a:endParaRPr lang="en-US" dirty="0"/>
          </a:p>
        </p:txBody>
      </p:sp>
      <p:sp>
        <p:nvSpPr>
          <p:cNvPr id="3" name="Text Placeholder 2">
            <a:extLst>
              <a:ext uri="{FF2B5EF4-FFF2-40B4-BE49-F238E27FC236}">
                <a16:creationId xmlns:a16="http://schemas.microsoft.com/office/drawing/2014/main" id="{D633ACFF-5AAA-4C7E-A5D1-666F34439560}"/>
              </a:ext>
            </a:extLst>
          </p:cNvPr>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7A0189A9-DC24-4FAD-B3CD-C63BA37D88D2}"/>
              </a:ext>
            </a:extLst>
          </p:cNvPr>
          <p:cNvSpPr>
            <a:spLocks noGrp="1"/>
          </p:cNvSpPr>
          <p:nvPr>
            <p:ph type="sldNum" sz="quarter" idx="7"/>
          </p:nvPr>
        </p:nvSpPr>
        <p:spPr/>
        <p:txBody>
          <a:bodyPr/>
          <a:lstStyle/>
          <a:p>
            <a:fld id="{B6F15528-21DE-4FAA-801E-634DDDAF4B2B}" type="slidenum">
              <a:rPr lang="en-US" smtClean="0"/>
              <a:t>23</a:t>
            </a:fld>
            <a:endParaRPr lang="en-US"/>
          </a:p>
        </p:txBody>
      </p:sp>
      <p:pic>
        <p:nvPicPr>
          <p:cNvPr id="7" name="Picture 6">
            <a:extLst>
              <a:ext uri="{FF2B5EF4-FFF2-40B4-BE49-F238E27FC236}">
                <a16:creationId xmlns:a16="http://schemas.microsoft.com/office/drawing/2014/main" id="{1426E8C7-58A9-4146-A604-A952EA03420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6233"/>
          <a:stretch/>
        </p:blipFill>
        <p:spPr>
          <a:xfrm>
            <a:off x="1545180" y="552450"/>
            <a:ext cx="2625308" cy="2438400"/>
          </a:xfrm>
          <a:prstGeom prst="rect">
            <a:avLst/>
          </a:prstGeom>
        </p:spPr>
      </p:pic>
      <p:sp>
        <p:nvSpPr>
          <p:cNvPr id="8" name="Footer Placeholder 6">
            <a:extLst>
              <a:ext uri="{FF2B5EF4-FFF2-40B4-BE49-F238E27FC236}">
                <a16:creationId xmlns:a16="http://schemas.microsoft.com/office/drawing/2014/main" id="{DE9710A1-F0BF-42FB-9217-A34BDF5ED9B6}"/>
              </a:ext>
            </a:extLst>
          </p:cNvPr>
          <p:cNvSpPr>
            <a:spLocks noGrp="1"/>
          </p:cNvSpPr>
          <p:nvPr>
            <p:ph type="ftr" sz="quarter" idx="5"/>
          </p:nvPr>
        </p:nvSpPr>
        <p:spPr>
          <a:xfrm>
            <a:off x="63501" y="3011488"/>
            <a:ext cx="3741738" cy="123111"/>
          </a:xfrm>
        </p:spPr>
        <p:txBody>
          <a:bodyPr/>
          <a:lstStyle/>
          <a:p>
            <a:r>
              <a:rPr lang="en-US" sz="800" dirty="0">
                <a:solidFill>
                  <a:schemeClr val="tx1"/>
                </a:solidFill>
                <a:hlinkClick r:id="rId3">
                  <a:extLst>
                    <a:ext uri="{A12FA001-AC4F-418D-AE19-62706E023703}">
                      <ahyp:hlinkClr xmlns:ahyp="http://schemas.microsoft.com/office/drawing/2018/hyperlinkcolor" val="tx"/>
                    </a:ext>
                  </a:extLst>
                </a:hlinkClick>
              </a:rPr>
              <a:t>Advantage Actor Critic Tutorial: minA2C | by Mike Wang | Towards Data Science</a:t>
            </a:r>
            <a:endParaRPr lang="en-US" sz="800" dirty="0">
              <a:solidFill>
                <a:schemeClr val="tx1"/>
              </a:solidFill>
            </a:endParaRPr>
          </a:p>
        </p:txBody>
      </p:sp>
    </p:spTree>
    <p:extLst>
      <p:ext uri="{BB962C8B-B14F-4D97-AF65-F5344CB8AC3E}">
        <p14:creationId xmlns:p14="http://schemas.microsoft.com/office/powerpoint/2010/main" val="20050601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33F41-F8A2-4173-A228-169C10152A01}"/>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02071FB6-782E-4A42-838E-EC12FB886D7B}"/>
              </a:ext>
            </a:extLst>
          </p:cNvPr>
          <p:cNvSpPr>
            <a:spLocks noGrp="1"/>
          </p:cNvSpPr>
          <p:nvPr>
            <p:ph type="body" idx="1"/>
          </p:nvPr>
        </p:nvSpPr>
        <p:spPr>
          <a:xfrm>
            <a:off x="210334" y="650748"/>
            <a:ext cx="5345130" cy="2215991"/>
          </a:xfrm>
        </p:spPr>
        <p:txBody>
          <a:bodyPr/>
          <a:lstStyle/>
          <a:p>
            <a:pPr marL="285750" indent="-285750" algn="just">
              <a:buFont typeface="Arial" panose="020B0604020202020204" pitchFamily="34" charset="0"/>
              <a:buChar char="•"/>
            </a:pPr>
            <a:r>
              <a:rPr lang="en-US" dirty="0"/>
              <a:t>The critic network maps each </a:t>
            </a:r>
            <a:r>
              <a:rPr lang="en-US" b="1" dirty="0"/>
              <a:t>state</a:t>
            </a:r>
            <a:r>
              <a:rPr lang="en-US" dirty="0"/>
              <a:t> to its corresponding </a:t>
            </a:r>
            <a:r>
              <a:rPr lang="en-US" b="1" dirty="0"/>
              <a:t>Q-value</a:t>
            </a:r>
            <a:r>
              <a:rPr lang="en-US" dirty="0"/>
              <a:t>. The Q-value represents the value of a state where </a:t>
            </a:r>
            <a:r>
              <a:rPr lang="en-US" b="1" dirty="0"/>
              <a:t>Q</a:t>
            </a:r>
            <a:r>
              <a:rPr lang="en-US" dirty="0"/>
              <a:t> represents the </a:t>
            </a:r>
            <a:r>
              <a:rPr lang="en-US" b="1" dirty="0"/>
              <a:t>Quality</a:t>
            </a:r>
            <a:r>
              <a:rPr lang="en-US" dirty="0"/>
              <a:t> of the state.</a:t>
            </a:r>
          </a:p>
          <a:p>
            <a:pPr marL="285750" indent="-285750" algn="just">
              <a:buFont typeface="Arial" panose="020B0604020202020204" pitchFamily="34" charset="0"/>
              <a:buChar char="•"/>
            </a:pPr>
            <a:r>
              <a:rPr lang="en-US" dirty="0"/>
              <a:t>Unlike the Actor Network which outputs a probability distribution of actions, the Critic Network outputs the TD Target of the input state as a floating point number.</a:t>
            </a:r>
          </a:p>
        </p:txBody>
      </p:sp>
      <p:sp>
        <p:nvSpPr>
          <p:cNvPr id="4" name="Footer Placeholder 3">
            <a:extLst>
              <a:ext uri="{FF2B5EF4-FFF2-40B4-BE49-F238E27FC236}">
                <a16:creationId xmlns:a16="http://schemas.microsoft.com/office/drawing/2014/main" id="{03B891F8-74AE-4B52-9782-F9B374BA7823}"/>
              </a:ext>
            </a:extLst>
          </p:cNvPr>
          <p:cNvSpPr>
            <a:spLocks noGrp="1"/>
          </p:cNvSpPr>
          <p:nvPr>
            <p:ph type="ftr" sz="quarter" idx="5"/>
          </p:nvPr>
        </p:nvSpPr>
        <p:spPr/>
        <p:txBody>
          <a:bodyPr/>
          <a:lstStyle/>
          <a:p>
            <a:endParaRPr lang="en-US"/>
          </a:p>
        </p:txBody>
      </p:sp>
      <p:sp>
        <p:nvSpPr>
          <p:cNvPr id="5" name="Slide Number Placeholder 4">
            <a:extLst>
              <a:ext uri="{FF2B5EF4-FFF2-40B4-BE49-F238E27FC236}">
                <a16:creationId xmlns:a16="http://schemas.microsoft.com/office/drawing/2014/main" id="{3ED28E8B-25AE-43DD-88E5-91613406BD82}"/>
              </a:ext>
            </a:extLst>
          </p:cNvPr>
          <p:cNvSpPr>
            <a:spLocks noGrp="1"/>
          </p:cNvSpPr>
          <p:nvPr>
            <p:ph type="sldNum" sz="quarter" idx="7"/>
          </p:nvPr>
        </p:nvSpPr>
        <p:spPr/>
        <p:txBody>
          <a:bodyPr/>
          <a:lstStyle/>
          <a:p>
            <a:fld id="{B6F15528-21DE-4FAA-801E-634DDDAF4B2B}" type="slidenum">
              <a:rPr lang="en-US" smtClean="0"/>
              <a:t>24</a:t>
            </a:fld>
            <a:endParaRPr lang="en-US"/>
          </a:p>
        </p:txBody>
      </p:sp>
    </p:spTree>
    <p:extLst>
      <p:ext uri="{BB962C8B-B14F-4D97-AF65-F5344CB8AC3E}">
        <p14:creationId xmlns:p14="http://schemas.microsoft.com/office/powerpoint/2010/main" val="1103258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25C70-9934-44E0-924E-17B2BA6F648C}"/>
              </a:ext>
            </a:extLst>
          </p:cNvPr>
          <p:cNvSpPr>
            <a:spLocks noGrp="1"/>
          </p:cNvSpPr>
          <p:nvPr>
            <p:ph type="title"/>
          </p:nvPr>
        </p:nvSpPr>
        <p:spPr>
          <a:xfrm>
            <a:off x="198663" y="245031"/>
            <a:ext cx="5368472" cy="430887"/>
          </a:xfrm>
        </p:spPr>
        <p:txBody>
          <a:bodyPr/>
          <a:lstStyle/>
          <a:p>
            <a:r>
              <a:rPr lang="en-US" dirty="0"/>
              <a:t>  Updating Critic Network Weights</a:t>
            </a:r>
            <a:br>
              <a:rPr lang="en-US" dirty="0"/>
            </a:br>
            <a:endParaRPr lang="en-US" dirty="0"/>
          </a:p>
        </p:txBody>
      </p:sp>
      <p:sp>
        <p:nvSpPr>
          <p:cNvPr id="3" name="Text Placeholder 2">
            <a:extLst>
              <a:ext uri="{FF2B5EF4-FFF2-40B4-BE49-F238E27FC236}">
                <a16:creationId xmlns:a16="http://schemas.microsoft.com/office/drawing/2014/main" id="{51BC4DF5-68FC-4D5D-AE39-649AD3FFC2E2}"/>
              </a:ext>
            </a:extLst>
          </p:cNvPr>
          <p:cNvSpPr>
            <a:spLocks noGrp="1"/>
          </p:cNvSpPr>
          <p:nvPr>
            <p:ph type="body" idx="1"/>
          </p:nvPr>
        </p:nvSpPr>
        <p:spPr>
          <a:xfrm>
            <a:off x="210334" y="650748"/>
            <a:ext cx="5345130" cy="1938992"/>
          </a:xfrm>
        </p:spPr>
        <p:txBody>
          <a:bodyPr/>
          <a:lstStyle/>
          <a:p>
            <a:pPr marL="285750" indent="-285750">
              <a:buFont typeface="Arial" panose="020B0604020202020204" pitchFamily="34" charset="0"/>
              <a:buChar char="•"/>
            </a:pPr>
            <a:r>
              <a:rPr lang="en-US" dirty="0"/>
              <a:t>As the TD Error approaches 0, the Critic Network gets better and better at predicting the outcome from the current state. </a:t>
            </a:r>
          </a:p>
          <a:p>
            <a:pPr marL="285750" indent="-285750">
              <a:buFont typeface="Arial" panose="020B0604020202020204" pitchFamily="34" charset="0"/>
              <a:buChar char="•"/>
            </a:pPr>
            <a:r>
              <a:rPr lang="en-US" dirty="0"/>
              <a:t>In this case, we want to drive the TD Error as close to 0 as possible. </a:t>
            </a:r>
          </a:p>
          <a:p>
            <a:pPr marL="285750" indent="-285750">
              <a:buFont typeface="Arial" panose="020B0604020202020204" pitchFamily="34" charset="0"/>
              <a:buChar char="•"/>
            </a:pPr>
            <a:r>
              <a:rPr lang="en-US" dirty="0">
                <a:highlight>
                  <a:srgbClr val="FFFF00"/>
                </a:highlight>
              </a:rPr>
              <a:t>In order to update the critic network weights, we use the Mean Squared Error of the TD Error function.</a:t>
            </a:r>
          </a:p>
        </p:txBody>
      </p:sp>
      <p:sp>
        <p:nvSpPr>
          <p:cNvPr id="4" name="Footer Placeholder 3">
            <a:extLst>
              <a:ext uri="{FF2B5EF4-FFF2-40B4-BE49-F238E27FC236}">
                <a16:creationId xmlns:a16="http://schemas.microsoft.com/office/drawing/2014/main" id="{48C4837D-CBAC-4DAC-85B3-1177132D9CB0}"/>
              </a:ext>
            </a:extLst>
          </p:cNvPr>
          <p:cNvSpPr>
            <a:spLocks noGrp="1"/>
          </p:cNvSpPr>
          <p:nvPr>
            <p:ph type="ftr" sz="quarter" idx="5"/>
          </p:nvPr>
        </p:nvSpPr>
        <p:spPr/>
        <p:txBody>
          <a:bodyPr/>
          <a:lstStyle/>
          <a:p>
            <a:endParaRPr lang="en-US"/>
          </a:p>
        </p:txBody>
      </p:sp>
      <p:sp>
        <p:nvSpPr>
          <p:cNvPr id="5" name="Slide Number Placeholder 4">
            <a:extLst>
              <a:ext uri="{FF2B5EF4-FFF2-40B4-BE49-F238E27FC236}">
                <a16:creationId xmlns:a16="http://schemas.microsoft.com/office/drawing/2014/main" id="{70180C7C-3D43-44B5-A84A-E3F2CA845E92}"/>
              </a:ext>
            </a:extLst>
          </p:cNvPr>
          <p:cNvSpPr>
            <a:spLocks noGrp="1"/>
          </p:cNvSpPr>
          <p:nvPr>
            <p:ph type="sldNum" sz="quarter" idx="7"/>
          </p:nvPr>
        </p:nvSpPr>
        <p:spPr/>
        <p:txBody>
          <a:bodyPr/>
          <a:lstStyle/>
          <a:p>
            <a:fld id="{B6F15528-21DE-4FAA-801E-634DDDAF4B2B}" type="slidenum">
              <a:rPr lang="en-US" smtClean="0"/>
              <a:t>25</a:t>
            </a:fld>
            <a:endParaRPr lang="en-US"/>
          </a:p>
        </p:txBody>
      </p:sp>
    </p:spTree>
    <p:extLst>
      <p:ext uri="{BB962C8B-B14F-4D97-AF65-F5344CB8AC3E}">
        <p14:creationId xmlns:p14="http://schemas.microsoft.com/office/powerpoint/2010/main" val="36862398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B13E3-0B03-4908-BDE7-467477BD9E50}"/>
              </a:ext>
            </a:extLst>
          </p:cNvPr>
          <p:cNvSpPr>
            <a:spLocks noGrp="1"/>
          </p:cNvSpPr>
          <p:nvPr>
            <p:ph type="title"/>
          </p:nvPr>
        </p:nvSpPr>
        <p:spPr>
          <a:xfrm>
            <a:off x="198663" y="245031"/>
            <a:ext cx="5368472" cy="215444"/>
          </a:xfrm>
        </p:spPr>
        <p:txBody>
          <a:bodyPr/>
          <a:lstStyle/>
          <a:p>
            <a:r>
              <a:rPr lang="en-US" dirty="0"/>
              <a:t>         Critic Update</a:t>
            </a:r>
          </a:p>
        </p:txBody>
      </p:sp>
      <p:sp>
        <p:nvSpPr>
          <p:cNvPr id="3" name="Text Placeholder 2">
            <a:extLst>
              <a:ext uri="{FF2B5EF4-FFF2-40B4-BE49-F238E27FC236}">
                <a16:creationId xmlns:a16="http://schemas.microsoft.com/office/drawing/2014/main" id="{9FDD62EB-E6FA-497E-AD67-9AB7B041E2C9}"/>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B58931AD-042C-44C8-AA8A-C57704F06962}"/>
              </a:ext>
            </a:extLst>
          </p:cNvPr>
          <p:cNvSpPr>
            <a:spLocks noGrp="1"/>
          </p:cNvSpPr>
          <p:nvPr>
            <p:ph type="ftr" sz="quarter" idx="5"/>
          </p:nvPr>
        </p:nvSpPr>
        <p:spPr/>
        <p:txBody>
          <a:bodyPr/>
          <a:lstStyle/>
          <a:p>
            <a:endParaRPr lang="en-US"/>
          </a:p>
        </p:txBody>
      </p:sp>
      <p:sp>
        <p:nvSpPr>
          <p:cNvPr id="5" name="Slide Number Placeholder 4">
            <a:extLst>
              <a:ext uri="{FF2B5EF4-FFF2-40B4-BE49-F238E27FC236}">
                <a16:creationId xmlns:a16="http://schemas.microsoft.com/office/drawing/2014/main" id="{C416EF07-5020-4658-9ECA-AC0CA9944DDD}"/>
              </a:ext>
            </a:extLst>
          </p:cNvPr>
          <p:cNvSpPr>
            <a:spLocks noGrp="1"/>
          </p:cNvSpPr>
          <p:nvPr>
            <p:ph type="sldNum" sz="quarter" idx="7"/>
          </p:nvPr>
        </p:nvSpPr>
        <p:spPr/>
        <p:txBody>
          <a:bodyPr/>
          <a:lstStyle/>
          <a:p>
            <a:fld id="{B6F15528-21DE-4FAA-801E-634DDDAF4B2B}" type="slidenum">
              <a:rPr lang="en-US" smtClean="0"/>
              <a:t>26</a:t>
            </a:fld>
            <a:endParaRPr lang="en-US"/>
          </a:p>
        </p:txBody>
      </p:sp>
      <p:pic>
        <p:nvPicPr>
          <p:cNvPr id="7" name="Picture 6">
            <a:extLst>
              <a:ext uri="{FF2B5EF4-FFF2-40B4-BE49-F238E27FC236}">
                <a16:creationId xmlns:a16="http://schemas.microsoft.com/office/drawing/2014/main" id="{88749522-E49D-4856-94A1-A99D8E50031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06500" y="639466"/>
            <a:ext cx="2867084" cy="2578774"/>
          </a:xfrm>
          <a:prstGeom prst="rect">
            <a:avLst/>
          </a:prstGeom>
        </p:spPr>
      </p:pic>
    </p:spTree>
    <p:extLst>
      <p:ext uri="{BB962C8B-B14F-4D97-AF65-F5344CB8AC3E}">
        <p14:creationId xmlns:p14="http://schemas.microsoft.com/office/powerpoint/2010/main" val="33327150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9716" y="392097"/>
            <a:ext cx="5506720" cy="349885"/>
            <a:chOff x="129716" y="392097"/>
            <a:chExt cx="5506720" cy="349885"/>
          </a:xfrm>
        </p:grpSpPr>
        <p:sp>
          <p:nvSpPr>
            <p:cNvPr id="3" name="object 3"/>
            <p:cNvSpPr/>
            <p:nvPr/>
          </p:nvSpPr>
          <p:spPr>
            <a:xfrm>
              <a:off x="129716" y="392097"/>
              <a:ext cx="5506364" cy="34986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67816" y="430197"/>
              <a:ext cx="5430520" cy="273685"/>
            </a:xfrm>
            <a:custGeom>
              <a:avLst/>
              <a:gdLst/>
              <a:ahLst/>
              <a:cxnLst/>
              <a:rect l="l" t="t" r="r" b="b"/>
              <a:pathLst>
                <a:path w="5430520" h="273684">
                  <a:moveTo>
                    <a:pt x="5430164" y="0"/>
                  </a:moveTo>
                  <a:lnTo>
                    <a:pt x="0" y="0"/>
                  </a:lnTo>
                  <a:lnTo>
                    <a:pt x="0" y="273662"/>
                  </a:lnTo>
                  <a:lnTo>
                    <a:pt x="5430164" y="273662"/>
                  </a:lnTo>
                  <a:lnTo>
                    <a:pt x="5430164" y="0"/>
                  </a:lnTo>
                  <a:close/>
                </a:path>
              </a:pathLst>
            </a:custGeom>
            <a:solidFill>
              <a:srgbClr val="FFFFFF"/>
            </a:solidFill>
          </p:spPr>
          <p:txBody>
            <a:bodyPr wrap="square" lIns="0" tIns="0" rIns="0" bIns="0" rtlCol="0"/>
            <a:lstStyle/>
            <a:p>
              <a:endParaRPr/>
            </a:p>
          </p:txBody>
        </p:sp>
        <p:sp>
          <p:nvSpPr>
            <p:cNvPr id="5" name="object 5"/>
            <p:cNvSpPr/>
            <p:nvPr/>
          </p:nvSpPr>
          <p:spPr>
            <a:xfrm>
              <a:off x="167816" y="430199"/>
              <a:ext cx="5430520" cy="273685"/>
            </a:xfrm>
            <a:custGeom>
              <a:avLst/>
              <a:gdLst/>
              <a:ahLst/>
              <a:cxnLst/>
              <a:rect l="l" t="t" r="r" b="b"/>
              <a:pathLst>
                <a:path w="5430520" h="273684">
                  <a:moveTo>
                    <a:pt x="0" y="0"/>
                  </a:moveTo>
                  <a:lnTo>
                    <a:pt x="5430164" y="0"/>
                  </a:lnTo>
                  <a:lnTo>
                    <a:pt x="5430164" y="273662"/>
                  </a:lnTo>
                  <a:lnTo>
                    <a:pt x="0" y="273662"/>
                  </a:lnTo>
                  <a:lnTo>
                    <a:pt x="0" y="0"/>
                  </a:lnTo>
                  <a:close/>
                </a:path>
              </a:pathLst>
            </a:custGeom>
            <a:ln w="50800">
              <a:solidFill>
                <a:srgbClr val="000000"/>
              </a:solidFill>
            </a:ln>
          </p:spPr>
          <p:txBody>
            <a:bodyPr wrap="square" lIns="0" tIns="0" rIns="0" bIns="0" rtlCol="0"/>
            <a:lstStyle/>
            <a:p>
              <a:endParaRPr/>
            </a:p>
          </p:txBody>
        </p:sp>
      </p:grpSp>
      <p:sp>
        <p:nvSpPr>
          <p:cNvPr id="6" name="object 6"/>
          <p:cNvSpPr txBox="1"/>
          <p:nvPr/>
        </p:nvSpPr>
        <p:spPr>
          <a:xfrm>
            <a:off x="192511" y="399592"/>
            <a:ext cx="2665730" cy="278130"/>
          </a:xfrm>
          <a:prstGeom prst="rect">
            <a:avLst/>
          </a:prstGeom>
        </p:spPr>
        <p:txBody>
          <a:bodyPr vert="horz" wrap="square" lIns="0" tIns="13335" rIns="0" bIns="0" rtlCol="0">
            <a:spAutoFit/>
          </a:bodyPr>
          <a:lstStyle/>
          <a:p>
            <a:pPr marL="12700">
              <a:lnSpc>
                <a:spcPct val="100000"/>
              </a:lnSpc>
              <a:spcBef>
                <a:spcPts val="105"/>
              </a:spcBef>
            </a:pPr>
            <a:r>
              <a:rPr sz="1650" b="1" spc="-5" dirty="0">
                <a:latin typeface="Carlito"/>
                <a:cs typeface="Carlito"/>
              </a:rPr>
              <a:t>Actor </a:t>
            </a:r>
            <a:r>
              <a:rPr sz="1650" b="1" dirty="0">
                <a:latin typeface="Carlito"/>
                <a:cs typeface="Carlito"/>
              </a:rPr>
              <a:t>Critic Method</a:t>
            </a:r>
            <a:r>
              <a:rPr sz="1650" b="1" spc="-55" dirty="0">
                <a:latin typeface="Carlito"/>
                <a:cs typeface="Carlito"/>
              </a:rPr>
              <a:t> </a:t>
            </a:r>
            <a:r>
              <a:rPr sz="1650" b="1" dirty="0">
                <a:latin typeface="Carlito"/>
                <a:cs typeface="Carlito"/>
              </a:rPr>
              <a:t>Algorithm</a:t>
            </a:r>
            <a:endParaRPr sz="1650">
              <a:latin typeface="Carlito"/>
              <a:cs typeface="Carlito"/>
            </a:endParaRPr>
          </a:p>
        </p:txBody>
      </p:sp>
      <p:sp>
        <p:nvSpPr>
          <p:cNvPr id="7" name="object 7"/>
          <p:cNvSpPr/>
          <p:nvPr/>
        </p:nvSpPr>
        <p:spPr>
          <a:xfrm>
            <a:off x="151453" y="733071"/>
            <a:ext cx="5462892" cy="1986508"/>
          </a:xfrm>
          <a:prstGeom prst="rect">
            <a:avLst/>
          </a:prstGeom>
          <a:blipFill>
            <a:blip r:embed="rId3" cstate="print"/>
            <a:stretch>
              <a:fillRect/>
            </a:stretch>
          </a:blipFill>
        </p:spPr>
        <p:txBody>
          <a:bodyPr wrap="square" lIns="0" tIns="0" rIns="0" bIns="0" rtlCol="0"/>
          <a:lstStyle/>
          <a:p>
            <a:endParaRPr/>
          </a:p>
        </p:txBody>
      </p:sp>
      <p:sp>
        <p:nvSpPr>
          <p:cNvPr id="8" name="Slide Number Placeholder 7">
            <a:extLst>
              <a:ext uri="{FF2B5EF4-FFF2-40B4-BE49-F238E27FC236}">
                <a16:creationId xmlns:a16="http://schemas.microsoft.com/office/drawing/2014/main" id="{20EB43C4-D365-49C7-9F9C-60D3829267A2}"/>
              </a:ext>
            </a:extLst>
          </p:cNvPr>
          <p:cNvSpPr>
            <a:spLocks noGrp="1"/>
          </p:cNvSpPr>
          <p:nvPr>
            <p:ph type="sldNum" sz="quarter" idx="7"/>
          </p:nvPr>
        </p:nvSpPr>
        <p:spPr/>
        <p:txBody>
          <a:bodyPr/>
          <a:lstStyle/>
          <a:p>
            <a:fld id="{B6F15528-21DE-4FAA-801E-634DDDAF4B2B}" type="slidenum">
              <a:rPr lang="en-US" smtClean="0"/>
              <a:t>27</a:t>
            </a:fld>
            <a:endParaRPr lang="en-US"/>
          </a:p>
        </p:txBody>
      </p:sp>
      <p:sp>
        <p:nvSpPr>
          <p:cNvPr id="9" name="Footer Placeholder 8">
            <a:extLst>
              <a:ext uri="{FF2B5EF4-FFF2-40B4-BE49-F238E27FC236}">
                <a16:creationId xmlns:a16="http://schemas.microsoft.com/office/drawing/2014/main" id="{D7D4BD72-983E-4AA6-ACD7-ADE0438F2B89}"/>
              </a:ext>
            </a:extLst>
          </p:cNvPr>
          <p:cNvSpPr>
            <a:spLocks noGrp="1"/>
          </p:cNvSpPr>
          <p:nvPr>
            <p:ph type="ftr" sz="quarter" idx="5"/>
          </p:nvPr>
        </p:nvSpPr>
        <p:spPr/>
        <p:txBody>
          <a:bodyPr/>
          <a:lstStyle/>
          <a:p>
            <a:endParaRPr lang="en-US"/>
          </a:p>
        </p:txBody>
      </p:sp>
    </p:spTree>
    <p:extLst>
      <p:ext uri="{BB962C8B-B14F-4D97-AF65-F5344CB8AC3E}">
        <p14:creationId xmlns:p14="http://schemas.microsoft.com/office/powerpoint/2010/main" val="29508659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4A47FDF-35FF-496F-BFA9-F17026CC4F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376" y="0"/>
            <a:ext cx="4375047" cy="3238500"/>
          </a:xfrm>
          <a:prstGeom prst="rect">
            <a:avLst/>
          </a:prstGeom>
        </p:spPr>
      </p:pic>
      <p:sp>
        <p:nvSpPr>
          <p:cNvPr id="2" name="Slide Number Placeholder 1">
            <a:extLst>
              <a:ext uri="{FF2B5EF4-FFF2-40B4-BE49-F238E27FC236}">
                <a16:creationId xmlns:a16="http://schemas.microsoft.com/office/drawing/2014/main" id="{85A62D70-53A3-4780-BB6D-74079D0CF6DF}"/>
              </a:ext>
            </a:extLst>
          </p:cNvPr>
          <p:cNvSpPr>
            <a:spLocks noGrp="1"/>
          </p:cNvSpPr>
          <p:nvPr>
            <p:ph type="sldNum" sz="quarter" idx="7"/>
          </p:nvPr>
        </p:nvSpPr>
        <p:spPr/>
        <p:txBody>
          <a:bodyPr/>
          <a:lstStyle/>
          <a:p>
            <a:fld id="{B6F15528-21DE-4FAA-801E-634DDDAF4B2B}" type="slidenum">
              <a:rPr lang="en-US" smtClean="0"/>
              <a:t>28</a:t>
            </a:fld>
            <a:endParaRPr lang="en-US"/>
          </a:p>
        </p:txBody>
      </p:sp>
      <p:sp>
        <p:nvSpPr>
          <p:cNvPr id="3" name="Footer Placeholder 2">
            <a:extLst>
              <a:ext uri="{FF2B5EF4-FFF2-40B4-BE49-F238E27FC236}">
                <a16:creationId xmlns:a16="http://schemas.microsoft.com/office/drawing/2014/main" id="{A82538BB-C4D6-446E-9EAC-66BDED824029}"/>
              </a:ext>
            </a:extLst>
          </p:cNvPr>
          <p:cNvSpPr>
            <a:spLocks noGrp="1"/>
          </p:cNvSpPr>
          <p:nvPr>
            <p:ph type="ftr" sz="quarter" idx="5"/>
          </p:nvPr>
        </p:nvSpPr>
        <p:spPr/>
        <p:txBody>
          <a:bodyPr/>
          <a:lstStyle/>
          <a:p>
            <a:endParaRPr lang="en-US"/>
          </a:p>
        </p:txBody>
      </p:sp>
    </p:spTree>
    <p:extLst>
      <p:ext uri="{BB962C8B-B14F-4D97-AF65-F5344CB8AC3E}">
        <p14:creationId xmlns:p14="http://schemas.microsoft.com/office/powerpoint/2010/main" val="1962894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112B11-073E-425A-AC7E-0349E3B4562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8593" y="0"/>
            <a:ext cx="4348614" cy="3238500"/>
          </a:xfrm>
          <a:prstGeom prst="rect">
            <a:avLst/>
          </a:prstGeom>
        </p:spPr>
      </p:pic>
      <p:sp>
        <p:nvSpPr>
          <p:cNvPr id="2" name="Slide Number Placeholder 1">
            <a:extLst>
              <a:ext uri="{FF2B5EF4-FFF2-40B4-BE49-F238E27FC236}">
                <a16:creationId xmlns:a16="http://schemas.microsoft.com/office/drawing/2014/main" id="{5C2011D1-674B-46BF-973A-2511C271DFDC}"/>
              </a:ext>
            </a:extLst>
          </p:cNvPr>
          <p:cNvSpPr>
            <a:spLocks noGrp="1"/>
          </p:cNvSpPr>
          <p:nvPr>
            <p:ph type="sldNum" sz="quarter" idx="7"/>
          </p:nvPr>
        </p:nvSpPr>
        <p:spPr/>
        <p:txBody>
          <a:bodyPr/>
          <a:lstStyle/>
          <a:p>
            <a:fld id="{B6F15528-21DE-4FAA-801E-634DDDAF4B2B}" type="slidenum">
              <a:rPr lang="en-US" smtClean="0"/>
              <a:t>29</a:t>
            </a:fld>
            <a:endParaRPr lang="en-US"/>
          </a:p>
        </p:txBody>
      </p:sp>
      <p:sp>
        <p:nvSpPr>
          <p:cNvPr id="4" name="Footer Placeholder 3">
            <a:extLst>
              <a:ext uri="{FF2B5EF4-FFF2-40B4-BE49-F238E27FC236}">
                <a16:creationId xmlns:a16="http://schemas.microsoft.com/office/drawing/2014/main" id="{0B2AB1D6-B98D-42D2-B98E-18EC80A46DA1}"/>
              </a:ext>
            </a:extLst>
          </p:cNvPr>
          <p:cNvSpPr>
            <a:spLocks noGrp="1"/>
          </p:cNvSpPr>
          <p:nvPr>
            <p:ph type="ftr" sz="quarter" idx="5"/>
          </p:nvPr>
        </p:nvSpPr>
        <p:spPr/>
        <p:txBody>
          <a:bodyPr/>
          <a:lstStyle/>
          <a:p>
            <a:endParaRPr lang="en-US"/>
          </a:p>
        </p:txBody>
      </p:sp>
    </p:spTree>
    <p:extLst>
      <p:ext uri="{BB962C8B-B14F-4D97-AF65-F5344CB8AC3E}">
        <p14:creationId xmlns:p14="http://schemas.microsoft.com/office/powerpoint/2010/main" val="4248063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67709" y="199679"/>
            <a:ext cx="5230495" cy="349885"/>
            <a:chOff x="267709" y="199679"/>
            <a:chExt cx="5230495" cy="349885"/>
          </a:xfrm>
        </p:grpSpPr>
        <p:sp>
          <p:nvSpPr>
            <p:cNvPr id="3" name="object 3"/>
            <p:cNvSpPr/>
            <p:nvPr/>
          </p:nvSpPr>
          <p:spPr>
            <a:xfrm>
              <a:off x="267709" y="199679"/>
              <a:ext cx="5230380" cy="34986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05809" y="237779"/>
              <a:ext cx="5154295" cy="273685"/>
            </a:xfrm>
            <a:custGeom>
              <a:avLst/>
              <a:gdLst/>
              <a:ahLst/>
              <a:cxnLst/>
              <a:rect l="l" t="t" r="r" b="b"/>
              <a:pathLst>
                <a:path w="5154295" h="273684">
                  <a:moveTo>
                    <a:pt x="5154180" y="0"/>
                  </a:moveTo>
                  <a:lnTo>
                    <a:pt x="0" y="0"/>
                  </a:lnTo>
                  <a:lnTo>
                    <a:pt x="0" y="273662"/>
                  </a:lnTo>
                  <a:lnTo>
                    <a:pt x="5154180" y="273662"/>
                  </a:lnTo>
                  <a:lnTo>
                    <a:pt x="5154180" y="0"/>
                  </a:lnTo>
                  <a:close/>
                </a:path>
              </a:pathLst>
            </a:custGeom>
            <a:solidFill>
              <a:srgbClr val="FFFFFF"/>
            </a:solidFill>
          </p:spPr>
          <p:txBody>
            <a:bodyPr wrap="square" lIns="0" tIns="0" rIns="0" bIns="0" rtlCol="0"/>
            <a:lstStyle/>
            <a:p>
              <a:endParaRPr/>
            </a:p>
          </p:txBody>
        </p:sp>
        <p:sp>
          <p:nvSpPr>
            <p:cNvPr id="5" name="object 5"/>
            <p:cNvSpPr/>
            <p:nvPr/>
          </p:nvSpPr>
          <p:spPr>
            <a:xfrm>
              <a:off x="305809" y="237782"/>
              <a:ext cx="5154295" cy="273685"/>
            </a:xfrm>
            <a:custGeom>
              <a:avLst/>
              <a:gdLst/>
              <a:ahLst/>
              <a:cxnLst/>
              <a:rect l="l" t="t" r="r" b="b"/>
              <a:pathLst>
                <a:path w="5154295" h="273684">
                  <a:moveTo>
                    <a:pt x="0" y="0"/>
                  </a:moveTo>
                  <a:lnTo>
                    <a:pt x="5154180" y="0"/>
                  </a:lnTo>
                  <a:lnTo>
                    <a:pt x="5154180" y="273662"/>
                  </a:lnTo>
                  <a:lnTo>
                    <a:pt x="0" y="273662"/>
                  </a:lnTo>
                  <a:lnTo>
                    <a:pt x="0" y="0"/>
                  </a:lnTo>
                  <a:close/>
                </a:path>
              </a:pathLst>
            </a:custGeom>
            <a:ln w="50800">
              <a:solidFill>
                <a:srgbClr val="000000"/>
              </a:solidFill>
            </a:ln>
          </p:spPr>
          <p:txBody>
            <a:bodyPr wrap="square" lIns="0" tIns="0" rIns="0" bIns="0" rtlCol="0"/>
            <a:lstStyle/>
            <a:p>
              <a:endParaRPr/>
            </a:p>
          </p:txBody>
        </p:sp>
      </p:grpSp>
      <p:sp>
        <p:nvSpPr>
          <p:cNvPr id="6" name="object 6"/>
          <p:cNvSpPr txBox="1"/>
          <p:nvPr/>
        </p:nvSpPr>
        <p:spPr>
          <a:xfrm>
            <a:off x="330504" y="207162"/>
            <a:ext cx="3296920" cy="278130"/>
          </a:xfrm>
          <a:prstGeom prst="rect">
            <a:avLst/>
          </a:prstGeom>
        </p:spPr>
        <p:txBody>
          <a:bodyPr vert="horz" wrap="square" lIns="0" tIns="13335" rIns="0" bIns="0" rtlCol="0">
            <a:spAutoFit/>
          </a:bodyPr>
          <a:lstStyle/>
          <a:p>
            <a:pPr marL="12700">
              <a:lnSpc>
                <a:spcPct val="100000"/>
              </a:lnSpc>
              <a:spcBef>
                <a:spcPts val="105"/>
              </a:spcBef>
            </a:pPr>
            <a:r>
              <a:rPr sz="1650" b="1" spc="-5" dirty="0">
                <a:latin typeface="Carlito"/>
                <a:cs typeface="Carlito"/>
              </a:rPr>
              <a:t>Policy-based </a:t>
            </a:r>
            <a:r>
              <a:rPr sz="1650" b="1" dirty="0">
                <a:latin typeface="Carlito"/>
                <a:cs typeface="Carlito"/>
              </a:rPr>
              <a:t>methods-</a:t>
            </a:r>
            <a:r>
              <a:rPr sz="1650" b="1" spc="-65" dirty="0">
                <a:latin typeface="Carlito"/>
                <a:cs typeface="Carlito"/>
              </a:rPr>
              <a:t> </a:t>
            </a:r>
            <a:r>
              <a:rPr sz="1650" b="1" spc="-5" dirty="0">
                <a:latin typeface="Carlito"/>
                <a:cs typeface="Carlito"/>
              </a:rPr>
              <a:t>characteristics</a:t>
            </a:r>
            <a:endParaRPr sz="1650">
              <a:latin typeface="Carlito"/>
              <a:cs typeface="Carlito"/>
            </a:endParaRPr>
          </a:p>
        </p:txBody>
      </p:sp>
      <p:sp>
        <p:nvSpPr>
          <p:cNvPr id="7" name="object 7"/>
          <p:cNvSpPr/>
          <p:nvPr/>
        </p:nvSpPr>
        <p:spPr>
          <a:xfrm>
            <a:off x="285750" y="534489"/>
            <a:ext cx="5194300" cy="2590800"/>
          </a:xfrm>
          <a:prstGeom prst="rect">
            <a:avLst/>
          </a:prstGeom>
          <a:blipFill>
            <a:blip r:embed="rId3" cstate="print"/>
            <a:stretch>
              <a:fillRect/>
            </a:stretch>
          </a:blipFill>
        </p:spPr>
        <p:txBody>
          <a:bodyPr wrap="square" lIns="0" tIns="0" rIns="0" bIns="0" rtlCol="0"/>
          <a:lstStyle/>
          <a:p>
            <a:endParaRPr/>
          </a:p>
        </p:txBody>
      </p:sp>
      <p:sp>
        <p:nvSpPr>
          <p:cNvPr id="8" name="Slide Number Placeholder 7">
            <a:extLst>
              <a:ext uri="{FF2B5EF4-FFF2-40B4-BE49-F238E27FC236}">
                <a16:creationId xmlns:a16="http://schemas.microsoft.com/office/drawing/2014/main" id="{B1775CBC-65F1-4376-921D-C8D685109F5C}"/>
              </a:ext>
            </a:extLst>
          </p:cNvPr>
          <p:cNvSpPr>
            <a:spLocks noGrp="1"/>
          </p:cNvSpPr>
          <p:nvPr>
            <p:ph type="sldNum" sz="quarter" idx="7"/>
          </p:nvPr>
        </p:nvSpPr>
        <p:spPr/>
        <p:txBody>
          <a:bodyPr/>
          <a:lstStyle/>
          <a:p>
            <a:fld id="{B6F15528-21DE-4FAA-801E-634DDDAF4B2B}" type="slidenum">
              <a:rPr lang="en-US" smtClean="0"/>
              <a:t>3</a:t>
            </a:fld>
            <a:endParaRPr lang="en-US"/>
          </a:p>
        </p:txBody>
      </p:sp>
      <p:sp>
        <p:nvSpPr>
          <p:cNvPr id="9" name="Footer Placeholder 8">
            <a:extLst>
              <a:ext uri="{FF2B5EF4-FFF2-40B4-BE49-F238E27FC236}">
                <a16:creationId xmlns:a16="http://schemas.microsoft.com/office/drawing/2014/main" id="{DAE7819E-FF34-4A39-9A87-E14E4FB0BD8A}"/>
              </a:ext>
            </a:extLst>
          </p:cNvPr>
          <p:cNvSpPr>
            <a:spLocks noGrp="1"/>
          </p:cNvSpPr>
          <p:nvPr>
            <p:ph type="ftr" sz="quarter" idx="5"/>
          </p:nvPr>
        </p:nvSpPr>
        <p:spPr/>
        <p:txBody>
          <a:bodyPr/>
          <a:lstStyle/>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5765800" cy="3238500"/>
          </a:xfrm>
          <a:prstGeom prst="rect">
            <a:avLst/>
          </a:prstGeom>
          <a:blipFill>
            <a:blip r:embed="rId2" cstate="print"/>
            <a:stretch>
              <a:fillRect/>
            </a:stretch>
          </a:blipFill>
        </p:spPr>
        <p:txBody>
          <a:bodyPr wrap="square" lIns="0" tIns="0" rIns="0" bIns="0" rtlCol="0"/>
          <a:lstStyle/>
          <a:p>
            <a:endParaRPr/>
          </a:p>
        </p:txBody>
      </p:sp>
      <p:grpSp>
        <p:nvGrpSpPr>
          <p:cNvPr id="3" name="object 3"/>
          <p:cNvGrpSpPr/>
          <p:nvPr/>
        </p:nvGrpSpPr>
        <p:grpSpPr>
          <a:xfrm>
            <a:off x="141414" y="287677"/>
            <a:ext cx="5382260" cy="349885"/>
            <a:chOff x="141414" y="287677"/>
            <a:chExt cx="5382260" cy="349885"/>
          </a:xfrm>
        </p:grpSpPr>
        <p:sp>
          <p:nvSpPr>
            <p:cNvPr id="4" name="object 4"/>
            <p:cNvSpPr/>
            <p:nvPr/>
          </p:nvSpPr>
          <p:spPr>
            <a:xfrm>
              <a:off x="141414" y="287677"/>
              <a:ext cx="5382107" cy="349862"/>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79514" y="325777"/>
              <a:ext cx="5306060" cy="273685"/>
            </a:xfrm>
            <a:custGeom>
              <a:avLst/>
              <a:gdLst/>
              <a:ahLst/>
              <a:cxnLst/>
              <a:rect l="l" t="t" r="r" b="b"/>
              <a:pathLst>
                <a:path w="5306060" h="273684">
                  <a:moveTo>
                    <a:pt x="5305907" y="0"/>
                  </a:moveTo>
                  <a:lnTo>
                    <a:pt x="0" y="0"/>
                  </a:lnTo>
                  <a:lnTo>
                    <a:pt x="0" y="273662"/>
                  </a:lnTo>
                  <a:lnTo>
                    <a:pt x="5305907" y="273662"/>
                  </a:lnTo>
                  <a:lnTo>
                    <a:pt x="5305907" y="0"/>
                  </a:lnTo>
                  <a:close/>
                </a:path>
              </a:pathLst>
            </a:custGeom>
            <a:solidFill>
              <a:srgbClr val="FFFFFF"/>
            </a:solidFill>
          </p:spPr>
          <p:txBody>
            <a:bodyPr wrap="square" lIns="0" tIns="0" rIns="0" bIns="0" rtlCol="0"/>
            <a:lstStyle/>
            <a:p>
              <a:endParaRPr/>
            </a:p>
          </p:txBody>
        </p:sp>
        <p:sp>
          <p:nvSpPr>
            <p:cNvPr id="6" name="object 6"/>
            <p:cNvSpPr/>
            <p:nvPr/>
          </p:nvSpPr>
          <p:spPr>
            <a:xfrm>
              <a:off x="179514" y="325780"/>
              <a:ext cx="5306060" cy="273685"/>
            </a:xfrm>
            <a:custGeom>
              <a:avLst/>
              <a:gdLst/>
              <a:ahLst/>
              <a:cxnLst/>
              <a:rect l="l" t="t" r="r" b="b"/>
              <a:pathLst>
                <a:path w="5306060" h="273684">
                  <a:moveTo>
                    <a:pt x="0" y="0"/>
                  </a:moveTo>
                  <a:lnTo>
                    <a:pt x="5305907" y="0"/>
                  </a:lnTo>
                  <a:lnTo>
                    <a:pt x="5305907" y="273662"/>
                  </a:lnTo>
                  <a:lnTo>
                    <a:pt x="0" y="273662"/>
                  </a:lnTo>
                  <a:lnTo>
                    <a:pt x="0" y="0"/>
                  </a:lnTo>
                  <a:close/>
                </a:path>
              </a:pathLst>
            </a:custGeom>
            <a:ln w="50800">
              <a:solidFill>
                <a:srgbClr val="000000"/>
              </a:solidFill>
            </a:ln>
          </p:spPr>
          <p:txBody>
            <a:bodyPr wrap="square" lIns="0" tIns="0" rIns="0" bIns="0" rtlCol="0"/>
            <a:lstStyle/>
            <a:p>
              <a:endParaRPr/>
            </a:p>
          </p:txBody>
        </p:sp>
      </p:grpSp>
      <p:sp>
        <p:nvSpPr>
          <p:cNvPr id="7" name="object 7"/>
          <p:cNvSpPr txBox="1">
            <a:spLocks noGrp="1"/>
          </p:cNvSpPr>
          <p:nvPr>
            <p:ph type="title"/>
          </p:nvPr>
        </p:nvSpPr>
        <p:spPr>
          <a:xfrm>
            <a:off x="204209" y="295160"/>
            <a:ext cx="2357120" cy="278130"/>
          </a:xfrm>
          <a:prstGeom prst="rect">
            <a:avLst/>
          </a:prstGeom>
        </p:spPr>
        <p:txBody>
          <a:bodyPr vert="horz" wrap="square" lIns="0" tIns="13335" rIns="0" bIns="0" rtlCol="0">
            <a:spAutoFit/>
          </a:bodyPr>
          <a:lstStyle/>
          <a:p>
            <a:pPr marL="12700">
              <a:lnSpc>
                <a:spcPct val="100000"/>
              </a:lnSpc>
              <a:spcBef>
                <a:spcPts val="105"/>
              </a:spcBef>
            </a:pPr>
            <a:r>
              <a:rPr sz="1650" dirty="0"/>
              <a:t>Extensions(papers </a:t>
            </a:r>
            <a:r>
              <a:rPr sz="1650" spc="-10" dirty="0"/>
              <a:t>to</a:t>
            </a:r>
            <a:r>
              <a:rPr sz="1650" spc="-65" dirty="0"/>
              <a:t> </a:t>
            </a:r>
            <a:r>
              <a:rPr sz="1650" spc="-5" dirty="0"/>
              <a:t>read)</a:t>
            </a:r>
            <a:endParaRPr sz="1650"/>
          </a:p>
        </p:txBody>
      </p:sp>
      <p:sp>
        <p:nvSpPr>
          <p:cNvPr id="8" name="object 8"/>
          <p:cNvSpPr/>
          <p:nvPr/>
        </p:nvSpPr>
        <p:spPr>
          <a:xfrm>
            <a:off x="177314" y="627380"/>
            <a:ext cx="5310505" cy="1983739"/>
          </a:xfrm>
          <a:custGeom>
            <a:avLst/>
            <a:gdLst/>
            <a:ahLst/>
            <a:cxnLst/>
            <a:rect l="l" t="t" r="r" b="b"/>
            <a:pathLst>
              <a:path w="5310505" h="1983739">
                <a:moveTo>
                  <a:pt x="5310314" y="0"/>
                </a:moveTo>
                <a:lnTo>
                  <a:pt x="0" y="0"/>
                </a:lnTo>
                <a:lnTo>
                  <a:pt x="0" y="1983739"/>
                </a:lnTo>
                <a:lnTo>
                  <a:pt x="5310314" y="1983739"/>
                </a:lnTo>
                <a:lnTo>
                  <a:pt x="5310314" y="0"/>
                </a:lnTo>
                <a:close/>
              </a:path>
            </a:pathLst>
          </a:custGeom>
          <a:solidFill>
            <a:srgbClr val="DDDDDD"/>
          </a:solidFill>
        </p:spPr>
        <p:txBody>
          <a:bodyPr wrap="square" lIns="0" tIns="0" rIns="0" bIns="0" rtlCol="0"/>
          <a:lstStyle/>
          <a:p>
            <a:endParaRPr/>
          </a:p>
        </p:txBody>
      </p:sp>
      <p:sp>
        <p:nvSpPr>
          <p:cNvPr id="9" name="object 9"/>
          <p:cNvSpPr txBox="1"/>
          <p:nvPr/>
        </p:nvSpPr>
        <p:spPr>
          <a:xfrm>
            <a:off x="210334" y="650748"/>
            <a:ext cx="4813300" cy="1922780"/>
          </a:xfrm>
          <a:prstGeom prst="rect">
            <a:avLst/>
          </a:prstGeom>
        </p:spPr>
        <p:txBody>
          <a:bodyPr vert="horz" wrap="square" lIns="0" tIns="22860" rIns="0" bIns="0" rtlCol="0">
            <a:spAutoFit/>
          </a:bodyPr>
          <a:lstStyle/>
          <a:p>
            <a:pPr marL="12700" marR="5080">
              <a:lnSpc>
                <a:spcPts val="1400"/>
              </a:lnSpc>
              <a:spcBef>
                <a:spcPts val="180"/>
              </a:spcBef>
            </a:pPr>
            <a:r>
              <a:rPr sz="1200" dirty="0">
                <a:latin typeface="Arial"/>
                <a:cs typeface="Arial"/>
              </a:rPr>
              <a:t>This</a:t>
            </a:r>
            <a:r>
              <a:rPr sz="1200" spc="-75" dirty="0">
                <a:latin typeface="Arial"/>
                <a:cs typeface="Arial"/>
              </a:rPr>
              <a:t> </a:t>
            </a:r>
            <a:r>
              <a:rPr sz="1200" spc="25" dirty="0">
                <a:latin typeface="Arial"/>
                <a:cs typeface="Arial"/>
              </a:rPr>
              <a:t>has</a:t>
            </a:r>
            <a:r>
              <a:rPr sz="1200" spc="-25" dirty="0">
                <a:latin typeface="Arial"/>
                <a:cs typeface="Arial"/>
              </a:rPr>
              <a:t> </a:t>
            </a:r>
            <a:r>
              <a:rPr sz="1200" spc="40" dirty="0">
                <a:latin typeface="Arial"/>
                <a:cs typeface="Arial"/>
              </a:rPr>
              <a:t>introduced</a:t>
            </a:r>
            <a:r>
              <a:rPr sz="1200" spc="-25" dirty="0">
                <a:latin typeface="Arial"/>
                <a:cs typeface="Arial"/>
              </a:rPr>
              <a:t> </a:t>
            </a:r>
            <a:r>
              <a:rPr sz="1200" spc="25" dirty="0">
                <a:latin typeface="Arial"/>
                <a:cs typeface="Arial"/>
              </a:rPr>
              <a:t>the</a:t>
            </a:r>
            <a:r>
              <a:rPr sz="1200" spc="-35" dirty="0">
                <a:latin typeface="Arial"/>
                <a:cs typeface="Arial"/>
              </a:rPr>
              <a:t> </a:t>
            </a:r>
            <a:r>
              <a:rPr sz="1200" spc="25" dirty="0">
                <a:latin typeface="Arial"/>
                <a:cs typeface="Arial"/>
              </a:rPr>
              <a:t>foundations,</a:t>
            </a:r>
            <a:r>
              <a:rPr sz="1200" spc="-30" dirty="0">
                <a:latin typeface="Arial"/>
                <a:cs typeface="Arial"/>
              </a:rPr>
              <a:t> </a:t>
            </a:r>
            <a:r>
              <a:rPr sz="1200" spc="35" dirty="0">
                <a:latin typeface="Arial"/>
                <a:cs typeface="Arial"/>
              </a:rPr>
              <a:t>hopefully</a:t>
            </a:r>
            <a:r>
              <a:rPr sz="1200" spc="-35" dirty="0">
                <a:latin typeface="Arial"/>
                <a:cs typeface="Arial"/>
              </a:rPr>
              <a:t> </a:t>
            </a:r>
            <a:r>
              <a:rPr sz="1200" spc="30" dirty="0">
                <a:latin typeface="Arial"/>
                <a:cs typeface="Arial"/>
              </a:rPr>
              <a:t>now</a:t>
            </a:r>
            <a:r>
              <a:rPr sz="1200" spc="-20" dirty="0">
                <a:latin typeface="Arial"/>
                <a:cs typeface="Arial"/>
              </a:rPr>
              <a:t> </a:t>
            </a:r>
            <a:r>
              <a:rPr sz="1200" spc="30" dirty="0">
                <a:latin typeface="Arial"/>
                <a:cs typeface="Arial"/>
              </a:rPr>
              <a:t>you</a:t>
            </a:r>
            <a:r>
              <a:rPr sz="1200" spc="-15" dirty="0">
                <a:latin typeface="Arial"/>
                <a:cs typeface="Arial"/>
              </a:rPr>
              <a:t> </a:t>
            </a:r>
            <a:r>
              <a:rPr sz="1200" spc="20" dirty="0">
                <a:latin typeface="Arial"/>
                <a:cs typeface="Arial"/>
              </a:rPr>
              <a:t>have</a:t>
            </a:r>
            <a:r>
              <a:rPr sz="1200" spc="-40" dirty="0">
                <a:latin typeface="Arial"/>
                <a:cs typeface="Arial"/>
              </a:rPr>
              <a:t> </a:t>
            </a:r>
            <a:r>
              <a:rPr sz="1200" dirty="0">
                <a:latin typeface="Arial"/>
                <a:cs typeface="Arial"/>
              </a:rPr>
              <a:t>a</a:t>
            </a:r>
            <a:r>
              <a:rPr sz="1200" spc="-35" dirty="0">
                <a:latin typeface="Arial"/>
                <a:cs typeface="Arial"/>
              </a:rPr>
              <a:t> </a:t>
            </a:r>
            <a:r>
              <a:rPr sz="1200" spc="45" dirty="0">
                <a:latin typeface="Arial"/>
                <a:cs typeface="Arial"/>
              </a:rPr>
              <a:t>good  </a:t>
            </a:r>
            <a:r>
              <a:rPr sz="1200" spc="35" dirty="0">
                <a:latin typeface="Arial"/>
                <a:cs typeface="Arial"/>
              </a:rPr>
              <a:t>platform</a:t>
            </a:r>
            <a:r>
              <a:rPr sz="1200" spc="-25" dirty="0">
                <a:latin typeface="Arial"/>
                <a:cs typeface="Arial"/>
              </a:rPr>
              <a:t> </a:t>
            </a:r>
            <a:r>
              <a:rPr sz="1200" spc="20" dirty="0">
                <a:latin typeface="Arial"/>
                <a:cs typeface="Arial"/>
              </a:rPr>
              <a:t>to</a:t>
            </a:r>
            <a:r>
              <a:rPr sz="1200" spc="-35" dirty="0">
                <a:latin typeface="Arial"/>
                <a:cs typeface="Arial"/>
              </a:rPr>
              <a:t> </a:t>
            </a:r>
            <a:r>
              <a:rPr sz="1200" spc="30" dirty="0">
                <a:latin typeface="Arial"/>
                <a:cs typeface="Arial"/>
              </a:rPr>
              <a:t>read</a:t>
            </a:r>
            <a:r>
              <a:rPr sz="1200" spc="-20" dirty="0">
                <a:latin typeface="Arial"/>
                <a:cs typeface="Arial"/>
              </a:rPr>
              <a:t> </a:t>
            </a:r>
            <a:r>
              <a:rPr sz="1200" spc="35" dirty="0">
                <a:latin typeface="Arial"/>
                <a:cs typeface="Arial"/>
              </a:rPr>
              <a:t>about</a:t>
            </a:r>
            <a:r>
              <a:rPr sz="1200" spc="-20" dirty="0">
                <a:latin typeface="Arial"/>
                <a:cs typeface="Arial"/>
              </a:rPr>
              <a:t> </a:t>
            </a:r>
            <a:r>
              <a:rPr sz="1200" spc="25" dirty="0">
                <a:latin typeface="Arial"/>
                <a:cs typeface="Arial"/>
              </a:rPr>
              <a:t>the</a:t>
            </a:r>
            <a:r>
              <a:rPr sz="1200" spc="-30" dirty="0">
                <a:latin typeface="Arial"/>
                <a:cs typeface="Arial"/>
              </a:rPr>
              <a:t> </a:t>
            </a:r>
            <a:r>
              <a:rPr sz="1200" spc="35" dirty="0">
                <a:latin typeface="Arial"/>
                <a:cs typeface="Arial"/>
              </a:rPr>
              <a:t>extensions</a:t>
            </a:r>
            <a:r>
              <a:rPr sz="1200" spc="-30" dirty="0">
                <a:latin typeface="Arial"/>
                <a:cs typeface="Arial"/>
              </a:rPr>
              <a:t> </a:t>
            </a:r>
            <a:r>
              <a:rPr sz="1200" spc="20" dirty="0">
                <a:latin typeface="Arial"/>
                <a:cs typeface="Arial"/>
              </a:rPr>
              <a:t>to</a:t>
            </a:r>
            <a:r>
              <a:rPr sz="1200" spc="-30" dirty="0">
                <a:latin typeface="Arial"/>
                <a:cs typeface="Arial"/>
              </a:rPr>
              <a:t> </a:t>
            </a:r>
            <a:r>
              <a:rPr sz="1200" dirty="0">
                <a:latin typeface="Arial"/>
                <a:cs typeface="Arial"/>
              </a:rPr>
              <a:t>this.</a:t>
            </a:r>
            <a:endParaRPr sz="1200">
              <a:latin typeface="Arial"/>
              <a:cs typeface="Arial"/>
            </a:endParaRPr>
          </a:p>
          <a:p>
            <a:pPr>
              <a:lnSpc>
                <a:spcPct val="100000"/>
              </a:lnSpc>
              <a:spcBef>
                <a:spcPts val="5"/>
              </a:spcBef>
            </a:pPr>
            <a:endParaRPr sz="950">
              <a:latin typeface="Arial"/>
              <a:cs typeface="Arial"/>
            </a:endParaRPr>
          </a:p>
          <a:p>
            <a:pPr marL="12700" marR="1778000">
              <a:lnSpc>
                <a:spcPts val="1400"/>
              </a:lnSpc>
            </a:pPr>
            <a:r>
              <a:rPr sz="1200" u="sng" dirty="0">
                <a:solidFill>
                  <a:srgbClr val="0000FF"/>
                </a:solidFill>
                <a:uFill>
                  <a:solidFill>
                    <a:srgbClr val="0000FF"/>
                  </a:solidFill>
                </a:uFill>
                <a:latin typeface="Arial"/>
                <a:cs typeface="Arial"/>
              </a:rPr>
              <a:t>Recommended</a:t>
            </a:r>
            <a:r>
              <a:rPr sz="1200" u="sng" spc="-60" dirty="0">
                <a:solidFill>
                  <a:srgbClr val="0000FF"/>
                </a:solidFill>
                <a:uFill>
                  <a:solidFill>
                    <a:srgbClr val="0000FF"/>
                  </a:solidFill>
                </a:uFill>
                <a:latin typeface="Arial"/>
                <a:cs typeface="Arial"/>
              </a:rPr>
              <a:t> </a:t>
            </a:r>
            <a:r>
              <a:rPr sz="1200" u="sng" spc="5" dirty="0">
                <a:solidFill>
                  <a:srgbClr val="0000FF"/>
                </a:solidFill>
                <a:uFill>
                  <a:solidFill>
                    <a:srgbClr val="0000FF"/>
                  </a:solidFill>
                </a:uFill>
                <a:latin typeface="Arial"/>
                <a:cs typeface="Arial"/>
              </a:rPr>
              <a:t>further</a:t>
            </a:r>
            <a:r>
              <a:rPr sz="1200" u="sng" spc="-40" dirty="0">
                <a:solidFill>
                  <a:srgbClr val="0000FF"/>
                </a:solidFill>
                <a:uFill>
                  <a:solidFill>
                    <a:srgbClr val="0000FF"/>
                  </a:solidFill>
                </a:uFill>
                <a:latin typeface="Arial"/>
                <a:cs typeface="Arial"/>
              </a:rPr>
              <a:t> </a:t>
            </a:r>
            <a:r>
              <a:rPr sz="1200" u="sng" spc="-5" dirty="0">
                <a:solidFill>
                  <a:srgbClr val="0000FF"/>
                </a:solidFill>
                <a:uFill>
                  <a:solidFill>
                    <a:srgbClr val="0000FF"/>
                  </a:solidFill>
                </a:uFill>
                <a:latin typeface="Arial"/>
                <a:cs typeface="Arial"/>
              </a:rPr>
              <a:t>study</a:t>
            </a:r>
            <a:r>
              <a:rPr sz="1200" u="sng" spc="-60" dirty="0">
                <a:solidFill>
                  <a:srgbClr val="0000FF"/>
                </a:solidFill>
                <a:uFill>
                  <a:solidFill>
                    <a:srgbClr val="0000FF"/>
                  </a:solidFill>
                </a:uFill>
                <a:latin typeface="Arial"/>
                <a:cs typeface="Arial"/>
              </a:rPr>
              <a:t> </a:t>
            </a:r>
            <a:r>
              <a:rPr sz="1200" u="sng" spc="-20" dirty="0">
                <a:solidFill>
                  <a:srgbClr val="0000FF"/>
                </a:solidFill>
                <a:uFill>
                  <a:solidFill>
                    <a:srgbClr val="0000FF"/>
                  </a:solidFill>
                </a:uFill>
                <a:latin typeface="Arial"/>
                <a:cs typeface="Arial"/>
              </a:rPr>
              <a:t>(papers</a:t>
            </a:r>
            <a:r>
              <a:rPr sz="1200" u="sng" spc="-75" dirty="0">
                <a:solidFill>
                  <a:srgbClr val="0000FF"/>
                </a:solidFill>
                <a:uFill>
                  <a:solidFill>
                    <a:srgbClr val="0000FF"/>
                  </a:solidFill>
                </a:uFill>
                <a:latin typeface="Arial"/>
                <a:cs typeface="Arial"/>
              </a:rPr>
              <a:t> </a:t>
            </a:r>
            <a:r>
              <a:rPr sz="1200" u="sng" dirty="0">
                <a:solidFill>
                  <a:srgbClr val="0000FF"/>
                </a:solidFill>
                <a:uFill>
                  <a:solidFill>
                    <a:srgbClr val="0000FF"/>
                  </a:solidFill>
                </a:uFill>
                <a:latin typeface="Arial"/>
                <a:cs typeface="Arial"/>
              </a:rPr>
              <a:t>&amp;</a:t>
            </a:r>
            <a:r>
              <a:rPr sz="1200" u="sng" spc="-100" dirty="0">
                <a:solidFill>
                  <a:srgbClr val="0000FF"/>
                </a:solidFill>
                <a:uFill>
                  <a:solidFill>
                    <a:srgbClr val="0000FF"/>
                  </a:solidFill>
                </a:uFill>
                <a:latin typeface="Arial"/>
                <a:cs typeface="Arial"/>
              </a:rPr>
              <a:t> </a:t>
            </a:r>
            <a:r>
              <a:rPr sz="1200" u="sng" spc="-50" dirty="0">
                <a:solidFill>
                  <a:srgbClr val="0000FF"/>
                </a:solidFill>
                <a:uFill>
                  <a:solidFill>
                    <a:srgbClr val="0000FF"/>
                  </a:solidFill>
                </a:uFill>
                <a:latin typeface="Arial"/>
                <a:cs typeface="Arial"/>
              </a:rPr>
              <a:t>code): </a:t>
            </a:r>
            <a:r>
              <a:rPr sz="1200" spc="-50" dirty="0">
                <a:solidFill>
                  <a:srgbClr val="0000FF"/>
                </a:solidFill>
                <a:latin typeface="Arial"/>
                <a:cs typeface="Arial"/>
              </a:rPr>
              <a:t> </a:t>
            </a:r>
            <a:r>
              <a:rPr sz="1200" u="sng" dirty="0">
                <a:solidFill>
                  <a:srgbClr val="0000FF"/>
                </a:solidFill>
                <a:uFill>
                  <a:solidFill>
                    <a:srgbClr val="0000FF"/>
                  </a:solidFill>
                </a:uFill>
                <a:latin typeface="Arial"/>
                <a:cs typeface="Arial"/>
              </a:rPr>
              <a:t>Recommended</a:t>
            </a:r>
            <a:r>
              <a:rPr sz="1200" u="sng" spc="-60" dirty="0">
                <a:solidFill>
                  <a:srgbClr val="0000FF"/>
                </a:solidFill>
                <a:uFill>
                  <a:solidFill>
                    <a:srgbClr val="0000FF"/>
                  </a:solidFill>
                </a:uFill>
                <a:latin typeface="Arial"/>
                <a:cs typeface="Arial"/>
              </a:rPr>
              <a:t> </a:t>
            </a:r>
            <a:r>
              <a:rPr sz="1200" u="sng" spc="5" dirty="0">
                <a:solidFill>
                  <a:srgbClr val="0000FF"/>
                </a:solidFill>
                <a:uFill>
                  <a:solidFill>
                    <a:srgbClr val="0000FF"/>
                  </a:solidFill>
                </a:uFill>
                <a:latin typeface="Arial"/>
                <a:cs typeface="Arial"/>
              </a:rPr>
              <a:t>further</a:t>
            </a:r>
            <a:r>
              <a:rPr sz="1200" u="sng" spc="-40" dirty="0">
                <a:solidFill>
                  <a:srgbClr val="0000FF"/>
                </a:solidFill>
                <a:uFill>
                  <a:solidFill>
                    <a:srgbClr val="0000FF"/>
                  </a:solidFill>
                </a:uFill>
                <a:latin typeface="Arial"/>
                <a:cs typeface="Arial"/>
              </a:rPr>
              <a:t> </a:t>
            </a:r>
            <a:r>
              <a:rPr sz="1200" u="sng" spc="-5" dirty="0">
                <a:solidFill>
                  <a:srgbClr val="0000FF"/>
                </a:solidFill>
                <a:uFill>
                  <a:solidFill>
                    <a:srgbClr val="0000FF"/>
                  </a:solidFill>
                </a:uFill>
                <a:latin typeface="Arial"/>
                <a:cs typeface="Arial"/>
              </a:rPr>
              <a:t>study</a:t>
            </a:r>
            <a:r>
              <a:rPr sz="1200" u="sng" spc="-60" dirty="0">
                <a:solidFill>
                  <a:srgbClr val="0000FF"/>
                </a:solidFill>
                <a:uFill>
                  <a:solidFill>
                    <a:srgbClr val="0000FF"/>
                  </a:solidFill>
                </a:uFill>
                <a:latin typeface="Arial"/>
                <a:cs typeface="Arial"/>
              </a:rPr>
              <a:t> </a:t>
            </a:r>
            <a:r>
              <a:rPr sz="1200" u="sng" spc="-20" dirty="0">
                <a:solidFill>
                  <a:srgbClr val="0000FF"/>
                </a:solidFill>
                <a:uFill>
                  <a:solidFill>
                    <a:srgbClr val="0000FF"/>
                  </a:solidFill>
                </a:uFill>
                <a:latin typeface="Arial"/>
                <a:cs typeface="Arial"/>
              </a:rPr>
              <a:t>(theory</a:t>
            </a:r>
            <a:r>
              <a:rPr sz="1200" u="sng" spc="-75" dirty="0">
                <a:solidFill>
                  <a:srgbClr val="0000FF"/>
                </a:solidFill>
                <a:uFill>
                  <a:solidFill>
                    <a:srgbClr val="0000FF"/>
                  </a:solidFill>
                </a:uFill>
                <a:latin typeface="Arial"/>
                <a:cs typeface="Arial"/>
              </a:rPr>
              <a:t> </a:t>
            </a:r>
            <a:r>
              <a:rPr sz="1200" u="sng" dirty="0">
                <a:solidFill>
                  <a:srgbClr val="0000FF"/>
                </a:solidFill>
                <a:uFill>
                  <a:solidFill>
                    <a:srgbClr val="0000FF"/>
                  </a:solidFill>
                </a:uFill>
                <a:latin typeface="Arial"/>
                <a:cs typeface="Arial"/>
              </a:rPr>
              <a:t>&amp;</a:t>
            </a:r>
            <a:r>
              <a:rPr sz="1200" u="sng" spc="-100" dirty="0">
                <a:solidFill>
                  <a:srgbClr val="0000FF"/>
                </a:solidFill>
                <a:uFill>
                  <a:solidFill>
                    <a:srgbClr val="0000FF"/>
                  </a:solidFill>
                </a:uFill>
                <a:latin typeface="Arial"/>
                <a:cs typeface="Arial"/>
              </a:rPr>
              <a:t> </a:t>
            </a:r>
            <a:r>
              <a:rPr sz="1200" u="sng" spc="-95" dirty="0">
                <a:solidFill>
                  <a:srgbClr val="0000FF"/>
                </a:solidFill>
                <a:uFill>
                  <a:solidFill>
                    <a:srgbClr val="0000FF"/>
                  </a:solidFill>
                </a:uFill>
                <a:latin typeface="Arial"/>
                <a:cs typeface="Arial"/>
              </a:rPr>
              <a:t>STAR):</a:t>
            </a:r>
            <a:endParaRPr sz="1200">
              <a:latin typeface="Arial"/>
              <a:cs typeface="Arial"/>
            </a:endParaRPr>
          </a:p>
          <a:p>
            <a:pPr>
              <a:lnSpc>
                <a:spcPct val="100000"/>
              </a:lnSpc>
              <a:spcBef>
                <a:spcPts val="30"/>
              </a:spcBef>
            </a:pPr>
            <a:endParaRPr sz="950">
              <a:latin typeface="Arial"/>
              <a:cs typeface="Arial"/>
            </a:endParaRPr>
          </a:p>
          <a:p>
            <a:pPr marL="12700">
              <a:lnSpc>
                <a:spcPts val="1420"/>
              </a:lnSpc>
            </a:pPr>
            <a:r>
              <a:rPr sz="1200" dirty="0">
                <a:latin typeface="Arial"/>
                <a:cs typeface="Arial"/>
              </a:rPr>
              <a:t>Recommended </a:t>
            </a:r>
            <a:r>
              <a:rPr sz="1200" spc="35" dirty="0">
                <a:latin typeface="Arial"/>
                <a:cs typeface="Arial"/>
              </a:rPr>
              <a:t>extensions</a:t>
            </a:r>
            <a:r>
              <a:rPr sz="1200" spc="-135" dirty="0">
                <a:latin typeface="Arial"/>
                <a:cs typeface="Arial"/>
              </a:rPr>
              <a:t> </a:t>
            </a:r>
            <a:r>
              <a:rPr sz="1200" spc="20" dirty="0">
                <a:latin typeface="Arial"/>
                <a:cs typeface="Arial"/>
              </a:rPr>
              <a:t>include:</a:t>
            </a:r>
            <a:endParaRPr sz="1200">
              <a:latin typeface="Arial"/>
              <a:cs typeface="Arial"/>
            </a:endParaRPr>
          </a:p>
          <a:p>
            <a:pPr marL="132715" indent="-120650">
              <a:lnSpc>
                <a:spcPts val="1400"/>
              </a:lnSpc>
              <a:buChar char="•"/>
              <a:tabLst>
                <a:tab pos="133350" algn="l"/>
              </a:tabLst>
            </a:pPr>
            <a:r>
              <a:rPr sz="1200" dirty="0">
                <a:latin typeface="Arial"/>
                <a:cs typeface="Arial"/>
              </a:rPr>
              <a:t>Advantage</a:t>
            </a:r>
            <a:r>
              <a:rPr sz="1200" spc="-75" dirty="0">
                <a:latin typeface="Arial"/>
                <a:cs typeface="Arial"/>
              </a:rPr>
              <a:t> </a:t>
            </a:r>
            <a:r>
              <a:rPr sz="1200" spc="20" dirty="0">
                <a:latin typeface="Arial"/>
                <a:cs typeface="Arial"/>
              </a:rPr>
              <a:t>actor</a:t>
            </a:r>
            <a:r>
              <a:rPr sz="1200" spc="-35" dirty="0">
                <a:latin typeface="Arial"/>
                <a:cs typeface="Arial"/>
              </a:rPr>
              <a:t> </a:t>
            </a:r>
            <a:r>
              <a:rPr sz="1200" dirty="0">
                <a:latin typeface="Arial"/>
                <a:cs typeface="Arial"/>
              </a:rPr>
              <a:t>critic</a:t>
            </a:r>
            <a:r>
              <a:rPr sz="1200" spc="-70" dirty="0">
                <a:latin typeface="Arial"/>
                <a:cs typeface="Arial"/>
              </a:rPr>
              <a:t> </a:t>
            </a:r>
            <a:r>
              <a:rPr sz="1200" spc="-10" dirty="0">
                <a:latin typeface="Arial"/>
                <a:cs typeface="Arial"/>
              </a:rPr>
              <a:t>(A3C</a:t>
            </a:r>
            <a:r>
              <a:rPr sz="1200" spc="-70" dirty="0">
                <a:latin typeface="Arial"/>
                <a:cs typeface="Arial"/>
              </a:rPr>
              <a:t> </a:t>
            </a:r>
            <a:r>
              <a:rPr sz="1200" dirty="0">
                <a:latin typeface="Arial"/>
                <a:cs typeface="Arial"/>
              </a:rPr>
              <a:t>&amp;</a:t>
            </a:r>
            <a:r>
              <a:rPr sz="1200" spc="-75" dirty="0">
                <a:latin typeface="Arial"/>
                <a:cs typeface="Arial"/>
              </a:rPr>
              <a:t> </a:t>
            </a:r>
            <a:r>
              <a:rPr sz="1200" spc="-10" dirty="0">
                <a:latin typeface="Arial"/>
                <a:cs typeface="Arial"/>
              </a:rPr>
              <a:t>A2C)</a:t>
            </a:r>
            <a:endParaRPr sz="1200">
              <a:latin typeface="Arial"/>
              <a:cs typeface="Arial"/>
            </a:endParaRPr>
          </a:p>
          <a:p>
            <a:pPr marL="132715" indent="-120650">
              <a:lnSpc>
                <a:spcPts val="1400"/>
              </a:lnSpc>
              <a:buChar char="•"/>
              <a:tabLst>
                <a:tab pos="133350" algn="l"/>
              </a:tabLst>
            </a:pPr>
            <a:r>
              <a:rPr sz="1200" dirty="0">
                <a:latin typeface="Arial"/>
                <a:cs typeface="Arial"/>
              </a:rPr>
              <a:t>Experience replay &amp; </a:t>
            </a:r>
            <a:r>
              <a:rPr sz="1200" spc="35" dirty="0">
                <a:latin typeface="Arial"/>
                <a:cs typeface="Arial"/>
              </a:rPr>
              <a:t>prioritized</a:t>
            </a:r>
            <a:r>
              <a:rPr sz="1200" spc="-165" dirty="0">
                <a:latin typeface="Arial"/>
                <a:cs typeface="Arial"/>
              </a:rPr>
              <a:t> </a:t>
            </a:r>
            <a:r>
              <a:rPr sz="1200" dirty="0">
                <a:latin typeface="Arial"/>
                <a:cs typeface="Arial"/>
              </a:rPr>
              <a:t>replay</a:t>
            </a:r>
            <a:endParaRPr sz="1200">
              <a:latin typeface="Arial"/>
              <a:cs typeface="Arial"/>
            </a:endParaRPr>
          </a:p>
          <a:p>
            <a:pPr marL="132715" indent="-120650">
              <a:lnSpc>
                <a:spcPts val="1400"/>
              </a:lnSpc>
              <a:buChar char="•"/>
              <a:tabLst>
                <a:tab pos="133350" algn="l"/>
              </a:tabLst>
            </a:pPr>
            <a:r>
              <a:rPr sz="1200" dirty="0">
                <a:latin typeface="Arial"/>
                <a:cs typeface="Arial"/>
              </a:rPr>
              <a:t>Proximal </a:t>
            </a:r>
            <a:r>
              <a:rPr sz="1200" spc="25" dirty="0">
                <a:latin typeface="Arial"/>
                <a:cs typeface="Arial"/>
              </a:rPr>
              <a:t>policy</a:t>
            </a:r>
            <a:r>
              <a:rPr sz="1200" spc="-140" dirty="0">
                <a:latin typeface="Arial"/>
                <a:cs typeface="Arial"/>
              </a:rPr>
              <a:t> </a:t>
            </a:r>
            <a:r>
              <a:rPr sz="1200" dirty="0">
                <a:latin typeface="Arial"/>
                <a:cs typeface="Arial"/>
              </a:rPr>
              <a:t>optimization</a:t>
            </a:r>
            <a:endParaRPr sz="1200">
              <a:latin typeface="Arial"/>
              <a:cs typeface="Arial"/>
            </a:endParaRPr>
          </a:p>
          <a:p>
            <a:pPr marL="132715" indent="-120650">
              <a:lnSpc>
                <a:spcPts val="1420"/>
              </a:lnSpc>
              <a:buChar char="•"/>
              <a:tabLst>
                <a:tab pos="133350" algn="l"/>
              </a:tabLst>
            </a:pPr>
            <a:r>
              <a:rPr sz="1200" dirty="0">
                <a:latin typeface="Arial"/>
                <a:cs typeface="Arial"/>
              </a:rPr>
              <a:t>Rainbow </a:t>
            </a:r>
            <a:r>
              <a:rPr sz="1200" spc="20" dirty="0">
                <a:latin typeface="Arial"/>
                <a:cs typeface="Arial"/>
              </a:rPr>
              <a:t>(combining</a:t>
            </a:r>
            <a:r>
              <a:rPr sz="1200" spc="-120" dirty="0">
                <a:latin typeface="Arial"/>
                <a:cs typeface="Arial"/>
              </a:rPr>
              <a:t> </a:t>
            </a:r>
            <a:r>
              <a:rPr sz="1200" spc="25" dirty="0">
                <a:latin typeface="Arial"/>
                <a:cs typeface="Arial"/>
              </a:rPr>
              <a:t>extensions)</a:t>
            </a:r>
            <a:endParaRPr sz="1200">
              <a:latin typeface="Arial"/>
              <a:cs typeface="Arial"/>
            </a:endParaRPr>
          </a:p>
        </p:txBody>
      </p:sp>
      <p:sp>
        <p:nvSpPr>
          <p:cNvPr id="10" name="Slide Number Placeholder 9">
            <a:extLst>
              <a:ext uri="{FF2B5EF4-FFF2-40B4-BE49-F238E27FC236}">
                <a16:creationId xmlns:a16="http://schemas.microsoft.com/office/drawing/2014/main" id="{9DA7B871-664E-4349-B841-34BBA516FA0E}"/>
              </a:ext>
            </a:extLst>
          </p:cNvPr>
          <p:cNvSpPr>
            <a:spLocks noGrp="1"/>
          </p:cNvSpPr>
          <p:nvPr>
            <p:ph type="sldNum" sz="quarter" idx="7"/>
          </p:nvPr>
        </p:nvSpPr>
        <p:spPr/>
        <p:txBody>
          <a:bodyPr/>
          <a:lstStyle/>
          <a:p>
            <a:fld id="{B6F15528-21DE-4FAA-801E-634DDDAF4B2B}" type="slidenum">
              <a:rPr lang="en-US" smtClean="0"/>
              <a:t>30</a:t>
            </a:fld>
            <a:endParaRPr lang="en-US"/>
          </a:p>
        </p:txBody>
      </p:sp>
      <p:sp>
        <p:nvSpPr>
          <p:cNvPr id="11" name="Footer Placeholder 10">
            <a:extLst>
              <a:ext uri="{FF2B5EF4-FFF2-40B4-BE49-F238E27FC236}">
                <a16:creationId xmlns:a16="http://schemas.microsoft.com/office/drawing/2014/main" id="{C62DC193-E15B-4FF9-8063-CFF7E0C01255}"/>
              </a:ext>
            </a:extLst>
          </p:cNvPr>
          <p:cNvSpPr>
            <a:spLocks noGrp="1"/>
          </p:cNvSpPr>
          <p:nvPr>
            <p:ph type="ftr" sz="quarter" idx="5"/>
          </p:nvPr>
        </p:nvSpPr>
        <p:spPr/>
        <p:txBody>
          <a:bodyPr/>
          <a:lstStyle/>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09663" y="296732"/>
            <a:ext cx="5346700" cy="349885"/>
            <a:chOff x="209663" y="296732"/>
            <a:chExt cx="5346700" cy="349885"/>
          </a:xfrm>
        </p:grpSpPr>
        <p:sp>
          <p:nvSpPr>
            <p:cNvPr id="3" name="object 3"/>
            <p:cNvSpPr/>
            <p:nvPr/>
          </p:nvSpPr>
          <p:spPr>
            <a:xfrm>
              <a:off x="209663" y="296732"/>
              <a:ext cx="5346471" cy="34986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47763" y="334832"/>
              <a:ext cx="5270500" cy="273685"/>
            </a:xfrm>
            <a:custGeom>
              <a:avLst/>
              <a:gdLst/>
              <a:ahLst/>
              <a:cxnLst/>
              <a:rect l="l" t="t" r="r" b="b"/>
              <a:pathLst>
                <a:path w="5270500" h="273684">
                  <a:moveTo>
                    <a:pt x="5270271" y="0"/>
                  </a:moveTo>
                  <a:lnTo>
                    <a:pt x="0" y="0"/>
                  </a:lnTo>
                  <a:lnTo>
                    <a:pt x="0" y="273662"/>
                  </a:lnTo>
                  <a:lnTo>
                    <a:pt x="5270271" y="273662"/>
                  </a:lnTo>
                  <a:lnTo>
                    <a:pt x="5270271" y="0"/>
                  </a:lnTo>
                  <a:close/>
                </a:path>
              </a:pathLst>
            </a:custGeom>
            <a:solidFill>
              <a:srgbClr val="FFFFFF"/>
            </a:solidFill>
          </p:spPr>
          <p:txBody>
            <a:bodyPr wrap="square" lIns="0" tIns="0" rIns="0" bIns="0" rtlCol="0"/>
            <a:lstStyle/>
            <a:p>
              <a:endParaRPr/>
            </a:p>
          </p:txBody>
        </p:sp>
        <p:sp>
          <p:nvSpPr>
            <p:cNvPr id="5" name="object 5"/>
            <p:cNvSpPr/>
            <p:nvPr/>
          </p:nvSpPr>
          <p:spPr>
            <a:xfrm>
              <a:off x="247763" y="334835"/>
              <a:ext cx="5270500" cy="273685"/>
            </a:xfrm>
            <a:custGeom>
              <a:avLst/>
              <a:gdLst/>
              <a:ahLst/>
              <a:cxnLst/>
              <a:rect l="l" t="t" r="r" b="b"/>
              <a:pathLst>
                <a:path w="5270500" h="273684">
                  <a:moveTo>
                    <a:pt x="0" y="0"/>
                  </a:moveTo>
                  <a:lnTo>
                    <a:pt x="5270271" y="0"/>
                  </a:lnTo>
                  <a:lnTo>
                    <a:pt x="5270271" y="273662"/>
                  </a:lnTo>
                  <a:lnTo>
                    <a:pt x="0" y="273662"/>
                  </a:lnTo>
                  <a:lnTo>
                    <a:pt x="0" y="0"/>
                  </a:lnTo>
                  <a:close/>
                </a:path>
              </a:pathLst>
            </a:custGeom>
            <a:ln w="50800">
              <a:solidFill>
                <a:srgbClr val="000000"/>
              </a:solidFill>
            </a:ln>
          </p:spPr>
          <p:txBody>
            <a:bodyPr wrap="square" lIns="0" tIns="0" rIns="0" bIns="0" rtlCol="0"/>
            <a:lstStyle/>
            <a:p>
              <a:endParaRPr/>
            </a:p>
          </p:txBody>
        </p:sp>
      </p:grpSp>
      <p:sp>
        <p:nvSpPr>
          <p:cNvPr id="6" name="object 6"/>
          <p:cNvSpPr txBox="1"/>
          <p:nvPr/>
        </p:nvSpPr>
        <p:spPr>
          <a:xfrm>
            <a:off x="272456" y="304228"/>
            <a:ext cx="859790" cy="278130"/>
          </a:xfrm>
          <a:prstGeom prst="rect">
            <a:avLst/>
          </a:prstGeom>
        </p:spPr>
        <p:txBody>
          <a:bodyPr vert="horz" wrap="square" lIns="0" tIns="13335" rIns="0" bIns="0" rtlCol="0">
            <a:spAutoFit/>
          </a:bodyPr>
          <a:lstStyle/>
          <a:p>
            <a:pPr marL="12700">
              <a:lnSpc>
                <a:spcPct val="100000"/>
              </a:lnSpc>
              <a:spcBef>
                <a:spcPts val="105"/>
              </a:spcBef>
            </a:pPr>
            <a:r>
              <a:rPr sz="1650" b="1" dirty="0">
                <a:latin typeface="Carlito"/>
                <a:cs typeface="Carlito"/>
              </a:rPr>
              <a:t>Summary</a:t>
            </a:r>
            <a:endParaRPr sz="1650">
              <a:latin typeface="Carlito"/>
              <a:cs typeface="Carlito"/>
            </a:endParaRPr>
          </a:p>
        </p:txBody>
      </p:sp>
      <p:sp>
        <p:nvSpPr>
          <p:cNvPr id="7" name="object 7"/>
          <p:cNvSpPr/>
          <p:nvPr/>
        </p:nvSpPr>
        <p:spPr>
          <a:xfrm>
            <a:off x="246037" y="629420"/>
            <a:ext cx="5273725" cy="2380500"/>
          </a:xfrm>
          <a:prstGeom prst="rect">
            <a:avLst/>
          </a:prstGeom>
          <a:blipFill>
            <a:blip r:embed="rId3" cstate="print"/>
            <a:stretch>
              <a:fillRect/>
            </a:stretch>
          </a:blipFill>
        </p:spPr>
        <p:txBody>
          <a:bodyPr wrap="square" lIns="0" tIns="0" rIns="0" bIns="0" rtlCol="0"/>
          <a:lstStyle/>
          <a:p>
            <a:endParaRPr/>
          </a:p>
        </p:txBody>
      </p:sp>
      <p:sp>
        <p:nvSpPr>
          <p:cNvPr id="8" name="Slide Number Placeholder 7">
            <a:extLst>
              <a:ext uri="{FF2B5EF4-FFF2-40B4-BE49-F238E27FC236}">
                <a16:creationId xmlns:a16="http://schemas.microsoft.com/office/drawing/2014/main" id="{8E3FE2CF-F070-48AC-9AB7-885018A74D23}"/>
              </a:ext>
            </a:extLst>
          </p:cNvPr>
          <p:cNvSpPr>
            <a:spLocks noGrp="1"/>
          </p:cNvSpPr>
          <p:nvPr>
            <p:ph type="sldNum" sz="quarter" idx="7"/>
          </p:nvPr>
        </p:nvSpPr>
        <p:spPr/>
        <p:txBody>
          <a:bodyPr/>
          <a:lstStyle/>
          <a:p>
            <a:fld id="{B6F15528-21DE-4FAA-801E-634DDDAF4B2B}" type="slidenum">
              <a:rPr lang="en-US" smtClean="0"/>
              <a:t>31</a:t>
            </a:fld>
            <a:endParaRPr lang="en-US"/>
          </a:p>
        </p:txBody>
      </p:sp>
      <p:sp>
        <p:nvSpPr>
          <p:cNvPr id="9" name="Footer Placeholder 8">
            <a:extLst>
              <a:ext uri="{FF2B5EF4-FFF2-40B4-BE49-F238E27FC236}">
                <a16:creationId xmlns:a16="http://schemas.microsoft.com/office/drawing/2014/main" id="{A89A7970-9B2D-4A25-B9AF-D557112F841A}"/>
              </a:ext>
            </a:extLst>
          </p:cNvPr>
          <p:cNvSpPr>
            <a:spLocks noGrp="1"/>
          </p:cNvSpPr>
          <p:nvPr>
            <p:ph type="ftr" sz="quarter" idx="5"/>
          </p:nvPr>
        </p:nvSpPr>
        <p:spPr/>
        <p:txBody>
          <a:bodyPr/>
          <a:lstStyle/>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8663" y="245031"/>
            <a:ext cx="5361940" cy="273685"/>
          </a:xfrm>
          <a:prstGeom prst="rect">
            <a:avLst/>
          </a:prstGeom>
        </p:spPr>
        <p:txBody>
          <a:bodyPr vert="horz" wrap="square" lIns="0" tIns="17145" rIns="0" bIns="0" rtlCol="0">
            <a:spAutoFit/>
          </a:bodyPr>
          <a:lstStyle/>
          <a:p>
            <a:pPr marL="36830">
              <a:lnSpc>
                <a:spcPct val="100000"/>
              </a:lnSpc>
              <a:spcBef>
                <a:spcPts val="135"/>
              </a:spcBef>
            </a:pPr>
            <a:r>
              <a:rPr spc="-10" dirty="0"/>
              <a:t>References/Resources</a:t>
            </a:r>
          </a:p>
        </p:txBody>
      </p:sp>
      <p:sp>
        <p:nvSpPr>
          <p:cNvPr id="3" name="object 3"/>
          <p:cNvSpPr/>
          <p:nvPr/>
        </p:nvSpPr>
        <p:spPr>
          <a:xfrm>
            <a:off x="0" y="0"/>
            <a:ext cx="3365500" cy="12700"/>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88007" y="646629"/>
            <a:ext cx="76200" cy="198120"/>
          </a:xfrm>
          <a:prstGeom prst="rect">
            <a:avLst/>
          </a:prstGeom>
        </p:spPr>
        <p:txBody>
          <a:bodyPr vert="horz" wrap="square" lIns="0" tIns="16510" rIns="0" bIns="0" rtlCol="0">
            <a:spAutoFit/>
          </a:bodyPr>
          <a:lstStyle/>
          <a:p>
            <a:pPr marL="12700">
              <a:lnSpc>
                <a:spcPct val="100000"/>
              </a:lnSpc>
              <a:spcBef>
                <a:spcPts val="130"/>
              </a:spcBef>
            </a:pPr>
            <a:r>
              <a:rPr sz="1100" spc="10" dirty="0">
                <a:solidFill>
                  <a:srgbClr val="525C60"/>
                </a:solidFill>
                <a:latin typeface="Times New Roman"/>
                <a:cs typeface="Times New Roman"/>
              </a:rPr>
              <a:t>•</a:t>
            </a:r>
            <a:endParaRPr sz="1100">
              <a:latin typeface="Times New Roman"/>
              <a:cs typeface="Times New Roman"/>
            </a:endParaRPr>
          </a:p>
        </p:txBody>
      </p:sp>
      <p:sp>
        <p:nvSpPr>
          <p:cNvPr id="5" name="object 5"/>
          <p:cNvSpPr txBox="1"/>
          <p:nvPr/>
        </p:nvSpPr>
        <p:spPr>
          <a:xfrm>
            <a:off x="234391" y="674141"/>
            <a:ext cx="2251075" cy="165100"/>
          </a:xfrm>
          <a:prstGeom prst="rect">
            <a:avLst/>
          </a:prstGeom>
          <a:solidFill>
            <a:srgbClr val="FFFFFF"/>
          </a:solidFill>
        </p:spPr>
        <p:txBody>
          <a:bodyPr vert="horz" wrap="square" lIns="0" tIns="0" rIns="0" bIns="0" rtlCol="0">
            <a:spAutoFit/>
          </a:bodyPr>
          <a:lstStyle/>
          <a:p>
            <a:pPr>
              <a:lnSpc>
                <a:spcPts val="1235"/>
              </a:lnSpc>
            </a:pPr>
            <a:r>
              <a:rPr sz="1100" spc="10" dirty="0">
                <a:solidFill>
                  <a:srgbClr val="474A4D"/>
                </a:solidFill>
                <a:latin typeface="Times New Roman"/>
                <a:cs typeface="Times New Roman"/>
              </a:rPr>
              <a:t>Richard </a:t>
            </a:r>
            <a:r>
              <a:rPr sz="1100" spc="15" dirty="0">
                <a:solidFill>
                  <a:srgbClr val="474A4D"/>
                </a:solidFill>
                <a:latin typeface="Times New Roman"/>
                <a:cs typeface="Times New Roman"/>
              </a:rPr>
              <a:t>S </a:t>
            </a:r>
            <a:r>
              <a:rPr sz="1100" spc="10" dirty="0">
                <a:solidFill>
                  <a:srgbClr val="474A4D"/>
                </a:solidFill>
                <a:latin typeface="Times New Roman"/>
                <a:cs typeface="Times New Roman"/>
              </a:rPr>
              <a:t>Sutton and </a:t>
            </a:r>
            <a:r>
              <a:rPr sz="1100" spc="15" dirty="0">
                <a:solidFill>
                  <a:srgbClr val="474A4D"/>
                </a:solidFill>
                <a:latin typeface="Times New Roman"/>
                <a:cs typeface="Times New Roman"/>
              </a:rPr>
              <a:t>Andrew </a:t>
            </a:r>
            <a:r>
              <a:rPr sz="1100" spc="20" dirty="0">
                <a:solidFill>
                  <a:srgbClr val="474A4D"/>
                </a:solidFill>
                <a:latin typeface="Times New Roman"/>
                <a:cs typeface="Times New Roman"/>
              </a:rPr>
              <a:t>G</a:t>
            </a:r>
            <a:r>
              <a:rPr sz="1100" spc="-105" dirty="0">
                <a:solidFill>
                  <a:srgbClr val="474A4D"/>
                </a:solidFill>
                <a:latin typeface="Times New Roman"/>
                <a:cs typeface="Times New Roman"/>
              </a:rPr>
              <a:t> </a:t>
            </a:r>
            <a:r>
              <a:rPr sz="1100" spc="10" dirty="0">
                <a:solidFill>
                  <a:srgbClr val="474A4D"/>
                </a:solidFill>
                <a:latin typeface="Times New Roman"/>
                <a:cs typeface="Times New Roman"/>
              </a:rPr>
              <a:t>Barto.</a:t>
            </a:r>
            <a:endParaRPr sz="1100">
              <a:latin typeface="Times New Roman"/>
              <a:cs typeface="Times New Roman"/>
            </a:endParaRPr>
          </a:p>
        </p:txBody>
      </p:sp>
      <p:sp>
        <p:nvSpPr>
          <p:cNvPr id="6" name="object 6"/>
          <p:cNvSpPr txBox="1"/>
          <p:nvPr/>
        </p:nvSpPr>
        <p:spPr>
          <a:xfrm>
            <a:off x="234391" y="839241"/>
            <a:ext cx="5509895" cy="203200"/>
          </a:xfrm>
          <a:prstGeom prst="rect">
            <a:avLst/>
          </a:prstGeom>
          <a:solidFill>
            <a:srgbClr val="FFFFFF"/>
          </a:solidFill>
        </p:spPr>
        <p:txBody>
          <a:bodyPr vert="horz" wrap="square" lIns="0" tIns="20955" rIns="0" bIns="0" rtlCol="0">
            <a:spAutoFit/>
          </a:bodyPr>
          <a:lstStyle/>
          <a:p>
            <a:pPr>
              <a:lnSpc>
                <a:spcPct val="100000"/>
              </a:lnSpc>
              <a:spcBef>
                <a:spcPts val="165"/>
              </a:spcBef>
            </a:pPr>
            <a:r>
              <a:rPr sz="1100" spc="10" dirty="0">
                <a:solidFill>
                  <a:srgbClr val="525C60"/>
                </a:solidFill>
                <a:latin typeface="Times New Roman"/>
                <a:cs typeface="Times New Roman"/>
              </a:rPr>
              <a:t>Reinforcement learning: </a:t>
            </a:r>
            <a:r>
              <a:rPr sz="1100" spc="20" dirty="0">
                <a:solidFill>
                  <a:srgbClr val="525C60"/>
                </a:solidFill>
                <a:latin typeface="Times New Roman"/>
                <a:cs typeface="Times New Roman"/>
              </a:rPr>
              <a:t>An </a:t>
            </a:r>
            <a:r>
              <a:rPr sz="1100" spc="10" dirty="0">
                <a:solidFill>
                  <a:srgbClr val="525C60"/>
                </a:solidFill>
                <a:latin typeface="Times New Roman"/>
                <a:cs typeface="Times New Roman"/>
              </a:rPr>
              <a:t>introduction (second edition). </a:t>
            </a:r>
            <a:r>
              <a:rPr sz="1100" dirty="0">
                <a:solidFill>
                  <a:srgbClr val="525C60"/>
                </a:solidFill>
                <a:latin typeface="Times New Roman"/>
                <a:cs typeface="Times New Roman"/>
              </a:rPr>
              <a:t>Available </a:t>
            </a:r>
            <a:r>
              <a:rPr sz="1100" spc="10" dirty="0">
                <a:solidFill>
                  <a:srgbClr val="525C60"/>
                </a:solidFill>
                <a:latin typeface="Times New Roman"/>
                <a:cs typeface="Times New Roman"/>
              </a:rPr>
              <a:t>online </a:t>
            </a:r>
            <a:r>
              <a:rPr sz="1100" spc="5" dirty="0">
                <a:solidFill>
                  <a:srgbClr val="525C60"/>
                </a:solidFill>
                <a:latin typeface="Times New Roman"/>
                <a:cs typeface="Times New Roman"/>
              </a:rPr>
              <a:t>I. </a:t>
            </a:r>
            <a:r>
              <a:rPr sz="1100" spc="20" dirty="0">
                <a:solidFill>
                  <a:srgbClr val="525C60"/>
                </a:solidFill>
                <a:latin typeface="Times New Roman"/>
                <a:cs typeface="Times New Roman"/>
              </a:rPr>
              <a:t>MIT </a:t>
            </a:r>
            <a:r>
              <a:rPr sz="1100" spc="10" dirty="0">
                <a:solidFill>
                  <a:srgbClr val="525C60"/>
                </a:solidFill>
                <a:latin typeface="Times New Roman"/>
                <a:cs typeface="Times New Roman"/>
              </a:rPr>
              <a:t>press,</a:t>
            </a:r>
            <a:r>
              <a:rPr sz="1100" spc="-105" dirty="0">
                <a:solidFill>
                  <a:srgbClr val="525C60"/>
                </a:solidFill>
                <a:latin typeface="Times New Roman"/>
                <a:cs typeface="Times New Roman"/>
              </a:rPr>
              <a:t> </a:t>
            </a:r>
            <a:r>
              <a:rPr sz="1100" spc="15" dirty="0">
                <a:solidFill>
                  <a:srgbClr val="525C60"/>
                </a:solidFill>
                <a:latin typeface="Times New Roman"/>
                <a:cs typeface="Times New Roman"/>
              </a:rPr>
              <a:t>2018.</a:t>
            </a:r>
            <a:endParaRPr sz="1100">
              <a:latin typeface="Times New Roman"/>
              <a:cs typeface="Times New Roman"/>
            </a:endParaRPr>
          </a:p>
        </p:txBody>
      </p:sp>
      <p:sp>
        <p:nvSpPr>
          <p:cNvPr id="7" name="object 7"/>
          <p:cNvSpPr txBox="1"/>
          <p:nvPr/>
        </p:nvSpPr>
        <p:spPr>
          <a:xfrm>
            <a:off x="88007" y="1345129"/>
            <a:ext cx="76200" cy="198120"/>
          </a:xfrm>
          <a:prstGeom prst="rect">
            <a:avLst/>
          </a:prstGeom>
        </p:spPr>
        <p:txBody>
          <a:bodyPr vert="horz" wrap="square" lIns="0" tIns="16510" rIns="0" bIns="0" rtlCol="0">
            <a:spAutoFit/>
          </a:bodyPr>
          <a:lstStyle/>
          <a:p>
            <a:pPr marL="12700">
              <a:lnSpc>
                <a:spcPct val="100000"/>
              </a:lnSpc>
              <a:spcBef>
                <a:spcPts val="130"/>
              </a:spcBef>
            </a:pPr>
            <a:r>
              <a:rPr sz="1100" spc="10" dirty="0">
                <a:solidFill>
                  <a:srgbClr val="525C60"/>
                </a:solidFill>
                <a:latin typeface="Times New Roman"/>
                <a:cs typeface="Times New Roman"/>
              </a:rPr>
              <a:t>•</a:t>
            </a:r>
            <a:endParaRPr sz="1100">
              <a:latin typeface="Times New Roman"/>
              <a:cs typeface="Times New Roman"/>
            </a:endParaRPr>
          </a:p>
        </p:txBody>
      </p:sp>
      <p:sp>
        <p:nvSpPr>
          <p:cNvPr id="8" name="object 8"/>
          <p:cNvSpPr txBox="1"/>
          <p:nvPr/>
        </p:nvSpPr>
        <p:spPr>
          <a:xfrm>
            <a:off x="234391" y="1372641"/>
            <a:ext cx="4825365" cy="165100"/>
          </a:xfrm>
          <a:prstGeom prst="rect">
            <a:avLst/>
          </a:prstGeom>
          <a:solidFill>
            <a:srgbClr val="FFFFFF"/>
          </a:solidFill>
        </p:spPr>
        <p:txBody>
          <a:bodyPr vert="horz" wrap="square" lIns="0" tIns="0" rIns="0" bIns="0" rtlCol="0">
            <a:spAutoFit/>
          </a:bodyPr>
          <a:lstStyle/>
          <a:p>
            <a:pPr>
              <a:lnSpc>
                <a:spcPts val="1235"/>
              </a:lnSpc>
            </a:pPr>
            <a:r>
              <a:rPr sz="1100" spc="15" dirty="0">
                <a:solidFill>
                  <a:srgbClr val="474A4D"/>
                </a:solidFill>
                <a:latin typeface="Times New Roman"/>
                <a:cs typeface="Times New Roman"/>
              </a:rPr>
              <a:t>John </a:t>
            </a:r>
            <a:r>
              <a:rPr sz="1100" spc="10" dirty="0">
                <a:solidFill>
                  <a:srgbClr val="474A4D"/>
                </a:solidFill>
                <a:latin typeface="Times New Roman"/>
                <a:cs typeface="Times New Roman"/>
              </a:rPr>
              <a:t>Schulman </a:t>
            </a:r>
            <a:r>
              <a:rPr sz="1100" spc="5" dirty="0">
                <a:solidFill>
                  <a:srgbClr val="474A4D"/>
                </a:solidFill>
                <a:latin typeface="Times New Roman"/>
                <a:cs typeface="Times New Roman"/>
              </a:rPr>
              <a:t>et al. </a:t>
            </a:r>
            <a:r>
              <a:rPr sz="1100" spc="10" dirty="0">
                <a:solidFill>
                  <a:srgbClr val="525C60"/>
                </a:solidFill>
                <a:latin typeface="Times New Roman"/>
                <a:cs typeface="Times New Roman"/>
              </a:rPr>
              <a:t>“Proximal policy optimization algorithms”. In: arXiv</a:t>
            </a:r>
            <a:r>
              <a:rPr sz="1100" spc="60" dirty="0">
                <a:solidFill>
                  <a:srgbClr val="525C60"/>
                </a:solidFill>
                <a:latin typeface="Times New Roman"/>
                <a:cs typeface="Times New Roman"/>
              </a:rPr>
              <a:t> </a:t>
            </a:r>
            <a:r>
              <a:rPr sz="1100" spc="10" dirty="0">
                <a:solidFill>
                  <a:srgbClr val="525C60"/>
                </a:solidFill>
                <a:latin typeface="Times New Roman"/>
                <a:cs typeface="Times New Roman"/>
              </a:rPr>
              <a:t>preprint</a:t>
            </a:r>
            <a:endParaRPr sz="1100">
              <a:latin typeface="Times New Roman"/>
              <a:cs typeface="Times New Roman"/>
            </a:endParaRPr>
          </a:p>
        </p:txBody>
      </p:sp>
      <p:sp>
        <p:nvSpPr>
          <p:cNvPr id="9" name="object 9"/>
          <p:cNvSpPr txBox="1"/>
          <p:nvPr/>
        </p:nvSpPr>
        <p:spPr>
          <a:xfrm>
            <a:off x="234391" y="1537741"/>
            <a:ext cx="1550035" cy="203200"/>
          </a:xfrm>
          <a:prstGeom prst="rect">
            <a:avLst/>
          </a:prstGeom>
          <a:solidFill>
            <a:srgbClr val="FFFFFF"/>
          </a:solidFill>
        </p:spPr>
        <p:txBody>
          <a:bodyPr vert="horz" wrap="square" lIns="0" tIns="20955" rIns="0" bIns="0" rtlCol="0">
            <a:spAutoFit/>
          </a:bodyPr>
          <a:lstStyle/>
          <a:p>
            <a:pPr>
              <a:lnSpc>
                <a:spcPct val="100000"/>
              </a:lnSpc>
              <a:spcBef>
                <a:spcPts val="165"/>
              </a:spcBef>
            </a:pPr>
            <a:r>
              <a:rPr sz="1100" spc="10" dirty="0">
                <a:solidFill>
                  <a:srgbClr val="525C60"/>
                </a:solidFill>
                <a:latin typeface="Times New Roman"/>
                <a:cs typeface="Times New Roman"/>
              </a:rPr>
              <a:t>arXiv:1707.06347</a:t>
            </a:r>
            <a:r>
              <a:rPr sz="1100" spc="5" dirty="0">
                <a:solidFill>
                  <a:srgbClr val="525C60"/>
                </a:solidFill>
                <a:latin typeface="Times New Roman"/>
                <a:cs typeface="Times New Roman"/>
              </a:rPr>
              <a:t> </a:t>
            </a:r>
            <a:r>
              <a:rPr sz="1100" spc="10" dirty="0">
                <a:solidFill>
                  <a:srgbClr val="525C60"/>
                </a:solidFill>
                <a:latin typeface="Times New Roman"/>
                <a:cs typeface="Times New Roman"/>
              </a:rPr>
              <a:t>(2017).</a:t>
            </a:r>
            <a:endParaRPr sz="1100">
              <a:latin typeface="Times New Roman"/>
              <a:cs typeface="Times New Roman"/>
            </a:endParaRPr>
          </a:p>
        </p:txBody>
      </p:sp>
      <p:sp>
        <p:nvSpPr>
          <p:cNvPr id="10" name="object 10"/>
          <p:cNvSpPr txBox="1"/>
          <p:nvPr/>
        </p:nvSpPr>
        <p:spPr>
          <a:xfrm>
            <a:off x="88007" y="2043629"/>
            <a:ext cx="76200" cy="198120"/>
          </a:xfrm>
          <a:prstGeom prst="rect">
            <a:avLst/>
          </a:prstGeom>
        </p:spPr>
        <p:txBody>
          <a:bodyPr vert="horz" wrap="square" lIns="0" tIns="16510" rIns="0" bIns="0" rtlCol="0">
            <a:spAutoFit/>
          </a:bodyPr>
          <a:lstStyle/>
          <a:p>
            <a:pPr marL="12700">
              <a:lnSpc>
                <a:spcPct val="100000"/>
              </a:lnSpc>
              <a:spcBef>
                <a:spcPts val="130"/>
              </a:spcBef>
            </a:pPr>
            <a:r>
              <a:rPr sz="1100" spc="10" dirty="0">
                <a:solidFill>
                  <a:srgbClr val="525C60"/>
                </a:solidFill>
                <a:latin typeface="Times New Roman"/>
                <a:cs typeface="Times New Roman"/>
              </a:rPr>
              <a:t>•</a:t>
            </a:r>
            <a:endParaRPr sz="1100">
              <a:latin typeface="Times New Roman"/>
              <a:cs typeface="Times New Roman"/>
            </a:endParaRPr>
          </a:p>
        </p:txBody>
      </p:sp>
      <p:sp>
        <p:nvSpPr>
          <p:cNvPr id="11" name="object 11"/>
          <p:cNvSpPr txBox="1"/>
          <p:nvPr/>
        </p:nvSpPr>
        <p:spPr>
          <a:xfrm>
            <a:off x="234391" y="2071145"/>
            <a:ext cx="4996815" cy="165100"/>
          </a:xfrm>
          <a:prstGeom prst="rect">
            <a:avLst/>
          </a:prstGeom>
          <a:solidFill>
            <a:srgbClr val="FFFFFF"/>
          </a:solidFill>
        </p:spPr>
        <p:txBody>
          <a:bodyPr vert="horz" wrap="square" lIns="0" tIns="0" rIns="0" bIns="0" rtlCol="0">
            <a:spAutoFit/>
          </a:bodyPr>
          <a:lstStyle/>
          <a:p>
            <a:pPr>
              <a:lnSpc>
                <a:spcPts val="1235"/>
              </a:lnSpc>
            </a:pPr>
            <a:r>
              <a:rPr sz="1100" spc="15" dirty="0">
                <a:solidFill>
                  <a:srgbClr val="474A4D"/>
                </a:solidFill>
                <a:latin typeface="Times New Roman"/>
                <a:cs typeface="Times New Roman"/>
              </a:rPr>
              <a:t>Ronald </a:t>
            </a:r>
            <a:r>
              <a:rPr sz="1100" spc="10" dirty="0">
                <a:solidFill>
                  <a:srgbClr val="474A4D"/>
                </a:solidFill>
                <a:latin typeface="Times New Roman"/>
                <a:cs typeface="Times New Roman"/>
              </a:rPr>
              <a:t>J </a:t>
            </a:r>
            <a:r>
              <a:rPr sz="1100" spc="5" dirty="0">
                <a:solidFill>
                  <a:srgbClr val="474A4D"/>
                </a:solidFill>
                <a:latin typeface="Times New Roman"/>
                <a:cs typeface="Times New Roman"/>
              </a:rPr>
              <a:t>Williams. </a:t>
            </a:r>
            <a:r>
              <a:rPr sz="1100" spc="10" dirty="0">
                <a:solidFill>
                  <a:srgbClr val="525C60"/>
                </a:solidFill>
                <a:latin typeface="Times New Roman"/>
                <a:cs typeface="Times New Roman"/>
              </a:rPr>
              <a:t>“Simple statistical gradient-following algorithms for</a:t>
            </a:r>
            <a:r>
              <a:rPr sz="1100" spc="15" dirty="0">
                <a:solidFill>
                  <a:srgbClr val="525C60"/>
                </a:solidFill>
                <a:latin typeface="Times New Roman"/>
                <a:cs typeface="Times New Roman"/>
              </a:rPr>
              <a:t> </a:t>
            </a:r>
            <a:r>
              <a:rPr sz="1100" spc="10" dirty="0">
                <a:solidFill>
                  <a:srgbClr val="525C60"/>
                </a:solidFill>
                <a:latin typeface="Times New Roman"/>
                <a:cs typeface="Times New Roman"/>
              </a:rPr>
              <a:t>connectionist</a:t>
            </a:r>
            <a:endParaRPr sz="1100">
              <a:latin typeface="Times New Roman"/>
              <a:cs typeface="Times New Roman"/>
            </a:endParaRPr>
          </a:p>
        </p:txBody>
      </p:sp>
      <p:sp>
        <p:nvSpPr>
          <p:cNvPr id="12" name="object 12"/>
          <p:cNvSpPr txBox="1"/>
          <p:nvPr/>
        </p:nvSpPr>
        <p:spPr>
          <a:xfrm>
            <a:off x="234391" y="2236245"/>
            <a:ext cx="4283075" cy="203200"/>
          </a:xfrm>
          <a:prstGeom prst="rect">
            <a:avLst/>
          </a:prstGeom>
          <a:solidFill>
            <a:srgbClr val="FFFFFF"/>
          </a:solidFill>
        </p:spPr>
        <p:txBody>
          <a:bodyPr vert="horz" wrap="square" lIns="0" tIns="20955" rIns="0" bIns="0" rtlCol="0">
            <a:spAutoFit/>
          </a:bodyPr>
          <a:lstStyle/>
          <a:p>
            <a:pPr>
              <a:lnSpc>
                <a:spcPct val="100000"/>
              </a:lnSpc>
              <a:spcBef>
                <a:spcPts val="165"/>
              </a:spcBef>
            </a:pPr>
            <a:r>
              <a:rPr sz="1100" spc="10" dirty="0">
                <a:solidFill>
                  <a:srgbClr val="525C60"/>
                </a:solidFill>
                <a:latin typeface="Times New Roman"/>
                <a:cs typeface="Times New Roman"/>
              </a:rPr>
              <a:t>reinforcement learning”. In: Machine learning 8.3-4 (1992), pp.</a:t>
            </a:r>
            <a:r>
              <a:rPr sz="1100" spc="20" dirty="0">
                <a:solidFill>
                  <a:srgbClr val="525C60"/>
                </a:solidFill>
                <a:latin typeface="Times New Roman"/>
                <a:cs typeface="Times New Roman"/>
              </a:rPr>
              <a:t> </a:t>
            </a:r>
            <a:r>
              <a:rPr sz="1100" spc="15" dirty="0">
                <a:solidFill>
                  <a:srgbClr val="525C60"/>
                </a:solidFill>
                <a:latin typeface="Times New Roman"/>
                <a:cs typeface="Times New Roman"/>
              </a:rPr>
              <a:t>229–256.</a:t>
            </a:r>
            <a:endParaRPr sz="1100">
              <a:latin typeface="Times New Roman"/>
              <a:cs typeface="Times New Roman"/>
            </a:endParaRPr>
          </a:p>
        </p:txBody>
      </p:sp>
      <p:sp>
        <p:nvSpPr>
          <p:cNvPr id="13" name="Slide Number Placeholder 12">
            <a:extLst>
              <a:ext uri="{FF2B5EF4-FFF2-40B4-BE49-F238E27FC236}">
                <a16:creationId xmlns:a16="http://schemas.microsoft.com/office/drawing/2014/main" id="{178990E4-DE37-491F-8F56-3819E29AEA62}"/>
              </a:ext>
            </a:extLst>
          </p:cNvPr>
          <p:cNvSpPr>
            <a:spLocks noGrp="1"/>
          </p:cNvSpPr>
          <p:nvPr>
            <p:ph type="sldNum" sz="quarter" idx="7"/>
          </p:nvPr>
        </p:nvSpPr>
        <p:spPr/>
        <p:txBody>
          <a:bodyPr/>
          <a:lstStyle/>
          <a:p>
            <a:fld id="{B6F15528-21DE-4FAA-801E-634DDDAF4B2B}" type="slidenum">
              <a:rPr lang="en-US" smtClean="0"/>
              <a:t>32</a:t>
            </a:fld>
            <a:endParaRPr lang="en-US"/>
          </a:p>
        </p:txBody>
      </p:sp>
      <p:sp>
        <p:nvSpPr>
          <p:cNvPr id="14" name="Footer Placeholder 13">
            <a:extLst>
              <a:ext uri="{FF2B5EF4-FFF2-40B4-BE49-F238E27FC236}">
                <a16:creationId xmlns:a16="http://schemas.microsoft.com/office/drawing/2014/main" id="{52D7A65B-E06D-40D5-BF97-A9FB0A15A82E}"/>
              </a:ext>
            </a:extLst>
          </p:cNvPr>
          <p:cNvSpPr>
            <a:spLocks noGrp="1"/>
          </p:cNvSpPr>
          <p:nvPr>
            <p:ph type="ftr" sz="quarter" idx="5"/>
          </p:nvPr>
        </p:nvSpPr>
        <p:spPr/>
        <p:txBody>
          <a:bodyPr/>
          <a:lstStyle/>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8663" y="245031"/>
            <a:ext cx="5361940" cy="273685"/>
          </a:xfrm>
          <a:prstGeom prst="rect">
            <a:avLst/>
          </a:prstGeom>
        </p:spPr>
        <p:txBody>
          <a:bodyPr vert="horz" wrap="square" lIns="0" tIns="17145" rIns="0" bIns="0" rtlCol="0">
            <a:spAutoFit/>
          </a:bodyPr>
          <a:lstStyle/>
          <a:p>
            <a:pPr marL="36830">
              <a:lnSpc>
                <a:spcPct val="100000"/>
              </a:lnSpc>
              <a:spcBef>
                <a:spcPts val="135"/>
              </a:spcBef>
            </a:pPr>
            <a:r>
              <a:rPr spc="-10" dirty="0"/>
              <a:t>References/Resources</a:t>
            </a:r>
          </a:p>
        </p:txBody>
      </p:sp>
      <p:sp>
        <p:nvSpPr>
          <p:cNvPr id="3" name="object 3"/>
          <p:cNvSpPr/>
          <p:nvPr/>
        </p:nvSpPr>
        <p:spPr>
          <a:xfrm>
            <a:off x="0" y="0"/>
            <a:ext cx="3365500" cy="12700"/>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88007" y="646629"/>
            <a:ext cx="76200" cy="198120"/>
          </a:xfrm>
          <a:prstGeom prst="rect">
            <a:avLst/>
          </a:prstGeom>
        </p:spPr>
        <p:txBody>
          <a:bodyPr vert="horz" wrap="square" lIns="0" tIns="16510" rIns="0" bIns="0" rtlCol="0">
            <a:spAutoFit/>
          </a:bodyPr>
          <a:lstStyle/>
          <a:p>
            <a:pPr marL="12700">
              <a:lnSpc>
                <a:spcPct val="100000"/>
              </a:lnSpc>
              <a:spcBef>
                <a:spcPts val="130"/>
              </a:spcBef>
            </a:pPr>
            <a:r>
              <a:rPr sz="1100" spc="10" dirty="0">
                <a:solidFill>
                  <a:srgbClr val="525C60"/>
                </a:solidFill>
                <a:latin typeface="Times New Roman"/>
                <a:cs typeface="Times New Roman"/>
              </a:rPr>
              <a:t>•</a:t>
            </a:r>
            <a:endParaRPr sz="1100">
              <a:latin typeface="Times New Roman"/>
              <a:cs typeface="Times New Roman"/>
            </a:endParaRPr>
          </a:p>
        </p:txBody>
      </p:sp>
      <p:sp>
        <p:nvSpPr>
          <p:cNvPr id="5" name="object 5"/>
          <p:cNvSpPr txBox="1"/>
          <p:nvPr/>
        </p:nvSpPr>
        <p:spPr>
          <a:xfrm>
            <a:off x="234391" y="674141"/>
            <a:ext cx="4958080" cy="165100"/>
          </a:xfrm>
          <a:prstGeom prst="rect">
            <a:avLst/>
          </a:prstGeom>
          <a:solidFill>
            <a:srgbClr val="FFFFFF"/>
          </a:solidFill>
        </p:spPr>
        <p:txBody>
          <a:bodyPr vert="horz" wrap="square" lIns="0" tIns="0" rIns="0" bIns="0" rtlCol="0">
            <a:spAutoFit/>
          </a:bodyPr>
          <a:lstStyle/>
          <a:p>
            <a:pPr>
              <a:lnSpc>
                <a:spcPts val="1235"/>
              </a:lnSpc>
            </a:pPr>
            <a:r>
              <a:rPr sz="1100" spc="-5" dirty="0">
                <a:solidFill>
                  <a:srgbClr val="474A4D"/>
                </a:solidFill>
                <a:latin typeface="Times New Roman"/>
                <a:cs typeface="Times New Roman"/>
              </a:rPr>
              <a:t>Volodymyr </a:t>
            </a:r>
            <a:r>
              <a:rPr sz="1100" spc="15" dirty="0">
                <a:solidFill>
                  <a:srgbClr val="474A4D"/>
                </a:solidFill>
                <a:latin typeface="Times New Roman"/>
                <a:cs typeface="Times New Roman"/>
              </a:rPr>
              <a:t>Mnih </a:t>
            </a:r>
            <a:r>
              <a:rPr sz="1100" spc="5" dirty="0">
                <a:solidFill>
                  <a:srgbClr val="474A4D"/>
                </a:solidFill>
                <a:latin typeface="Times New Roman"/>
                <a:cs typeface="Times New Roman"/>
              </a:rPr>
              <a:t>et al. </a:t>
            </a:r>
            <a:r>
              <a:rPr sz="1100" spc="15" dirty="0">
                <a:solidFill>
                  <a:srgbClr val="525C60"/>
                </a:solidFill>
                <a:latin typeface="Times New Roman"/>
                <a:cs typeface="Times New Roman"/>
              </a:rPr>
              <a:t>“Asynchronous methods </a:t>
            </a:r>
            <a:r>
              <a:rPr sz="1100" spc="10" dirty="0">
                <a:solidFill>
                  <a:srgbClr val="525C60"/>
                </a:solidFill>
                <a:latin typeface="Times New Roman"/>
                <a:cs typeface="Times New Roman"/>
              </a:rPr>
              <a:t>for deep reinforcement learning”. In:</a:t>
            </a:r>
            <a:endParaRPr sz="1100">
              <a:latin typeface="Times New Roman"/>
              <a:cs typeface="Times New Roman"/>
            </a:endParaRPr>
          </a:p>
        </p:txBody>
      </p:sp>
      <p:sp>
        <p:nvSpPr>
          <p:cNvPr id="6" name="object 6"/>
          <p:cNvSpPr txBox="1"/>
          <p:nvPr/>
        </p:nvSpPr>
        <p:spPr>
          <a:xfrm>
            <a:off x="234391" y="839241"/>
            <a:ext cx="3987800" cy="203200"/>
          </a:xfrm>
          <a:prstGeom prst="rect">
            <a:avLst/>
          </a:prstGeom>
          <a:solidFill>
            <a:srgbClr val="FFFFFF"/>
          </a:solidFill>
        </p:spPr>
        <p:txBody>
          <a:bodyPr vert="horz" wrap="square" lIns="0" tIns="20955" rIns="0" bIns="0" rtlCol="0">
            <a:spAutoFit/>
          </a:bodyPr>
          <a:lstStyle/>
          <a:p>
            <a:pPr>
              <a:lnSpc>
                <a:spcPct val="100000"/>
              </a:lnSpc>
              <a:spcBef>
                <a:spcPts val="165"/>
              </a:spcBef>
            </a:pPr>
            <a:r>
              <a:rPr sz="1100" spc="10" dirty="0">
                <a:solidFill>
                  <a:srgbClr val="525C60"/>
                </a:solidFill>
                <a:latin typeface="Times New Roman"/>
                <a:cs typeface="Times New Roman"/>
              </a:rPr>
              <a:t>International conference </a:t>
            </a:r>
            <a:r>
              <a:rPr sz="1100" spc="15" dirty="0">
                <a:solidFill>
                  <a:srgbClr val="525C60"/>
                </a:solidFill>
                <a:latin typeface="Times New Roman"/>
                <a:cs typeface="Times New Roman"/>
              </a:rPr>
              <a:t>on </a:t>
            </a:r>
            <a:r>
              <a:rPr sz="1100" spc="10" dirty="0">
                <a:solidFill>
                  <a:srgbClr val="525C60"/>
                </a:solidFill>
                <a:latin typeface="Times New Roman"/>
                <a:cs typeface="Times New Roman"/>
              </a:rPr>
              <a:t>machine learning. </a:t>
            </a:r>
            <a:r>
              <a:rPr sz="1100" spc="15" dirty="0">
                <a:solidFill>
                  <a:srgbClr val="525C60"/>
                </a:solidFill>
                <a:latin typeface="Times New Roman"/>
                <a:cs typeface="Times New Roman"/>
              </a:rPr>
              <a:t>2016, </a:t>
            </a:r>
            <a:r>
              <a:rPr sz="1100" spc="10" dirty="0">
                <a:solidFill>
                  <a:srgbClr val="525C60"/>
                </a:solidFill>
                <a:latin typeface="Times New Roman"/>
                <a:cs typeface="Times New Roman"/>
              </a:rPr>
              <a:t>pp.</a:t>
            </a:r>
            <a:r>
              <a:rPr sz="1100" spc="-30" dirty="0">
                <a:solidFill>
                  <a:srgbClr val="525C60"/>
                </a:solidFill>
                <a:latin typeface="Times New Roman"/>
                <a:cs typeface="Times New Roman"/>
              </a:rPr>
              <a:t> </a:t>
            </a:r>
            <a:r>
              <a:rPr sz="1100" spc="15" dirty="0">
                <a:solidFill>
                  <a:srgbClr val="525C60"/>
                </a:solidFill>
                <a:latin typeface="Times New Roman"/>
                <a:cs typeface="Times New Roman"/>
              </a:rPr>
              <a:t>1928–1937.</a:t>
            </a:r>
            <a:endParaRPr sz="1100">
              <a:latin typeface="Times New Roman"/>
              <a:cs typeface="Times New Roman"/>
            </a:endParaRPr>
          </a:p>
        </p:txBody>
      </p:sp>
      <p:sp>
        <p:nvSpPr>
          <p:cNvPr id="7" name="object 7"/>
          <p:cNvSpPr txBox="1"/>
          <p:nvPr/>
        </p:nvSpPr>
        <p:spPr>
          <a:xfrm>
            <a:off x="88007" y="1345129"/>
            <a:ext cx="76200" cy="198120"/>
          </a:xfrm>
          <a:prstGeom prst="rect">
            <a:avLst/>
          </a:prstGeom>
        </p:spPr>
        <p:txBody>
          <a:bodyPr vert="horz" wrap="square" lIns="0" tIns="16510" rIns="0" bIns="0" rtlCol="0">
            <a:spAutoFit/>
          </a:bodyPr>
          <a:lstStyle/>
          <a:p>
            <a:pPr marL="12700">
              <a:lnSpc>
                <a:spcPct val="100000"/>
              </a:lnSpc>
              <a:spcBef>
                <a:spcPts val="130"/>
              </a:spcBef>
            </a:pPr>
            <a:r>
              <a:rPr sz="1100" spc="10" dirty="0">
                <a:solidFill>
                  <a:srgbClr val="525C60"/>
                </a:solidFill>
                <a:latin typeface="Times New Roman"/>
                <a:cs typeface="Times New Roman"/>
              </a:rPr>
              <a:t>•</a:t>
            </a:r>
            <a:endParaRPr sz="1100">
              <a:latin typeface="Times New Roman"/>
              <a:cs typeface="Times New Roman"/>
            </a:endParaRPr>
          </a:p>
        </p:txBody>
      </p:sp>
      <p:sp>
        <p:nvSpPr>
          <p:cNvPr id="8" name="object 8"/>
          <p:cNvSpPr txBox="1"/>
          <p:nvPr/>
        </p:nvSpPr>
        <p:spPr>
          <a:xfrm>
            <a:off x="234391" y="1372641"/>
            <a:ext cx="5191125" cy="165100"/>
          </a:xfrm>
          <a:prstGeom prst="rect">
            <a:avLst/>
          </a:prstGeom>
          <a:solidFill>
            <a:srgbClr val="FFFFFF"/>
          </a:solidFill>
        </p:spPr>
        <p:txBody>
          <a:bodyPr vert="horz" wrap="square" lIns="0" tIns="0" rIns="0" bIns="0" rtlCol="0">
            <a:spAutoFit/>
          </a:bodyPr>
          <a:lstStyle/>
          <a:p>
            <a:pPr>
              <a:lnSpc>
                <a:spcPts val="1235"/>
              </a:lnSpc>
            </a:pPr>
            <a:r>
              <a:rPr sz="1100" spc="15" dirty="0">
                <a:solidFill>
                  <a:srgbClr val="474A4D"/>
                </a:solidFill>
                <a:latin typeface="Times New Roman"/>
                <a:cs typeface="Times New Roman"/>
              </a:rPr>
              <a:t>Ziyu </a:t>
            </a:r>
            <a:r>
              <a:rPr sz="1100" spc="-10" dirty="0">
                <a:solidFill>
                  <a:srgbClr val="474A4D"/>
                </a:solidFill>
                <a:latin typeface="Times New Roman"/>
                <a:cs typeface="Times New Roman"/>
              </a:rPr>
              <a:t>Wang </a:t>
            </a:r>
            <a:r>
              <a:rPr sz="1100" spc="5" dirty="0">
                <a:solidFill>
                  <a:srgbClr val="474A4D"/>
                </a:solidFill>
                <a:latin typeface="Times New Roman"/>
                <a:cs typeface="Times New Roman"/>
              </a:rPr>
              <a:t>et al. </a:t>
            </a:r>
            <a:r>
              <a:rPr sz="1100" spc="10" dirty="0">
                <a:solidFill>
                  <a:srgbClr val="525C60"/>
                </a:solidFill>
                <a:latin typeface="Times New Roman"/>
                <a:cs typeface="Times New Roman"/>
              </a:rPr>
              <a:t>“Sample </a:t>
            </a:r>
            <a:r>
              <a:rPr sz="1100" dirty="0">
                <a:solidFill>
                  <a:srgbClr val="525C60"/>
                </a:solidFill>
                <a:latin typeface="Times New Roman"/>
                <a:cs typeface="Times New Roman"/>
              </a:rPr>
              <a:t>efficient </a:t>
            </a:r>
            <a:r>
              <a:rPr sz="1100" spc="5" dirty="0">
                <a:solidFill>
                  <a:srgbClr val="525C60"/>
                </a:solidFill>
                <a:latin typeface="Times New Roman"/>
                <a:cs typeface="Times New Roman"/>
              </a:rPr>
              <a:t>actor-critic </a:t>
            </a:r>
            <a:r>
              <a:rPr sz="1100" spc="10" dirty="0">
                <a:solidFill>
                  <a:srgbClr val="525C60"/>
                </a:solidFill>
                <a:latin typeface="Times New Roman"/>
                <a:cs typeface="Times New Roman"/>
              </a:rPr>
              <a:t>with experience replay”. In: arXiv</a:t>
            </a:r>
            <a:r>
              <a:rPr sz="1100" spc="90" dirty="0">
                <a:solidFill>
                  <a:srgbClr val="525C60"/>
                </a:solidFill>
                <a:latin typeface="Times New Roman"/>
                <a:cs typeface="Times New Roman"/>
              </a:rPr>
              <a:t> </a:t>
            </a:r>
            <a:r>
              <a:rPr sz="1100" spc="10" dirty="0">
                <a:solidFill>
                  <a:srgbClr val="525C60"/>
                </a:solidFill>
                <a:latin typeface="Times New Roman"/>
                <a:cs typeface="Times New Roman"/>
              </a:rPr>
              <a:t>preprint</a:t>
            </a:r>
            <a:endParaRPr sz="1100">
              <a:latin typeface="Times New Roman"/>
              <a:cs typeface="Times New Roman"/>
            </a:endParaRPr>
          </a:p>
        </p:txBody>
      </p:sp>
      <p:sp>
        <p:nvSpPr>
          <p:cNvPr id="9" name="object 9"/>
          <p:cNvSpPr txBox="1"/>
          <p:nvPr/>
        </p:nvSpPr>
        <p:spPr>
          <a:xfrm>
            <a:off x="234391" y="1537741"/>
            <a:ext cx="1544320" cy="203200"/>
          </a:xfrm>
          <a:prstGeom prst="rect">
            <a:avLst/>
          </a:prstGeom>
          <a:solidFill>
            <a:srgbClr val="FFFFFF"/>
          </a:solidFill>
        </p:spPr>
        <p:txBody>
          <a:bodyPr vert="horz" wrap="square" lIns="0" tIns="20955" rIns="0" bIns="0" rtlCol="0">
            <a:spAutoFit/>
          </a:bodyPr>
          <a:lstStyle/>
          <a:p>
            <a:pPr>
              <a:lnSpc>
                <a:spcPct val="100000"/>
              </a:lnSpc>
              <a:spcBef>
                <a:spcPts val="165"/>
              </a:spcBef>
            </a:pPr>
            <a:r>
              <a:rPr sz="1100" spc="10" dirty="0">
                <a:solidFill>
                  <a:srgbClr val="525C60"/>
                </a:solidFill>
                <a:latin typeface="Times New Roman"/>
                <a:cs typeface="Times New Roman"/>
              </a:rPr>
              <a:t>arXiv:1611.01224</a:t>
            </a:r>
            <a:r>
              <a:rPr sz="1100" spc="-15" dirty="0">
                <a:solidFill>
                  <a:srgbClr val="525C60"/>
                </a:solidFill>
                <a:latin typeface="Times New Roman"/>
                <a:cs typeface="Times New Roman"/>
              </a:rPr>
              <a:t> </a:t>
            </a:r>
            <a:r>
              <a:rPr sz="1100" spc="10" dirty="0">
                <a:solidFill>
                  <a:srgbClr val="525C60"/>
                </a:solidFill>
                <a:latin typeface="Times New Roman"/>
                <a:cs typeface="Times New Roman"/>
              </a:rPr>
              <a:t>(2016).</a:t>
            </a:r>
            <a:endParaRPr sz="1100">
              <a:latin typeface="Times New Roman"/>
              <a:cs typeface="Times New Roman"/>
            </a:endParaRPr>
          </a:p>
        </p:txBody>
      </p:sp>
      <p:sp>
        <p:nvSpPr>
          <p:cNvPr id="10" name="Slide Number Placeholder 9">
            <a:extLst>
              <a:ext uri="{FF2B5EF4-FFF2-40B4-BE49-F238E27FC236}">
                <a16:creationId xmlns:a16="http://schemas.microsoft.com/office/drawing/2014/main" id="{C1804A39-2CE8-4AC8-9E75-93B74981FCA6}"/>
              </a:ext>
            </a:extLst>
          </p:cNvPr>
          <p:cNvSpPr>
            <a:spLocks noGrp="1"/>
          </p:cNvSpPr>
          <p:nvPr>
            <p:ph type="sldNum" sz="quarter" idx="7"/>
          </p:nvPr>
        </p:nvSpPr>
        <p:spPr/>
        <p:txBody>
          <a:bodyPr/>
          <a:lstStyle/>
          <a:p>
            <a:fld id="{B6F15528-21DE-4FAA-801E-634DDDAF4B2B}" type="slidenum">
              <a:rPr lang="en-US" smtClean="0"/>
              <a:t>33</a:t>
            </a:fld>
            <a:endParaRPr lang="en-US"/>
          </a:p>
        </p:txBody>
      </p:sp>
      <p:sp>
        <p:nvSpPr>
          <p:cNvPr id="11" name="Footer Placeholder 10">
            <a:extLst>
              <a:ext uri="{FF2B5EF4-FFF2-40B4-BE49-F238E27FC236}">
                <a16:creationId xmlns:a16="http://schemas.microsoft.com/office/drawing/2014/main" id="{876DBD79-DF86-404D-A2C1-CC7218C0C798}"/>
              </a:ext>
            </a:extLst>
          </p:cNvPr>
          <p:cNvSpPr>
            <a:spLocks noGrp="1"/>
          </p:cNvSpPr>
          <p:nvPr>
            <p:ph type="ftr" sz="quarter" idx="5"/>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26088" y="215389"/>
            <a:ext cx="5041900" cy="349885"/>
            <a:chOff x="426088" y="215389"/>
            <a:chExt cx="5041900" cy="349885"/>
          </a:xfrm>
        </p:grpSpPr>
        <p:sp>
          <p:nvSpPr>
            <p:cNvPr id="3" name="object 3"/>
            <p:cNvSpPr/>
            <p:nvPr/>
          </p:nvSpPr>
          <p:spPr>
            <a:xfrm>
              <a:off x="426088" y="215389"/>
              <a:ext cx="5041849" cy="34986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464188" y="253489"/>
              <a:ext cx="4965700" cy="273685"/>
            </a:xfrm>
            <a:custGeom>
              <a:avLst/>
              <a:gdLst/>
              <a:ahLst/>
              <a:cxnLst/>
              <a:rect l="l" t="t" r="r" b="b"/>
              <a:pathLst>
                <a:path w="4965700" h="273684">
                  <a:moveTo>
                    <a:pt x="4965649" y="0"/>
                  </a:moveTo>
                  <a:lnTo>
                    <a:pt x="0" y="0"/>
                  </a:lnTo>
                  <a:lnTo>
                    <a:pt x="0" y="273662"/>
                  </a:lnTo>
                  <a:lnTo>
                    <a:pt x="4965649" y="273662"/>
                  </a:lnTo>
                  <a:lnTo>
                    <a:pt x="4965649" y="0"/>
                  </a:lnTo>
                  <a:close/>
                </a:path>
              </a:pathLst>
            </a:custGeom>
            <a:solidFill>
              <a:srgbClr val="FFFFFF"/>
            </a:solidFill>
          </p:spPr>
          <p:txBody>
            <a:bodyPr wrap="square" lIns="0" tIns="0" rIns="0" bIns="0" rtlCol="0"/>
            <a:lstStyle/>
            <a:p>
              <a:endParaRPr/>
            </a:p>
          </p:txBody>
        </p:sp>
        <p:sp>
          <p:nvSpPr>
            <p:cNvPr id="5" name="object 5"/>
            <p:cNvSpPr/>
            <p:nvPr/>
          </p:nvSpPr>
          <p:spPr>
            <a:xfrm>
              <a:off x="464188" y="253492"/>
              <a:ext cx="4965700" cy="273685"/>
            </a:xfrm>
            <a:custGeom>
              <a:avLst/>
              <a:gdLst/>
              <a:ahLst/>
              <a:cxnLst/>
              <a:rect l="l" t="t" r="r" b="b"/>
              <a:pathLst>
                <a:path w="4965700" h="273684">
                  <a:moveTo>
                    <a:pt x="0" y="0"/>
                  </a:moveTo>
                  <a:lnTo>
                    <a:pt x="4965649" y="0"/>
                  </a:lnTo>
                  <a:lnTo>
                    <a:pt x="4965649" y="273662"/>
                  </a:lnTo>
                  <a:lnTo>
                    <a:pt x="0" y="273662"/>
                  </a:lnTo>
                  <a:lnTo>
                    <a:pt x="0" y="0"/>
                  </a:lnTo>
                  <a:close/>
                </a:path>
              </a:pathLst>
            </a:custGeom>
            <a:ln w="50800">
              <a:solidFill>
                <a:srgbClr val="000000"/>
              </a:solidFill>
            </a:ln>
          </p:spPr>
          <p:txBody>
            <a:bodyPr wrap="square" lIns="0" tIns="0" rIns="0" bIns="0" rtlCol="0"/>
            <a:lstStyle/>
            <a:p>
              <a:endParaRPr/>
            </a:p>
          </p:txBody>
        </p:sp>
      </p:grpSp>
      <p:sp>
        <p:nvSpPr>
          <p:cNvPr id="6" name="object 6"/>
          <p:cNvSpPr txBox="1"/>
          <p:nvPr/>
        </p:nvSpPr>
        <p:spPr>
          <a:xfrm>
            <a:off x="488882" y="232956"/>
            <a:ext cx="4903470" cy="269875"/>
          </a:xfrm>
          <a:prstGeom prst="rect">
            <a:avLst/>
          </a:prstGeom>
        </p:spPr>
        <p:txBody>
          <a:bodyPr vert="horz" wrap="square" lIns="0" tIns="12700" rIns="0" bIns="0" rtlCol="0">
            <a:spAutoFit/>
          </a:bodyPr>
          <a:lstStyle/>
          <a:p>
            <a:pPr marL="12700">
              <a:lnSpc>
                <a:spcPct val="100000"/>
              </a:lnSpc>
              <a:spcBef>
                <a:spcPts val="100"/>
              </a:spcBef>
            </a:pPr>
            <a:r>
              <a:rPr sz="1600" b="1" spc="-10" dirty="0">
                <a:latin typeface="Carlito"/>
                <a:cs typeface="Carlito"/>
              </a:rPr>
              <a:t>Policy-based </a:t>
            </a:r>
            <a:r>
              <a:rPr sz="1600" b="1" spc="-5" dirty="0">
                <a:latin typeface="Carlito"/>
                <a:cs typeface="Carlito"/>
              </a:rPr>
              <a:t>methods(deterministic vs </a:t>
            </a:r>
            <a:r>
              <a:rPr sz="1600" b="1" spc="-10" dirty="0">
                <a:latin typeface="Carlito"/>
                <a:cs typeface="Carlito"/>
              </a:rPr>
              <a:t>stochastic</a:t>
            </a:r>
            <a:r>
              <a:rPr sz="1600" b="1" spc="65" dirty="0">
                <a:latin typeface="Carlito"/>
                <a:cs typeface="Carlito"/>
              </a:rPr>
              <a:t> </a:t>
            </a:r>
            <a:r>
              <a:rPr sz="1600" b="1" spc="-5" dirty="0">
                <a:latin typeface="Carlito"/>
                <a:cs typeface="Carlito"/>
              </a:rPr>
              <a:t>policies)</a:t>
            </a:r>
            <a:endParaRPr sz="1600">
              <a:latin typeface="Carlito"/>
              <a:cs typeface="Carlito"/>
            </a:endParaRPr>
          </a:p>
        </p:txBody>
      </p:sp>
      <p:sp>
        <p:nvSpPr>
          <p:cNvPr id="7" name="object 7"/>
          <p:cNvSpPr/>
          <p:nvPr/>
        </p:nvSpPr>
        <p:spPr>
          <a:xfrm>
            <a:off x="459172" y="559789"/>
            <a:ext cx="4975682" cy="2501976"/>
          </a:xfrm>
          <a:prstGeom prst="rect">
            <a:avLst/>
          </a:prstGeom>
          <a:blipFill>
            <a:blip r:embed="rId3" cstate="print"/>
            <a:stretch>
              <a:fillRect/>
            </a:stretch>
          </a:blipFill>
        </p:spPr>
        <p:txBody>
          <a:bodyPr wrap="square" lIns="0" tIns="0" rIns="0" bIns="0" rtlCol="0"/>
          <a:lstStyle/>
          <a:p>
            <a:endParaRPr/>
          </a:p>
        </p:txBody>
      </p:sp>
      <p:sp>
        <p:nvSpPr>
          <p:cNvPr id="8" name="Slide Number Placeholder 7">
            <a:extLst>
              <a:ext uri="{FF2B5EF4-FFF2-40B4-BE49-F238E27FC236}">
                <a16:creationId xmlns:a16="http://schemas.microsoft.com/office/drawing/2014/main" id="{31035A9A-2B6A-4C60-AC84-D9CF100C94EC}"/>
              </a:ext>
            </a:extLst>
          </p:cNvPr>
          <p:cNvSpPr>
            <a:spLocks noGrp="1"/>
          </p:cNvSpPr>
          <p:nvPr>
            <p:ph type="sldNum" sz="quarter" idx="7"/>
          </p:nvPr>
        </p:nvSpPr>
        <p:spPr/>
        <p:txBody>
          <a:bodyPr/>
          <a:lstStyle/>
          <a:p>
            <a:fld id="{B6F15528-21DE-4FAA-801E-634DDDAF4B2B}" type="slidenum">
              <a:rPr lang="en-US" smtClean="0"/>
              <a:t>4</a:t>
            </a:fld>
            <a:endParaRPr lang="en-US"/>
          </a:p>
        </p:txBody>
      </p:sp>
      <p:sp>
        <p:nvSpPr>
          <p:cNvPr id="9" name="Footer Placeholder 8">
            <a:extLst>
              <a:ext uri="{FF2B5EF4-FFF2-40B4-BE49-F238E27FC236}">
                <a16:creationId xmlns:a16="http://schemas.microsoft.com/office/drawing/2014/main" id="{ECD779E4-1567-4145-BFB5-E090B3C98A14}"/>
              </a:ext>
            </a:extLst>
          </p:cNvPr>
          <p:cNvSpPr>
            <a:spLocks noGrp="1"/>
          </p:cNvSpPr>
          <p:nvPr>
            <p:ph type="ftr" sz="quarter" idx="5"/>
          </p:nvPr>
        </p:nvSpPr>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34169" y="380349"/>
            <a:ext cx="5497830" cy="349885"/>
            <a:chOff x="134169" y="380349"/>
            <a:chExt cx="5497830" cy="349885"/>
          </a:xfrm>
        </p:grpSpPr>
        <p:sp>
          <p:nvSpPr>
            <p:cNvPr id="3" name="object 3"/>
            <p:cNvSpPr/>
            <p:nvPr/>
          </p:nvSpPr>
          <p:spPr>
            <a:xfrm>
              <a:off x="134169" y="380349"/>
              <a:ext cx="5497461" cy="34986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72269" y="418449"/>
              <a:ext cx="5421630" cy="273685"/>
            </a:xfrm>
            <a:custGeom>
              <a:avLst/>
              <a:gdLst/>
              <a:ahLst/>
              <a:cxnLst/>
              <a:rect l="l" t="t" r="r" b="b"/>
              <a:pathLst>
                <a:path w="5421630" h="273684">
                  <a:moveTo>
                    <a:pt x="5421261" y="0"/>
                  </a:moveTo>
                  <a:lnTo>
                    <a:pt x="0" y="0"/>
                  </a:lnTo>
                  <a:lnTo>
                    <a:pt x="0" y="273662"/>
                  </a:lnTo>
                  <a:lnTo>
                    <a:pt x="5421261" y="273662"/>
                  </a:lnTo>
                  <a:lnTo>
                    <a:pt x="5421261" y="0"/>
                  </a:lnTo>
                  <a:close/>
                </a:path>
              </a:pathLst>
            </a:custGeom>
            <a:solidFill>
              <a:srgbClr val="FFFFFF"/>
            </a:solidFill>
          </p:spPr>
          <p:txBody>
            <a:bodyPr wrap="square" lIns="0" tIns="0" rIns="0" bIns="0" rtlCol="0"/>
            <a:lstStyle/>
            <a:p>
              <a:endParaRPr/>
            </a:p>
          </p:txBody>
        </p:sp>
        <p:sp>
          <p:nvSpPr>
            <p:cNvPr id="5" name="object 5"/>
            <p:cNvSpPr/>
            <p:nvPr/>
          </p:nvSpPr>
          <p:spPr>
            <a:xfrm>
              <a:off x="172269" y="418452"/>
              <a:ext cx="5421630" cy="273685"/>
            </a:xfrm>
            <a:custGeom>
              <a:avLst/>
              <a:gdLst/>
              <a:ahLst/>
              <a:cxnLst/>
              <a:rect l="l" t="t" r="r" b="b"/>
              <a:pathLst>
                <a:path w="5421630" h="273684">
                  <a:moveTo>
                    <a:pt x="0" y="0"/>
                  </a:moveTo>
                  <a:lnTo>
                    <a:pt x="5421261" y="0"/>
                  </a:lnTo>
                  <a:lnTo>
                    <a:pt x="5421261" y="273662"/>
                  </a:lnTo>
                  <a:lnTo>
                    <a:pt x="0" y="273662"/>
                  </a:lnTo>
                  <a:lnTo>
                    <a:pt x="0" y="0"/>
                  </a:lnTo>
                  <a:close/>
                </a:path>
              </a:pathLst>
            </a:custGeom>
            <a:ln w="50800">
              <a:solidFill>
                <a:srgbClr val="000000"/>
              </a:solidFill>
            </a:ln>
          </p:spPr>
          <p:txBody>
            <a:bodyPr wrap="square" lIns="0" tIns="0" rIns="0" bIns="0" rtlCol="0"/>
            <a:lstStyle/>
            <a:p>
              <a:endParaRPr/>
            </a:p>
          </p:txBody>
        </p:sp>
      </p:grpSp>
      <p:sp>
        <p:nvSpPr>
          <p:cNvPr id="6" name="object 6"/>
          <p:cNvSpPr txBox="1"/>
          <p:nvPr/>
        </p:nvSpPr>
        <p:spPr>
          <a:xfrm>
            <a:off x="196964" y="387832"/>
            <a:ext cx="4028440" cy="278130"/>
          </a:xfrm>
          <a:prstGeom prst="rect">
            <a:avLst/>
          </a:prstGeom>
        </p:spPr>
        <p:txBody>
          <a:bodyPr vert="horz" wrap="square" lIns="0" tIns="13335" rIns="0" bIns="0" rtlCol="0">
            <a:spAutoFit/>
          </a:bodyPr>
          <a:lstStyle/>
          <a:p>
            <a:pPr marL="12700">
              <a:lnSpc>
                <a:spcPct val="100000"/>
              </a:lnSpc>
              <a:spcBef>
                <a:spcPts val="105"/>
              </a:spcBef>
            </a:pPr>
            <a:r>
              <a:rPr sz="1650" b="1" spc="-5" dirty="0">
                <a:latin typeface="Carlito"/>
                <a:cs typeface="Carlito"/>
              </a:rPr>
              <a:t>Policy-based methods(Monte </a:t>
            </a:r>
            <a:r>
              <a:rPr sz="1650" b="1" dirty="0">
                <a:latin typeface="Carlito"/>
                <a:cs typeface="Carlito"/>
              </a:rPr>
              <a:t>Carlo</a:t>
            </a:r>
            <a:r>
              <a:rPr sz="1650" b="1" spc="30" dirty="0">
                <a:latin typeface="Carlito"/>
                <a:cs typeface="Carlito"/>
              </a:rPr>
              <a:t> </a:t>
            </a:r>
            <a:r>
              <a:rPr sz="1650" b="1" spc="-10" dirty="0">
                <a:latin typeface="Carlito"/>
                <a:cs typeface="Carlito"/>
              </a:rPr>
              <a:t>Reinforce)</a:t>
            </a:r>
            <a:endParaRPr sz="1650">
              <a:latin typeface="Carlito"/>
              <a:cs typeface="Carlito"/>
            </a:endParaRPr>
          </a:p>
        </p:txBody>
      </p:sp>
      <p:sp>
        <p:nvSpPr>
          <p:cNvPr id="7" name="object 7"/>
          <p:cNvSpPr/>
          <p:nvPr/>
        </p:nvSpPr>
        <p:spPr>
          <a:xfrm>
            <a:off x="167995" y="721539"/>
            <a:ext cx="2791105" cy="2122436"/>
          </a:xfrm>
          <a:prstGeom prst="rect">
            <a:avLst/>
          </a:prstGeom>
          <a:blipFill>
            <a:blip r:embed="rId3" cstate="print"/>
            <a:stretch>
              <a:fillRect r="-94540"/>
            </a:stretch>
          </a:blipFill>
        </p:spPr>
        <p:txBody>
          <a:bodyPr wrap="square" lIns="0" tIns="0" rIns="0" bIns="0" rtlCol="0"/>
          <a:lstStyle/>
          <a:p>
            <a:endParaRPr/>
          </a:p>
        </p:txBody>
      </p:sp>
      <p:sp>
        <p:nvSpPr>
          <p:cNvPr id="8" name="Slide Number Placeholder 7">
            <a:extLst>
              <a:ext uri="{FF2B5EF4-FFF2-40B4-BE49-F238E27FC236}">
                <a16:creationId xmlns:a16="http://schemas.microsoft.com/office/drawing/2014/main" id="{9EB0026D-48A9-46B0-AA28-E57F20B14ECB}"/>
              </a:ext>
            </a:extLst>
          </p:cNvPr>
          <p:cNvSpPr>
            <a:spLocks noGrp="1"/>
          </p:cNvSpPr>
          <p:nvPr>
            <p:ph type="sldNum" sz="quarter" idx="7"/>
          </p:nvPr>
        </p:nvSpPr>
        <p:spPr/>
        <p:txBody>
          <a:bodyPr/>
          <a:lstStyle/>
          <a:p>
            <a:fld id="{B6F15528-21DE-4FAA-801E-634DDDAF4B2B}" type="slidenum">
              <a:rPr lang="en-US" smtClean="0"/>
              <a:t>5</a:t>
            </a:fld>
            <a:endParaRPr lang="en-US"/>
          </a:p>
        </p:txBody>
      </p:sp>
      <p:sp>
        <p:nvSpPr>
          <p:cNvPr id="9" name="Footer Placeholder 8">
            <a:extLst>
              <a:ext uri="{FF2B5EF4-FFF2-40B4-BE49-F238E27FC236}">
                <a16:creationId xmlns:a16="http://schemas.microsoft.com/office/drawing/2014/main" id="{415E8F82-E745-43EE-81B1-9F81637C6130}"/>
              </a:ext>
            </a:extLst>
          </p:cNvPr>
          <p:cNvSpPr>
            <a:spLocks noGrp="1"/>
          </p:cNvSpPr>
          <p:nvPr>
            <p:ph type="ftr" sz="quarter" idx="5"/>
          </p:nvPr>
        </p:nvSpPr>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1871A9-CA5A-40AD-ABDF-4F44240BBD04}"/>
              </a:ext>
            </a:extLst>
          </p:cNvPr>
          <p:cNvSpPr>
            <a:spLocks noGrp="1"/>
          </p:cNvSpPr>
          <p:nvPr>
            <p:ph type="title"/>
          </p:nvPr>
        </p:nvSpPr>
        <p:spPr/>
        <p:txBody>
          <a:bodyPr/>
          <a:lstStyle/>
          <a:p>
            <a:endParaRPr lang="en-US"/>
          </a:p>
        </p:txBody>
      </p:sp>
      <p:sp>
        <p:nvSpPr>
          <p:cNvPr id="5" name="Text Placeholder 4">
            <a:extLst>
              <a:ext uri="{FF2B5EF4-FFF2-40B4-BE49-F238E27FC236}">
                <a16:creationId xmlns:a16="http://schemas.microsoft.com/office/drawing/2014/main" id="{0BC4D35C-B6EF-4D28-8771-FD2DA5D1A3C5}"/>
              </a:ext>
            </a:extLst>
          </p:cNvPr>
          <p:cNvSpPr>
            <a:spLocks noGrp="1"/>
          </p:cNvSpPr>
          <p:nvPr>
            <p:ph type="body" idx="1"/>
          </p:nvPr>
        </p:nvSpPr>
        <p:spPr>
          <a:xfrm>
            <a:off x="210334" y="650748"/>
            <a:ext cx="5345130" cy="2154436"/>
          </a:xfrm>
        </p:spPr>
        <p:txBody>
          <a:bodyPr/>
          <a:lstStyle/>
          <a:p>
            <a:r>
              <a:rPr lang="en-US" sz="1400" dirty="0"/>
              <a:t>REINFORCE belongs to a special class of Reinforcement Learning algorithms called Policy Gradient algorithms. A simple implementation of this algorithm would involve creating a </a:t>
            </a:r>
            <a:r>
              <a:rPr lang="en-US" sz="1400" b="1" dirty="0">
                <a:highlight>
                  <a:srgbClr val="FFFF00"/>
                </a:highlight>
              </a:rPr>
              <a:t>Policy</a:t>
            </a:r>
            <a:r>
              <a:rPr lang="en-US" sz="1400" dirty="0">
                <a:highlight>
                  <a:srgbClr val="FFFF00"/>
                </a:highlight>
              </a:rPr>
              <a:t>: a model that takes a state as input and generates the probability of taking an action as output. </a:t>
            </a:r>
            <a:r>
              <a:rPr lang="en-US" sz="1400" dirty="0"/>
              <a:t>A policy is essentially a guide or cheat-sheet for the agent telling it what action to take at each state. The policy is then iterated on and tweaked slightly at each step until we get a policy that solves the environment.</a:t>
            </a:r>
          </a:p>
          <a:p>
            <a:r>
              <a:rPr lang="en-US" sz="1400" dirty="0"/>
              <a:t>The policy is usually a Neural Network that takes the state as input and generates a probability distribution across action space as output.</a:t>
            </a:r>
          </a:p>
          <a:p>
            <a:endParaRPr lang="en-US" sz="1400" dirty="0"/>
          </a:p>
        </p:txBody>
      </p:sp>
      <p:sp>
        <p:nvSpPr>
          <p:cNvPr id="2" name="Footer Placeholder 1">
            <a:extLst>
              <a:ext uri="{FF2B5EF4-FFF2-40B4-BE49-F238E27FC236}">
                <a16:creationId xmlns:a16="http://schemas.microsoft.com/office/drawing/2014/main" id="{73B97B5C-B6C4-4BC7-B44D-3F5C49E66542}"/>
              </a:ext>
            </a:extLst>
          </p:cNvPr>
          <p:cNvSpPr>
            <a:spLocks noGrp="1"/>
          </p:cNvSpPr>
          <p:nvPr>
            <p:ph type="ftr" sz="quarter" idx="5"/>
          </p:nvPr>
        </p:nvSpPr>
        <p:spPr/>
        <p:txBody>
          <a:bodyPr/>
          <a:lstStyle/>
          <a:p>
            <a:endParaRPr lang="en-US"/>
          </a:p>
        </p:txBody>
      </p:sp>
      <p:sp>
        <p:nvSpPr>
          <p:cNvPr id="3" name="Slide Number Placeholder 2">
            <a:extLst>
              <a:ext uri="{FF2B5EF4-FFF2-40B4-BE49-F238E27FC236}">
                <a16:creationId xmlns:a16="http://schemas.microsoft.com/office/drawing/2014/main" id="{8A4D1DF0-EBDF-4209-9D2C-FE52C2DF98DF}"/>
              </a:ext>
            </a:extLst>
          </p:cNvPr>
          <p:cNvSpPr>
            <a:spLocks noGrp="1"/>
          </p:cNvSpPr>
          <p:nvPr>
            <p:ph type="sldNum" sz="quarter" idx="7"/>
          </p:nvPr>
        </p:nvSpPr>
        <p:spPr/>
        <p:txBody>
          <a:bodyPr/>
          <a:lstStyle/>
          <a:p>
            <a:fld id="{B6F15528-21DE-4FAA-801E-634DDDAF4B2B}" type="slidenum">
              <a:rPr lang="en-US" smtClean="0"/>
              <a:t>6</a:t>
            </a:fld>
            <a:endParaRPr lang="en-US"/>
          </a:p>
        </p:txBody>
      </p:sp>
    </p:spTree>
    <p:extLst>
      <p:ext uri="{BB962C8B-B14F-4D97-AF65-F5344CB8AC3E}">
        <p14:creationId xmlns:p14="http://schemas.microsoft.com/office/powerpoint/2010/main" val="949035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7C7CD49-8CC6-4DF3-85AE-E61E01B9545D}"/>
              </a:ext>
            </a:extLst>
          </p:cNvPr>
          <p:cNvSpPr>
            <a:spLocks noGrp="1"/>
          </p:cNvSpPr>
          <p:nvPr>
            <p:ph type="ftr" sz="quarter" idx="5"/>
          </p:nvPr>
        </p:nvSpPr>
        <p:spPr/>
        <p:txBody>
          <a:bodyPr/>
          <a:lstStyle/>
          <a:p>
            <a:endParaRPr lang="en-US"/>
          </a:p>
        </p:txBody>
      </p:sp>
      <p:sp>
        <p:nvSpPr>
          <p:cNvPr id="5" name="Slide Number Placeholder 4">
            <a:extLst>
              <a:ext uri="{FF2B5EF4-FFF2-40B4-BE49-F238E27FC236}">
                <a16:creationId xmlns:a16="http://schemas.microsoft.com/office/drawing/2014/main" id="{92E965D1-8095-4112-8140-2EC98830F22A}"/>
              </a:ext>
            </a:extLst>
          </p:cNvPr>
          <p:cNvSpPr>
            <a:spLocks noGrp="1"/>
          </p:cNvSpPr>
          <p:nvPr>
            <p:ph type="sldNum" sz="quarter" idx="7"/>
          </p:nvPr>
        </p:nvSpPr>
        <p:spPr/>
        <p:txBody>
          <a:bodyPr/>
          <a:lstStyle/>
          <a:p>
            <a:fld id="{B6F15528-21DE-4FAA-801E-634DDDAF4B2B}" type="slidenum">
              <a:rPr lang="en-US" smtClean="0"/>
              <a:t>7</a:t>
            </a:fld>
            <a:endParaRPr lang="en-US"/>
          </a:p>
        </p:txBody>
      </p:sp>
      <p:pic>
        <p:nvPicPr>
          <p:cNvPr id="6" name="Picture 5">
            <a:extLst>
              <a:ext uri="{FF2B5EF4-FFF2-40B4-BE49-F238E27FC236}">
                <a16:creationId xmlns:a16="http://schemas.microsoft.com/office/drawing/2014/main" id="{441D5C19-B75D-473D-9F12-6BD3C21CF0BB}"/>
              </a:ext>
            </a:extLst>
          </p:cNvPr>
          <p:cNvPicPr>
            <a:picLocks noChangeAspect="1"/>
          </p:cNvPicPr>
          <p:nvPr/>
        </p:nvPicPr>
        <p:blipFill>
          <a:blip r:embed="rId2"/>
          <a:stretch>
            <a:fillRect/>
          </a:stretch>
        </p:blipFill>
        <p:spPr>
          <a:xfrm>
            <a:off x="324586" y="0"/>
            <a:ext cx="5116627" cy="3238500"/>
          </a:xfrm>
          <a:prstGeom prst="rect">
            <a:avLst/>
          </a:prstGeom>
        </p:spPr>
      </p:pic>
    </p:spTree>
    <p:extLst>
      <p:ext uri="{BB962C8B-B14F-4D97-AF65-F5344CB8AC3E}">
        <p14:creationId xmlns:p14="http://schemas.microsoft.com/office/powerpoint/2010/main" val="3694839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55A1F9-1336-4137-BC49-DC5B0A8B85F4}"/>
              </a:ext>
            </a:extLst>
          </p:cNvPr>
          <p:cNvSpPr>
            <a:spLocks noGrp="1"/>
          </p:cNvSpPr>
          <p:nvPr>
            <p:ph type="title"/>
          </p:nvPr>
        </p:nvSpPr>
        <p:spPr>
          <a:xfrm>
            <a:off x="139701" y="245031"/>
            <a:ext cx="5427434" cy="169277"/>
          </a:xfrm>
        </p:spPr>
        <p:txBody>
          <a:bodyPr/>
          <a:lstStyle/>
          <a:p>
            <a:r>
              <a:rPr lang="en-US" sz="1100" b="0" dirty="0"/>
              <a:t>   Each policy generates the probability of taking an action in each station of the environment.</a:t>
            </a:r>
            <a:endParaRPr lang="en-US" sz="1100" dirty="0"/>
          </a:p>
        </p:txBody>
      </p:sp>
      <p:pic>
        <p:nvPicPr>
          <p:cNvPr id="6" name="Picture 5">
            <a:extLst>
              <a:ext uri="{FF2B5EF4-FFF2-40B4-BE49-F238E27FC236}">
                <a16:creationId xmlns:a16="http://schemas.microsoft.com/office/drawing/2014/main" id="{85A0D5EF-767F-4284-AA4E-9744F27CD194}"/>
              </a:ext>
            </a:extLst>
          </p:cNvPr>
          <p:cNvPicPr>
            <a:picLocks noChangeAspect="1"/>
          </p:cNvPicPr>
          <p:nvPr/>
        </p:nvPicPr>
        <p:blipFill>
          <a:blip r:embed="rId2"/>
          <a:stretch>
            <a:fillRect/>
          </a:stretch>
        </p:blipFill>
        <p:spPr>
          <a:xfrm>
            <a:off x="247201" y="649895"/>
            <a:ext cx="5345130" cy="2360587"/>
          </a:xfrm>
          <a:prstGeom prst="rect">
            <a:avLst/>
          </a:prstGeom>
        </p:spPr>
      </p:pic>
      <p:sp>
        <p:nvSpPr>
          <p:cNvPr id="5" name="Text Placeholder 4">
            <a:extLst>
              <a:ext uri="{FF2B5EF4-FFF2-40B4-BE49-F238E27FC236}">
                <a16:creationId xmlns:a16="http://schemas.microsoft.com/office/drawing/2014/main" id="{E50EE385-F86E-460A-BF95-CB0ADF13C721}"/>
              </a:ext>
            </a:extLst>
          </p:cNvPr>
          <p:cNvSpPr>
            <a:spLocks noGrp="1"/>
          </p:cNvSpPr>
          <p:nvPr>
            <p:ph type="body" idx="1"/>
          </p:nvPr>
        </p:nvSpPr>
        <p:spPr/>
        <p:txBody>
          <a:bodyPr/>
          <a:lstStyle/>
          <a:p>
            <a:endParaRPr lang="en-US" dirty="0"/>
          </a:p>
        </p:txBody>
      </p:sp>
      <p:sp>
        <p:nvSpPr>
          <p:cNvPr id="2" name="Footer Placeholder 1">
            <a:extLst>
              <a:ext uri="{FF2B5EF4-FFF2-40B4-BE49-F238E27FC236}">
                <a16:creationId xmlns:a16="http://schemas.microsoft.com/office/drawing/2014/main" id="{F54417D1-49CF-4977-9395-F63BE70BC003}"/>
              </a:ext>
            </a:extLst>
          </p:cNvPr>
          <p:cNvSpPr>
            <a:spLocks noGrp="1"/>
          </p:cNvSpPr>
          <p:nvPr>
            <p:ph type="ftr" sz="quarter" idx="5"/>
          </p:nvPr>
        </p:nvSpPr>
        <p:spPr/>
        <p:txBody>
          <a:bodyPr/>
          <a:lstStyle/>
          <a:p>
            <a:endParaRPr lang="en-US"/>
          </a:p>
        </p:txBody>
      </p:sp>
      <p:sp>
        <p:nvSpPr>
          <p:cNvPr id="3" name="Slide Number Placeholder 2">
            <a:extLst>
              <a:ext uri="{FF2B5EF4-FFF2-40B4-BE49-F238E27FC236}">
                <a16:creationId xmlns:a16="http://schemas.microsoft.com/office/drawing/2014/main" id="{92961EC3-23EB-41AD-A672-3D4A8EBBCB51}"/>
              </a:ext>
            </a:extLst>
          </p:cNvPr>
          <p:cNvSpPr>
            <a:spLocks noGrp="1"/>
          </p:cNvSpPr>
          <p:nvPr>
            <p:ph type="sldNum" sz="quarter" idx="7"/>
          </p:nvPr>
        </p:nvSpPr>
        <p:spPr/>
        <p:txBody>
          <a:bodyPr/>
          <a:lstStyle/>
          <a:p>
            <a:fld id="{B6F15528-21DE-4FAA-801E-634DDDAF4B2B}" type="slidenum">
              <a:rPr lang="en-US" smtClean="0"/>
              <a:t>8</a:t>
            </a:fld>
            <a:endParaRPr lang="en-US"/>
          </a:p>
        </p:txBody>
      </p:sp>
    </p:spTree>
    <p:extLst>
      <p:ext uri="{BB962C8B-B14F-4D97-AF65-F5344CB8AC3E}">
        <p14:creationId xmlns:p14="http://schemas.microsoft.com/office/powerpoint/2010/main" val="526747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5E9CC60-821E-4E5C-9117-05879ED9C10F}"/>
              </a:ext>
            </a:extLst>
          </p:cNvPr>
          <p:cNvSpPr>
            <a:spLocks noGrp="1"/>
          </p:cNvSpPr>
          <p:nvPr>
            <p:ph type="ftr" sz="quarter" idx="5"/>
          </p:nvPr>
        </p:nvSpPr>
        <p:spPr/>
        <p:txBody>
          <a:bodyPr/>
          <a:lstStyle/>
          <a:p>
            <a:endParaRPr lang="en-US"/>
          </a:p>
        </p:txBody>
      </p:sp>
      <p:sp>
        <p:nvSpPr>
          <p:cNvPr id="5" name="Slide Number Placeholder 4">
            <a:extLst>
              <a:ext uri="{FF2B5EF4-FFF2-40B4-BE49-F238E27FC236}">
                <a16:creationId xmlns:a16="http://schemas.microsoft.com/office/drawing/2014/main" id="{9C9115D4-0890-4458-8CB6-9598CE7C9D0C}"/>
              </a:ext>
            </a:extLst>
          </p:cNvPr>
          <p:cNvSpPr>
            <a:spLocks noGrp="1"/>
          </p:cNvSpPr>
          <p:nvPr>
            <p:ph type="sldNum" sz="quarter" idx="7"/>
          </p:nvPr>
        </p:nvSpPr>
        <p:spPr/>
        <p:txBody>
          <a:bodyPr/>
          <a:lstStyle/>
          <a:p>
            <a:fld id="{B6F15528-21DE-4FAA-801E-634DDDAF4B2B}" type="slidenum">
              <a:rPr lang="en-US" smtClean="0"/>
              <a:t>9</a:t>
            </a:fld>
            <a:endParaRPr lang="en-US"/>
          </a:p>
        </p:txBody>
      </p:sp>
      <p:pic>
        <p:nvPicPr>
          <p:cNvPr id="6" name="Picture 5">
            <a:extLst>
              <a:ext uri="{FF2B5EF4-FFF2-40B4-BE49-F238E27FC236}">
                <a16:creationId xmlns:a16="http://schemas.microsoft.com/office/drawing/2014/main" id="{17629956-08AB-4F28-B23C-1BF67F64D0E3}"/>
              </a:ext>
            </a:extLst>
          </p:cNvPr>
          <p:cNvPicPr>
            <a:picLocks noChangeAspect="1"/>
          </p:cNvPicPr>
          <p:nvPr/>
        </p:nvPicPr>
        <p:blipFill>
          <a:blip r:embed="rId2"/>
          <a:stretch>
            <a:fillRect/>
          </a:stretch>
        </p:blipFill>
        <p:spPr>
          <a:xfrm>
            <a:off x="977900" y="323850"/>
            <a:ext cx="3640174" cy="732578"/>
          </a:xfrm>
          <a:prstGeom prst="rect">
            <a:avLst/>
          </a:prstGeom>
        </p:spPr>
      </p:pic>
      <p:pic>
        <p:nvPicPr>
          <p:cNvPr id="7" name="Picture 6">
            <a:extLst>
              <a:ext uri="{FF2B5EF4-FFF2-40B4-BE49-F238E27FC236}">
                <a16:creationId xmlns:a16="http://schemas.microsoft.com/office/drawing/2014/main" id="{840A3C3E-D429-4FD3-9A0B-32D83F6EB9D4}"/>
              </a:ext>
            </a:extLst>
          </p:cNvPr>
          <p:cNvPicPr>
            <a:picLocks noChangeAspect="1"/>
          </p:cNvPicPr>
          <p:nvPr/>
        </p:nvPicPr>
        <p:blipFill>
          <a:blip r:embed="rId3"/>
          <a:stretch>
            <a:fillRect/>
          </a:stretch>
        </p:blipFill>
        <p:spPr>
          <a:xfrm>
            <a:off x="374650" y="1463252"/>
            <a:ext cx="5016500" cy="1003300"/>
          </a:xfrm>
          <a:prstGeom prst="rect">
            <a:avLst/>
          </a:prstGeom>
        </p:spPr>
      </p:pic>
    </p:spTree>
    <p:extLst>
      <p:ext uri="{BB962C8B-B14F-4D97-AF65-F5344CB8AC3E}">
        <p14:creationId xmlns:p14="http://schemas.microsoft.com/office/powerpoint/2010/main" val="32778364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273</TotalTime>
  <Words>1051</Words>
  <Application>Microsoft Office PowerPoint</Application>
  <PresentationFormat>Custom</PresentationFormat>
  <Paragraphs>103</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Carlito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Each policy generates the probability of taking an action in each station of the environment.</vt:lpstr>
      <vt:lpstr>PowerPoint Presentation</vt:lpstr>
      <vt:lpstr>PowerPoint Presentation</vt:lpstr>
      <vt:lpstr>  Reinforce Algorithm</vt:lpstr>
      <vt:lpstr>PowerPoint Presentation</vt:lpstr>
      <vt:lpstr>Actor Critic Algorithm</vt:lpstr>
      <vt:lpstr>PowerPoint Presentation</vt:lpstr>
      <vt:lpstr>   Advantage Function</vt:lpstr>
      <vt:lpstr>PowerPoint Presentation</vt:lpstr>
      <vt:lpstr>Advantage Function</vt:lpstr>
      <vt:lpstr>   Actor-Network</vt:lpstr>
      <vt:lpstr>PowerPoint Presentation</vt:lpstr>
      <vt:lpstr>  Updating the Actor Network’s weights  </vt:lpstr>
      <vt:lpstr>PowerPoint Presentation</vt:lpstr>
      <vt:lpstr> How does the algorithm decide which actions to encourage and which to discourage? </vt:lpstr>
      <vt:lpstr> Critic Network </vt:lpstr>
      <vt:lpstr>PowerPoint Presentation</vt:lpstr>
      <vt:lpstr>  Updating Critic Network Weights </vt:lpstr>
      <vt:lpstr>         Critic Update</vt:lpstr>
      <vt:lpstr>PowerPoint Presentation</vt:lpstr>
      <vt:lpstr>PowerPoint Presentation</vt:lpstr>
      <vt:lpstr>PowerPoint Presentation</vt:lpstr>
      <vt:lpstr>Extensions(papers to read)</vt:lpstr>
      <vt:lpstr>PowerPoint Presentation</vt:lpstr>
      <vt:lpstr>References/Resources</vt:lpstr>
      <vt:lpstr>References/Resources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lecture6Slides</dc:title>
  <cp:lastModifiedBy>Shivali Dhaka</cp:lastModifiedBy>
  <cp:revision>30</cp:revision>
  <dcterms:created xsi:type="dcterms:W3CDTF">2023-03-12T00:57:39Z</dcterms:created>
  <dcterms:modified xsi:type="dcterms:W3CDTF">2023-03-12T05:31:00Z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2021-10-12T00:00:00Z</vt:filetime>
  </property>
  <property fmtid="{D5CDD505-2E9C-101B-9397-08002B2CF9AE}" pid="3" name="Creator">
    <vt:lpwstr>Keynote</vt:lpwstr>
  </property>
  <property fmtid="{D5CDD505-2E9C-101B-9397-08002B2CF9AE}" pid="4" name="LastSaved">
    <vt:filetime>2023-03-12T00:00:00Z</vt:filetime>
  </property>
</Properties>
</file>