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45" r:id="rId1"/>
  </p:sldMasterIdLst>
  <p:notesMasterIdLst>
    <p:notesMasterId r:id="rId19"/>
  </p:notesMasterIdLst>
  <p:sldIdLst>
    <p:sldId id="256" r:id="rId2"/>
    <p:sldId id="280" r:id="rId3"/>
    <p:sldId id="286" r:id="rId4"/>
    <p:sldId id="362" r:id="rId5"/>
    <p:sldId id="363" r:id="rId6"/>
    <p:sldId id="364" r:id="rId7"/>
    <p:sldId id="365" r:id="rId8"/>
    <p:sldId id="366" r:id="rId9"/>
    <p:sldId id="367" r:id="rId10"/>
    <p:sldId id="369" r:id="rId11"/>
    <p:sldId id="370" r:id="rId12"/>
    <p:sldId id="371" r:id="rId13"/>
    <p:sldId id="372" r:id="rId14"/>
    <p:sldId id="373" r:id="rId15"/>
    <p:sldId id="374" r:id="rId16"/>
    <p:sldId id="368" r:id="rId17"/>
    <p:sldId id="3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53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A519C-90A0-4E66-89AD-B2B05D54A8DE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91CA0-EEE1-42C5-AAF8-FF8F00FF4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8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6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434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2E715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2B0DD24B-2BDE-B94A-8A2C-22E72168C842}" type="datetime1">
              <a:rPr lang="en-CA" smtClean="0"/>
              <a:t>2021-09-15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3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AB8-3846-0F40-9A65-A88FCE500804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B44D-3FFD-634B-B639-7E5C12600033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25B955B8-DF68-0F4B-B5A5-401A2C089FB8}" type="datetime1">
              <a:rPr lang="en-CA" smtClean="0"/>
              <a:t>2021-09-15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9C025111-2264-4141-9397-F5823A4D20E8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4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9C35-ADF6-5F4D-96C1-54493E5BE55D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5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3E1D8280-7BCD-3E4A-9887-A3E719108279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5EB4C9FC-4B36-5345-B2DB-ABB6B6895720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2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5933BC4B-0C11-7441-ADFB-D5B10B0A9391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05E-06B8-584D-A960-CC67799260DE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2352-E0AF-564A-8571-E9D5AD9E01D9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9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0423-E000-C748-B7D1-E77A53D13283}" type="datetime1">
              <a:rPr lang="en-CA" smtClean="0"/>
              <a:t>2021-09-15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stream-files-prod.s3.amazonaws.com/s3fs-public/styles/simple_image/public/images/machine-learning1.png?SnePeroHk5B9yZaLY7peFkULrfW8Gtaf&amp;itok=yjEJbEK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3000/1*gDF_bo9keqJnKskiEMGHyg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youtu.be/rfscVS0vtb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eorgiancollege.sharepoint.com/:f:/r/sites/AIDI-1010-EmergingTechnologiesFall2021/Shared%20Documents/General/Recordings?csf=1&amp;web=1&amp;e=k8WZ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AIDI 1010 – </a:t>
            </a:r>
            <a:br>
              <a:rPr lang="en-US" sz="4000" dirty="0" smtClean="0"/>
            </a:br>
            <a:r>
              <a:rPr lang="en-CA" sz="4000" dirty="0" smtClean="0"/>
              <a:t>Introduction to Emerging Technologies</a:t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b="1" u="sng" dirty="0" smtClean="0"/>
              <a:t>WEEK2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Jahanzeb Abbas (JB)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(C) </a:t>
            </a:r>
            <a:r>
              <a:rPr lang="en-US" dirty="0"/>
              <a:t>Review </a:t>
            </a:r>
            <a:r>
              <a:rPr lang="en-US" dirty="0" smtClean="0"/>
              <a:t>of Machine Learning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6732374" cy="4357357"/>
          </a:xfrm>
        </p:spPr>
        <p:txBody>
          <a:bodyPr>
            <a:normAutofit/>
          </a:bodyPr>
          <a:lstStyle/>
          <a:p>
            <a:pPr marL="285750" indent="-285750"/>
            <a:r>
              <a:rPr lang="en-CA" sz="2000" dirty="0"/>
              <a:t>“Machine learning (ML) is the study of computer algorithms that improve automatically through experience and by the use of data” – Wikipedia</a:t>
            </a:r>
          </a:p>
          <a:p>
            <a:pPr marL="285750" indent="-285750"/>
            <a:r>
              <a:rPr lang="en-US" sz="2000" dirty="0"/>
              <a:t>Ask a question that might be answered with data (as a hypothesis)</a:t>
            </a:r>
          </a:p>
          <a:p>
            <a:pPr marL="285750" indent="-285750"/>
            <a:r>
              <a:rPr lang="en-US" sz="2000" dirty="0"/>
              <a:t>Extract the data &amp; understand it automatically</a:t>
            </a:r>
          </a:p>
          <a:p>
            <a:pPr marL="285750" indent="-285750"/>
            <a:r>
              <a:rPr lang="en-US" sz="2000" dirty="0"/>
              <a:t>Create decisions or insight, from a computer, that would typically require a human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03" y="1803711"/>
            <a:ext cx="3493322" cy="221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5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(C) </a:t>
            </a:r>
            <a:r>
              <a:rPr lang="en-US" dirty="0"/>
              <a:t>Review </a:t>
            </a:r>
            <a:r>
              <a:rPr lang="en-US" dirty="0" smtClean="0"/>
              <a:t>of Machine Learning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6732374" cy="4357357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600" b="1" dirty="0"/>
              <a:t>What question are we trying to answer?</a:t>
            </a:r>
          </a:p>
          <a:p>
            <a:pPr marL="742950" lvl="1" indent="-285750"/>
            <a:r>
              <a:rPr lang="en-US" sz="1600" dirty="0"/>
              <a:t>Write a program that can scan an image and differentiate between a boy and a girl; without a model, program will be super lengthy</a:t>
            </a:r>
          </a:p>
          <a:p>
            <a:pPr marL="742950" lvl="1" indent="-285750"/>
            <a:r>
              <a:rPr lang="en-US" sz="1600" dirty="0"/>
              <a:t>If someone asks to now detect other objects in the same picture as well; without a model, it will take forever to incorporate changes</a:t>
            </a:r>
            <a:br>
              <a:rPr lang="en-US" sz="1600" dirty="0"/>
            </a:br>
            <a:endParaRPr lang="en-US" sz="1600" dirty="0"/>
          </a:p>
          <a:p>
            <a:pPr marL="285750" indent="-285750"/>
            <a:r>
              <a:rPr lang="en-US" sz="1600" b="1" dirty="0"/>
              <a:t>How to solve the problem? In simple words..</a:t>
            </a:r>
          </a:p>
          <a:p>
            <a:pPr marL="742950" lvl="1" indent="-285750"/>
            <a:r>
              <a:rPr lang="en-US" sz="1600" dirty="0"/>
              <a:t>Build a model that looks at data, predicts using </a:t>
            </a:r>
            <a:r>
              <a:rPr lang="en-US" sz="1600" b="1" dirty="0"/>
              <a:t>lots </a:t>
            </a:r>
            <a:r>
              <a:rPr lang="en-US" sz="1600" dirty="0"/>
              <a:t>of data</a:t>
            </a:r>
          </a:p>
          <a:p>
            <a:pPr marL="742950" lvl="1" indent="-285750"/>
            <a:r>
              <a:rPr lang="en-US" sz="1600" dirty="0"/>
              <a:t>The more input data the more accuracy of your model</a:t>
            </a:r>
          </a:p>
          <a:p>
            <a:pPr marL="742950" lvl="1" indent="-285750"/>
            <a:endParaRPr lang="en-US" sz="1600" dirty="0"/>
          </a:p>
          <a:p>
            <a:pPr marL="285750" indent="-285750"/>
            <a:r>
              <a:rPr lang="en-US" sz="1600" b="1" dirty="0"/>
              <a:t>Applications of Machine Learning</a:t>
            </a:r>
          </a:p>
          <a:p>
            <a:pPr marL="742950" lvl="1" indent="-285750"/>
            <a:r>
              <a:rPr lang="en-US" sz="1600" dirty="0"/>
              <a:t>Robotics/Process Automation</a:t>
            </a:r>
          </a:p>
          <a:p>
            <a:pPr marL="742950" lvl="1" indent="-285750"/>
            <a:r>
              <a:rPr lang="en-US" sz="1600" dirty="0"/>
              <a:t>Language Processing</a:t>
            </a:r>
          </a:p>
          <a:p>
            <a:pPr marL="742950" lvl="1" indent="-285750"/>
            <a:r>
              <a:rPr lang="en-US" sz="1600" dirty="0"/>
              <a:t>Vision Processing</a:t>
            </a:r>
          </a:p>
          <a:p>
            <a:pPr marL="742950" lvl="1" indent="-285750"/>
            <a:r>
              <a:rPr lang="en-US" sz="1600" dirty="0"/>
              <a:t>Stock Market Trends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03" y="1803711"/>
            <a:ext cx="3493322" cy="221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0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(C) </a:t>
            </a:r>
            <a:r>
              <a:rPr lang="en-US" dirty="0"/>
              <a:t>Review </a:t>
            </a:r>
            <a:r>
              <a:rPr lang="en-US" dirty="0" smtClean="0"/>
              <a:t>of Machine Learning (Overall)</a:t>
            </a:r>
            <a:endParaRPr lang="en-US" dirty="0"/>
          </a:p>
        </p:txBody>
      </p:sp>
      <p:pic>
        <p:nvPicPr>
          <p:cNvPr id="7" name="Picture 2" descr="https://wordstream-files-prod.s3.amazonaws.com/s3fs-public/styles/simple_image/public/images/machine-learning1.png?SnePeroHk5B9yZaLY7peFkULrfW8Gtaf&amp;itok=yjEJbEK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90" y="2047875"/>
            <a:ext cx="5193219" cy="3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9636" y="5851738"/>
            <a:ext cx="2752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hlinkClick r:id="rId3"/>
              </a:rPr>
              <a:t>https://</a:t>
            </a:r>
            <a:r>
              <a:rPr lang="en-CA" sz="700" dirty="0" smtClean="0">
                <a:hlinkClick r:id="rId3"/>
              </a:rPr>
              <a:t>wordstream-files-prod.s3.amazonaws.com/s3fs-public/styles/simple_image/public/images/machine-learning1.png?SnePeroHk5B9yZaLY7peFkULrfW8Gtaf&amp;itok=yjEJbEKD</a:t>
            </a:r>
            <a:r>
              <a:rPr lang="en-CA" sz="700" dirty="0" smtClean="0"/>
              <a:t> 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2255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(C) </a:t>
            </a:r>
            <a:r>
              <a:rPr lang="en-US" dirty="0"/>
              <a:t>Review </a:t>
            </a:r>
            <a:r>
              <a:rPr lang="en-US" dirty="0" smtClean="0"/>
              <a:t>of Machine Learning (Steps)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91494"/>
            <a:ext cx="7425906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“Import” the dataset </a:t>
            </a:r>
          </a:p>
          <a:p>
            <a:pPr lvl="2"/>
            <a:r>
              <a:rPr lang="en-US" sz="1200" dirty="0"/>
              <a:t>Dataset can be from </a:t>
            </a:r>
            <a:r>
              <a:rPr lang="en-US" sz="1200" dirty="0" smtClean="0"/>
              <a:t>Modules, DB</a:t>
            </a:r>
            <a:r>
              <a:rPr lang="en-US" sz="1200" dirty="0"/>
              <a:t>, EXCEL, CSV </a:t>
            </a:r>
            <a:r>
              <a:rPr lang="en-US" sz="1200" dirty="0" err="1"/>
              <a:t>etc</a:t>
            </a:r>
            <a:endParaRPr lang="en-US" sz="1200" dirty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“Clean” the dataset</a:t>
            </a:r>
          </a:p>
          <a:p>
            <a:pPr lvl="2"/>
            <a:r>
              <a:rPr lang="en-US" sz="1200" dirty="0"/>
              <a:t>Remove duplicates, noise, irrelevant, incomplete, or convert properly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“Approach” the dataset with </a:t>
            </a:r>
            <a:r>
              <a:rPr lang="en-US" sz="1600" b="1" dirty="0" smtClean="0"/>
              <a:t>an “Estimator/Data Strategy” (dependent on objective)</a:t>
            </a:r>
            <a:endParaRPr lang="en-US" sz="1600" b="1" dirty="0"/>
          </a:p>
          <a:p>
            <a:pPr lvl="2"/>
            <a:r>
              <a:rPr lang="en-US" sz="1200" dirty="0" smtClean="0"/>
              <a:t>Choose an approach category: Supervised Learning </a:t>
            </a:r>
            <a:r>
              <a:rPr lang="en-US" sz="1200" dirty="0" err="1" smtClean="0"/>
              <a:t>vs</a:t>
            </a:r>
            <a:r>
              <a:rPr lang="en-US" sz="1200" dirty="0" smtClean="0"/>
              <a:t> Unsupervised Learning</a:t>
            </a:r>
          </a:p>
          <a:p>
            <a:pPr lvl="2"/>
            <a:r>
              <a:rPr lang="en-US" sz="1200" dirty="0" smtClean="0"/>
              <a:t>Apply a data strategy by splitting the data into sets</a:t>
            </a:r>
          </a:p>
          <a:p>
            <a:pPr lvl="3"/>
            <a:r>
              <a:rPr lang="en-US" sz="1000" dirty="0" smtClean="0"/>
              <a:t>Training </a:t>
            </a:r>
            <a:r>
              <a:rPr lang="en-US" sz="1000" dirty="0"/>
              <a:t>Set – to train model (determine a split; 80%)</a:t>
            </a:r>
          </a:p>
          <a:p>
            <a:pPr lvl="3"/>
            <a:r>
              <a:rPr lang="en-US" sz="1000" dirty="0"/>
              <a:t>Test Set – to test the model (determine a split; 20</a:t>
            </a:r>
            <a:r>
              <a:rPr lang="en-US" sz="1000" dirty="0" smtClean="0"/>
              <a:t>%)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“Analyze” the dataset </a:t>
            </a:r>
            <a:r>
              <a:rPr lang="en-US" sz="1600" b="1" dirty="0" smtClean="0"/>
              <a:t>through an “Model/Algorithm</a:t>
            </a:r>
            <a:r>
              <a:rPr lang="en-US" sz="1600" b="1" dirty="0"/>
              <a:t>”</a:t>
            </a:r>
          </a:p>
          <a:p>
            <a:pPr lvl="2"/>
            <a:r>
              <a:rPr lang="en-US" sz="1200" dirty="0" smtClean="0"/>
              <a:t>Select an estimator’s model/algorithm </a:t>
            </a:r>
            <a:r>
              <a:rPr lang="en-US" sz="1200" dirty="0"/>
              <a:t>that can analyze your dataset</a:t>
            </a:r>
          </a:p>
          <a:p>
            <a:pPr lvl="2"/>
            <a:r>
              <a:rPr lang="en-US" sz="1200" dirty="0"/>
              <a:t>Many algorithms/models exist; </a:t>
            </a:r>
            <a:r>
              <a:rPr lang="en-US" sz="1200" dirty="0" err="1"/>
              <a:t>i.e</a:t>
            </a:r>
            <a:r>
              <a:rPr lang="en-US" sz="1200" dirty="0"/>
              <a:t>: Decision Trees, Neural Net etc.</a:t>
            </a:r>
          </a:p>
          <a:p>
            <a:pPr lvl="2"/>
            <a:r>
              <a:rPr lang="en-US" sz="1200" dirty="0"/>
              <a:t>Libraries/Modules can facilitate algorithm/model selection </a:t>
            </a:r>
            <a:r>
              <a:rPr lang="en-US" sz="1200" dirty="0" err="1"/>
              <a:t>e.g</a:t>
            </a:r>
            <a:r>
              <a:rPr lang="en-US" sz="1200" dirty="0"/>
              <a:t>: </a:t>
            </a:r>
            <a:r>
              <a:rPr lang="en-US" sz="1200" dirty="0" err="1"/>
              <a:t>SciKit</a:t>
            </a:r>
            <a:r>
              <a:rPr lang="en-US" sz="1200" dirty="0"/>
              <a:t>-Learn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“Train” your Model to find “Patterns”</a:t>
            </a:r>
          </a:p>
          <a:p>
            <a:pPr lvl="2"/>
            <a:r>
              <a:rPr lang="en-US" sz="1200" dirty="0"/>
              <a:t>Model will look for patterns in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“Test” your Model to make “Predictions”</a:t>
            </a:r>
          </a:p>
          <a:p>
            <a:pPr lvl="2"/>
            <a:r>
              <a:rPr lang="en-US" sz="1200" dirty="0"/>
              <a:t>Ask Model to answer your question about differentiating between a car and a motorcycle</a:t>
            </a:r>
          </a:p>
          <a:p>
            <a:pPr lvl="2"/>
            <a:r>
              <a:rPr lang="en-US" sz="1200" dirty="0"/>
              <a:t>Predictions are not always accurate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“Measure” accuracy of “Predictions” and “Improve”</a:t>
            </a:r>
          </a:p>
          <a:p>
            <a:pPr lvl="2"/>
            <a:r>
              <a:rPr lang="en-US" sz="1200" dirty="0"/>
              <a:t>Evaluate, measure your accuracy</a:t>
            </a:r>
          </a:p>
          <a:p>
            <a:pPr lvl="2"/>
            <a:r>
              <a:rPr lang="en-US" sz="1200" dirty="0"/>
              <a:t>Go back to predictions, or re-choose a model or fine-tune parameters of the model to optimize accuracy</a:t>
            </a:r>
            <a:endParaRPr lang="en-CA" sz="1200" dirty="0"/>
          </a:p>
        </p:txBody>
      </p:sp>
      <p:sp>
        <p:nvSpPr>
          <p:cNvPr id="8" name="Decagon 7"/>
          <p:cNvSpPr/>
          <p:nvPr/>
        </p:nvSpPr>
        <p:spPr>
          <a:xfrm>
            <a:off x="838200" y="1749425"/>
            <a:ext cx="317722" cy="309562"/>
          </a:xfrm>
          <a:prstGeom prst="decagon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CA" dirty="0"/>
          </a:p>
        </p:txBody>
      </p:sp>
      <p:sp>
        <p:nvSpPr>
          <p:cNvPr id="9" name="Decagon 8"/>
          <p:cNvSpPr/>
          <p:nvPr/>
        </p:nvSpPr>
        <p:spPr>
          <a:xfrm>
            <a:off x="838200" y="2159793"/>
            <a:ext cx="317722" cy="309562"/>
          </a:xfrm>
          <a:prstGeom prst="decagon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CA" dirty="0"/>
          </a:p>
        </p:txBody>
      </p:sp>
      <p:sp>
        <p:nvSpPr>
          <p:cNvPr id="10" name="Decagon 9"/>
          <p:cNvSpPr/>
          <p:nvPr/>
        </p:nvSpPr>
        <p:spPr>
          <a:xfrm>
            <a:off x="838200" y="2665413"/>
            <a:ext cx="317722" cy="309562"/>
          </a:xfrm>
          <a:prstGeom prst="decagon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CA" dirty="0"/>
          </a:p>
        </p:txBody>
      </p:sp>
      <p:sp>
        <p:nvSpPr>
          <p:cNvPr id="11" name="Decagon 10"/>
          <p:cNvSpPr/>
          <p:nvPr/>
        </p:nvSpPr>
        <p:spPr>
          <a:xfrm>
            <a:off x="838200" y="3592114"/>
            <a:ext cx="317722" cy="309562"/>
          </a:xfrm>
          <a:prstGeom prst="decagon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CA" dirty="0"/>
          </a:p>
        </p:txBody>
      </p:sp>
      <p:sp>
        <p:nvSpPr>
          <p:cNvPr id="12" name="Decagon 11"/>
          <p:cNvSpPr/>
          <p:nvPr/>
        </p:nvSpPr>
        <p:spPr>
          <a:xfrm>
            <a:off x="838200" y="4390326"/>
            <a:ext cx="317722" cy="309562"/>
          </a:xfrm>
          <a:prstGeom prst="decagon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CA" dirty="0"/>
          </a:p>
        </p:txBody>
      </p:sp>
      <p:sp>
        <p:nvSpPr>
          <p:cNvPr id="13" name="Decagon 12"/>
          <p:cNvSpPr/>
          <p:nvPr/>
        </p:nvSpPr>
        <p:spPr>
          <a:xfrm>
            <a:off x="838200" y="4800694"/>
            <a:ext cx="317722" cy="309562"/>
          </a:xfrm>
          <a:prstGeom prst="decagon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CA" dirty="0"/>
          </a:p>
        </p:txBody>
      </p:sp>
      <p:sp>
        <p:nvSpPr>
          <p:cNvPr id="14" name="Decagon 13"/>
          <p:cNvSpPr/>
          <p:nvPr/>
        </p:nvSpPr>
        <p:spPr>
          <a:xfrm>
            <a:off x="838200" y="5405088"/>
            <a:ext cx="317722" cy="309562"/>
          </a:xfrm>
          <a:prstGeom prst="decagon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9" y="2609171"/>
            <a:ext cx="2922031" cy="21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(C) </a:t>
            </a:r>
            <a:r>
              <a:rPr lang="en-US" dirty="0"/>
              <a:t>Review </a:t>
            </a:r>
            <a:r>
              <a:rPr lang="en-US" dirty="0" smtClean="0"/>
              <a:t>of Machine Learning (Terms)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6163963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Each </a:t>
            </a:r>
            <a:r>
              <a:rPr lang="en-US" sz="2000" b="1" u="sng" dirty="0">
                <a:solidFill>
                  <a:srgbClr val="00B0F0"/>
                </a:solidFill>
              </a:rPr>
              <a:t>row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in your data will be known as “</a:t>
            </a:r>
            <a:r>
              <a:rPr lang="en-US" sz="2000" b="1" u="sng" dirty="0">
                <a:solidFill>
                  <a:srgbClr val="00B0F0"/>
                </a:solidFill>
              </a:rPr>
              <a:t>observation</a:t>
            </a:r>
            <a:r>
              <a:rPr lang="en-US" sz="2000" dirty="0"/>
              <a:t>”</a:t>
            </a:r>
          </a:p>
          <a:p>
            <a:pPr lvl="1"/>
            <a:r>
              <a:rPr lang="en-US" sz="1400" dirty="0"/>
              <a:t>Aka: Sample, example, instance, </a:t>
            </a:r>
            <a:r>
              <a:rPr lang="en-US" sz="1400" dirty="0" smtClean="0"/>
              <a:t>record</a:t>
            </a:r>
            <a:endParaRPr lang="en-US" sz="2000" b="1" dirty="0" smtClean="0"/>
          </a:p>
          <a:p>
            <a:r>
              <a:rPr lang="en-US" sz="2000" b="1" dirty="0" smtClean="0"/>
              <a:t>Each </a:t>
            </a: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column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/>
              <a:t>in your data will be known as a “</a:t>
            </a: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feature</a:t>
            </a:r>
            <a:r>
              <a:rPr lang="en-US" sz="2000" dirty="0"/>
              <a:t>”</a:t>
            </a:r>
          </a:p>
          <a:p>
            <a:pPr lvl="1"/>
            <a:r>
              <a:rPr lang="en-US" sz="1400" dirty="0"/>
              <a:t>Aka: input, predictor, attribute, </a:t>
            </a:r>
            <a:r>
              <a:rPr lang="en-US" sz="1400" dirty="0" err="1"/>
              <a:t>regressor</a:t>
            </a:r>
            <a:r>
              <a:rPr lang="en-US" sz="1400" dirty="0"/>
              <a:t>, covariate</a:t>
            </a:r>
            <a:r>
              <a:rPr lang="en-US" sz="1400" dirty="0" smtClean="0"/>
              <a:t>, </a:t>
            </a:r>
            <a:r>
              <a:rPr lang="en-US" sz="1400" i="1" dirty="0" smtClean="0"/>
              <a:t>data</a:t>
            </a:r>
            <a:r>
              <a:rPr lang="en-US" sz="1400" dirty="0" smtClean="0"/>
              <a:t>, independent variable</a:t>
            </a:r>
            <a:endParaRPr lang="en-US" sz="1400" dirty="0"/>
          </a:p>
          <a:p>
            <a:pPr lvl="1"/>
            <a:r>
              <a:rPr lang="en-US" sz="1400" dirty="0"/>
              <a:t>Feature-names are </a:t>
            </a:r>
            <a:r>
              <a:rPr lang="en-US" sz="1400" dirty="0" smtClean="0"/>
              <a:t>column-headers</a:t>
            </a:r>
            <a:endParaRPr lang="en-US" sz="2000" b="1" dirty="0" smtClean="0"/>
          </a:p>
          <a:p>
            <a:r>
              <a:rPr lang="en-US" sz="2000" b="1" dirty="0" smtClean="0"/>
              <a:t>Each </a:t>
            </a:r>
            <a:r>
              <a:rPr lang="en-US" sz="2000" b="1" u="sng" dirty="0" smtClean="0">
                <a:solidFill>
                  <a:srgbClr val="7030A0"/>
                </a:solidFill>
              </a:rPr>
              <a:t>value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in your data that we will be </a:t>
            </a:r>
            <a:r>
              <a:rPr lang="en-US" sz="2000" i="1" u="sng" dirty="0" smtClean="0"/>
              <a:t>predicting</a:t>
            </a:r>
            <a:r>
              <a:rPr lang="en-US" sz="2000" b="1" dirty="0" smtClean="0"/>
              <a:t> </a:t>
            </a:r>
            <a:r>
              <a:rPr lang="en-US" sz="2000" dirty="0" smtClean="0"/>
              <a:t>is known as a </a:t>
            </a:r>
            <a:r>
              <a:rPr lang="en-US" sz="2000" b="1" dirty="0" smtClean="0"/>
              <a:t>“</a:t>
            </a:r>
            <a:r>
              <a:rPr lang="en-US" sz="2000" b="1" u="sng" dirty="0" smtClean="0">
                <a:solidFill>
                  <a:srgbClr val="7030A0"/>
                </a:solidFill>
              </a:rPr>
              <a:t>response</a:t>
            </a:r>
            <a:r>
              <a:rPr lang="en-US" sz="2000" b="1" dirty="0" smtClean="0"/>
              <a:t>”</a:t>
            </a:r>
          </a:p>
          <a:p>
            <a:pPr lvl="1"/>
            <a:r>
              <a:rPr lang="en-US" sz="1400" dirty="0" smtClean="0"/>
              <a:t>Aka: target, outcome, output, label, dependent variable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Knowing your ‘response’ variable is </a:t>
            </a:r>
            <a:r>
              <a:rPr lang="en-US" sz="1400" b="1" u="sng" dirty="0" smtClean="0">
                <a:solidFill>
                  <a:srgbClr val="FF0000"/>
                </a:solidFill>
              </a:rPr>
              <a:t>key </a:t>
            </a:r>
            <a:r>
              <a:rPr lang="en-US" sz="1400" dirty="0" smtClean="0">
                <a:solidFill>
                  <a:srgbClr val="FF0000"/>
                </a:solidFill>
              </a:rPr>
              <a:t>to understanding which model to use; classification or regression etc.</a:t>
            </a:r>
            <a:endParaRPr lang="en-CA" sz="1400" dirty="0">
              <a:solidFill>
                <a:srgbClr val="FF0000"/>
              </a:solidFill>
            </a:endParaRPr>
          </a:p>
        </p:txBody>
      </p:sp>
      <p:pic>
        <p:nvPicPr>
          <p:cNvPr id="16" name="Picture 2" descr="https://miro.medium.com/max/1643/1*gDF_bo9keqJnKskiEMGHy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2" y="2561140"/>
            <a:ext cx="4236308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806072" y="4390083"/>
            <a:ext cx="3257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https://</a:t>
            </a:r>
            <a:r>
              <a:rPr lang="en-CA" sz="800" dirty="0" smtClean="0">
                <a:hlinkClick r:id="rId3"/>
              </a:rPr>
              <a:t>miro.medium.com/max/3000/1*gDF_bo9keqJnKskiEMGHyg.png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236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(C) </a:t>
            </a:r>
            <a:r>
              <a:rPr lang="en-US" dirty="0"/>
              <a:t>Review </a:t>
            </a:r>
            <a:r>
              <a:rPr lang="en-US" dirty="0" smtClean="0"/>
              <a:t>of Machine Learning (Toolkit)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6732374" cy="4357357"/>
          </a:xfrm>
        </p:spPr>
        <p:txBody>
          <a:bodyPr>
            <a:normAutofit/>
          </a:bodyPr>
          <a:lstStyle/>
          <a:p>
            <a:pPr marL="285750" indent="-285750"/>
            <a:r>
              <a:rPr lang="en-US" b="1" dirty="0" smtClean="0"/>
              <a:t>You should be aware of the following modules in this course:</a:t>
            </a:r>
          </a:p>
          <a:p>
            <a:pPr marL="742950" lvl="1" indent="-285750"/>
            <a:r>
              <a:rPr lang="en-US" sz="2000" b="1" dirty="0" smtClean="0"/>
              <a:t>Pandas</a:t>
            </a:r>
          </a:p>
          <a:p>
            <a:pPr marL="742950" lvl="1" indent="-285750"/>
            <a:r>
              <a:rPr lang="en-US" sz="2000" b="1" dirty="0" err="1" smtClean="0"/>
              <a:t>NumPy</a:t>
            </a:r>
            <a:endParaRPr lang="en-US" sz="2000" b="1" dirty="0" smtClean="0"/>
          </a:p>
          <a:p>
            <a:pPr marL="742950" lvl="1" indent="-285750"/>
            <a:r>
              <a:rPr lang="en-US" sz="2000" b="1" dirty="0" err="1" smtClean="0"/>
              <a:t>Matplotlib</a:t>
            </a:r>
            <a:endParaRPr lang="en-US" sz="2000" b="1" dirty="0" smtClean="0"/>
          </a:p>
          <a:p>
            <a:pPr marL="742950" lvl="1" indent="-285750"/>
            <a:r>
              <a:rPr lang="en-US" sz="2000" b="1" dirty="0" err="1" smtClean="0"/>
              <a:t>Scikit</a:t>
            </a:r>
            <a:r>
              <a:rPr lang="en-US" sz="2000" b="1" dirty="0" smtClean="0"/>
              <a:t>-learn; </a:t>
            </a:r>
            <a:r>
              <a:rPr lang="en-US" sz="2000" b="1" dirty="0" err="1" smtClean="0"/>
              <a:t>Keras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TensorFlow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063" y="2711450"/>
            <a:ext cx="2787812" cy="2066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8" y="1755118"/>
            <a:ext cx="10515601" cy="435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Due to nature of the course, various materials have </a:t>
            </a:r>
            <a:r>
              <a:rPr lang="en-US" sz="2000" dirty="0" smtClean="0"/>
              <a:t>been compiled </a:t>
            </a:r>
            <a:r>
              <a:rPr lang="en-US" sz="2000" dirty="0"/>
              <a:t>from different open source resources with some moderation.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course designer (slides creator), sincerely </a:t>
            </a:r>
            <a:r>
              <a:rPr lang="en-US" sz="2000" dirty="0" smtClean="0"/>
              <a:t>acknowledges </a:t>
            </a:r>
            <a:r>
              <a:rPr lang="en-US" sz="2000" dirty="0"/>
              <a:t>their hard work and </a:t>
            </a:r>
            <a:r>
              <a:rPr lang="en-US" sz="2000" dirty="0" smtClean="0"/>
              <a:t>contribution, credit will be given wherever necessary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22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6541" y="3237470"/>
            <a:ext cx="4071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Any </a:t>
            </a:r>
            <a:r>
              <a:rPr lang="en-US" sz="4800" dirty="0" smtClean="0">
                <a:solidFill>
                  <a:srgbClr val="00B050"/>
                </a:solidFill>
              </a:rPr>
              <a:t>Questions?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(A) Review of Python/Modules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Modules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 smtClean="0"/>
              <a:t>BootCamp</a:t>
            </a:r>
            <a:r>
              <a:rPr lang="en-US" sz="1400" dirty="0" smtClean="0"/>
              <a:t> Video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(B) Review of Integrated Development Environment (IDE)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Local &amp; Virtual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Introduction to Google </a:t>
            </a:r>
            <a:r>
              <a:rPr lang="en-US" sz="1400" dirty="0" err="1" smtClean="0"/>
              <a:t>Colaboratory</a:t>
            </a:r>
            <a:r>
              <a:rPr lang="en-US" sz="1400" dirty="0" smtClean="0"/>
              <a:t> (supported with video)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Setup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Access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(C) Review of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Supervised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Unsupervised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921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</a:t>
            </a:r>
            <a:r>
              <a:rPr lang="en-US" dirty="0"/>
              <a:t>Review </a:t>
            </a:r>
            <a:r>
              <a:rPr lang="en-US" dirty="0" smtClean="0"/>
              <a:t>of Python/Modules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8774834" cy="4357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Established 1991 -&gt; Popular from 2005+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Python is an </a:t>
            </a:r>
            <a:r>
              <a:rPr lang="en-US" sz="2000" b="1" u="sng" dirty="0"/>
              <a:t>Interpreted</a:t>
            </a:r>
            <a:r>
              <a:rPr lang="en-US" sz="2000" dirty="0"/>
              <a:t> </a:t>
            </a:r>
            <a:r>
              <a:rPr lang="en-US" sz="2000" b="1" u="sng" dirty="0"/>
              <a:t>Language</a:t>
            </a:r>
            <a:r>
              <a:rPr lang="en-US" sz="2000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Execute instructions without compiling a program (Java, JavaScript, C++,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Interpreter (Read one statement) </a:t>
            </a:r>
            <a:r>
              <a:rPr lang="en-US" sz="1600" dirty="0" err="1"/>
              <a:t>vs</a:t>
            </a:r>
            <a:r>
              <a:rPr lang="en-US" sz="1600" dirty="0"/>
              <a:t> Compiler (Read entire program)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“Python Interpreter” executes directly, translating each sequence of subroutines into a language for your machine; alternatives: Perl, Ruby, and others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Python also referred to as a “glue language” (Java, JavaScript, C++,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Python is critical for data science, machine learning, general software </a:t>
            </a:r>
            <a:r>
              <a:rPr lang="en-US" sz="2000" dirty="0" err="1"/>
              <a:t>dev</a:t>
            </a:r>
            <a:r>
              <a:rPr lang="en-US" sz="2000" dirty="0"/>
              <a:t> in academia/industry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Association with </a:t>
            </a:r>
            <a:r>
              <a:rPr lang="en-US" sz="1800" dirty="0" err="1"/>
              <a:t>scikit</a:t>
            </a:r>
            <a:r>
              <a:rPr lang="en-US" sz="1800" dirty="0"/>
              <a:t>-learn &amp; pandas has made Python very popular against R, MATLAB, SAS, </a:t>
            </a:r>
            <a:r>
              <a:rPr lang="en-US" sz="1800" dirty="0" err="1"/>
              <a:t>Stata</a:t>
            </a:r>
            <a:r>
              <a:rPr lang="en-US" sz="1800" dirty="0"/>
              <a:t>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Runs slower than compiled language code but debugging is </a:t>
            </a:r>
            <a:r>
              <a:rPr lang="en-US" sz="2000" dirty="0" smtClean="0"/>
              <a:t>faster.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33" y="2974534"/>
            <a:ext cx="1731364" cy="17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(A) Review of Python/Modules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8774834" cy="4357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Python Libraries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Collection of pre-written, compiled code defined to work with Python (Standard Library)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Existing compiled code that can be </a:t>
            </a:r>
            <a:r>
              <a:rPr lang="en-US" sz="1600" b="1" u="sng" dirty="0"/>
              <a:t>imported</a:t>
            </a:r>
            <a:r>
              <a:rPr lang="en-US" sz="1600" b="1" dirty="0"/>
              <a:t> </a:t>
            </a:r>
            <a:r>
              <a:rPr lang="en-US" sz="1600" dirty="0"/>
              <a:t>into Python (Modules, Modular Components)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Packaged into archives (which has metadata, other parameters)</a:t>
            </a:r>
            <a:br>
              <a:rPr lang="en-US" sz="1200" dirty="0"/>
            </a:b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 err="1"/>
              <a:t>NumPy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  <a:r>
              <a:rPr lang="en-US" sz="1800" b="1" dirty="0"/>
              <a:t>Numerical computing </a:t>
            </a:r>
            <a:r>
              <a:rPr lang="en-US" sz="1800" i="1" u="sng" dirty="0"/>
              <a:t>BFF</a:t>
            </a:r>
            <a:r>
              <a:rPr lang="en-US" sz="1800" dirty="0"/>
              <a:t> for Python (</a:t>
            </a:r>
            <a:r>
              <a:rPr lang="en-US" sz="1800" dirty="0" smtClean="0"/>
              <a:t>Library)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Pandas</a:t>
            </a:r>
            <a:r>
              <a:rPr lang="en-US" sz="2000" b="1" u="sng" dirty="0"/>
              <a:t>:</a:t>
            </a:r>
            <a:r>
              <a:rPr lang="en-US" sz="2000" b="1" dirty="0"/>
              <a:t> </a:t>
            </a:r>
            <a:r>
              <a:rPr lang="en-US" sz="1800" b="1" dirty="0"/>
              <a:t>Data Manipulator </a:t>
            </a:r>
            <a:r>
              <a:rPr lang="en-US" sz="1800" i="1" u="sng" dirty="0"/>
              <a:t>BFF</a:t>
            </a:r>
            <a:r>
              <a:rPr lang="en-US" sz="1800" dirty="0"/>
              <a:t> for Python (Library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 err="1"/>
              <a:t>Matplotlib</a:t>
            </a:r>
            <a:r>
              <a:rPr lang="en-US" sz="2000" b="1" u="sng" dirty="0"/>
              <a:t>:</a:t>
            </a:r>
            <a:r>
              <a:rPr lang="en-US" sz="2000" b="1" dirty="0"/>
              <a:t> </a:t>
            </a:r>
            <a:r>
              <a:rPr lang="en-US" sz="1800" b="1" dirty="0"/>
              <a:t>Plots</a:t>
            </a:r>
            <a:r>
              <a:rPr lang="en-US" sz="1800" dirty="0"/>
              <a:t> </a:t>
            </a:r>
            <a:r>
              <a:rPr lang="en-US" sz="1800" i="1" u="sng" dirty="0"/>
              <a:t>BFF</a:t>
            </a:r>
            <a:r>
              <a:rPr lang="en-US" sz="1800" dirty="0"/>
              <a:t> for Python (Library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 err="1"/>
              <a:t>SciPy</a:t>
            </a:r>
            <a:r>
              <a:rPr lang="en-US" sz="2000" b="1" u="sng" dirty="0"/>
              <a:t>:</a:t>
            </a:r>
            <a:r>
              <a:rPr lang="en-US" sz="2000" dirty="0"/>
              <a:t> </a:t>
            </a:r>
            <a:r>
              <a:rPr lang="en-US" sz="1800" b="1" dirty="0"/>
              <a:t>Scientific computing </a:t>
            </a:r>
            <a:r>
              <a:rPr lang="en-US" sz="1800" i="1" u="sng" dirty="0"/>
              <a:t>BFF</a:t>
            </a:r>
            <a:r>
              <a:rPr lang="en-US" sz="1800" dirty="0"/>
              <a:t> for Python (Library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 err="1"/>
              <a:t>Scikit</a:t>
            </a:r>
            <a:r>
              <a:rPr lang="en-US" sz="2000" b="1" u="sng" dirty="0"/>
              <a:t>-Learn:</a:t>
            </a:r>
            <a:r>
              <a:rPr lang="en-US" sz="2000" dirty="0"/>
              <a:t> </a:t>
            </a:r>
            <a:r>
              <a:rPr lang="en-US" sz="1800" b="1" dirty="0"/>
              <a:t>Machine Learning toolkit </a:t>
            </a:r>
            <a:r>
              <a:rPr lang="en-US" sz="1800" i="1" u="sng" dirty="0"/>
              <a:t>BFF</a:t>
            </a:r>
            <a:r>
              <a:rPr lang="en-US" sz="1800" dirty="0"/>
              <a:t> for Python (Library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 err="1"/>
              <a:t>Statsmodels</a:t>
            </a:r>
            <a:r>
              <a:rPr lang="en-US" sz="2000" b="1" u="sng" dirty="0"/>
              <a:t>:</a:t>
            </a:r>
            <a:r>
              <a:rPr lang="en-US" sz="2000" dirty="0"/>
              <a:t> </a:t>
            </a:r>
            <a:r>
              <a:rPr lang="en-US" sz="1800" b="1" dirty="0"/>
              <a:t>All things stats</a:t>
            </a:r>
            <a:r>
              <a:rPr lang="en-US" sz="1800" dirty="0"/>
              <a:t> </a:t>
            </a:r>
            <a:r>
              <a:rPr lang="en-US" sz="1800" i="1" u="sng" dirty="0"/>
              <a:t>BFF</a:t>
            </a:r>
            <a:r>
              <a:rPr lang="en-US" sz="1800" dirty="0"/>
              <a:t> </a:t>
            </a:r>
            <a:r>
              <a:rPr lang="en-US" sz="1800" dirty="0" smtClean="0"/>
              <a:t>for Python </a:t>
            </a:r>
            <a:r>
              <a:rPr lang="en-US" sz="1800" dirty="0"/>
              <a:t>(Library)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33" y="2974534"/>
            <a:ext cx="1731364" cy="17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(A) Review of Python/Modules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A20982B-630A-46B7-B994-23DDB350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2258219"/>
            <a:ext cx="54006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(A) Review of Python/Modules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8" y="1755119"/>
            <a:ext cx="10515601" cy="897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/>
              <a:t>Check this </a:t>
            </a:r>
            <a:r>
              <a:rPr lang="en-US" sz="2000" i="1" u="sng" dirty="0" smtClean="0"/>
              <a:t>excellent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BootCamp</a:t>
            </a:r>
            <a:r>
              <a:rPr lang="en-US" sz="2000" b="1" dirty="0" smtClean="0"/>
              <a:t> video by </a:t>
            </a:r>
            <a:r>
              <a:rPr lang="en-US" sz="2000" b="1" u="sng" dirty="0" smtClean="0"/>
              <a:t>Mike Dane</a:t>
            </a:r>
            <a:r>
              <a:rPr lang="en-US" sz="2000" b="1" dirty="0" smtClean="0"/>
              <a:t> (from freeCodeCamp.org) on introduction with Python syntax.</a:t>
            </a:r>
          </a:p>
        </p:txBody>
      </p:sp>
      <p:pic>
        <p:nvPicPr>
          <p:cNvPr id="5" name="Picture 4" descr="Screen Clippi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05" y="2652585"/>
            <a:ext cx="5555098" cy="2737356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573369" y="5389941"/>
            <a:ext cx="3045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youtu.be/rfscVS0vtbw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</a:t>
            </a:r>
            <a:r>
              <a:rPr lang="en-US" dirty="0"/>
              <a:t>Review </a:t>
            </a:r>
            <a:r>
              <a:rPr lang="en-US" dirty="0" smtClean="0"/>
              <a:t>of IDE (Local)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8774834" cy="43573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Anaconda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/>
              <a:t>Anaconda is a distribution of the Python and R programming languages for scientific computing, that aims to simplify package management and deployment.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>
                <a:hlinkClick r:id="rId2"/>
              </a:rPr>
              <a:t>https://www.anaconda.com/distribution/</a:t>
            </a:r>
            <a:r>
              <a:rPr lang="en-CA" sz="16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IPython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/>
              <a:t>“</a:t>
            </a:r>
            <a:r>
              <a:rPr lang="en-CA" sz="1600" b="1" dirty="0"/>
              <a:t>I</a:t>
            </a:r>
            <a:r>
              <a:rPr lang="en-CA" sz="1600" dirty="0"/>
              <a:t>nteractive </a:t>
            </a:r>
            <a:r>
              <a:rPr lang="en-CA" sz="1600" b="1" dirty="0"/>
              <a:t>Python</a:t>
            </a:r>
            <a:r>
              <a:rPr lang="en-CA" sz="1600" dirty="0"/>
              <a:t>” is an interactive shell to run Python commands.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200" dirty="0"/>
              <a:t>&lt;ENTER&gt; key executes the code.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Great for prototyping your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Install through </a:t>
            </a:r>
            <a:r>
              <a:rPr lang="en-US" sz="1600" dirty="0" smtClean="0"/>
              <a:t>Anaconda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Have to install dependencies and modules separately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/>
              <a:t>Jupyter</a:t>
            </a:r>
            <a:r>
              <a:rPr lang="en-US" sz="2000" b="1" dirty="0"/>
              <a:t> Notebook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Web-based interactive shell to run Python commands. (</a:t>
            </a:r>
            <a:r>
              <a:rPr lang="en-US" sz="1600" dirty="0" err="1"/>
              <a:t>IPython</a:t>
            </a:r>
            <a:r>
              <a:rPr lang="en-US" sz="1600" dirty="0"/>
              <a:t> is the shell and kernel for </a:t>
            </a:r>
            <a:r>
              <a:rPr lang="en-US" sz="1600" dirty="0" err="1"/>
              <a:t>Jupyter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Code is produced when its run and ‘markdown cells’ are used to explain what the code means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Markdown is a popular language, superset of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Install through </a:t>
            </a:r>
            <a:r>
              <a:rPr lang="en-US" sz="1600" dirty="0" smtClean="0"/>
              <a:t>Anaconda</a:t>
            </a:r>
            <a:endParaRPr lang="en-US" sz="16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Have to import libraries/modules separately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57" y="1961031"/>
            <a:ext cx="1366973" cy="681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43" y="3401596"/>
            <a:ext cx="1030197" cy="429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26" y="4783145"/>
            <a:ext cx="877836" cy="1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</a:t>
            </a:r>
            <a:r>
              <a:rPr lang="en-US" dirty="0"/>
              <a:t>Review </a:t>
            </a:r>
            <a:r>
              <a:rPr lang="en-US" dirty="0" smtClean="0"/>
              <a:t>of IDE (Virtual)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8774834" cy="4357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Google </a:t>
            </a:r>
            <a:r>
              <a:rPr lang="en-US" sz="2000" b="1" dirty="0" err="1"/>
              <a:t>Colab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hlinkClick r:id="rId2"/>
              </a:rPr>
              <a:t>Check WEEK2’s video </a:t>
            </a:r>
            <a:r>
              <a:rPr lang="en-US" sz="1600" dirty="0" smtClean="0">
                <a:hlinkClick r:id="rId2"/>
              </a:rPr>
              <a:t>that can help you step </a:t>
            </a:r>
            <a:r>
              <a:rPr lang="en-US" sz="1600" dirty="0" smtClean="0">
                <a:hlinkClick r:id="rId2"/>
              </a:rPr>
              <a:t>through Google </a:t>
            </a:r>
            <a:r>
              <a:rPr lang="en-US" sz="1600" dirty="0" err="1" smtClean="0">
                <a:hlinkClick r:id="rId2"/>
              </a:rPr>
              <a:t>Colab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This </a:t>
            </a:r>
            <a:r>
              <a:rPr lang="en-US" sz="1600" dirty="0" smtClean="0"/>
              <a:t>will be the </a:t>
            </a:r>
            <a:r>
              <a:rPr lang="en-US" sz="1600" b="1" dirty="0" smtClean="0"/>
              <a:t>preferred</a:t>
            </a:r>
            <a:r>
              <a:rPr lang="en-US" sz="1600" dirty="0" smtClean="0"/>
              <a:t> IDE for the course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Web-based </a:t>
            </a:r>
            <a:r>
              <a:rPr lang="en-US" sz="1600" dirty="0"/>
              <a:t>interactive shell to run Python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Architecture of </a:t>
            </a:r>
            <a:r>
              <a:rPr lang="en-US" sz="1600" dirty="0" err="1"/>
              <a:t>Jupyter</a:t>
            </a:r>
            <a:r>
              <a:rPr lang="en-US" sz="1600" dirty="0"/>
              <a:t> notebooks hosted on Google machines!</a:t>
            </a:r>
            <a:endParaRPr lang="en-CA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 smtClean="0">
                <a:hlinkClick r:id="rId3"/>
              </a:rPr>
              <a:t>https</a:t>
            </a:r>
            <a:r>
              <a:rPr lang="en-CA" sz="1600" dirty="0">
                <a:hlinkClick r:id="rId3"/>
              </a:rPr>
              <a:t>://colab.research.google.com/</a:t>
            </a:r>
            <a:endParaRPr lang="en-CA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Next slide to guide </a:t>
            </a:r>
            <a:r>
              <a:rPr lang="en-US" sz="1200" dirty="0"/>
              <a:t>you </a:t>
            </a:r>
            <a:r>
              <a:rPr lang="en-US" sz="1200" dirty="0" smtClean="0"/>
              <a:t>further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/>
              <a:t>No messy installations; required packages already installed/imported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200" dirty="0"/>
              <a:t>Run this code to check installed packages: </a:t>
            </a:r>
            <a:r>
              <a:rPr lang="en-CA" sz="1200" b="1" dirty="0"/>
              <a:t>!pip list -</a:t>
            </a:r>
            <a:r>
              <a:rPr lang="en-CA" sz="1200" b="1" dirty="0" smtClean="0"/>
              <a:t>v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78" y="179438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</a:t>
            </a:r>
            <a:r>
              <a:rPr lang="en-US" dirty="0"/>
              <a:t>Review </a:t>
            </a:r>
            <a:r>
              <a:rPr lang="en-US" dirty="0" smtClean="0"/>
              <a:t>of IDE (Virtual)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C6E90-8DC3-4854-B1CA-4C9722F3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800"/>
            <a:ext cx="1553548" cy="2388638"/>
          </a:xfrm>
          <a:prstGeom prst="rect">
            <a:avLst/>
          </a:prstGeom>
        </p:spPr>
      </p:pic>
      <p:sp>
        <p:nvSpPr>
          <p:cNvPr id="7" name="Arrow: Right 8">
            <a:extLst>
              <a:ext uri="{FF2B5EF4-FFF2-40B4-BE49-F238E27FC236}">
                <a16:creationId xmlns="" xmlns:a16="http://schemas.microsoft.com/office/drawing/2014/main" id="{DC826333-568B-4F25-B411-E559B2DBE14D}"/>
              </a:ext>
            </a:extLst>
          </p:cNvPr>
          <p:cNvSpPr/>
          <p:nvPr/>
        </p:nvSpPr>
        <p:spPr>
          <a:xfrm>
            <a:off x="2708370" y="3245119"/>
            <a:ext cx="472478" cy="326012"/>
          </a:xfrm>
          <a:prstGeom prst="rightArrow">
            <a:avLst/>
          </a:prstGeom>
          <a:solidFill>
            <a:srgbClr val="2E7158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CA" sz="4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8A3D86C-693D-4433-836C-F1CB8CA7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31" y="2050800"/>
            <a:ext cx="2833669" cy="3014750"/>
          </a:xfrm>
          <a:prstGeom prst="rect">
            <a:avLst/>
          </a:prstGeom>
        </p:spPr>
      </p:pic>
      <p:sp>
        <p:nvSpPr>
          <p:cNvPr id="10" name="Arrow: Right 10">
            <a:extLst>
              <a:ext uri="{FF2B5EF4-FFF2-40B4-BE49-F238E27FC236}">
                <a16:creationId xmlns="" xmlns:a16="http://schemas.microsoft.com/office/drawing/2014/main" id="{F066276C-92A7-47FC-B61B-102BC47E2784}"/>
              </a:ext>
            </a:extLst>
          </p:cNvPr>
          <p:cNvSpPr/>
          <p:nvPr/>
        </p:nvSpPr>
        <p:spPr>
          <a:xfrm>
            <a:off x="7668326" y="3245119"/>
            <a:ext cx="472478" cy="326012"/>
          </a:xfrm>
          <a:prstGeom prst="rightArrow">
            <a:avLst/>
          </a:prstGeom>
          <a:solidFill>
            <a:srgbClr val="2E7158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CA" sz="4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465" y="2050800"/>
            <a:ext cx="3802948" cy="162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_Template.potx" id="{1796D9FE-FCEA-46C1-B748-12FE3037880F}" vid="{A17809B9-797C-461B-99BE-67988CC989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DC_Template</Template>
  <TotalTime>4322</TotalTime>
  <Words>1077</Words>
  <Application>Microsoft Office PowerPoint</Application>
  <PresentationFormat>Widescreen</PresentationFormat>
  <Paragraphs>139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DCTemplate</vt:lpstr>
      <vt:lpstr>AIDI 1010 –  Introduction to Emerging Technologies  WEEK2</vt:lpstr>
      <vt:lpstr>Week Objectives</vt:lpstr>
      <vt:lpstr>(A) Review of Python/Modules</vt:lpstr>
      <vt:lpstr>(A) Review of Python/Modules</vt:lpstr>
      <vt:lpstr>(A) Review of Python/Modules</vt:lpstr>
      <vt:lpstr>(A) Review of Python/Modules</vt:lpstr>
      <vt:lpstr>(B) Review of IDE (Local)</vt:lpstr>
      <vt:lpstr>(B) Review of IDE (Virtual)</vt:lpstr>
      <vt:lpstr>(B) Review of IDE (Virtual)</vt:lpstr>
      <vt:lpstr>(C) Review of Machine Learning</vt:lpstr>
      <vt:lpstr>(C) Review of Machine Learning</vt:lpstr>
      <vt:lpstr>(C) Review of Machine Learning (Overall)</vt:lpstr>
      <vt:lpstr>(C) Review of Machine Learning (Steps)</vt:lpstr>
      <vt:lpstr>(C) Review of Machine Learning (Terms)</vt:lpstr>
      <vt:lpstr>(C) Review of Machine Learning (Toolkit)</vt:lpstr>
      <vt:lpstr>Disclaimer</vt:lpstr>
      <vt:lpstr>Thank You Very Much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Ahmad</dc:creator>
  <cp:lastModifiedBy>Microsoft account</cp:lastModifiedBy>
  <cp:revision>40</cp:revision>
  <dcterms:created xsi:type="dcterms:W3CDTF">2020-06-03T22:03:42Z</dcterms:created>
  <dcterms:modified xsi:type="dcterms:W3CDTF">2021-09-15T22:07:17Z</dcterms:modified>
</cp:coreProperties>
</file>