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86" r:id="rId4"/>
    <p:sldId id="377" r:id="rId5"/>
    <p:sldId id="384" r:id="rId6"/>
    <p:sldId id="378" r:id="rId7"/>
    <p:sldId id="379" r:id="rId8"/>
    <p:sldId id="380" r:id="rId9"/>
    <p:sldId id="381" r:id="rId10"/>
    <p:sldId id="382" r:id="rId11"/>
    <p:sldId id="383" r:id="rId12"/>
    <p:sldId id="392" r:id="rId13"/>
    <p:sldId id="393" r:id="rId14"/>
    <p:sldId id="385" r:id="rId15"/>
    <p:sldId id="388" r:id="rId16"/>
    <p:sldId id="394" r:id="rId17"/>
    <p:sldId id="395" r:id="rId18"/>
    <p:sldId id="386" r:id="rId19"/>
    <p:sldId id="389" r:id="rId20"/>
    <p:sldId id="390" r:id="rId21"/>
    <p:sldId id="391" r:id="rId22"/>
    <p:sldId id="368" r:id="rId23"/>
    <p:sldId id="376" r:id="rId24"/>
    <p:sldId id="3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9747" autoAdjust="0"/>
  </p:normalViewPr>
  <p:slideViewPr>
    <p:cSldViewPr snapToGrid="0">
      <p:cViewPr varScale="1">
        <p:scale>
          <a:sx n="102" d="100"/>
          <a:sy n="102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4F3DE-D638-4745-9ED7-D867AFD2783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8C718-07CA-4B75-AB20-72D67692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A519C-90A0-4E66-89AD-B2B05D54A8DE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91CA0-EEE1-42C5-AAF8-FF8F00FF4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8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1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2E715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1B186027-7DAF-4EA9-BCC0-40EF79BB3EDE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3104-5B52-407E-B0A8-86B5FFBCBA7A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F42-E6C0-4E0F-8C0D-6BB286B0AD1C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8331AF19-B7F5-4FAA-94ED-8B78572EB73B}" type="datetime1">
              <a:rPr lang="en-CA" smtClean="0"/>
              <a:t>2022-09-05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BE15C1FF-6AFA-4D12-B5E2-8FFA469B16FF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012-B17D-4EC0-90D1-AC5DF7CF1C97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7EBDFC27-A89A-4C14-A188-89514DF5DEF9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C1F1E85-ACE8-4F2E-B1B2-200A8A1A6E4A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37B35CD4-B9EB-40EE-A4F7-0163F962F085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3731-6CD1-40EB-86DE-9CE721C9F603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C4B2-C8FE-4E78-9A1A-17B5F3D1633A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8AAD-6927-48CA-9D6F-F1D5021F28AC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nalyticsindiamag.com/what-are-the-limitations-of-automl/#:~:text=AutoML%20faces%20problems%20such%20as%20data%20and%20model,unstructured%20and%20semi-structured%20data%2C%20which%20is%20technically%20difficult." TargetMode="External"/><Relationship Id="rId3" Type="http://schemas.openxmlformats.org/officeDocument/2006/relationships/hyperlink" Target="https://www.datarobot.com/wiki/automated-machine-learning/" TargetMode="External"/><Relationship Id="rId7" Type="http://schemas.openxmlformats.org/officeDocument/2006/relationships/hyperlink" Target="https://docs.microsoft.com/en-us/azure/machine-learning/concept-automated-ml" TargetMode="External"/><Relationship Id="rId12" Type="http://schemas.openxmlformats.org/officeDocument/2006/relationships/hyperlink" Target="https://aimultiple.com/automl-software" TargetMode="External"/><Relationship Id="rId2" Type="http://schemas.openxmlformats.org/officeDocument/2006/relationships/hyperlink" Target="https://wiki.pathmind.com/automl-automated-machine-learning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6.02287" TargetMode="External"/><Relationship Id="rId11" Type="http://schemas.openxmlformats.org/officeDocument/2006/relationships/hyperlink" Target="https://www.kdnuggets.com/2017/01/current-state-automated-machine-learning.html" TargetMode="External"/><Relationship Id="rId5" Type="http://schemas.openxmlformats.org/officeDocument/2006/relationships/hyperlink" Target="https://library.oapen.org/handle/20.500.12657/23012" TargetMode="External"/><Relationship Id="rId10" Type="http://schemas.openxmlformats.org/officeDocument/2006/relationships/hyperlink" Target="https://www.wired.com/story/googles-ai-experts-try-automate-themselves/" TargetMode="External"/><Relationship Id="rId4" Type="http://schemas.openxmlformats.org/officeDocument/2006/relationships/hyperlink" Target="https://www.automl.org/automl/" TargetMode="External"/><Relationship Id="rId9" Type="http://schemas.openxmlformats.org/officeDocument/2006/relationships/hyperlink" Target="https://heartbeat.fritz.ai/automl-the-next-wave-of-machine-learning-5494baac615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d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AIDI 1010 – </a:t>
            </a:r>
            <a:br>
              <a:rPr lang="en-US" sz="4000" dirty="0" smtClean="0"/>
            </a:br>
            <a:r>
              <a:rPr lang="en-CA" sz="4000" dirty="0" smtClean="0"/>
              <a:t>Introduction to Emerging Technologies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b="1" u="sng" dirty="0" smtClean="0"/>
              <a:t>WEEK3(A</a:t>
            </a:r>
            <a:r>
              <a:rPr lang="en-CA" b="1" u="sng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Jahanzeb Abbas (JB)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13" y="1532007"/>
            <a:ext cx="1623509" cy="904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Figure3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09" y="2421685"/>
            <a:ext cx="9713981" cy="2819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379">
            <a:off x="199569" y="3490904"/>
            <a:ext cx="664891" cy="695919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8200" y="5987039"/>
            <a:ext cx="10515600" cy="36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 err="1" smtClean="0"/>
              <a:t>DataRobot</a:t>
            </a:r>
            <a:r>
              <a:rPr lang="en-US" sz="2000" dirty="0" smtClean="0"/>
              <a:t> – Standard Steps of Machine Learning with </a:t>
            </a:r>
            <a:r>
              <a:rPr lang="en-US" sz="2000" dirty="0" err="1" smtClean="0"/>
              <a:t>AutoML</a:t>
            </a:r>
            <a:r>
              <a:rPr lang="en-US" sz="2000" dirty="0" smtClean="0"/>
              <a:t> (2)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27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5" y="1536623"/>
            <a:ext cx="1642546" cy="915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Figure3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20" y="2452139"/>
            <a:ext cx="9860759" cy="2788676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38200" y="5987039"/>
            <a:ext cx="10515600" cy="36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 err="1" smtClean="0"/>
              <a:t>DataRobot</a:t>
            </a:r>
            <a:r>
              <a:rPr lang="en-US" sz="2000" dirty="0" smtClean="0"/>
              <a:t> – Standard Steps of Machine Learning with </a:t>
            </a:r>
            <a:r>
              <a:rPr lang="en-US" sz="2000" dirty="0" err="1" smtClean="0"/>
              <a:t>AutoML</a:t>
            </a:r>
            <a:r>
              <a:rPr lang="en-US" sz="2000" dirty="0" smtClean="0"/>
              <a:t> (3)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379">
            <a:off x="199569" y="3490904"/>
            <a:ext cx="664891" cy="695919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42813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65" y="2276763"/>
            <a:ext cx="44106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76412"/>
            <a:ext cx="4762500" cy="4762500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40868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 err="1" smtClean="0"/>
              <a:t>AutoML</a:t>
            </a:r>
            <a:r>
              <a:rPr lang="en-US" dirty="0" smtClean="0"/>
              <a:t>: Humans are still needed!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755118"/>
            <a:ext cx="10515600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Human intervention still plays a key role in two key steps; Pre-Modeling &amp; Post-Modeling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Pre-Modeling – Data comprehension, preparation, cleanup, and validation (despite of tools: to </a:t>
            </a:r>
            <a:r>
              <a:rPr lang="en-US" sz="1400" i="1" dirty="0" smtClean="0"/>
              <a:t>confirm</a:t>
            </a:r>
            <a:r>
              <a:rPr lang="en-US" sz="1400" dirty="0" smtClean="0"/>
              <a:t> actions)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Post-Modeling – Management, tracking, &amp; deployment of ML model; packaging up for production release &amp; reproducibility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5936802"/>
            <a:ext cx="10515600" cy="41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 smtClean="0"/>
              <a:t>Automated Machine Learning: State-of-The-Art and Open Challenges (Fig 8)</a:t>
            </a:r>
            <a:endParaRPr lang="en-US" sz="2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1" y="2884560"/>
            <a:ext cx="6805817" cy="2687117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9676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 err="1" smtClean="0"/>
              <a:t>AutoML</a:t>
            </a:r>
            <a:r>
              <a:rPr lang="en-US" dirty="0" smtClean="0"/>
              <a:t>: Humans are given assistance..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5936802"/>
            <a:ext cx="10515600" cy="41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 smtClean="0"/>
              <a:t>Automated Machine Learning: State-of-The-Art and Open Challenges (Fig 9)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24" y="1804642"/>
            <a:ext cx="5327952" cy="4018205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5277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 err="1" smtClean="0"/>
              <a:t>AutoML</a:t>
            </a:r>
            <a:r>
              <a:rPr lang="en-US" dirty="0" smtClean="0"/>
              <a:t>: </a:t>
            </a:r>
            <a:r>
              <a:rPr lang="en-US" dirty="0"/>
              <a:t>Challenges, Risks, </a:t>
            </a:r>
            <a:r>
              <a:rPr lang="en-US" dirty="0" err="1"/>
              <a:t>Benefi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930757"/>
              </p:ext>
            </p:extLst>
          </p:nvPr>
        </p:nvGraphicFramePr>
        <p:xfrm>
          <a:off x="838200" y="1817201"/>
          <a:ext cx="7090186" cy="453914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090186"/>
              </a:tblGrid>
              <a:tr h="48623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CHALLENGES</a:t>
                      </a:r>
                      <a:endParaRPr lang="en-US" u="sng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101909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Research</a:t>
                      </a:r>
                      <a:r>
                        <a:rPr lang="en-US" sz="1400" dirty="0" smtClean="0"/>
                        <a:t>; Automating the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process of Combined Algorithm Selection and Hyper-parameter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tuning (CASH) in the machine learning domain. The goal is to find an internal algorithm that achieves the highest generalization performance by training and evaluating data. (Being reviewed constantly)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</a:t>
                      </a:r>
                      <a:r>
                        <a:rPr lang="en-US" sz="1400" dirty="0" smtClean="0"/>
                        <a:t>; high-quality data labels aren’t available, alongside data</a:t>
                      </a:r>
                      <a:r>
                        <a:rPr lang="en-US" sz="1400" baseline="0" dirty="0" smtClean="0"/>
                        <a:t> inconsistencies (real-time or batch)</a:t>
                      </a:r>
                      <a:r>
                        <a:rPr lang="en-US" sz="1400" dirty="0" smtClean="0"/>
                        <a:t>. Making</a:t>
                      </a:r>
                      <a:r>
                        <a:rPr lang="en-US" sz="1400" baseline="0" dirty="0" smtClean="0"/>
                        <a:t> sense of unstructured and structured data. </a:t>
                      </a:r>
                      <a:r>
                        <a:rPr lang="en-US" sz="1400" b="1" baseline="0" dirty="0" smtClean="0"/>
                        <a:t>User-friendly interfaces </a:t>
                      </a:r>
                      <a:r>
                        <a:rPr lang="en-US" sz="1400" baseline="0" dirty="0" smtClean="0"/>
                        <a:t>are also a constant challenge.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25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Objectives</a:t>
                      </a:r>
                      <a:r>
                        <a:rPr lang="en-US" sz="1400" dirty="0" smtClean="0"/>
                        <a:t>; </a:t>
                      </a:r>
                      <a:r>
                        <a:rPr lang="en-US" sz="1400" dirty="0" err="1" smtClean="0"/>
                        <a:t>AutoML</a:t>
                      </a:r>
                      <a:r>
                        <a:rPr lang="en-US" sz="1400" baseline="0" dirty="0" smtClean="0"/>
                        <a:t> system optimizations are based on f</a:t>
                      </a:r>
                      <a:r>
                        <a:rPr lang="en-US" sz="1400" dirty="0" smtClean="0"/>
                        <a:t>ixed objectives;</a:t>
                      </a:r>
                      <a:r>
                        <a:rPr lang="en-US" sz="1400" baseline="0" dirty="0" smtClean="0"/>
                        <a:t> ML </a:t>
                      </a:r>
                      <a:r>
                        <a:rPr lang="en-US" sz="1400" dirty="0" smtClean="0"/>
                        <a:t>models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vs</a:t>
                      </a:r>
                      <a:r>
                        <a:rPr lang="en-US" sz="1400" baseline="0" dirty="0" smtClean="0"/>
                        <a:t> multi-layered objectives in a business (process). How to weigh in business factors (like cost-based decisions) within predictions.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Environments;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AutoML</a:t>
                      </a:r>
                      <a:r>
                        <a:rPr lang="en-US" sz="1400" dirty="0" smtClean="0"/>
                        <a:t> is difficult in a dynamic environment </a:t>
                      </a:r>
                      <a:r>
                        <a:rPr lang="en-US" sz="1400" dirty="0" err="1" smtClean="0"/>
                        <a:t>vs</a:t>
                      </a:r>
                      <a:r>
                        <a:rPr lang="en-US" sz="1400" dirty="0" smtClean="0"/>
                        <a:t> a static</a:t>
                      </a:r>
                      <a:r>
                        <a:rPr lang="en-US" sz="1400" baseline="0" dirty="0" smtClean="0"/>
                        <a:t> environment. More complicated solutions need to be in place that are constantly learning and re-evaluating based on changing conditions.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416">
                <a:tc>
                  <a:txBody>
                    <a:bodyPr/>
                    <a:lstStyle/>
                    <a:p>
                      <a:r>
                        <a:rPr lang="en-US" sz="1400" b="1" baseline="0" dirty="0" smtClean="0"/>
                        <a:t>Comprehension;</a:t>
                      </a:r>
                      <a:r>
                        <a:rPr lang="en-US" sz="1400" baseline="0" dirty="0" smtClean="0"/>
                        <a:t> Being able to explain the results as everyone has a different perspective. An approach would be to develop interpretation standards and follow an organizational level direction on results.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288133"/>
            <a:ext cx="2617031" cy="1470772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7120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 err="1" smtClean="0"/>
              <a:t>AutoML</a:t>
            </a:r>
            <a:r>
              <a:rPr lang="en-US" dirty="0" smtClean="0"/>
              <a:t>: Benefits, Challenges, Risks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839200"/>
              </p:ext>
            </p:extLst>
          </p:nvPr>
        </p:nvGraphicFramePr>
        <p:xfrm>
          <a:off x="838200" y="1798261"/>
          <a:ext cx="7100944" cy="457026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00944"/>
              </a:tblGrid>
              <a:tr h="5276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RISKS</a:t>
                      </a:r>
                      <a:endParaRPr lang="en-US" u="sng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11059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Variable Searches and Noise</a:t>
                      </a:r>
                      <a:r>
                        <a:rPr lang="en-US" sz="1400" dirty="0" smtClean="0"/>
                        <a:t>;</a:t>
                      </a:r>
                      <a:r>
                        <a:rPr lang="en-US" sz="1400" baseline="0" dirty="0" smtClean="0"/>
                        <a:t> Automation of tasks can add rigor but cannot replace expert knowledge. Automation should be used as a complimentary tool to human experts. companies should opt for semi-automated model development process. Not all types of search for flu by everyone will provide the most accurate answers.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76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 representation</a:t>
                      </a:r>
                      <a:r>
                        <a:rPr lang="en-US" sz="1400" dirty="0" smtClean="0"/>
                        <a:t>; as identified as a challenge in comprehension – the risk of data being represented incorrectly</a:t>
                      </a:r>
                      <a:r>
                        <a:rPr lang="en-US" sz="1400" baseline="0" dirty="0" smtClean="0"/>
                        <a:t> remains high. Every organization has its own depths of processes and procedures that could inversely impact interpretation of data.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76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Data-fitting</a:t>
                      </a:r>
                      <a:r>
                        <a:rPr lang="en-US" sz="1400" dirty="0" smtClean="0"/>
                        <a:t>; due to multiple inferences</a:t>
                      </a:r>
                      <a:r>
                        <a:rPr lang="en-US" sz="1400" baseline="0" dirty="0" smtClean="0"/>
                        <a:t> of either data or models – there’s a risk that data can lead to under or over-fitting. There can be other categories of data that could supplement predictions, instead of using similar data from a different industry. Example: Call Centers. 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Security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dirty="0" smtClean="0"/>
                        <a:t>is a concern, </a:t>
                      </a:r>
                      <a:r>
                        <a:rPr lang="en-US" sz="1400" dirty="0" err="1" smtClean="0"/>
                        <a:t>AutoML</a:t>
                      </a:r>
                      <a:r>
                        <a:rPr lang="en-US" sz="1400" dirty="0" smtClean="0"/>
                        <a:t> lacks the support of laws, regulations and industry standards. Organizations need to promote the establishment and improvement of standards for federated learning and secure multi-party computing.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33323"/>
            <a:ext cx="2373855" cy="1780391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6253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 err="1" smtClean="0"/>
              <a:t>AutoML</a:t>
            </a:r>
            <a:r>
              <a:rPr lang="en-US" dirty="0" smtClean="0"/>
              <a:t>: Benefits, Challenges, Risks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57779"/>
              </p:ext>
            </p:extLst>
          </p:nvPr>
        </p:nvGraphicFramePr>
        <p:xfrm>
          <a:off x="838200" y="1798264"/>
          <a:ext cx="7079428" cy="432760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079428"/>
              </a:tblGrid>
              <a:tr h="45242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BENEFITS</a:t>
                      </a:r>
                      <a:endParaRPr lang="en-US" u="sng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780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Manually constructing a machine learning model is a </a:t>
                      </a:r>
                      <a:r>
                        <a:rPr lang="en-US" sz="1400" b="1" dirty="0" smtClean="0"/>
                        <a:t>multistep process </a:t>
                      </a:r>
                      <a:r>
                        <a:rPr lang="en-US" sz="1400" dirty="0" smtClean="0"/>
                        <a:t>that requires domain knowledge, mathematical expertise, and computer science skills – which is a lot to ask of one company, let alone one data scientist. 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5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There are countless opportunities for </a:t>
                      </a:r>
                      <a:r>
                        <a:rPr lang="en-US" sz="1400" b="1" dirty="0" smtClean="0"/>
                        <a:t>human error and bias</a:t>
                      </a:r>
                      <a:r>
                        <a:rPr lang="en-US" sz="1400" dirty="0" smtClean="0"/>
                        <a:t>, which degrades model accuracy and devalues the insights you might get from the model. 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5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organizations to </a:t>
                      </a:r>
                      <a:r>
                        <a:rPr lang="en-US" sz="1400" b="1" dirty="0" smtClean="0"/>
                        <a:t>use the baked-in knowledge of data scientists without expending time and money</a:t>
                      </a:r>
                      <a:r>
                        <a:rPr lang="en-US" sz="1400" dirty="0" smtClean="0"/>
                        <a:t> to develop the capabilities themselves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56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Enables</a:t>
                      </a:r>
                      <a:r>
                        <a:rPr lang="en-US" sz="1400" b="1" dirty="0" smtClean="0"/>
                        <a:t> business users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to implement machine learning solutions with ease</a:t>
                      </a:r>
                      <a:r>
                        <a:rPr lang="en-US" sz="1400" dirty="0" smtClean="0"/>
                        <a:t>, thereby allowing an organization’s data scientists to focus on more complex problems.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7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Increases productivity by </a:t>
                      </a:r>
                      <a:r>
                        <a:rPr lang="en-US" sz="1400" b="1" dirty="0" smtClean="0"/>
                        <a:t>automating repetitive tasks</a:t>
                      </a:r>
                      <a:r>
                        <a:rPr lang="en-US" sz="1400" dirty="0" smtClean="0"/>
                        <a:t>. This enables a data scientist to focus more on the problem rather than the models. Automating the ML pipeline also helps to avoid errors that might creep in manually. 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68" y="3221098"/>
            <a:ext cx="2407263" cy="1604842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942368" y="6356350"/>
            <a:ext cx="8307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3175">
                  <a:solidFill>
                    <a:srgbClr val="FFFF00"/>
                  </a:solidFill>
                </a:ln>
              </a:rPr>
              <a:t>Ultimately, </a:t>
            </a:r>
            <a:r>
              <a:rPr lang="en-US" sz="1200" dirty="0" err="1">
                <a:ln w="3175">
                  <a:solidFill>
                    <a:srgbClr val="FFFF00"/>
                  </a:solidFill>
                </a:ln>
              </a:rPr>
              <a:t>AutoML</a:t>
            </a:r>
            <a:r>
              <a:rPr lang="en-US" sz="1200" dirty="0">
                <a:ln w="3175">
                  <a:solidFill>
                    <a:srgbClr val="FFFF00"/>
                  </a:solidFill>
                </a:ln>
              </a:rPr>
              <a:t> is a step towards </a:t>
            </a:r>
            <a:r>
              <a:rPr lang="en-US" sz="1200" b="1" dirty="0">
                <a:ln w="3175">
                  <a:solidFill>
                    <a:srgbClr val="FFFF00"/>
                  </a:solidFill>
                </a:ln>
              </a:rPr>
              <a:t>democratizing</a:t>
            </a:r>
            <a:r>
              <a:rPr lang="en-US" sz="1200" dirty="0">
                <a:ln w="3175">
                  <a:solidFill>
                    <a:srgbClr val="FFFF00"/>
                  </a:solidFill>
                </a:ln>
              </a:rPr>
              <a:t> </a:t>
            </a:r>
            <a:r>
              <a:rPr lang="en-US" sz="1200" b="1" dirty="0">
                <a:ln w="3175">
                  <a:solidFill>
                    <a:srgbClr val="FFFF00"/>
                  </a:solidFill>
                </a:ln>
              </a:rPr>
              <a:t>machine</a:t>
            </a:r>
            <a:r>
              <a:rPr lang="en-US" sz="1200" dirty="0">
                <a:ln w="3175">
                  <a:solidFill>
                    <a:srgbClr val="FFFF00"/>
                  </a:solidFill>
                </a:ln>
              </a:rPr>
              <a:t> </a:t>
            </a:r>
            <a:r>
              <a:rPr lang="en-US" sz="1200" b="1" dirty="0">
                <a:ln w="3175">
                  <a:solidFill>
                    <a:srgbClr val="FFFF00"/>
                  </a:solidFill>
                </a:ln>
              </a:rPr>
              <a:t>learning</a:t>
            </a:r>
            <a:r>
              <a:rPr lang="en-US" sz="1200" dirty="0">
                <a:ln w="3175">
                  <a:solidFill>
                    <a:srgbClr val="FFFF00"/>
                  </a:solidFill>
                </a:ln>
              </a:rPr>
              <a:t> by making the power of ML accessible to </a:t>
            </a:r>
            <a:r>
              <a:rPr lang="en-US" sz="1200" b="1" u="sng" dirty="0">
                <a:ln w="3175">
                  <a:solidFill>
                    <a:srgbClr val="FFFF00"/>
                  </a:solidFill>
                </a:ln>
              </a:rPr>
              <a:t>everybody</a:t>
            </a:r>
            <a:r>
              <a:rPr lang="en-US" sz="1200" dirty="0" smtClean="0">
                <a:ln w="3175">
                  <a:solidFill>
                    <a:srgbClr val="FFFF00"/>
                  </a:solidFill>
                </a:ln>
              </a:rPr>
              <a:t>.</a:t>
            </a:r>
            <a:endParaRPr lang="en-US" sz="1200" dirty="0">
              <a:ln w="3175"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923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Usage of </a:t>
            </a:r>
            <a:r>
              <a:rPr lang="en-US" dirty="0" err="1" smtClean="0"/>
              <a:t>AutoML</a:t>
            </a:r>
            <a:r>
              <a:rPr lang="en-US" dirty="0" smtClean="0"/>
              <a:t> (</a:t>
            </a:r>
            <a:r>
              <a:rPr lang="en-US" u="sng" dirty="0" smtClean="0"/>
              <a:t>Industries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199067" y="1755118"/>
            <a:ext cx="7154733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Most companies are packaging ML solutions as a </a:t>
            </a:r>
            <a:r>
              <a:rPr lang="en-US" sz="2000" dirty="0" err="1" smtClean="0"/>
              <a:t>SaaS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Other companies can then hire these services who will deploy, guide, and maintain ML and even provide it as a </a:t>
            </a:r>
            <a:r>
              <a:rPr lang="en-US" sz="1600" dirty="0" err="1" smtClean="0"/>
              <a:t>SaaS</a:t>
            </a:r>
            <a:r>
              <a:rPr lang="en-US" sz="1600" dirty="0" smtClean="0"/>
              <a:t>; consultants will tune “algorithms” or tweak recipes or provide you with the toolkits to do so*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They will cook something with different heat levels (</a:t>
            </a:r>
            <a:r>
              <a:rPr lang="en-US" sz="1600" dirty="0" err="1" smtClean="0"/>
              <a:t>hyperparameters</a:t>
            </a:r>
            <a:r>
              <a:rPr lang="en-US" sz="1600" dirty="0" smtClean="0"/>
              <a:t>) with several ingredients (</a:t>
            </a:r>
            <a:r>
              <a:rPr lang="en-US" sz="1600" dirty="0" err="1" smtClean="0"/>
              <a:t>hyperparameter</a:t>
            </a:r>
            <a:r>
              <a:rPr lang="en-US" sz="1600" dirty="0" smtClean="0"/>
              <a:t> search)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They will look for the right proportions (different ratios) and come up with final dishes (predictions)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Other companies are bringing ML solutions with consultants to bridge the talent gap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Clients can outsource the talent who can help with ML deployment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Companies provide consulting services to build AI solutions that require ML experts or where technology doesn’t exist to automate any of the pieces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Couple of tasks are being automated by companies but majority of the solutions are through experts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Couple of other tasks like representing results with multiple models or deploying multiple models at once through a pipeline or delivery process (</a:t>
            </a:r>
            <a:r>
              <a:rPr lang="en-US" sz="1600" dirty="0" err="1" smtClean="0"/>
              <a:t>MLOps</a:t>
            </a:r>
            <a:r>
              <a:rPr lang="en-US" sz="1600" dirty="0" smtClean="0"/>
              <a:t>) -- on the back-end developers are all using </a:t>
            </a:r>
            <a:r>
              <a:rPr lang="en-US" sz="1600" dirty="0" err="1" smtClean="0"/>
              <a:t>AutoML</a:t>
            </a:r>
            <a:r>
              <a:rPr lang="en-US" sz="1600" dirty="0" smtClean="0"/>
              <a:t> libraries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282"/>
            <a:ext cx="3114750" cy="2077514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9007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(A) </a:t>
            </a:r>
            <a:r>
              <a:rPr lang="en-US" sz="1800" dirty="0" err="1" smtClean="0"/>
              <a:t>AutoML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What? Who? 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What can be automated through </a:t>
            </a:r>
            <a:r>
              <a:rPr lang="en-US" sz="1400" dirty="0" err="1" smtClean="0"/>
              <a:t>AutoML</a:t>
            </a:r>
            <a:r>
              <a:rPr lang="en-US" sz="1400" dirty="0"/>
              <a:t>?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(B) </a:t>
            </a:r>
            <a:r>
              <a:rPr lang="en-US" sz="1800" dirty="0" err="1" smtClean="0"/>
              <a:t>AutoML</a:t>
            </a:r>
            <a:r>
              <a:rPr lang="en-US" sz="1800" dirty="0" smtClean="0"/>
              <a:t> Deeper Dive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Pre-Modeling &amp; Post-Modeling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Optimizing (or configuring) </a:t>
            </a:r>
            <a:r>
              <a:rPr lang="en-US" sz="1400" dirty="0" err="1"/>
              <a:t>AutoML</a:t>
            </a:r>
            <a:r>
              <a:rPr lang="en-US" sz="1400" dirty="0"/>
              <a:t> </a:t>
            </a:r>
            <a:r>
              <a:rPr lang="en-US" sz="1400" dirty="0" err="1" smtClean="0"/>
              <a:t>Hyperparameters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Reviewing Challenges, Risks, Benefits of </a:t>
            </a:r>
            <a:r>
              <a:rPr lang="en-US" sz="1400" dirty="0" err="1" smtClean="0"/>
              <a:t>AutoML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(C) Usage of </a:t>
            </a:r>
            <a:r>
              <a:rPr lang="en-US" sz="1800" dirty="0" err="1" smtClean="0"/>
              <a:t>AutoML</a:t>
            </a:r>
            <a:r>
              <a:rPr lang="en-US" sz="1800" dirty="0" smtClean="0"/>
              <a:t> (in industries)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(D) </a:t>
            </a:r>
            <a:r>
              <a:rPr lang="en-US" sz="1800" dirty="0" err="1"/>
              <a:t>AutoML</a:t>
            </a:r>
            <a:r>
              <a:rPr lang="en-US" sz="1800" dirty="0"/>
              <a:t> </a:t>
            </a:r>
            <a:r>
              <a:rPr lang="en-US" sz="1800" dirty="0" smtClean="0"/>
              <a:t>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(E) References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(D) </a:t>
            </a:r>
            <a:r>
              <a:rPr lang="en-US" dirty="0" err="1" smtClean="0"/>
              <a:t>AutoML</a:t>
            </a:r>
            <a:r>
              <a:rPr lang="en-US" dirty="0" smtClean="0"/>
              <a:t> (</a:t>
            </a:r>
            <a:r>
              <a:rPr lang="en-US" u="sng" dirty="0" smtClean="0"/>
              <a:t>Libraries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755118"/>
            <a:ext cx="8424133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Below are some known libraries with their main features highlighted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73" y="2110236"/>
            <a:ext cx="7250654" cy="3714954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5936802"/>
            <a:ext cx="10515600" cy="41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 smtClean="0"/>
              <a:t>Automated Machine Learning: State-of-The-Art and Open Challenges (Table 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(D) </a:t>
            </a:r>
            <a:r>
              <a:rPr lang="en-US" dirty="0" err="1" smtClean="0"/>
              <a:t>AutoML</a:t>
            </a:r>
            <a:r>
              <a:rPr lang="en-US" dirty="0" smtClean="0"/>
              <a:t> (</a:t>
            </a:r>
            <a:r>
              <a:rPr lang="en-US" u="sng" dirty="0" smtClean="0"/>
              <a:t>Libraries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755118"/>
            <a:ext cx="8424133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Below are some known </a:t>
            </a:r>
            <a:r>
              <a:rPr lang="en-US" sz="2000" dirty="0" err="1" smtClean="0"/>
              <a:t>AutoML</a:t>
            </a:r>
            <a:r>
              <a:rPr lang="en-US" sz="2000" dirty="0" smtClean="0"/>
              <a:t> libraries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54723"/>
              </p:ext>
            </p:extLst>
          </p:nvPr>
        </p:nvGraphicFramePr>
        <p:xfrm>
          <a:off x="2169160" y="2289386"/>
          <a:ext cx="8128000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Auto-WEKA (Java)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BayesOpt</a:t>
                      </a:r>
                      <a:r>
                        <a:rPr lang="en-US" sz="1800" dirty="0" smtClean="0"/>
                        <a:t> (C++)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Featuretools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auto-</a:t>
                      </a:r>
                      <a:r>
                        <a:rPr lang="en-US" sz="1800" dirty="0" err="1" smtClean="0"/>
                        <a:t>sklearn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MLBox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Xcessive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TPOT 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Advisor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Hyperopt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Hyperopt-sklearn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SMAC3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RoBo</a:t>
                      </a:r>
                      <a:endParaRPr lang="en-US" sz="1800" dirty="0" smtClean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BayesianOptimization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Scikit</a:t>
                      </a:r>
                      <a:r>
                        <a:rPr lang="en-US" sz="1800" dirty="0" smtClean="0"/>
                        <a:t>-Optimize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HyperBand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Optunity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ATM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Cloud </a:t>
                      </a:r>
                      <a:r>
                        <a:rPr lang="en-US" sz="1800" dirty="0" err="1" smtClean="0"/>
                        <a:t>AutoML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SigOpt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DataRobot</a:t>
                      </a:r>
                      <a:endParaRPr lang="en-US" sz="1800" dirty="0" smtClean="0"/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MLJAR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err="1" smtClean="0"/>
                        <a:t>MateLabs</a:t>
                      </a:r>
                      <a:endParaRPr lang="en-US" sz="1800" dirty="0" smtClean="0"/>
                    </a:p>
                  </a:txBody>
                  <a:tcPr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04" y="3175571"/>
            <a:ext cx="214744" cy="214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04" y="4004246"/>
            <a:ext cx="214744" cy="2147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04" y="4810768"/>
            <a:ext cx="214744" cy="214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79" y="4557924"/>
            <a:ext cx="214744" cy="2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8" y="1755118"/>
            <a:ext cx="10515601" cy="435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Due to nature of the course, various materials have </a:t>
            </a:r>
            <a:r>
              <a:rPr lang="en-US" sz="2000" dirty="0" smtClean="0"/>
              <a:t>been compiled </a:t>
            </a:r>
            <a:r>
              <a:rPr lang="en-US" sz="2000" dirty="0"/>
              <a:t>from different open source resources with some moderation.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course designer (slides creator), sincerely </a:t>
            </a:r>
            <a:r>
              <a:rPr lang="en-US" sz="2000" dirty="0" smtClean="0"/>
              <a:t>acknowledges </a:t>
            </a:r>
            <a:r>
              <a:rPr lang="en-US" sz="2000" dirty="0"/>
              <a:t>their hard work and </a:t>
            </a:r>
            <a:r>
              <a:rPr lang="en-US" sz="2000" dirty="0" smtClean="0"/>
              <a:t>contribution, credit will be given wherever necessary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64643"/>
            <a:ext cx="10515601" cy="435735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100" dirty="0">
                <a:hlinkClick r:id="rId2"/>
              </a:rPr>
              <a:t>https://en.wikipedia.org/wiki/Automated_machine_learning</a:t>
            </a:r>
          </a:p>
          <a:p>
            <a:pPr>
              <a:buAutoNum type="arabicPeriod"/>
            </a:pP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wiki.pathmind.com/automl-automated-machine-learning-ai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3"/>
              </a:rPr>
              <a:t>https://www.datarobot.com/wiki/automated-machine-learning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4"/>
              </a:rPr>
              <a:t>https://www.automl.org/automl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library.oapen.org/handle/20.500.12657/23012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arxiv.org/abs/1906.02287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hlinkClick r:id="rId7"/>
              </a:rPr>
              <a:t>https://</a:t>
            </a:r>
            <a:r>
              <a:rPr lang="en-US" sz="1100" dirty="0" smtClean="0">
                <a:hlinkClick r:id="rId7"/>
              </a:rPr>
              <a:t>docs.microsoft.com/en-us/azure/machine-learning/concept-automated-ml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 smtClean="0">
                <a:hlinkClick r:id="rId8"/>
              </a:rPr>
              <a:t>What Are The Limitations Of </a:t>
            </a:r>
            <a:r>
              <a:rPr lang="en-US" sz="1100" dirty="0" err="1" smtClean="0">
                <a:hlinkClick r:id="rId8"/>
              </a:rPr>
              <a:t>AutoML</a:t>
            </a:r>
            <a:r>
              <a:rPr lang="en-US" sz="1100" dirty="0" smtClean="0">
                <a:hlinkClick r:id="rId8"/>
              </a:rPr>
              <a:t>? (analyticsindiamag.com)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 err="1">
                <a:hlinkClick r:id="rId9"/>
              </a:rPr>
              <a:t>AutoML</a:t>
            </a:r>
            <a:r>
              <a:rPr lang="en-US" sz="1100" dirty="0">
                <a:hlinkClick r:id="rId9"/>
              </a:rPr>
              <a:t>: The Next Wave of Machine Learning | by </a:t>
            </a:r>
            <a:r>
              <a:rPr lang="en-US" sz="1100" dirty="0" err="1">
                <a:hlinkClick r:id="rId9"/>
              </a:rPr>
              <a:t>Parul</a:t>
            </a:r>
            <a:r>
              <a:rPr lang="en-US" sz="1100" dirty="0">
                <a:hlinkClick r:id="rId9"/>
              </a:rPr>
              <a:t> Pandey | Heartbeat (fritz.ai</a:t>
            </a:r>
            <a:r>
              <a:rPr lang="en-US" sz="1100" dirty="0" smtClean="0">
                <a:hlinkClick r:id="rId9"/>
              </a:rPr>
              <a:t>)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0"/>
              </a:rPr>
              <a:t>https://www.wired.com/story/googles-ai-experts-try-automate-themselves</a:t>
            </a:r>
            <a:r>
              <a:rPr lang="en-US" sz="1100" dirty="0" smtClean="0">
                <a:hlinkClick r:id="rId10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1"/>
              </a:rPr>
              <a:t>https://</a:t>
            </a:r>
            <a:r>
              <a:rPr lang="en-US" sz="1100" dirty="0" smtClean="0">
                <a:hlinkClick r:id="rId11"/>
              </a:rPr>
              <a:t>www.kdnuggets.com/2017/01/current-state-automated-machine-learning.html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2"/>
              </a:rPr>
              <a:t>https://</a:t>
            </a:r>
            <a:r>
              <a:rPr lang="en-US" sz="1100" dirty="0" smtClean="0">
                <a:hlinkClick r:id="rId12"/>
              </a:rPr>
              <a:t>aimultiple.com/automl-software</a:t>
            </a:r>
            <a:r>
              <a:rPr lang="en-US" sz="1100" dirty="0" smtClean="0"/>
              <a:t> </a:t>
            </a:r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245995"/>
            <a:ext cx="3305175" cy="3295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0377" y="5126146"/>
            <a:ext cx="4071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548235"/>
                </a:solidFill>
              </a:rPr>
              <a:t>Any </a:t>
            </a:r>
            <a:r>
              <a:rPr lang="en-US" sz="4800" dirty="0" smtClean="0">
                <a:solidFill>
                  <a:srgbClr val="548235"/>
                </a:solidFill>
              </a:rPr>
              <a:t>Questions?</a:t>
            </a:r>
            <a:endParaRPr lang="en-US" sz="4800" dirty="0">
              <a:solidFill>
                <a:srgbClr val="5482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</a:t>
            </a:r>
            <a:r>
              <a:rPr lang="en-US" dirty="0" err="1" smtClean="0"/>
              <a:t>AutoML</a:t>
            </a:r>
            <a:r>
              <a:rPr lang="en-US" dirty="0" smtClean="0"/>
              <a:t> (“Sales Pitch”)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8" y="1755118"/>
            <a:ext cx="10515601" cy="4357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If you were an organization – would you want a “crystal ball” that can (almost) help you predict what your customers want, or do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Wouldn’t you want to know what kind of </a:t>
            </a:r>
            <a:r>
              <a:rPr lang="en-US" sz="1800" dirty="0" err="1" smtClean="0"/>
              <a:t>behaviours</a:t>
            </a:r>
            <a:r>
              <a:rPr lang="en-US" sz="1800" dirty="0" smtClean="0"/>
              <a:t> your customers will have so that you know exactly where and how to invest within your company?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What if you didn’t have a plethora of resources or expertise (Data Scientists/Engineers) to review or cleanse your data, maintain a ML pipeline, or assess predictions at the same time?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This is where </a:t>
            </a:r>
            <a:r>
              <a:rPr lang="en-US" sz="1800" dirty="0" err="1" smtClean="0"/>
              <a:t>AutoML</a:t>
            </a:r>
            <a:r>
              <a:rPr lang="en-US" sz="1800" dirty="0" smtClean="0"/>
              <a:t> or </a:t>
            </a:r>
            <a:r>
              <a:rPr lang="en-US" sz="1800" dirty="0" err="1" smtClean="0"/>
              <a:t>AutoML</a:t>
            </a:r>
            <a:r>
              <a:rPr lang="en-US" sz="1800" dirty="0" smtClean="0"/>
              <a:t> software packages will comes into play..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01" y="4138675"/>
            <a:ext cx="2957194" cy="1973800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2337991" y="4647303"/>
            <a:ext cx="1559859" cy="871369"/>
          </a:xfrm>
          <a:prstGeom prst="rightArrow">
            <a:avLst/>
          </a:prstGeom>
          <a:solidFill>
            <a:srgbClr val="5482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8294146" y="4346089"/>
            <a:ext cx="2033195" cy="1473798"/>
          </a:xfrm>
          <a:prstGeom prst="verticalScroll">
            <a:avLst/>
          </a:prstGeom>
          <a:solidFill>
            <a:srgbClr val="5482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OUTPUT, PREDICTIONS!</a:t>
            </a:r>
          </a:p>
          <a:p>
            <a:pPr algn="ctr"/>
            <a:r>
              <a:rPr lang="en-US" dirty="0" smtClean="0"/>
              <a:t>$$$$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73459">
            <a:off x="4676959" y="4353348"/>
            <a:ext cx="1033285" cy="9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</a:t>
            </a:r>
            <a:r>
              <a:rPr lang="en-US" dirty="0" err="1" smtClean="0"/>
              <a:t>AutoML</a:t>
            </a:r>
            <a:r>
              <a:rPr lang="en-US" dirty="0" smtClean="0"/>
              <a:t> (</a:t>
            </a:r>
            <a:r>
              <a:rPr lang="en-US" u="sng" dirty="0" smtClean="0"/>
              <a:t>What is it?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7391401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Automated machine learning (</a:t>
            </a:r>
            <a:r>
              <a:rPr lang="en-US" sz="2400" i="1" dirty="0" err="1"/>
              <a:t>AutoML</a:t>
            </a:r>
            <a:r>
              <a:rPr lang="en-US" sz="2400" i="1" dirty="0"/>
              <a:t>) is the process of automating </a:t>
            </a:r>
            <a:r>
              <a:rPr lang="en-US" sz="2400" i="1" dirty="0" smtClean="0"/>
              <a:t>tasks </a:t>
            </a:r>
            <a:r>
              <a:rPr lang="en-US" sz="2400" i="1" dirty="0"/>
              <a:t>of applying machine learning to real-world problems. </a:t>
            </a:r>
            <a:r>
              <a:rPr lang="en-US" sz="2400" i="1" dirty="0" err="1"/>
              <a:t>AutoML</a:t>
            </a:r>
            <a:r>
              <a:rPr lang="en-US" sz="2400" i="1" dirty="0"/>
              <a:t> covers the complete pipeline from the raw dataset to the deployable machine learning model. </a:t>
            </a:r>
            <a:r>
              <a:rPr lang="en-US" sz="2400" i="1" dirty="0" err="1"/>
              <a:t>AutoML</a:t>
            </a:r>
            <a:r>
              <a:rPr lang="en-US" sz="2400" i="1" dirty="0"/>
              <a:t> was proposed as an artificial intelligence-based solution to the ever-growing challenge of applying machine learning</a:t>
            </a:r>
            <a:r>
              <a:rPr lang="en-US" sz="2400" i="1" dirty="0" smtClean="0"/>
              <a:t>. </a:t>
            </a:r>
            <a:r>
              <a:rPr lang="en-US" sz="2400" dirty="0" smtClean="0"/>
              <a:t>[Wikipedia]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AutoML</a:t>
            </a:r>
            <a:r>
              <a:rPr lang="en-US" sz="2400" dirty="0" smtClean="0"/>
              <a:t> is an attempt to easily build, use, and optimize steps to build machine learning models - that run systemic processes on data and select multiple models to pull most </a:t>
            </a:r>
            <a:r>
              <a:rPr lang="en-US" sz="2400" b="1" i="1" dirty="0" smtClean="0"/>
              <a:t>relevant </a:t>
            </a:r>
            <a:r>
              <a:rPr lang="en-US" sz="2400" dirty="0" smtClean="0"/>
              <a:t>detail about the raw data (pulling the </a:t>
            </a:r>
            <a:r>
              <a:rPr lang="en-US" sz="2400" b="1" i="1" dirty="0" smtClean="0"/>
              <a:t>signal</a:t>
            </a:r>
            <a:r>
              <a:rPr lang="en-US" sz="2400" dirty="0" smtClean="0"/>
              <a:t> in the noise)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01" y="2875748"/>
            <a:ext cx="3045199" cy="1935051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6255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</a:t>
            </a:r>
            <a:r>
              <a:rPr lang="en-US" dirty="0" err="1" smtClean="0"/>
              <a:t>AutoML</a:t>
            </a:r>
            <a:r>
              <a:rPr lang="en-US" dirty="0" smtClean="0"/>
              <a:t> (</a:t>
            </a:r>
            <a:r>
              <a:rPr lang="en-US" u="sng" dirty="0" smtClean="0"/>
              <a:t>Who is it for?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7470402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The high degree of automation in </a:t>
            </a:r>
            <a:r>
              <a:rPr lang="en-US" sz="2400" i="1" dirty="0" err="1"/>
              <a:t>AutoML</a:t>
            </a:r>
            <a:r>
              <a:rPr lang="en-US" sz="2400" i="1" dirty="0"/>
              <a:t> allows non-experts to make use of machine learning models and techniques without requiring them to become experts in machine learning. </a:t>
            </a:r>
            <a:r>
              <a:rPr lang="en-US" sz="2400" dirty="0"/>
              <a:t>[</a:t>
            </a:r>
            <a:r>
              <a:rPr lang="en-US" sz="2400" dirty="0" err="1"/>
              <a:t>WikiPedia</a:t>
            </a:r>
            <a:r>
              <a:rPr lang="en-US" sz="2400" dirty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AutoML</a:t>
            </a:r>
            <a:r>
              <a:rPr lang="en-US" sz="2400" dirty="0" smtClean="0"/>
              <a:t> incorporates best ML practices from data scientists – to make ML readily available across an organization for non-ML experts (like business specialists), as well as to accelerate R&amp;D using ML (like internal strategy &amp; modeling teams)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Especially useful if there are aren’t any dedicated ML experts or resources in an organization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10" y="3105205"/>
            <a:ext cx="3150690" cy="1657181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9515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</a:t>
            </a:r>
            <a:r>
              <a:rPr lang="en-US" dirty="0" err="1" smtClean="0"/>
              <a:t>AutoML</a:t>
            </a:r>
            <a:r>
              <a:rPr lang="en-US" dirty="0" smtClean="0"/>
              <a:t> (</a:t>
            </a:r>
            <a:r>
              <a:rPr lang="en-US" u="sng" dirty="0" smtClean="0"/>
              <a:t>Why?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199067" y="1755118"/>
            <a:ext cx="7154733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i="1" dirty="0" smtClean="0"/>
              <a:t>Automating </a:t>
            </a:r>
            <a:r>
              <a:rPr lang="en-US" sz="2000" i="1" dirty="0"/>
              <a:t>the process of applying machine learning end-to-end additionally offers the advantages of producing simpler solutions, faster creation of those solutions, and models that often outperform hand-designed </a:t>
            </a:r>
            <a:r>
              <a:rPr lang="en-US" sz="2000" i="1" dirty="0" smtClean="0"/>
              <a:t>models </a:t>
            </a:r>
            <a:r>
              <a:rPr lang="en-US" sz="2000" dirty="0" smtClean="0"/>
              <a:t>[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]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AutoML</a:t>
            </a:r>
            <a:r>
              <a:rPr lang="en-US" sz="2000" dirty="0"/>
              <a:t> aims to automate the below processes that typically require human ML experts (or data scientists</a:t>
            </a:r>
            <a:r>
              <a:rPr lang="en-US" sz="2000" dirty="0" smtClean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Clean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Select the right features &amp; model (family)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Optimize model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Compare against alternative ML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Analyze prediction results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/>
              <a:t>AutoML</a:t>
            </a:r>
            <a:r>
              <a:rPr lang="en-US" sz="2000" dirty="0" smtClean="0"/>
              <a:t> packages provide a comprehensive set of configuration tools to fully customize such tasks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1379"/>
            <a:ext cx="3121151" cy="1755647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31072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Figure1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936802"/>
            <a:ext cx="10515600" cy="419548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/>
              <a:t>Automated Machine Learning: State-of-The-Art and Open </a:t>
            </a:r>
            <a:r>
              <a:rPr lang="en-US" sz="2000" dirty="0" smtClean="0"/>
              <a:t>Challenges (Fig1; Page2)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935"/>
            <a:ext cx="10515600" cy="2384326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0006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Figure2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936802"/>
            <a:ext cx="10515600" cy="419548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/>
              <a:t>Automated Machine Learning: State-of-The-Art and Open </a:t>
            </a:r>
            <a:r>
              <a:rPr lang="en-US" sz="2000" dirty="0" smtClean="0"/>
              <a:t>Challenges (Fig2; Page2)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24" y="1875480"/>
            <a:ext cx="7255899" cy="3793799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094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Figure3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987039"/>
            <a:ext cx="10515600" cy="369311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sz="2000" dirty="0" err="1" smtClean="0"/>
              <a:t>DataRobot</a:t>
            </a:r>
            <a:r>
              <a:rPr lang="en-US" sz="2000" dirty="0" smtClean="0"/>
              <a:t> – Standard Steps of Machine Learning with </a:t>
            </a:r>
            <a:r>
              <a:rPr lang="en-US" sz="2000" dirty="0" err="1" smtClean="0"/>
              <a:t>AutoML</a:t>
            </a:r>
            <a:r>
              <a:rPr lang="en-US" sz="2000" dirty="0" smtClean="0"/>
              <a:t> (1)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18" y="2059999"/>
            <a:ext cx="8440163" cy="3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_Template.potx" id="{1796D9FE-FCEA-46C1-B748-12FE3037880F}" vid="{A17809B9-797C-461B-99BE-67988CC989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DC_Template</Template>
  <TotalTime>9246</TotalTime>
  <Words>1642</Words>
  <Application>Microsoft Office PowerPoint</Application>
  <PresentationFormat>Widescreen</PresentationFormat>
  <Paragraphs>162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DCTemplate</vt:lpstr>
      <vt:lpstr>AIDI 1010 –  Introduction to Emerging Technologies  WEEK3(A)</vt:lpstr>
      <vt:lpstr>Week Objectives</vt:lpstr>
      <vt:lpstr>(A) AutoML (“Sales Pitch”)</vt:lpstr>
      <vt:lpstr>(A) AutoML (What is it?)</vt:lpstr>
      <vt:lpstr>(A) AutoML (Who is it for?)</vt:lpstr>
      <vt:lpstr>(A) AutoML (Why?)</vt:lpstr>
      <vt:lpstr>(A) Figure1</vt:lpstr>
      <vt:lpstr>(A) Figure2</vt:lpstr>
      <vt:lpstr>(A) Figure3</vt:lpstr>
      <vt:lpstr>(A) Figure3</vt:lpstr>
      <vt:lpstr>(A) Figure3</vt:lpstr>
      <vt:lpstr>(A) </vt:lpstr>
      <vt:lpstr>(A)</vt:lpstr>
      <vt:lpstr>(B) AutoML: Humans are still needed!</vt:lpstr>
      <vt:lpstr>(B) AutoML: Humans are given assistance..</vt:lpstr>
      <vt:lpstr>(B) AutoML: Challenges, Risks, Benefi</vt:lpstr>
      <vt:lpstr>(B) AutoML: Benefits, Challenges, Risks</vt:lpstr>
      <vt:lpstr>(B) AutoML: Benefits, Challenges, Risks</vt:lpstr>
      <vt:lpstr>(C) Usage of AutoML (Industries)</vt:lpstr>
      <vt:lpstr>(D) AutoML (Libraries)</vt:lpstr>
      <vt:lpstr>(D) AutoML (Libraries)</vt:lpstr>
      <vt:lpstr>Disclaimer</vt:lpstr>
      <vt:lpstr>References</vt:lpstr>
      <vt:lpstr>Thank You Very Much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Ahmad</dc:creator>
  <cp:lastModifiedBy>JB</cp:lastModifiedBy>
  <cp:revision>119</cp:revision>
  <dcterms:created xsi:type="dcterms:W3CDTF">2020-06-03T22:03:42Z</dcterms:created>
  <dcterms:modified xsi:type="dcterms:W3CDTF">2022-09-05T18:07:03Z</dcterms:modified>
</cp:coreProperties>
</file>