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45" r:id="rId1"/>
  </p:sldMasterIdLst>
  <p:notesMasterIdLst>
    <p:notesMasterId r:id="rId22"/>
  </p:notesMasterIdLst>
  <p:handoutMasterIdLst>
    <p:handoutMasterId r:id="rId23"/>
  </p:handoutMasterIdLst>
  <p:sldIdLst>
    <p:sldId id="256" r:id="rId2"/>
    <p:sldId id="280" r:id="rId3"/>
    <p:sldId id="286" r:id="rId4"/>
    <p:sldId id="378" r:id="rId5"/>
    <p:sldId id="375" r:id="rId6"/>
    <p:sldId id="389" r:id="rId7"/>
    <p:sldId id="390" r:id="rId8"/>
    <p:sldId id="379" r:id="rId9"/>
    <p:sldId id="391" r:id="rId10"/>
    <p:sldId id="392" r:id="rId11"/>
    <p:sldId id="380" r:id="rId12"/>
    <p:sldId id="381" r:id="rId13"/>
    <p:sldId id="382" r:id="rId14"/>
    <p:sldId id="383" r:id="rId15"/>
    <p:sldId id="384" r:id="rId16"/>
    <p:sldId id="387" r:id="rId17"/>
    <p:sldId id="388" r:id="rId18"/>
    <p:sldId id="368" r:id="rId19"/>
    <p:sldId id="376" r:id="rId20"/>
    <p:sldId id="3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79747" autoAdjust="0"/>
  </p:normalViewPr>
  <p:slideViewPr>
    <p:cSldViewPr snapToGrid="0">
      <p:cViewPr varScale="1">
        <p:scale>
          <a:sx n="94" d="100"/>
          <a:sy n="94" d="100"/>
        </p:scale>
        <p:origin x="922"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341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94F3DE-D638-4745-9ED7-D867AFD27833}" type="datetimeFigureOut">
              <a:rPr lang="en-US" smtClean="0"/>
              <a:t>1/21/2023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B8C718-07CA-4B75-AB20-72D67692CE96}" type="slidenum">
              <a:rPr lang="en-US" smtClean="0"/>
              <a:t>‹#›</a:t>
            </a:fld>
            <a:endParaRPr lang="en-US"/>
          </a:p>
        </p:txBody>
      </p:sp>
    </p:spTree>
    <p:extLst>
      <p:ext uri="{BB962C8B-B14F-4D97-AF65-F5344CB8AC3E}">
        <p14:creationId xmlns:p14="http://schemas.microsoft.com/office/powerpoint/2010/main" val="107153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A519C-90A0-4E66-89AD-B2B05D54A8DE}" type="datetimeFigureOut">
              <a:rPr lang="en-US" smtClean="0"/>
              <a:t>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91CA0-EEE1-42C5-AAF8-FF8F00FF449A}" type="slidenum">
              <a:rPr lang="en-US" smtClean="0"/>
              <a:t>‹#›</a:t>
            </a:fld>
            <a:endParaRPr lang="en-US" dirty="0"/>
          </a:p>
        </p:txBody>
      </p:sp>
    </p:spTree>
    <p:extLst>
      <p:ext uri="{BB962C8B-B14F-4D97-AF65-F5344CB8AC3E}">
        <p14:creationId xmlns:p14="http://schemas.microsoft.com/office/powerpoint/2010/main" val="419918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91CA0-EEE1-42C5-AAF8-FF8F00FF449A}" type="slidenum">
              <a:rPr lang="en-US" smtClean="0"/>
              <a:t>0</a:t>
            </a:fld>
            <a:endParaRPr lang="en-US" dirty="0"/>
          </a:p>
        </p:txBody>
      </p:sp>
    </p:spTree>
    <p:extLst>
      <p:ext uri="{BB962C8B-B14F-4D97-AF65-F5344CB8AC3E}">
        <p14:creationId xmlns:p14="http://schemas.microsoft.com/office/powerpoint/2010/main" val="233106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91CA0-EEE1-42C5-AAF8-FF8F00FF449A}" type="slidenum">
              <a:rPr lang="en-US" smtClean="0"/>
              <a:t>9</a:t>
            </a:fld>
            <a:endParaRPr lang="en-US" dirty="0"/>
          </a:p>
        </p:txBody>
      </p:sp>
    </p:spTree>
    <p:extLst>
      <p:ext uri="{BB962C8B-B14F-4D97-AF65-F5344CB8AC3E}">
        <p14:creationId xmlns:p14="http://schemas.microsoft.com/office/powerpoint/2010/main" val="310240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91CA0-EEE1-42C5-AAF8-FF8F00FF449A}" type="slidenum">
              <a:rPr lang="en-US" smtClean="0"/>
              <a:t>12</a:t>
            </a:fld>
            <a:endParaRPr lang="en-US" dirty="0"/>
          </a:p>
        </p:txBody>
      </p:sp>
    </p:spTree>
    <p:extLst>
      <p:ext uri="{BB962C8B-B14F-4D97-AF65-F5344CB8AC3E}">
        <p14:creationId xmlns:p14="http://schemas.microsoft.com/office/powerpoint/2010/main" val="205456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91CA0-EEE1-42C5-AAF8-FF8F00FF449A}" type="slidenum">
              <a:rPr lang="en-US" smtClean="0"/>
              <a:t>13</a:t>
            </a:fld>
            <a:endParaRPr lang="en-US" dirty="0"/>
          </a:p>
        </p:txBody>
      </p:sp>
    </p:spTree>
    <p:extLst>
      <p:ext uri="{BB962C8B-B14F-4D97-AF65-F5344CB8AC3E}">
        <p14:creationId xmlns:p14="http://schemas.microsoft.com/office/powerpoint/2010/main" val="99346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91CA0-EEE1-42C5-AAF8-FF8F00FF449A}" type="slidenum">
              <a:rPr lang="en-US" smtClean="0"/>
              <a:t>14</a:t>
            </a:fld>
            <a:endParaRPr lang="en-US" dirty="0"/>
          </a:p>
        </p:txBody>
      </p:sp>
    </p:spTree>
    <p:extLst>
      <p:ext uri="{BB962C8B-B14F-4D97-AF65-F5344CB8AC3E}">
        <p14:creationId xmlns:p14="http://schemas.microsoft.com/office/powerpoint/2010/main" val="1136276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91CA0-EEE1-42C5-AAF8-FF8F00FF449A}" type="slidenum">
              <a:rPr lang="en-US" smtClean="0"/>
              <a:t>16</a:t>
            </a:fld>
            <a:endParaRPr lang="en-US" dirty="0"/>
          </a:p>
        </p:txBody>
      </p:sp>
    </p:spTree>
    <p:extLst>
      <p:ext uri="{BB962C8B-B14F-4D97-AF65-F5344CB8AC3E}">
        <p14:creationId xmlns:p14="http://schemas.microsoft.com/office/powerpoint/2010/main" val="25729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ctrTitle"/>
          </p:nvPr>
        </p:nvSpPr>
        <p:spPr>
          <a:xfrm>
            <a:off x="1524000" y="1122363"/>
            <a:ext cx="9144000" cy="2387600"/>
          </a:xfrm>
          <a:solidFill>
            <a:schemeClr val="accent6">
              <a:lumMod val="75000"/>
            </a:schemeClr>
          </a:solidFill>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24340"/>
            <a:ext cx="9144000" cy="1655762"/>
          </a:xfrm>
        </p:spPr>
        <p:txBody>
          <a:bodyPr>
            <a:normAutofit/>
          </a:bodyPr>
          <a:lstStyle>
            <a:lvl1pPr marL="0" indent="0" algn="ctr">
              <a:buNone/>
              <a:defRPr sz="4000">
                <a:solidFill>
                  <a:srgbClr val="2E715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1155922" y="6356350"/>
            <a:ext cx="2425477" cy="365125"/>
          </a:xfrm>
        </p:spPr>
        <p:txBody>
          <a:bodyPr/>
          <a:lstStyle/>
          <a:p>
            <a:fld id="{1B186027-7DAF-4EA9-BCC0-40EF79BB3EDE}" type="datetime1">
              <a:rPr lang="en-CA" smtClean="0"/>
              <a:t>2023-01-21</a:t>
            </a:fld>
            <a:endParaRPr lang="en-US" dirty="0"/>
          </a:p>
        </p:txBody>
      </p:sp>
      <p:sp>
        <p:nvSpPr>
          <p:cNvPr id="6" name="Slide Number Placeholder 5"/>
          <p:cNvSpPr>
            <a:spLocks noGrp="1"/>
          </p:cNvSpPr>
          <p:nvPr>
            <p:ph type="sldNum" sz="quarter" idx="12"/>
          </p:nvPr>
        </p:nvSpPr>
        <p:spPr>
          <a:xfrm>
            <a:off x="8610600" y="6356350"/>
            <a:ext cx="2743200" cy="365125"/>
          </a:xfrm>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404133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A3104-5B52-407E-B0A8-86B5FFBCBA7A}" type="datetime1">
              <a:rPr lang="en-CA" smtClean="0"/>
              <a:t>2023-01-21</a:t>
            </a:fld>
            <a:endParaRPr lang="en-US" dirty="0"/>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15736430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B9F42-E6C0-4E0F-8C0D-6BB286B0AD1C}" type="datetime1">
              <a:rPr lang="en-CA" smtClean="0"/>
              <a:t>2023-01-21</a:t>
            </a:fld>
            <a:endParaRPr lang="en-US" dirty="0"/>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737248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solidFill>
            <a:schemeClr val="accent6">
              <a:lumMod val="75000"/>
            </a:schemeClr>
          </a:solidFill>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155922" y="6356350"/>
            <a:ext cx="2425477" cy="365125"/>
          </a:xfrm>
        </p:spPr>
        <p:txBody>
          <a:bodyPr/>
          <a:lstStyle/>
          <a:p>
            <a:fld id="{8331AF19-B7F5-4FAA-94ED-8B78572EB73B}" type="datetime1">
              <a:rPr lang="en-CA" smtClean="0"/>
              <a:t>2023-01-21</a:t>
            </a:fld>
            <a:endParaRPr lang="en-CA"/>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3668046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xfrm>
            <a:off x="831850" y="1709738"/>
            <a:ext cx="10515600" cy="2852737"/>
          </a:xfrm>
          <a:solidFill>
            <a:schemeClr val="accent6">
              <a:lumMod val="75000"/>
            </a:schemeClr>
          </a:solidFill>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155922" y="6356350"/>
            <a:ext cx="2425477" cy="365125"/>
          </a:xfrm>
        </p:spPr>
        <p:txBody>
          <a:bodyPr/>
          <a:lstStyle/>
          <a:p>
            <a:fld id="{BE15C1FF-6AFA-4D12-B5E2-8FFA469B16FF}" type="datetime1">
              <a:rPr lang="en-CA" smtClean="0"/>
              <a:t>2023-01-21</a:t>
            </a:fld>
            <a:endParaRPr lang="en-US" dirty="0"/>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42734422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solidFill>
            <a:schemeClr val="accent6">
              <a:lumMod val="75000"/>
            </a:schemeClr>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62012-B17D-4EC0-90D1-AC5DF7CF1C97}" type="datetime1">
              <a:rPr lang="en-CA" smtClean="0"/>
              <a:t>2023-01-21</a:t>
            </a:fld>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5437515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xfrm>
            <a:off x="839788" y="365125"/>
            <a:ext cx="10515600" cy="1325563"/>
          </a:xfrm>
          <a:solidFill>
            <a:schemeClr val="accent6">
              <a:lumMod val="75000"/>
            </a:schemeClr>
          </a:solidFill>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155922" y="6356350"/>
            <a:ext cx="2425477" cy="365125"/>
          </a:xfrm>
        </p:spPr>
        <p:txBody>
          <a:bodyPr/>
          <a:lstStyle/>
          <a:p>
            <a:fld id="{7EBDFC27-A89A-4C14-A188-89514DF5DEF9}" type="datetime1">
              <a:rPr lang="en-CA" smtClean="0"/>
              <a:t>2023-01-21</a:t>
            </a:fld>
            <a:endParaRPr lang="en-US" dirty="0"/>
          </a:p>
        </p:txBody>
      </p:sp>
      <p:sp>
        <p:nvSpPr>
          <p:cNvPr id="9" name="Slide Number Placeholder 8"/>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37634253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solidFill>
            <a:schemeClr val="accent6">
              <a:lumMod val="75000"/>
            </a:schemeClr>
          </a:solidFill>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1155922" y="6356350"/>
            <a:ext cx="2425477" cy="365125"/>
          </a:xfrm>
        </p:spPr>
        <p:txBody>
          <a:bodyPr/>
          <a:lstStyle/>
          <a:p>
            <a:fld id="{2C1F1E85-ACE8-4F2E-B1B2-200A8A1A6E4A}" type="datetime1">
              <a:rPr lang="en-CA" smtClean="0"/>
              <a:t>2023-01-21</a:t>
            </a:fld>
            <a:endParaRPr lang="en-US" dirty="0"/>
          </a:p>
        </p:txBody>
      </p:sp>
      <p:sp>
        <p:nvSpPr>
          <p:cNvPr id="5" name="Slide Number Placeholder 4"/>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2767274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02193" y="6176963"/>
            <a:ext cx="2724147" cy="681037"/>
          </a:xfrm>
          <a:prstGeom prst="rect">
            <a:avLst/>
          </a:prstGeom>
        </p:spPr>
      </p:pic>
      <p:sp>
        <p:nvSpPr>
          <p:cNvPr id="2" name="Date Placeholder 1"/>
          <p:cNvSpPr>
            <a:spLocks noGrp="1"/>
          </p:cNvSpPr>
          <p:nvPr>
            <p:ph type="dt" sz="half" idx="10"/>
          </p:nvPr>
        </p:nvSpPr>
        <p:spPr>
          <a:xfrm>
            <a:off x="1155922" y="6356350"/>
            <a:ext cx="2425477" cy="365125"/>
          </a:xfrm>
        </p:spPr>
        <p:txBody>
          <a:bodyPr/>
          <a:lstStyle/>
          <a:p>
            <a:fld id="{37B35CD4-B9EB-40EE-A4F7-0163F962F085}" type="datetime1">
              <a:rPr lang="en-CA" smtClean="0"/>
              <a:t>2023-01-21</a:t>
            </a:fld>
            <a:endParaRPr lang="en-US" dirty="0"/>
          </a:p>
        </p:txBody>
      </p:sp>
      <p:sp>
        <p:nvSpPr>
          <p:cNvPr id="4" name="Slide Number Placeholder 3"/>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30301830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FC3731-6CD1-40EB-86DE-9CE721C9F603}" type="datetime1">
              <a:rPr lang="en-CA" smtClean="0"/>
              <a:t>2023-01-21</a:t>
            </a:fld>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36595043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CCC4B2-C8FE-4E78-9A1A-17B5F3D1633A}" type="datetime1">
              <a:rPr lang="en-CA" smtClean="0"/>
              <a:t>2023-01-21</a:t>
            </a:fld>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1777960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stretch>
            <a:fillRect/>
          </a:stretch>
        </p:blipFill>
        <p:spPr>
          <a:xfrm>
            <a:off x="102193" y="6176963"/>
            <a:ext cx="2724147" cy="681037"/>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38AAD-6927-48CA-9D6F-F1D5021F28AC}" type="datetime1">
              <a:rPr lang="en-CA" smtClean="0"/>
              <a:t>2023-01-21</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6302D-50DE-436D-9A13-63B37C6E98AB}" type="slidenum">
              <a:rPr lang="en-US" smtClean="0"/>
              <a:t>‹#›</a:t>
            </a:fld>
            <a:endParaRPr lang="en-US" dirty="0"/>
          </a:p>
        </p:txBody>
      </p:sp>
    </p:spTree>
    <p:extLst>
      <p:ext uri="{BB962C8B-B14F-4D97-AF65-F5344CB8AC3E}">
        <p14:creationId xmlns:p14="http://schemas.microsoft.com/office/powerpoint/2010/main" val="99134012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library.georgetown.edu/tutorials/research-guides/15-steps" TargetMode="External"/><Relationship Id="rId3" Type="http://schemas.openxmlformats.org/officeDocument/2006/relationships/hyperlink" Target="https://hostingtribunal.com/blog/how-fast-is-technology-growing/#:~:text=Supposedly%2C%20every%2018%20or%20so,is%20known%20as%20Moore's%20law.&amp;text=The%20number%20of%20transistors%20that,over%2010%20billion%20in%202017" TargetMode="External"/><Relationship Id="rId7" Type="http://schemas.openxmlformats.org/officeDocument/2006/relationships/hyperlink" Target="https://examples.yourdictionary.com/problem-statement-examples.html" TargetMode="External"/><Relationship Id="rId2" Type="http://schemas.openxmlformats.org/officeDocument/2006/relationships/hyperlink" Target="https://web.mit.edu/course/21/21.guide/prob-sta.htm#:~:text=Problem%20statements%20often%20have%20three,document%20the%20writer%20is%20preparing" TargetMode="External"/><Relationship Id="rId1" Type="http://schemas.openxmlformats.org/officeDocument/2006/relationships/slideLayout" Target="../slideLayouts/slideLayout2.xml"/><Relationship Id="rId6" Type="http://schemas.openxmlformats.org/officeDocument/2006/relationships/hyperlink" Target="https://www.indeed.com/career-advice/career-development/what-is-a-problem-statement" TargetMode="External"/><Relationship Id="rId11" Type="http://schemas.openxmlformats.org/officeDocument/2006/relationships/hyperlink" Target="https://www.youtube.com/channel/UCPk8m_r6fkUSYmvgCBwq-sw" TargetMode="External"/><Relationship Id="rId5" Type="http://schemas.openxmlformats.org/officeDocument/2006/relationships/hyperlink" Target="https://leftronic.com/blog/how-fast-is-technology-growing-statistics/" TargetMode="External"/><Relationship Id="rId10" Type="http://schemas.openxmlformats.org/officeDocument/2006/relationships/hyperlink" Target="https://www.youtube.com/channel/UCWN3xxRkmTPmbKwht9FuE5A" TargetMode="External"/><Relationship Id="rId4" Type="http://schemas.openxmlformats.org/officeDocument/2006/relationships/hyperlink" Target="https://www.elsevier.com/connect/infographic-how-to-read-a-scientific-paper" TargetMode="External"/><Relationship Id="rId9" Type="http://schemas.openxmlformats.org/officeDocument/2006/relationships/hyperlink" Target="https://www.youtube.com/channel/UC1H1NWNTG2Xi3pt85ykVSH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xamples.yourdictionary.com/problem-statement-examples.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reddit.com/r/MachineLearning/comments/6rj9r4/d_how_do_you_read_mathheavy_machine_learning/" TargetMode="External"/><Relationship Id="rId3" Type="http://schemas.openxmlformats.org/officeDocument/2006/relationships/hyperlink" Target="https://www.youtube.com/watch?v=S2GY3gh6qC8&amp;ab_channel=AndrejKarpathy" TargetMode="External"/><Relationship Id="rId7" Type="http://schemas.openxmlformats.org/officeDocument/2006/relationships/hyperlink" Target="https://www.quora.com/How-do-I-start-reading-research-papers-on-Machine-Learning" TargetMode="External"/><Relationship Id="rId2" Type="http://schemas.openxmlformats.org/officeDocument/2006/relationships/hyperlink" Target="http://www.arxiv-sanity.com/" TargetMode="External"/><Relationship Id="rId1" Type="http://schemas.openxmlformats.org/officeDocument/2006/relationships/slideLayout" Target="../slideLayouts/slideLayout2.xml"/><Relationship Id="rId6" Type="http://schemas.openxmlformats.org/officeDocument/2006/relationships/hyperlink" Target="https://www.elsevier.com/connect/infographic-how-to-read-a-scientific-paper" TargetMode="External"/><Relationship Id="rId11" Type="http://schemas.openxmlformats.org/officeDocument/2006/relationships/image" Target="../media/image7.jpeg"/><Relationship Id="rId5" Type="http://schemas.openxmlformats.org/officeDocument/2006/relationships/hyperlink" Target="https://www.reddit.com/r/MachineLearning/" TargetMode="External"/><Relationship Id="rId10" Type="http://schemas.openxmlformats.org/officeDocument/2006/relationships/hyperlink" Target="https://www.sciencemag.org/careers/2016/03/how-seriously-read-scientific-paper" TargetMode="External"/><Relationship Id="rId4" Type="http://schemas.openxmlformats.org/officeDocument/2006/relationships/hyperlink" Target="https://arxiv.org/" TargetMode="External"/><Relationship Id="rId9" Type="http://schemas.openxmlformats.org/officeDocument/2006/relationships/hyperlink" Target="https://machinelearningmastery.com/how-to-research-a-machine-learning-algorith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smtClean="0"/>
              <a:t>AIDI 1010 – </a:t>
            </a:r>
            <a:br>
              <a:rPr lang="en-US" sz="4000" dirty="0" smtClean="0"/>
            </a:br>
            <a:r>
              <a:rPr lang="en-CA" sz="4000" dirty="0" smtClean="0"/>
              <a:t>Introduction to Emerging Technologies</a:t>
            </a:r>
            <a:br>
              <a:rPr lang="en-CA" sz="4000" dirty="0" smtClean="0"/>
            </a:br>
            <a:r>
              <a:rPr lang="en-CA" sz="4000" dirty="0" smtClean="0"/>
              <a:t/>
            </a:r>
            <a:br>
              <a:rPr lang="en-CA" sz="4000" dirty="0" smtClean="0"/>
            </a:br>
            <a:r>
              <a:rPr lang="en-CA" b="1" u="sng" dirty="0" smtClean="0"/>
              <a:t>WEEK3(B)</a:t>
            </a:r>
            <a:endParaRPr lang="en-US" b="1" dirty="0"/>
          </a:p>
        </p:txBody>
      </p:sp>
      <p:sp>
        <p:nvSpPr>
          <p:cNvPr id="3" name="Subtitle 2"/>
          <p:cNvSpPr>
            <a:spLocks noGrp="1"/>
          </p:cNvSpPr>
          <p:nvPr>
            <p:ph type="subTitle" idx="1"/>
          </p:nvPr>
        </p:nvSpPr>
        <p:spPr/>
        <p:txBody>
          <a:bodyPr/>
          <a:lstStyle/>
          <a:p>
            <a:r>
              <a:rPr lang="en-US" dirty="0" smtClean="0"/>
              <a:t>Jahanzeb Abbas (JB)</a:t>
            </a:r>
            <a:endParaRPr lang="en-US" dirty="0"/>
          </a:p>
        </p:txBody>
      </p:sp>
    </p:spTree>
    <p:extLst>
      <p:ext uri="{BB962C8B-B14F-4D97-AF65-F5344CB8AC3E}">
        <p14:creationId xmlns:p14="http://schemas.microsoft.com/office/powerpoint/2010/main" val="284582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 (Members)</a:t>
            </a:r>
            <a:endParaRPr lang="en-US" dirty="0"/>
          </a:p>
        </p:txBody>
      </p:sp>
      <p:sp>
        <p:nvSpPr>
          <p:cNvPr id="4" name="Rectangle 3"/>
          <p:cNvSpPr>
            <a:spLocks noGrp="1" noChangeArrowheads="1"/>
          </p:cNvSpPr>
          <p:nvPr>
            <p:ph idx="1"/>
          </p:nvPr>
        </p:nvSpPr>
        <p:spPr>
          <a:xfrm>
            <a:off x="838199" y="1755118"/>
            <a:ext cx="10515600" cy="4357357"/>
          </a:xfrm>
        </p:spPr>
        <p:txBody>
          <a:bodyPr>
            <a:normAutofit/>
          </a:bodyPr>
          <a:lstStyle/>
          <a:p>
            <a:pPr>
              <a:buFont typeface="Wingdings" panose="05000000000000000000" pitchFamily="2" charset="2"/>
              <a:buChar char="§"/>
            </a:pPr>
            <a:r>
              <a:rPr lang="en-US" sz="2000" b="1" dirty="0" smtClean="0"/>
              <a:t>Groups</a:t>
            </a:r>
          </a:p>
          <a:p>
            <a:pPr marL="0" indent="0">
              <a:buNone/>
            </a:pPr>
            <a:endParaRPr lang="en-US" sz="2000" b="1" dirty="0"/>
          </a:p>
          <a:p>
            <a:pPr marL="0" indent="0">
              <a:buNone/>
            </a:pPr>
            <a:endParaRPr lang="en-US" sz="2000" b="1"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97165365"/>
              </p:ext>
            </p:extLst>
          </p:nvPr>
        </p:nvGraphicFramePr>
        <p:xfrm>
          <a:off x="838200" y="2169319"/>
          <a:ext cx="6766560" cy="3881120"/>
        </p:xfrm>
        <a:graphic>
          <a:graphicData uri="http://schemas.openxmlformats.org/drawingml/2006/table">
            <a:tbl>
              <a:tblPr firstRow="1" bandRow="1">
                <a:tableStyleId>{2A488322-F2BA-4B5B-9748-0D474271808F}</a:tableStyleId>
              </a:tblPr>
              <a:tblGrid>
                <a:gridCol w="318498"/>
                <a:gridCol w="3628662"/>
                <a:gridCol w="2819400"/>
              </a:tblGrid>
              <a:tr h="370840">
                <a:tc>
                  <a:txBody>
                    <a:bodyPr/>
                    <a:lstStyle/>
                    <a:p>
                      <a:r>
                        <a:rPr lang="en-US" sz="1200" u="sng" dirty="0" smtClean="0">
                          <a:solidFill>
                            <a:schemeClr val="tx1"/>
                          </a:solidFill>
                        </a:rPr>
                        <a:t>#</a:t>
                      </a:r>
                      <a:endParaRPr lang="en-US" sz="1200"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u="sng" dirty="0" smtClean="0">
                          <a:solidFill>
                            <a:schemeClr val="tx1"/>
                          </a:solidFill>
                        </a:rPr>
                        <a:t>Group-Members</a:t>
                      </a:r>
                      <a:endParaRPr lang="en-US" sz="1200"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u="sng" dirty="0" smtClean="0">
                          <a:solidFill>
                            <a:schemeClr val="tx1"/>
                          </a:solidFill>
                        </a:rPr>
                        <a:t>Group-Industry</a:t>
                      </a:r>
                      <a:endParaRPr lang="en-US" sz="1200"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dirty="0" smtClean="0"/>
                        <a:t>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9639" y="2242483"/>
            <a:ext cx="2804160" cy="2103120"/>
          </a:xfrm>
          <a:prstGeom prst="rect">
            <a:avLst/>
          </a:prstGeom>
          <a:ln>
            <a:solidFill>
              <a:srgbClr val="548235"/>
            </a:solidFill>
          </a:ln>
        </p:spPr>
      </p:pic>
    </p:spTree>
    <p:extLst>
      <p:ext uri="{BB962C8B-B14F-4D97-AF65-F5344CB8AC3E}">
        <p14:creationId xmlns:p14="http://schemas.microsoft.com/office/powerpoint/2010/main" val="3472733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en-US" dirty="0"/>
              <a:t>) </a:t>
            </a:r>
            <a:r>
              <a:rPr lang="en-US" u="sng" dirty="0" smtClean="0"/>
              <a:t>Group Assignment 1 </a:t>
            </a:r>
            <a:r>
              <a:rPr lang="en-US" dirty="0" smtClean="0"/>
              <a:t>(Details)</a:t>
            </a:r>
            <a:endParaRPr lang="en-US" dirty="0"/>
          </a:p>
        </p:txBody>
      </p:sp>
      <p:sp>
        <p:nvSpPr>
          <p:cNvPr id="4" name="Rectangle 3"/>
          <p:cNvSpPr>
            <a:spLocks noGrp="1" noChangeArrowheads="1"/>
          </p:cNvSpPr>
          <p:nvPr>
            <p:ph idx="1"/>
          </p:nvPr>
        </p:nvSpPr>
        <p:spPr>
          <a:xfrm>
            <a:off x="838199" y="1755118"/>
            <a:ext cx="8774834" cy="4357357"/>
          </a:xfrm>
        </p:spPr>
        <p:txBody>
          <a:bodyPr>
            <a:normAutofit lnSpcReduction="10000"/>
          </a:bodyPr>
          <a:lstStyle/>
          <a:p>
            <a:pPr>
              <a:buFont typeface="Wingdings" panose="05000000000000000000" pitchFamily="2" charset="2"/>
              <a:buChar char="§"/>
            </a:pPr>
            <a:r>
              <a:rPr lang="en-US" sz="2000" b="1" dirty="0" smtClean="0"/>
              <a:t>20% of your grade</a:t>
            </a:r>
          </a:p>
          <a:p>
            <a:pPr>
              <a:buFont typeface="Wingdings" panose="05000000000000000000" pitchFamily="2" charset="2"/>
              <a:buChar char="§"/>
            </a:pPr>
            <a:r>
              <a:rPr lang="en-US" sz="2000" b="1" dirty="0" smtClean="0"/>
              <a:t>Group Assignment Description:</a:t>
            </a:r>
          </a:p>
          <a:p>
            <a:pPr lvl="1">
              <a:buFont typeface="Wingdings" panose="05000000000000000000" pitchFamily="2" charset="2"/>
              <a:buChar char="§"/>
            </a:pPr>
            <a:r>
              <a:rPr lang="en-US" sz="1600" dirty="0" smtClean="0"/>
              <a:t>Choose </a:t>
            </a:r>
            <a:r>
              <a:rPr lang="en-US" sz="1600" u="sng" dirty="0" smtClean="0"/>
              <a:t>any</a:t>
            </a:r>
            <a:r>
              <a:rPr lang="en-US" sz="1600" dirty="0" smtClean="0"/>
              <a:t> preferred industry of your choice</a:t>
            </a:r>
          </a:p>
          <a:p>
            <a:pPr lvl="1">
              <a:buFont typeface="Wingdings" panose="05000000000000000000" pitchFamily="2" charset="2"/>
              <a:buChar char="§"/>
            </a:pPr>
            <a:r>
              <a:rPr lang="en-US" sz="1600" dirty="0" smtClean="0"/>
              <a:t>Create or acquire a real-life scenario (for a company or industry or situation)</a:t>
            </a:r>
          </a:p>
          <a:p>
            <a:pPr lvl="1">
              <a:buFont typeface="Wingdings" panose="05000000000000000000" pitchFamily="2" charset="2"/>
              <a:buChar char="§"/>
            </a:pPr>
            <a:r>
              <a:rPr lang="en-US" sz="1600" dirty="0" smtClean="0"/>
              <a:t>Define a </a:t>
            </a:r>
            <a:r>
              <a:rPr lang="en-US" sz="1600" b="1" dirty="0" smtClean="0"/>
              <a:t>detailed </a:t>
            </a:r>
            <a:r>
              <a:rPr lang="en-US" sz="1600" b="1" u="sng" dirty="0" smtClean="0"/>
              <a:t>problem</a:t>
            </a:r>
            <a:r>
              <a:rPr lang="en-US" sz="1600" b="1" dirty="0" smtClean="0"/>
              <a:t> </a:t>
            </a:r>
            <a:r>
              <a:rPr lang="en-US" sz="1600" b="1" u="sng" dirty="0" smtClean="0"/>
              <a:t>statement</a:t>
            </a:r>
            <a:r>
              <a:rPr lang="en-US" sz="1600" b="1" dirty="0" smtClean="0"/>
              <a:t> </a:t>
            </a:r>
            <a:r>
              <a:rPr lang="en-US" sz="1600" dirty="0" smtClean="0"/>
              <a:t>and a hypothesis </a:t>
            </a:r>
            <a:r>
              <a:rPr lang="en-US" sz="1600" dirty="0" smtClean="0"/>
              <a:t>of solution for </a:t>
            </a:r>
            <a:r>
              <a:rPr lang="en-US" sz="1600" dirty="0" smtClean="0"/>
              <a:t>your selected </a:t>
            </a:r>
            <a:r>
              <a:rPr lang="en-US" sz="1600" dirty="0" smtClean="0"/>
              <a:t>problem</a:t>
            </a:r>
            <a:endParaRPr lang="en-US" sz="1600" dirty="0" smtClean="0"/>
          </a:p>
          <a:p>
            <a:pPr lvl="1">
              <a:buFont typeface="Wingdings" panose="05000000000000000000" pitchFamily="2" charset="2"/>
              <a:buChar char="§"/>
            </a:pPr>
            <a:r>
              <a:rPr lang="en-US" sz="1600" dirty="0" smtClean="0"/>
              <a:t>Review and use a minimum of </a:t>
            </a:r>
            <a:r>
              <a:rPr lang="en-US" sz="1600" b="1" u="sng" dirty="0" smtClean="0"/>
              <a:t>three</a:t>
            </a:r>
            <a:r>
              <a:rPr lang="en-US" sz="1600" b="1" dirty="0" smtClean="0"/>
              <a:t> peer-reviewed </a:t>
            </a:r>
            <a:r>
              <a:rPr lang="en-US" sz="1600" b="1" dirty="0" smtClean="0"/>
              <a:t>research papers </a:t>
            </a:r>
            <a:r>
              <a:rPr lang="en-US" sz="1600" dirty="0" smtClean="0"/>
              <a:t>that </a:t>
            </a:r>
            <a:r>
              <a:rPr lang="en-US" sz="1600" i="1" u="sng" dirty="0" smtClean="0"/>
              <a:t>support</a:t>
            </a:r>
            <a:r>
              <a:rPr lang="en-US" sz="1600" dirty="0" smtClean="0"/>
              <a:t> your current hypothesis/solution idea (this can change in the future) and compare the approaches </a:t>
            </a:r>
            <a:r>
              <a:rPr lang="en-US" sz="1600" b="1" u="sng" dirty="0" smtClean="0"/>
              <a:t>they</a:t>
            </a:r>
            <a:r>
              <a:rPr lang="en-US" sz="1600" dirty="0" smtClean="0"/>
              <a:t> took in order to achieve their goal and how you can do the same with a </a:t>
            </a:r>
            <a:r>
              <a:rPr lang="en-US" sz="1600" dirty="0" smtClean="0"/>
              <a:t>similar ML </a:t>
            </a:r>
            <a:r>
              <a:rPr lang="en-US" sz="1600" dirty="0" smtClean="0"/>
              <a:t>solution</a:t>
            </a:r>
          </a:p>
          <a:p>
            <a:pPr lvl="1">
              <a:buFont typeface="Wingdings" panose="05000000000000000000" pitchFamily="2" charset="2"/>
              <a:buChar char="§"/>
            </a:pPr>
            <a:r>
              <a:rPr lang="en-US" sz="1600" dirty="0"/>
              <a:t>Based on your problem statement - formulate a solution that requires machine learning predictions (it can be </a:t>
            </a:r>
            <a:r>
              <a:rPr lang="en-US" sz="1600" b="1" u="sng" dirty="0"/>
              <a:t>any</a:t>
            </a:r>
            <a:r>
              <a:rPr lang="en-US" sz="1600" b="1" dirty="0"/>
              <a:t> </a:t>
            </a:r>
            <a:r>
              <a:rPr lang="en-US" sz="1600" dirty="0" smtClean="0"/>
              <a:t>ML module </a:t>
            </a:r>
            <a:r>
              <a:rPr lang="en-US" sz="1600" dirty="0"/>
              <a:t>or approach you desire at this initiation </a:t>
            </a:r>
            <a:r>
              <a:rPr lang="en-US" sz="1600" dirty="0" smtClean="0"/>
              <a:t>phase, which you have learned in this program at Georgian)</a:t>
            </a:r>
            <a:endParaRPr lang="en-US" sz="1600" dirty="0" smtClean="0"/>
          </a:p>
          <a:p>
            <a:pPr lvl="1">
              <a:buFont typeface="Wingdings" panose="05000000000000000000" pitchFamily="2" charset="2"/>
              <a:buChar char="§"/>
            </a:pPr>
            <a:r>
              <a:rPr lang="en-US" sz="1600" dirty="0" smtClean="0"/>
              <a:t>Show </a:t>
            </a:r>
            <a:r>
              <a:rPr lang="en-US" sz="1600" dirty="0"/>
              <a:t>references used for </a:t>
            </a:r>
            <a:r>
              <a:rPr lang="en-US" sz="1600" dirty="0" smtClean="0"/>
              <a:t>ideas</a:t>
            </a:r>
          </a:p>
          <a:p>
            <a:pPr>
              <a:buFont typeface="Wingdings" panose="05000000000000000000" pitchFamily="2" charset="2"/>
              <a:buChar char="§"/>
            </a:pPr>
            <a:r>
              <a:rPr lang="en-US" sz="2000" dirty="0" smtClean="0"/>
              <a:t>Submit your work in </a:t>
            </a:r>
            <a:r>
              <a:rPr lang="en-US" sz="2000" b="1" dirty="0" smtClean="0"/>
              <a:t>.</a:t>
            </a:r>
            <a:r>
              <a:rPr lang="en-US" sz="2000" b="1" dirty="0" err="1" smtClean="0"/>
              <a:t>ipynb</a:t>
            </a:r>
            <a:r>
              <a:rPr lang="en-US" sz="2000" dirty="0" smtClean="0"/>
              <a:t> or </a:t>
            </a:r>
            <a:r>
              <a:rPr lang="en-US" sz="2000" b="1" dirty="0" smtClean="0"/>
              <a:t>.</a:t>
            </a:r>
            <a:r>
              <a:rPr lang="en-US" sz="2000" b="1" dirty="0" err="1" smtClean="0"/>
              <a:t>py</a:t>
            </a:r>
            <a:r>
              <a:rPr lang="en-US" sz="2000" dirty="0" smtClean="0"/>
              <a:t> file on Blackboard</a:t>
            </a:r>
          </a:p>
          <a:p>
            <a:pPr lvl="1">
              <a:buFont typeface="Wingdings" panose="05000000000000000000" pitchFamily="2" charset="2"/>
              <a:buChar char="§"/>
            </a:pPr>
            <a:r>
              <a:rPr lang="en-US" sz="1600" b="1" dirty="0" smtClean="0"/>
              <a:t>Google </a:t>
            </a:r>
            <a:r>
              <a:rPr lang="en-US" sz="1600" b="1" dirty="0" err="1" smtClean="0"/>
              <a:t>Colab</a:t>
            </a:r>
            <a:r>
              <a:rPr lang="en-US" sz="1600" b="1" dirty="0" smtClean="0"/>
              <a:t> </a:t>
            </a:r>
            <a:r>
              <a:rPr lang="en-US" sz="1600" dirty="0" smtClean="0"/>
              <a:t>has an option to add ‘text’ in a ‘text cell’, please do not submit a word document</a:t>
            </a:r>
          </a:p>
          <a:p>
            <a:pPr>
              <a:buFont typeface="Wingdings" panose="05000000000000000000" pitchFamily="2" charset="2"/>
              <a:buChar char="§"/>
            </a:pPr>
            <a:r>
              <a:rPr lang="en-US" sz="2000" b="1" dirty="0" smtClean="0">
                <a:solidFill>
                  <a:srgbClr val="FF0000"/>
                </a:solidFill>
              </a:rPr>
              <a:t>Group Assignment </a:t>
            </a:r>
            <a:r>
              <a:rPr lang="en-US" sz="2000" b="1" dirty="0" smtClean="0">
                <a:solidFill>
                  <a:srgbClr val="FF0000"/>
                </a:solidFill>
              </a:rPr>
              <a:t>1 is due </a:t>
            </a:r>
            <a:r>
              <a:rPr lang="en-US" sz="2000" b="1" u="sng" dirty="0" smtClean="0">
                <a:solidFill>
                  <a:srgbClr val="FF0000"/>
                </a:solidFill>
              </a:rPr>
              <a:t>WEEK5</a:t>
            </a:r>
            <a:r>
              <a:rPr lang="en-US" sz="2000" b="1" dirty="0" smtClean="0">
                <a:solidFill>
                  <a:srgbClr val="FF0000"/>
                </a:solidFill>
              </a:rPr>
              <a:t>; End of Day (or 24hrs later)</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4520" y="1813560"/>
            <a:ext cx="1859280" cy="1045119"/>
          </a:xfrm>
          <a:prstGeom prst="rect">
            <a:avLst/>
          </a:prstGeom>
          <a:ln>
            <a:solidFill>
              <a:srgbClr val="548235"/>
            </a:solidFill>
          </a:ln>
        </p:spPr>
      </p:pic>
      <p:sp>
        <p:nvSpPr>
          <p:cNvPr id="7" name="Slide Number Placeholder 6"/>
          <p:cNvSpPr>
            <a:spLocks noGrp="1"/>
          </p:cNvSpPr>
          <p:nvPr>
            <p:ph type="sldNum" sz="quarter" idx="12"/>
          </p:nvPr>
        </p:nvSpPr>
        <p:spPr/>
        <p:txBody>
          <a:bodyPr/>
          <a:lstStyle/>
          <a:p>
            <a:fld id="{9C96302D-50DE-436D-9A13-63B37C6E98AB}" type="slidenum">
              <a:rPr lang="en-US" smtClean="0"/>
              <a:t>10</a:t>
            </a:fld>
            <a:endParaRPr lang="en-US" dirty="0"/>
          </a:p>
        </p:txBody>
      </p:sp>
    </p:spTree>
    <p:extLst>
      <p:ext uri="{BB962C8B-B14F-4D97-AF65-F5344CB8AC3E}">
        <p14:creationId xmlns:p14="http://schemas.microsoft.com/office/powerpoint/2010/main" val="3857846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en-US" dirty="0"/>
              <a:t>) </a:t>
            </a:r>
            <a:r>
              <a:rPr lang="en-US" u="sng" dirty="0" smtClean="0"/>
              <a:t>Group Assignment 1</a:t>
            </a:r>
            <a:r>
              <a:rPr lang="en-US" dirty="0" smtClean="0"/>
              <a:t> (Rubric)</a:t>
            </a:r>
            <a:endParaRPr lang="en-US" dirty="0"/>
          </a:p>
        </p:txBody>
      </p:sp>
      <p:sp>
        <p:nvSpPr>
          <p:cNvPr id="4" name="Rectangle 3"/>
          <p:cNvSpPr>
            <a:spLocks noGrp="1" noChangeArrowheads="1"/>
          </p:cNvSpPr>
          <p:nvPr>
            <p:ph idx="1"/>
          </p:nvPr>
        </p:nvSpPr>
        <p:spPr>
          <a:xfrm>
            <a:off x="838198" y="1755118"/>
            <a:ext cx="9767343" cy="4357357"/>
          </a:xfrm>
        </p:spPr>
        <p:txBody>
          <a:bodyPr>
            <a:normAutofit/>
          </a:bodyPr>
          <a:lstStyle/>
          <a:p>
            <a:pPr>
              <a:buFont typeface="Wingdings" panose="05000000000000000000" pitchFamily="2" charset="2"/>
              <a:buChar char="§"/>
            </a:pPr>
            <a:r>
              <a:rPr lang="en-US" sz="2400" b="1" dirty="0" smtClean="0"/>
              <a:t>Group Assignment 1 - Rubric:</a:t>
            </a:r>
          </a:p>
          <a:p>
            <a:pPr lvl="1">
              <a:buFont typeface="Wingdings" panose="05000000000000000000" pitchFamily="2" charset="2"/>
              <a:buChar char="§"/>
            </a:pPr>
            <a:r>
              <a:rPr lang="en-US" sz="1800" b="1" u="sng" dirty="0" smtClean="0"/>
              <a:t>Total marks: 35 </a:t>
            </a:r>
            <a:r>
              <a:rPr lang="en-US" sz="1800" u="sng" dirty="0" smtClean="0"/>
              <a:t>(</a:t>
            </a:r>
            <a:r>
              <a:rPr lang="en-US" sz="1800" b="1" u="sng" dirty="0" smtClean="0">
                <a:solidFill>
                  <a:srgbClr val="FFC000"/>
                </a:solidFill>
              </a:rPr>
              <a:t>+5 optional marks</a:t>
            </a:r>
            <a:r>
              <a:rPr lang="en-US" sz="1800" u="sng" dirty="0" smtClean="0"/>
              <a:t>)</a:t>
            </a:r>
          </a:p>
          <a:p>
            <a:pPr lvl="2">
              <a:buFont typeface="Wingdings" panose="05000000000000000000" pitchFamily="2" charset="2"/>
              <a:buChar char="§"/>
            </a:pPr>
            <a:r>
              <a:rPr lang="en-US" sz="1600" dirty="0" smtClean="0"/>
              <a:t>(</a:t>
            </a:r>
            <a:r>
              <a:rPr lang="en-US" sz="1600" b="1" dirty="0" smtClean="0"/>
              <a:t>Definition</a:t>
            </a:r>
            <a:r>
              <a:rPr lang="en-US" sz="1600" dirty="0" smtClean="0"/>
              <a:t>) Problem statement; 10 marks, mandatory</a:t>
            </a:r>
          </a:p>
          <a:p>
            <a:pPr lvl="3">
              <a:buFont typeface="Wingdings" panose="05000000000000000000" pitchFamily="2" charset="2"/>
              <a:buChar char="§"/>
            </a:pPr>
            <a:r>
              <a:rPr lang="en-US" sz="1100" dirty="0" smtClean="0"/>
              <a:t>How detailed is your problem </a:t>
            </a:r>
            <a:r>
              <a:rPr lang="en-US" sz="1100" dirty="0" smtClean="0"/>
              <a:t>statement? Does </a:t>
            </a:r>
            <a:r>
              <a:rPr lang="en-US" sz="1100" dirty="0" smtClean="0"/>
              <a:t>it cover all components of a “regular” problem statement? Does it have a focused scope? Break down your </a:t>
            </a:r>
            <a:r>
              <a:rPr lang="en-US" sz="1100" dirty="0" smtClean="0"/>
              <a:t>problem statement into different chunks and explained thoroughly.</a:t>
            </a:r>
            <a:endParaRPr lang="en-US" sz="1100" dirty="0" smtClean="0"/>
          </a:p>
          <a:p>
            <a:pPr lvl="2">
              <a:buFont typeface="Wingdings" panose="05000000000000000000" pitchFamily="2" charset="2"/>
              <a:buChar char="§"/>
            </a:pPr>
            <a:r>
              <a:rPr lang="en-US" sz="1600" dirty="0"/>
              <a:t>(</a:t>
            </a:r>
            <a:r>
              <a:rPr lang="en-US" sz="1600" b="1" dirty="0" smtClean="0"/>
              <a:t>Research</a:t>
            </a:r>
            <a:r>
              <a:rPr lang="en-US" sz="1600" dirty="0" smtClean="0"/>
              <a:t>) </a:t>
            </a:r>
            <a:r>
              <a:rPr lang="en-US" sz="1600" dirty="0"/>
              <a:t>Machine Learning Prediction </a:t>
            </a:r>
            <a:r>
              <a:rPr lang="en-US" sz="1600" dirty="0" smtClean="0"/>
              <a:t>&amp; </a:t>
            </a:r>
            <a:r>
              <a:rPr lang="en-US" sz="1600" dirty="0"/>
              <a:t>Outcomes; </a:t>
            </a:r>
            <a:r>
              <a:rPr lang="en-US" sz="1600" dirty="0" smtClean="0"/>
              <a:t>10 marks, mandatory</a:t>
            </a:r>
            <a:endParaRPr lang="en-US" sz="1600" dirty="0"/>
          </a:p>
          <a:p>
            <a:pPr lvl="3">
              <a:buFont typeface="Wingdings" panose="05000000000000000000" pitchFamily="2" charset="2"/>
              <a:buChar char="§"/>
            </a:pPr>
            <a:r>
              <a:rPr lang="en-US" sz="1100" dirty="0"/>
              <a:t>Did your </a:t>
            </a:r>
            <a:r>
              <a:rPr lang="en-US" sz="1100" dirty="0" smtClean="0"/>
              <a:t>research papers’ predictions match </a:t>
            </a:r>
            <a:r>
              <a:rPr lang="en-US" sz="1100" dirty="0"/>
              <a:t>with expectation? Which algorithm did </a:t>
            </a:r>
            <a:r>
              <a:rPr lang="en-US" sz="1100" dirty="0" smtClean="0"/>
              <a:t>they use</a:t>
            </a:r>
            <a:r>
              <a:rPr lang="en-US" sz="1100" dirty="0"/>
              <a:t>? </a:t>
            </a:r>
            <a:r>
              <a:rPr lang="en-US" sz="1100" dirty="0" smtClean="0"/>
              <a:t>Why? What </a:t>
            </a:r>
            <a:r>
              <a:rPr lang="en-US" sz="1100" dirty="0"/>
              <a:t>were the results</a:t>
            </a:r>
            <a:r>
              <a:rPr lang="en-US" sz="1100" dirty="0" smtClean="0"/>
              <a:t>? How did the research papers inspire you to craft your hypothesis?</a:t>
            </a:r>
            <a:endParaRPr lang="en-US" sz="1100" dirty="0"/>
          </a:p>
          <a:p>
            <a:pPr lvl="2">
              <a:buFont typeface="Wingdings" panose="05000000000000000000" pitchFamily="2" charset="2"/>
              <a:buChar char="§"/>
            </a:pPr>
            <a:r>
              <a:rPr lang="en-US" sz="1600" dirty="0" smtClean="0"/>
              <a:t>(</a:t>
            </a:r>
            <a:r>
              <a:rPr lang="en-US" sz="1600" b="1" dirty="0" smtClean="0"/>
              <a:t>Hypothesis</a:t>
            </a:r>
            <a:r>
              <a:rPr lang="en-US" sz="1600" dirty="0" smtClean="0"/>
              <a:t>/</a:t>
            </a:r>
            <a:r>
              <a:rPr lang="en-US" sz="1600" b="1" dirty="0" smtClean="0"/>
              <a:t>Proposal</a:t>
            </a:r>
            <a:r>
              <a:rPr lang="en-US" sz="1600" dirty="0" smtClean="0"/>
              <a:t>) </a:t>
            </a:r>
            <a:r>
              <a:rPr lang="en-US" sz="1600" dirty="0"/>
              <a:t>Machine Learning </a:t>
            </a:r>
            <a:r>
              <a:rPr lang="en-US" sz="1600" dirty="0" smtClean="0"/>
              <a:t>Solution; 10 marks, </a:t>
            </a:r>
            <a:r>
              <a:rPr lang="en-US" sz="1600" dirty="0"/>
              <a:t>mandatory</a:t>
            </a:r>
          </a:p>
          <a:p>
            <a:pPr lvl="3">
              <a:buFont typeface="Wingdings" panose="05000000000000000000" pitchFamily="2" charset="2"/>
              <a:buChar char="§"/>
            </a:pPr>
            <a:r>
              <a:rPr lang="en-US" sz="1100" dirty="0" smtClean="0"/>
              <a:t>How different or similar is your approach as compared to your research papers? What algorithm are you proposing to use? Why</a:t>
            </a:r>
            <a:r>
              <a:rPr lang="en-US" sz="1100" dirty="0"/>
              <a:t>? What </a:t>
            </a:r>
            <a:r>
              <a:rPr lang="en-US" sz="1100" dirty="0" smtClean="0"/>
              <a:t>would be the results</a:t>
            </a:r>
            <a:r>
              <a:rPr lang="en-US" sz="1100" dirty="0"/>
              <a:t>?</a:t>
            </a:r>
          </a:p>
          <a:p>
            <a:pPr lvl="2">
              <a:buFont typeface="Wingdings" panose="05000000000000000000" pitchFamily="2" charset="2"/>
              <a:buChar char="§"/>
            </a:pPr>
            <a:r>
              <a:rPr lang="en-US" sz="1600" dirty="0" smtClean="0"/>
              <a:t>(</a:t>
            </a:r>
            <a:r>
              <a:rPr lang="en-US" sz="1600" b="1" dirty="0" smtClean="0"/>
              <a:t>Citation</a:t>
            </a:r>
            <a:r>
              <a:rPr lang="en-US" sz="1600" dirty="0" smtClean="0"/>
              <a:t>) References</a:t>
            </a:r>
            <a:r>
              <a:rPr lang="en-US" sz="1600" dirty="0"/>
              <a:t>; </a:t>
            </a:r>
            <a:r>
              <a:rPr lang="en-US" sz="1600" dirty="0" smtClean="0"/>
              <a:t>5 marks, mandatory</a:t>
            </a:r>
          </a:p>
          <a:p>
            <a:pPr lvl="3">
              <a:buFont typeface="Wingdings" panose="05000000000000000000" pitchFamily="2" charset="2"/>
              <a:buChar char="§"/>
            </a:pPr>
            <a:r>
              <a:rPr lang="en-US" sz="1100" dirty="0" smtClean="0"/>
              <a:t>Are all the links provided?</a:t>
            </a:r>
          </a:p>
        </p:txBody>
      </p:sp>
      <p:sp>
        <p:nvSpPr>
          <p:cNvPr id="6" name="Slide Number Placeholder 5"/>
          <p:cNvSpPr>
            <a:spLocks noGrp="1"/>
          </p:cNvSpPr>
          <p:nvPr>
            <p:ph type="sldNum" sz="quarter" idx="12"/>
          </p:nvPr>
        </p:nvSpPr>
        <p:spPr/>
        <p:txBody>
          <a:bodyPr/>
          <a:lstStyle/>
          <a:p>
            <a:fld id="{9C96302D-50DE-436D-9A13-63B37C6E98AB}" type="slidenum">
              <a:rPr lang="en-US" smtClean="0"/>
              <a:t>11</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4699" y="4778975"/>
            <a:ext cx="1539101" cy="1333500"/>
          </a:xfrm>
          <a:prstGeom prst="rect">
            <a:avLst/>
          </a:prstGeom>
          <a:ln>
            <a:solidFill>
              <a:srgbClr val="548235"/>
            </a:solidFill>
          </a:ln>
        </p:spPr>
      </p:pic>
      <p:sp>
        <p:nvSpPr>
          <p:cNvPr id="8" name="TextBox 7"/>
          <p:cNvSpPr txBox="1"/>
          <p:nvPr/>
        </p:nvSpPr>
        <p:spPr>
          <a:xfrm>
            <a:off x="7341198" y="1769036"/>
            <a:ext cx="4012602" cy="677108"/>
          </a:xfrm>
          <a:prstGeom prst="rect">
            <a:avLst/>
          </a:prstGeom>
          <a:noFill/>
          <a:ln>
            <a:solidFill>
              <a:srgbClr val="FFC000"/>
            </a:solidFill>
          </a:ln>
        </p:spPr>
        <p:txBody>
          <a:bodyPr wrap="square" rtlCol="0">
            <a:spAutoFit/>
          </a:bodyPr>
          <a:lstStyle/>
          <a:p>
            <a:pPr marL="171450" indent="-171450">
              <a:buFont typeface="Arial" panose="020B0604020202020204" pitchFamily="34" charset="0"/>
              <a:buChar char="•"/>
            </a:pPr>
            <a:r>
              <a:rPr lang="en-US" sz="1100" b="1" dirty="0">
                <a:solidFill>
                  <a:srgbClr val="FFC000"/>
                </a:solidFill>
              </a:rPr>
              <a:t>Above and beyond; 5 marks; </a:t>
            </a:r>
            <a:r>
              <a:rPr lang="en-US" sz="1100" b="1" i="1" u="sng" dirty="0">
                <a:solidFill>
                  <a:srgbClr val="FFC000"/>
                </a:solidFill>
              </a:rPr>
              <a:t>optional, exceeding total marks</a:t>
            </a:r>
          </a:p>
          <a:p>
            <a:pPr marL="171450" indent="-171450">
              <a:buFont typeface="Arial" panose="020B0604020202020204" pitchFamily="34" charset="0"/>
              <a:buChar char="•"/>
            </a:pPr>
            <a:r>
              <a:rPr lang="en-US" sz="900" dirty="0"/>
              <a:t>Python code; Commenting in the code; 1.5 marks</a:t>
            </a:r>
          </a:p>
          <a:p>
            <a:pPr marL="171450" indent="-171450">
              <a:buFont typeface="Arial" panose="020B0604020202020204" pitchFamily="34" charset="0"/>
              <a:buChar char="•"/>
            </a:pPr>
            <a:r>
              <a:rPr lang="en-US" sz="900" dirty="0"/>
              <a:t>Python code; ML algorithm approach; testing/training and results? 1.5 marks</a:t>
            </a:r>
          </a:p>
          <a:p>
            <a:pPr marL="171450" indent="-171450">
              <a:buFont typeface="Arial" panose="020B0604020202020204" pitchFamily="34" charset="0"/>
              <a:buChar char="•"/>
            </a:pPr>
            <a:r>
              <a:rPr lang="en-US" sz="900" dirty="0"/>
              <a:t>Appreciating effort, 2 bonus marks</a:t>
            </a:r>
          </a:p>
        </p:txBody>
      </p:sp>
    </p:spTree>
    <p:extLst>
      <p:ext uri="{BB962C8B-B14F-4D97-AF65-F5344CB8AC3E}">
        <p14:creationId xmlns:p14="http://schemas.microsoft.com/office/powerpoint/2010/main" val="119513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u="sng" dirty="0" smtClean="0"/>
              <a:t>Group </a:t>
            </a:r>
            <a:r>
              <a:rPr lang="en-US" u="sng" dirty="0"/>
              <a:t>Assignment 2</a:t>
            </a:r>
            <a:r>
              <a:rPr lang="en-US" dirty="0"/>
              <a:t> </a:t>
            </a:r>
            <a:r>
              <a:rPr lang="en-US" dirty="0" smtClean="0"/>
              <a:t>(Schedule)</a:t>
            </a:r>
            <a:endParaRPr lang="en-US" dirty="0"/>
          </a:p>
        </p:txBody>
      </p:sp>
      <p:sp>
        <p:nvSpPr>
          <p:cNvPr id="4" name="Rectangle 3"/>
          <p:cNvSpPr>
            <a:spLocks noGrp="1" noChangeArrowheads="1"/>
          </p:cNvSpPr>
          <p:nvPr>
            <p:ph idx="1"/>
          </p:nvPr>
        </p:nvSpPr>
        <p:spPr>
          <a:xfrm>
            <a:off x="838199" y="1755118"/>
            <a:ext cx="6177596" cy="4357357"/>
          </a:xfrm>
        </p:spPr>
        <p:txBody>
          <a:bodyPr>
            <a:normAutofit/>
          </a:bodyPr>
          <a:lstStyle/>
          <a:p>
            <a:pPr>
              <a:buFont typeface="Wingdings" panose="05000000000000000000" pitchFamily="2" charset="2"/>
              <a:buChar char="§"/>
            </a:pPr>
            <a:r>
              <a:rPr lang="en-US" sz="3600" b="1" dirty="0" smtClean="0"/>
              <a:t>Group Presentation Schedule</a:t>
            </a:r>
          </a:p>
          <a:p>
            <a:pPr lvl="1">
              <a:buFont typeface="Wingdings" panose="05000000000000000000" pitchFamily="2" charset="2"/>
              <a:buChar char="§"/>
            </a:pPr>
            <a:r>
              <a:rPr lang="en-US" sz="2800" dirty="0" smtClean="0"/>
              <a:t>A schedule of your presentations will be posted on Blackboard, please check “Course Information” for more details.</a:t>
            </a:r>
            <a:endParaRPr lang="en-US" sz="2800" dirty="0" smtClean="0"/>
          </a:p>
          <a:p>
            <a:pPr marL="0" indent="0">
              <a:buNone/>
            </a:pPr>
            <a:endParaRPr lang="en-US" sz="3600" b="1" dirty="0"/>
          </a:p>
          <a:p>
            <a:pPr marL="0" indent="0">
              <a:buNone/>
            </a:pPr>
            <a:endParaRPr lang="en-US" sz="3600" b="1"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12</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9639" y="2971959"/>
            <a:ext cx="2804160" cy="2103120"/>
          </a:xfrm>
          <a:prstGeom prst="rect">
            <a:avLst/>
          </a:prstGeom>
          <a:ln>
            <a:solidFill>
              <a:srgbClr val="548235"/>
            </a:solidFill>
          </a:ln>
        </p:spPr>
      </p:pic>
    </p:spTree>
    <p:extLst>
      <p:ext uri="{BB962C8B-B14F-4D97-AF65-F5344CB8AC3E}">
        <p14:creationId xmlns:p14="http://schemas.microsoft.com/office/powerpoint/2010/main" val="3251446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u="sng" dirty="0" smtClean="0"/>
              <a:t>Group Assignment 2</a:t>
            </a:r>
            <a:r>
              <a:rPr lang="en-US" dirty="0" smtClean="0"/>
              <a:t> (Details)</a:t>
            </a:r>
            <a:endParaRPr lang="en-US" dirty="0"/>
          </a:p>
        </p:txBody>
      </p:sp>
      <p:sp>
        <p:nvSpPr>
          <p:cNvPr id="4" name="Rectangle 3"/>
          <p:cNvSpPr>
            <a:spLocks noGrp="1" noChangeArrowheads="1"/>
          </p:cNvSpPr>
          <p:nvPr>
            <p:ph idx="1"/>
          </p:nvPr>
        </p:nvSpPr>
        <p:spPr>
          <a:xfrm>
            <a:off x="838199" y="1755118"/>
            <a:ext cx="8383906" cy="4357357"/>
          </a:xfrm>
        </p:spPr>
        <p:txBody>
          <a:bodyPr>
            <a:noAutofit/>
          </a:bodyPr>
          <a:lstStyle/>
          <a:p>
            <a:pPr>
              <a:buFont typeface="Wingdings" panose="05000000000000000000" pitchFamily="2" charset="2"/>
              <a:buChar char="§"/>
            </a:pPr>
            <a:r>
              <a:rPr lang="en-US" sz="1600" b="1" dirty="0" smtClean="0"/>
              <a:t>20% of your grade</a:t>
            </a:r>
          </a:p>
          <a:p>
            <a:pPr>
              <a:buFont typeface="Wingdings" panose="05000000000000000000" pitchFamily="2" charset="2"/>
              <a:buChar char="§"/>
            </a:pPr>
            <a:r>
              <a:rPr lang="en-US" sz="1600" b="1" dirty="0" smtClean="0"/>
              <a:t>Group’s Prototype </a:t>
            </a:r>
            <a:r>
              <a:rPr lang="en-US" sz="1600" b="1" dirty="0" err="1" smtClean="0"/>
              <a:t>Presentaton</a:t>
            </a:r>
            <a:r>
              <a:rPr lang="en-US" sz="1600" b="1" dirty="0" smtClean="0"/>
              <a:t> - </a:t>
            </a:r>
            <a:r>
              <a:rPr lang="en-US" sz="1600" b="1" dirty="0" smtClean="0"/>
              <a:t>Description/Tasks</a:t>
            </a:r>
          </a:p>
          <a:p>
            <a:pPr lvl="1">
              <a:buFont typeface="Wingdings" panose="05000000000000000000" pitchFamily="2" charset="2"/>
              <a:buChar char="§"/>
            </a:pPr>
            <a:r>
              <a:rPr lang="en-US" sz="1400" b="1" dirty="0" smtClean="0"/>
              <a:t>Solution Update</a:t>
            </a:r>
          </a:p>
          <a:p>
            <a:pPr lvl="2">
              <a:buFont typeface="Wingdings" panose="05000000000000000000" pitchFamily="2" charset="2"/>
              <a:buChar char="§"/>
            </a:pPr>
            <a:r>
              <a:rPr lang="en-US" sz="1000" dirty="0" smtClean="0"/>
              <a:t>Update the approach/solution from Group Assignment 1 and make sure to use an </a:t>
            </a:r>
            <a:r>
              <a:rPr lang="en-US" sz="1000" dirty="0" err="1" smtClean="0"/>
              <a:t>AutoML</a:t>
            </a:r>
            <a:r>
              <a:rPr lang="en-US" sz="1000" dirty="0" smtClean="0"/>
              <a:t> module that will be assigned by professor</a:t>
            </a:r>
            <a:endParaRPr lang="en-US" sz="1000" dirty="0" smtClean="0"/>
          </a:p>
          <a:p>
            <a:pPr lvl="1">
              <a:buFont typeface="Wingdings" panose="05000000000000000000" pitchFamily="2" charset="2"/>
              <a:buChar char="§"/>
            </a:pPr>
            <a:r>
              <a:rPr lang="en-US" sz="1400" b="1" dirty="0" smtClean="0"/>
              <a:t>Present </a:t>
            </a:r>
            <a:r>
              <a:rPr lang="en-US" sz="1400" b="1" dirty="0"/>
              <a:t>your </a:t>
            </a:r>
            <a:r>
              <a:rPr lang="en-US" sz="1400" b="1" dirty="0" smtClean="0"/>
              <a:t>problem statement again, </a:t>
            </a:r>
            <a:r>
              <a:rPr lang="en-US" sz="1400" b="1" dirty="0" smtClean="0"/>
              <a:t>findings/details </a:t>
            </a:r>
            <a:r>
              <a:rPr lang="en-US" sz="1400" b="1" dirty="0"/>
              <a:t>(thus far) </a:t>
            </a:r>
            <a:r>
              <a:rPr lang="en-US" sz="1400" b="1" dirty="0" smtClean="0"/>
              <a:t>as </a:t>
            </a:r>
            <a:r>
              <a:rPr lang="en-US" sz="1400" b="1" dirty="0"/>
              <a:t>per defined </a:t>
            </a:r>
            <a:r>
              <a:rPr lang="en-US" sz="1400" b="1" dirty="0" smtClean="0"/>
              <a:t>schedule</a:t>
            </a:r>
            <a:endParaRPr lang="en-US" sz="1400" b="1" dirty="0"/>
          </a:p>
          <a:p>
            <a:pPr lvl="2">
              <a:buFont typeface="Wingdings" panose="05000000000000000000" pitchFamily="2" charset="2"/>
              <a:buChar char="§"/>
            </a:pPr>
            <a:r>
              <a:rPr lang="en-US" sz="1050" dirty="0"/>
              <a:t>This is a presentation assignment, with an allotted time of </a:t>
            </a:r>
            <a:r>
              <a:rPr lang="en-US" sz="1050" dirty="0" smtClean="0"/>
              <a:t>15mins. The </a:t>
            </a:r>
            <a:r>
              <a:rPr lang="en-US" sz="1050" dirty="0"/>
              <a:t>main objective is to </a:t>
            </a:r>
            <a:r>
              <a:rPr lang="en-US" sz="1050" dirty="0" smtClean="0"/>
              <a:t>prepare a virtual presentation (recorded video, which you can capture through ZOOM or TEAMS) and share your </a:t>
            </a:r>
            <a:r>
              <a:rPr lang="en-US" sz="1050" dirty="0" err="1" smtClean="0"/>
              <a:t>AutoM</a:t>
            </a:r>
            <a:r>
              <a:rPr lang="en-US" sz="1050" dirty="0" err="1" smtClean="0"/>
              <a:t>L</a:t>
            </a:r>
            <a:r>
              <a:rPr lang="en-US" sz="1050" dirty="0" smtClean="0"/>
              <a:t> </a:t>
            </a:r>
            <a:r>
              <a:rPr lang="en-US" sz="1050" dirty="0" smtClean="0"/>
              <a:t>prototype’s update. Your prototype must be based </a:t>
            </a:r>
            <a:r>
              <a:rPr lang="en-US" sz="1050" dirty="0"/>
              <a:t>on the </a:t>
            </a:r>
            <a:r>
              <a:rPr lang="en-US" sz="1050" b="1" dirty="0"/>
              <a:t>assigned </a:t>
            </a:r>
            <a:r>
              <a:rPr lang="en-US" sz="1050" b="1" dirty="0" err="1"/>
              <a:t>AutoML</a:t>
            </a:r>
            <a:r>
              <a:rPr lang="en-US" sz="1050" b="1" dirty="0"/>
              <a:t> </a:t>
            </a:r>
            <a:r>
              <a:rPr lang="en-US" sz="1050" b="1" dirty="0" smtClean="0"/>
              <a:t>module </a:t>
            </a:r>
            <a:r>
              <a:rPr lang="en-US" sz="1050" dirty="0" smtClean="0"/>
              <a:t>from the professor, </a:t>
            </a:r>
            <a:r>
              <a:rPr lang="en-US" sz="1050" dirty="0"/>
              <a:t>including ways on how it can be improved (as a team); How are you planning to visualize the results </a:t>
            </a:r>
            <a:r>
              <a:rPr lang="en-US" sz="1050" dirty="0" smtClean="0"/>
              <a:t>upon </a:t>
            </a:r>
            <a:r>
              <a:rPr lang="en-US" sz="1050" dirty="0" smtClean="0"/>
              <a:t>completion? You </a:t>
            </a:r>
            <a:r>
              <a:rPr lang="en-US" sz="1050" dirty="0"/>
              <a:t>must also share what’s coming up in your final project; </a:t>
            </a:r>
            <a:r>
              <a:rPr lang="en-US" sz="1050" dirty="0" err="1"/>
              <a:t>i.e</a:t>
            </a:r>
            <a:r>
              <a:rPr lang="en-US" sz="1050" dirty="0"/>
              <a:t>: if there are any enhancements or corrections being worked on between group assignment 2 and group project</a:t>
            </a:r>
            <a:endParaRPr lang="en-US" sz="1400" dirty="0"/>
          </a:p>
          <a:p>
            <a:pPr lvl="1">
              <a:buFont typeface="Wingdings" panose="05000000000000000000" pitchFamily="2" charset="2"/>
              <a:buChar char="§"/>
            </a:pPr>
            <a:r>
              <a:rPr lang="en-US" sz="1400" b="1" dirty="0"/>
              <a:t>Learn from Group Assignment 1 feedback</a:t>
            </a:r>
          </a:p>
          <a:p>
            <a:pPr lvl="2">
              <a:buFont typeface="Wingdings" panose="05000000000000000000" pitchFamily="2" charset="2"/>
              <a:buChar char="§"/>
            </a:pPr>
            <a:r>
              <a:rPr lang="en-US" sz="1050" dirty="0"/>
              <a:t>You </a:t>
            </a:r>
            <a:r>
              <a:rPr lang="en-US" sz="1050" u="sng" dirty="0"/>
              <a:t>must</a:t>
            </a:r>
            <a:r>
              <a:rPr lang="en-US" sz="1050" dirty="0"/>
              <a:t> re-visit your problem statement for improvements and finalize proposed solution based on ML predictions</a:t>
            </a:r>
          </a:p>
          <a:p>
            <a:pPr lvl="2">
              <a:buFont typeface="Wingdings" panose="05000000000000000000" pitchFamily="2" charset="2"/>
              <a:buChar char="§"/>
            </a:pPr>
            <a:r>
              <a:rPr lang="en-US" sz="1050" dirty="0"/>
              <a:t>You </a:t>
            </a:r>
            <a:r>
              <a:rPr lang="en-US" sz="1050" u="sng" dirty="0"/>
              <a:t>must</a:t>
            </a:r>
            <a:r>
              <a:rPr lang="en-US" sz="1050" dirty="0"/>
              <a:t> describe how your solution will </a:t>
            </a:r>
            <a:r>
              <a:rPr lang="en-US" sz="1050" b="1" dirty="0"/>
              <a:t>add</a:t>
            </a:r>
            <a:r>
              <a:rPr lang="en-US" sz="1050" dirty="0"/>
              <a:t> </a:t>
            </a:r>
            <a:r>
              <a:rPr lang="en-US" sz="1050" b="1" dirty="0"/>
              <a:t>value</a:t>
            </a:r>
            <a:r>
              <a:rPr lang="en-US" sz="1050" dirty="0"/>
              <a:t> to the </a:t>
            </a:r>
            <a:r>
              <a:rPr lang="en-US" sz="1050" dirty="0" smtClean="0"/>
              <a:t>situation</a:t>
            </a:r>
            <a:endParaRPr lang="en-US" sz="1400" b="1" dirty="0" smtClean="0"/>
          </a:p>
          <a:p>
            <a:pPr lvl="1">
              <a:buFont typeface="Wingdings" panose="05000000000000000000" pitchFamily="2" charset="2"/>
              <a:buChar char="§"/>
            </a:pPr>
            <a:r>
              <a:rPr lang="en-US" sz="1400" b="1" dirty="0" smtClean="0"/>
              <a:t>Present </a:t>
            </a:r>
            <a:r>
              <a:rPr lang="en-US" sz="1400" b="1" dirty="0" smtClean="0"/>
              <a:t>your </a:t>
            </a:r>
            <a:r>
              <a:rPr lang="en-US" sz="1400" b="1" dirty="0" err="1" smtClean="0"/>
              <a:t>AutoML</a:t>
            </a:r>
            <a:r>
              <a:rPr lang="en-US" sz="1400" b="1" dirty="0" smtClean="0"/>
              <a:t> prototype solution and share with peers through a presentation</a:t>
            </a:r>
          </a:p>
          <a:p>
            <a:pPr lvl="2">
              <a:buFont typeface="Wingdings" panose="05000000000000000000" pitchFamily="2" charset="2"/>
              <a:buChar char="§"/>
            </a:pPr>
            <a:r>
              <a:rPr lang="en-US" sz="1050" dirty="0" smtClean="0"/>
              <a:t>Your prototype’s data </a:t>
            </a:r>
            <a:r>
              <a:rPr lang="en-US" sz="1050" u="sng" dirty="0" smtClean="0"/>
              <a:t>must</a:t>
            </a:r>
            <a:r>
              <a:rPr lang="en-US" sz="1050" dirty="0" smtClean="0"/>
              <a:t> be from reputable sources (like </a:t>
            </a:r>
            <a:r>
              <a:rPr lang="en-US" sz="1050" dirty="0" err="1" smtClean="0"/>
              <a:t>Kaggle</a:t>
            </a:r>
            <a:r>
              <a:rPr lang="en-US" sz="1050" dirty="0" smtClean="0"/>
              <a:t> or others</a:t>
            </a:r>
            <a:r>
              <a:rPr lang="en-US" sz="1050" dirty="0" smtClean="0"/>
              <a:t>). Your </a:t>
            </a:r>
            <a:r>
              <a:rPr lang="en-US" sz="1050" dirty="0" smtClean="0"/>
              <a:t>prototype </a:t>
            </a:r>
            <a:r>
              <a:rPr lang="en-US" sz="1050" u="sng" dirty="0" smtClean="0"/>
              <a:t>must</a:t>
            </a:r>
            <a:r>
              <a:rPr lang="en-US" sz="1050" dirty="0" smtClean="0"/>
              <a:t> be supported with code (using Python), which </a:t>
            </a:r>
            <a:r>
              <a:rPr lang="en-US" sz="1050" u="sng" dirty="0" smtClean="0"/>
              <a:t>must</a:t>
            </a:r>
            <a:r>
              <a:rPr lang="en-US" sz="1050" dirty="0" smtClean="0"/>
              <a:t> also be presented to your </a:t>
            </a:r>
            <a:r>
              <a:rPr lang="en-US" sz="1050" dirty="0" smtClean="0"/>
              <a:t>peers. Your </a:t>
            </a:r>
            <a:r>
              <a:rPr lang="en-US" sz="1050" dirty="0" smtClean="0"/>
              <a:t>prototype doesn’t have to work </a:t>
            </a:r>
            <a:r>
              <a:rPr lang="en-US" sz="1050" dirty="0"/>
              <a:t>or </a:t>
            </a:r>
            <a:r>
              <a:rPr lang="en-US" sz="1050" dirty="0" smtClean="0"/>
              <a:t>can even work partially, but you </a:t>
            </a:r>
            <a:r>
              <a:rPr lang="en-US" sz="1050" dirty="0"/>
              <a:t>have to present it to your peers. </a:t>
            </a:r>
            <a:r>
              <a:rPr lang="en-US" sz="1050" dirty="0" smtClean="0"/>
              <a:t>This </a:t>
            </a:r>
            <a:r>
              <a:rPr lang="en-US" sz="1050" dirty="0"/>
              <a:t>is to help </a:t>
            </a:r>
            <a:r>
              <a:rPr lang="en-US" sz="1050" dirty="0" smtClean="0"/>
              <a:t>iteratively build </a:t>
            </a:r>
            <a:r>
              <a:rPr lang="en-US" sz="1050" dirty="0"/>
              <a:t>you a working </a:t>
            </a:r>
            <a:r>
              <a:rPr lang="en-US" sz="1050" dirty="0" err="1"/>
              <a:t>AutoML</a:t>
            </a:r>
            <a:r>
              <a:rPr lang="en-US" sz="1050" dirty="0"/>
              <a:t> pipeline for your final </a:t>
            </a:r>
            <a:r>
              <a:rPr lang="en-US" sz="1050" dirty="0" smtClean="0"/>
              <a:t>project. </a:t>
            </a:r>
            <a:r>
              <a:rPr lang="en-US" sz="1050" dirty="0" smtClean="0"/>
              <a:t>You have to make this presentation-video available in a folder location that will be in “</a:t>
            </a:r>
            <a:r>
              <a:rPr lang="en-US" sz="1050" b="1" dirty="0" smtClean="0"/>
              <a:t>Course Information</a:t>
            </a:r>
            <a:r>
              <a:rPr lang="en-US" sz="1050" dirty="0" smtClean="0"/>
              <a:t>”.</a:t>
            </a:r>
            <a:endParaRPr lang="en-US" sz="1050" dirty="0" smtClean="0"/>
          </a:p>
          <a:p>
            <a:pPr>
              <a:buFont typeface="Wingdings" panose="05000000000000000000" pitchFamily="2" charset="2"/>
              <a:buChar char="§"/>
            </a:pPr>
            <a:r>
              <a:rPr lang="en-US" sz="1600" b="1" dirty="0" smtClean="0">
                <a:solidFill>
                  <a:srgbClr val="FF0000"/>
                </a:solidFill>
              </a:rPr>
              <a:t>Group </a:t>
            </a:r>
            <a:r>
              <a:rPr lang="en-US" sz="1600" b="1" dirty="0" smtClean="0">
                <a:solidFill>
                  <a:srgbClr val="FF0000"/>
                </a:solidFill>
              </a:rPr>
              <a:t>Assignment 2 </a:t>
            </a:r>
            <a:r>
              <a:rPr lang="en-US" sz="1600" b="1" dirty="0" smtClean="0">
                <a:solidFill>
                  <a:srgbClr val="FF0000"/>
                </a:solidFill>
              </a:rPr>
              <a:t>is due starting </a:t>
            </a:r>
            <a:r>
              <a:rPr lang="en-US" sz="1600" b="1" dirty="0" smtClean="0">
                <a:solidFill>
                  <a:srgbClr val="FF0000"/>
                </a:solidFill>
              </a:rPr>
              <a:t>from WEEK09</a:t>
            </a:r>
          </a:p>
          <a:p>
            <a:pPr lvl="1">
              <a:buFont typeface="Wingdings" panose="05000000000000000000" pitchFamily="2" charset="2"/>
              <a:buChar char="§"/>
            </a:pPr>
            <a:r>
              <a:rPr lang="en-US" sz="1400" dirty="0" smtClean="0"/>
              <a:t>After your group’s presentation - </a:t>
            </a:r>
            <a:r>
              <a:rPr lang="en-US" sz="1400" b="1" dirty="0" smtClean="0"/>
              <a:t>one </a:t>
            </a:r>
            <a:r>
              <a:rPr lang="en-US" sz="1400" dirty="0" smtClean="0"/>
              <a:t>member of the group must upload a </a:t>
            </a:r>
            <a:r>
              <a:rPr lang="en-US" sz="1400" dirty="0"/>
              <a:t>copy of the </a:t>
            </a:r>
            <a:r>
              <a:rPr lang="en-US" sz="1400" dirty="0" smtClean="0"/>
              <a:t>presentation video </a:t>
            </a:r>
            <a:r>
              <a:rPr lang="en-US" sz="1400" dirty="0" smtClean="0"/>
              <a:t>(4 slides minimum) </a:t>
            </a:r>
            <a:r>
              <a:rPr lang="en-US" sz="1400" dirty="0" smtClean="0"/>
              <a:t>in a location that will be indicated in “Course Information” on Blackboard due </a:t>
            </a:r>
            <a:r>
              <a:rPr lang="en-US" sz="1400" dirty="0"/>
              <a:t>by EOD (as per schedule) </a:t>
            </a:r>
            <a:r>
              <a:rPr lang="en-US" sz="1400" dirty="0" smtClean="0"/>
              <a:t>of your presentation-date</a:t>
            </a:r>
            <a:endParaRPr lang="en-US" sz="1600" dirty="0"/>
          </a:p>
          <a:p>
            <a:pPr>
              <a:buFont typeface="Wingdings" panose="05000000000000000000" pitchFamily="2" charset="2"/>
              <a:buChar char="§"/>
            </a:pPr>
            <a:endParaRPr lang="en-US" sz="1600" b="1" dirty="0" smtClean="0"/>
          </a:p>
          <a:p>
            <a:pPr marL="0" indent="0">
              <a:buNone/>
            </a:pPr>
            <a:endParaRPr lang="en-US" sz="1600" b="1" dirty="0"/>
          </a:p>
          <a:p>
            <a:pPr marL="0" indent="0">
              <a:buNone/>
            </a:pPr>
            <a:endParaRPr lang="en-US" sz="1600" b="1"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13</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2105" y="3250155"/>
            <a:ext cx="2131695" cy="1367282"/>
          </a:xfrm>
          <a:prstGeom prst="rect">
            <a:avLst/>
          </a:prstGeom>
          <a:ln>
            <a:solidFill>
              <a:srgbClr val="548235"/>
            </a:solidFill>
          </a:ln>
        </p:spPr>
      </p:pic>
    </p:spTree>
    <p:extLst>
      <p:ext uri="{BB962C8B-B14F-4D97-AF65-F5344CB8AC3E}">
        <p14:creationId xmlns:p14="http://schemas.microsoft.com/office/powerpoint/2010/main" val="2825210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t>
            </a:r>
            <a:r>
              <a:rPr lang="en-US" u="sng" dirty="0" smtClean="0"/>
              <a:t>Group </a:t>
            </a:r>
            <a:r>
              <a:rPr lang="en-US" u="sng" dirty="0"/>
              <a:t>Assignment 2 </a:t>
            </a:r>
            <a:r>
              <a:rPr lang="en-US" dirty="0" smtClean="0"/>
              <a:t>(Rubric)</a:t>
            </a:r>
            <a:endParaRPr lang="en-US" dirty="0"/>
          </a:p>
        </p:txBody>
      </p:sp>
      <p:sp>
        <p:nvSpPr>
          <p:cNvPr id="4" name="Rectangle 3"/>
          <p:cNvSpPr>
            <a:spLocks noGrp="1" noChangeArrowheads="1"/>
          </p:cNvSpPr>
          <p:nvPr>
            <p:ph idx="1"/>
          </p:nvPr>
        </p:nvSpPr>
        <p:spPr>
          <a:xfrm>
            <a:off x="838199" y="1755118"/>
            <a:ext cx="8774834" cy="4357357"/>
          </a:xfrm>
        </p:spPr>
        <p:txBody>
          <a:bodyPr>
            <a:normAutofit/>
          </a:bodyPr>
          <a:lstStyle/>
          <a:p>
            <a:pPr>
              <a:buFont typeface="Wingdings" panose="05000000000000000000" pitchFamily="2" charset="2"/>
              <a:buChar char="§"/>
            </a:pPr>
            <a:r>
              <a:rPr lang="en-US" sz="2000" b="1" dirty="0" smtClean="0"/>
              <a:t>Group-Share Assignment 2 (Presentation) - Rubric:</a:t>
            </a:r>
          </a:p>
          <a:p>
            <a:pPr lvl="1">
              <a:buFont typeface="Wingdings" panose="05000000000000000000" pitchFamily="2" charset="2"/>
              <a:buChar char="§"/>
            </a:pPr>
            <a:r>
              <a:rPr lang="en-US" sz="1600" b="1" u="sng" dirty="0" smtClean="0"/>
              <a:t>Total marks: </a:t>
            </a:r>
            <a:r>
              <a:rPr lang="en-US" sz="1600" b="1" u="sng" dirty="0" smtClean="0"/>
              <a:t>50</a:t>
            </a:r>
            <a:endParaRPr lang="en-US" sz="1600" b="1" u="sng" dirty="0" smtClean="0"/>
          </a:p>
          <a:p>
            <a:pPr lvl="2">
              <a:buFont typeface="Wingdings" panose="05000000000000000000" pitchFamily="2" charset="2"/>
              <a:buChar char="§"/>
            </a:pPr>
            <a:r>
              <a:rPr lang="en-US" sz="1400" dirty="0" smtClean="0"/>
              <a:t>Problem statement; </a:t>
            </a:r>
            <a:r>
              <a:rPr lang="en-US" sz="1400" dirty="0" smtClean="0"/>
              <a:t>10 </a:t>
            </a:r>
            <a:r>
              <a:rPr lang="en-US" sz="1400" dirty="0" smtClean="0"/>
              <a:t>marks</a:t>
            </a:r>
          </a:p>
          <a:p>
            <a:pPr lvl="3">
              <a:buFont typeface="Wingdings" panose="05000000000000000000" pitchFamily="2" charset="2"/>
              <a:buChar char="§"/>
            </a:pPr>
            <a:r>
              <a:rPr lang="en-US" sz="1050" dirty="0" smtClean="0"/>
              <a:t>What is your problem statement? How did you improve your problem statement based on the new </a:t>
            </a:r>
            <a:r>
              <a:rPr lang="en-US" sz="1050" dirty="0" err="1" smtClean="0"/>
              <a:t>AutoML</a:t>
            </a:r>
            <a:r>
              <a:rPr lang="en-US" sz="1050" dirty="0" smtClean="0"/>
              <a:t> module being assigned; does it cover all components of a “regular” problem statement now?</a:t>
            </a:r>
          </a:p>
          <a:p>
            <a:pPr lvl="2">
              <a:buFont typeface="Wingdings" panose="05000000000000000000" pitchFamily="2" charset="2"/>
              <a:buChar char="§"/>
            </a:pPr>
            <a:r>
              <a:rPr lang="en-US" sz="1400" dirty="0" smtClean="0"/>
              <a:t>Machine </a:t>
            </a:r>
            <a:r>
              <a:rPr lang="en-US" sz="1400" dirty="0"/>
              <a:t>Learning Prediction &amp; Outcomes; </a:t>
            </a:r>
            <a:r>
              <a:rPr lang="en-US" sz="1400" dirty="0" smtClean="0"/>
              <a:t>15 marks</a:t>
            </a:r>
            <a:endParaRPr lang="en-US" sz="1400" dirty="0"/>
          </a:p>
          <a:p>
            <a:pPr lvl="3">
              <a:buFont typeface="Wingdings" panose="05000000000000000000" pitchFamily="2" charset="2"/>
              <a:buChar char="§"/>
            </a:pPr>
            <a:r>
              <a:rPr lang="en-US" sz="1050" dirty="0" smtClean="0"/>
              <a:t>What did the research tell you? What ended up being your goal/solution?</a:t>
            </a:r>
          </a:p>
          <a:p>
            <a:pPr lvl="3">
              <a:buFont typeface="Wingdings" panose="05000000000000000000" pitchFamily="2" charset="2"/>
              <a:buChar char="§"/>
            </a:pPr>
            <a:r>
              <a:rPr lang="en-US" sz="1050" dirty="0" smtClean="0"/>
              <a:t>Does your prediction match </a:t>
            </a:r>
            <a:r>
              <a:rPr lang="en-US" sz="1050" dirty="0"/>
              <a:t>with </a:t>
            </a:r>
            <a:r>
              <a:rPr lang="en-US" sz="1050" dirty="0" smtClean="0"/>
              <a:t>expectation using your designated </a:t>
            </a:r>
            <a:r>
              <a:rPr lang="en-US" sz="1050" dirty="0" err="1" smtClean="0"/>
              <a:t>AutoML</a:t>
            </a:r>
            <a:r>
              <a:rPr lang="en-US" sz="1050" dirty="0" smtClean="0"/>
              <a:t>, thus far? What </a:t>
            </a:r>
            <a:r>
              <a:rPr lang="en-US" sz="1050" dirty="0"/>
              <a:t>were </a:t>
            </a:r>
            <a:r>
              <a:rPr lang="en-US" sz="1050" dirty="0" smtClean="0"/>
              <a:t>research results? Do you have results of your own yet? What are you trying to do to meet your end goal/solution?</a:t>
            </a:r>
            <a:endParaRPr lang="en-US" sz="1050" dirty="0"/>
          </a:p>
          <a:p>
            <a:pPr lvl="2">
              <a:buFont typeface="Wingdings" panose="05000000000000000000" pitchFamily="2" charset="2"/>
              <a:buChar char="§"/>
            </a:pPr>
            <a:r>
              <a:rPr lang="en-US" sz="1400" dirty="0"/>
              <a:t>Solution/Python Code; 10 marks</a:t>
            </a:r>
          </a:p>
          <a:p>
            <a:pPr lvl="3">
              <a:buFont typeface="Wingdings" panose="05000000000000000000" pitchFamily="2" charset="2"/>
              <a:buChar char="§"/>
            </a:pPr>
            <a:r>
              <a:rPr lang="en-US" sz="1050" i="1" dirty="0"/>
              <a:t>Just a prototype</a:t>
            </a:r>
            <a:r>
              <a:rPr lang="en-US" sz="1050" dirty="0"/>
              <a:t>; doesn’t have to be fancy or commented, it just has to be presentable to the class</a:t>
            </a:r>
          </a:p>
          <a:p>
            <a:pPr lvl="3">
              <a:buFont typeface="Wingdings" panose="05000000000000000000" pitchFamily="2" charset="2"/>
              <a:buChar char="§"/>
            </a:pPr>
            <a:r>
              <a:rPr lang="en-US" sz="1050" dirty="0"/>
              <a:t>Need a ML code example; testing/training with preliminary results?</a:t>
            </a:r>
            <a:endParaRPr lang="en-US" sz="1400" dirty="0"/>
          </a:p>
          <a:p>
            <a:pPr lvl="2">
              <a:buFont typeface="Wingdings" panose="05000000000000000000" pitchFamily="2" charset="2"/>
              <a:buChar char="§"/>
            </a:pPr>
            <a:r>
              <a:rPr lang="en-US" sz="1400" dirty="0" smtClean="0"/>
              <a:t>Overall Presentation</a:t>
            </a:r>
            <a:r>
              <a:rPr lang="en-US" sz="1400" dirty="0"/>
              <a:t>; </a:t>
            </a:r>
            <a:r>
              <a:rPr lang="en-US" sz="1400" dirty="0" smtClean="0"/>
              <a:t>10 marks</a:t>
            </a:r>
            <a:endParaRPr lang="en-US" sz="1400" dirty="0"/>
          </a:p>
          <a:p>
            <a:pPr lvl="3">
              <a:buFont typeface="Wingdings" panose="05000000000000000000" pitchFamily="2" charset="2"/>
              <a:buChar char="§"/>
            </a:pPr>
            <a:r>
              <a:rPr lang="en-US" sz="1200" dirty="0"/>
              <a:t>As </a:t>
            </a:r>
            <a:r>
              <a:rPr lang="en-US" sz="1200" dirty="0" smtClean="0"/>
              <a:t>group, </a:t>
            </a:r>
            <a:r>
              <a:rPr lang="en-US" sz="1200" dirty="0"/>
              <a:t>are you presenting in an effective way that is promoting discussion; any good visuals</a:t>
            </a:r>
            <a:r>
              <a:rPr lang="en-US" sz="1200" dirty="0" smtClean="0"/>
              <a:t>? </a:t>
            </a:r>
            <a:r>
              <a:rPr lang="en-US" sz="1200" dirty="0" smtClean="0"/>
              <a:t>Did each </a:t>
            </a:r>
            <a:r>
              <a:rPr lang="en-US" sz="1200" dirty="0" smtClean="0"/>
              <a:t>member present in an engaging way? </a:t>
            </a:r>
            <a:r>
              <a:rPr lang="en-US" sz="1200" dirty="0" smtClean="0"/>
              <a:t>Must </a:t>
            </a:r>
            <a:r>
              <a:rPr lang="en-US" sz="1200" dirty="0" smtClean="0"/>
              <a:t>be a </a:t>
            </a:r>
            <a:r>
              <a:rPr lang="en-US" sz="1200" dirty="0" smtClean="0"/>
              <a:t>done in </a:t>
            </a:r>
            <a:r>
              <a:rPr lang="en-US" sz="1200" dirty="0" smtClean="0"/>
              <a:t>order to attain full marks</a:t>
            </a:r>
            <a:endParaRPr lang="en-US" sz="1200" dirty="0"/>
          </a:p>
          <a:p>
            <a:pPr lvl="2">
              <a:buFont typeface="Wingdings" panose="05000000000000000000" pitchFamily="2" charset="2"/>
              <a:buChar char="§"/>
            </a:pPr>
            <a:r>
              <a:rPr lang="en-US" sz="1400" dirty="0" smtClean="0"/>
              <a:t>Documentation &amp; References</a:t>
            </a:r>
            <a:r>
              <a:rPr lang="en-US" sz="1400" dirty="0"/>
              <a:t>; </a:t>
            </a:r>
            <a:r>
              <a:rPr lang="en-US" sz="1400" dirty="0" smtClean="0"/>
              <a:t>5 marks</a:t>
            </a:r>
          </a:p>
          <a:p>
            <a:pPr lvl="3">
              <a:buFont typeface="Wingdings" panose="05000000000000000000" pitchFamily="2" charset="2"/>
              <a:buChar char="§"/>
            </a:pPr>
            <a:r>
              <a:rPr lang="en-US" sz="1200" dirty="0" smtClean="0"/>
              <a:t>What were some links or videos or articles online that support your idea or inspired you with the solution?</a:t>
            </a:r>
          </a:p>
        </p:txBody>
      </p:sp>
      <p:sp>
        <p:nvSpPr>
          <p:cNvPr id="6" name="Slide Number Placeholder 5"/>
          <p:cNvSpPr>
            <a:spLocks noGrp="1"/>
          </p:cNvSpPr>
          <p:nvPr>
            <p:ph type="sldNum" sz="quarter" idx="12"/>
          </p:nvPr>
        </p:nvSpPr>
        <p:spPr/>
        <p:txBody>
          <a:bodyPr/>
          <a:lstStyle/>
          <a:p>
            <a:fld id="{9C96302D-50DE-436D-9A13-63B37C6E98AB}" type="slidenum">
              <a:rPr lang="en-US" smtClean="0"/>
              <a:t>14</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4699" y="4778975"/>
            <a:ext cx="1539101" cy="1333500"/>
          </a:xfrm>
          <a:prstGeom prst="rect">
            <a:avLst/>
          </a:prstGeom>
          <a:ln>
            <a:solidFill>
              <a:srgbClr val="548235"/>
            </a:solidFill>
          </a:ln>
        </p:spPr>
      </p:pic>
    </p:spTree>
    <p:extLst>
      <p:ext uri="{BB962C8B-B14F-4D97-AF65-F5344CB8AC3E}">
        <p14:creationId xmlns:p14="http://schemas.microsoft.com/office/powerpoint/2010/main" val="1397202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u="sng" dirty="0" smtClean="0"/>
              <a:t>Group Assignment 3 </a:t>
            </a:r>
            <a:r>
              <a:rPr lang="en-US" dirty="0" smtClean="0"/>
              <a:t>(Details)</a:t>
            </a:r>
            <a:endParaRPr lang="en-US" dirty="0"/>
          </a:p>
        </p:txBody>
      </p:sp>
      <p:sp>
        <p:nvSpPr>
          <p:cNvPr id="4" name="Rectangle 3"/>
          <p:cNvSpPr>
            <a:spLocks noGrp="1" noChangeArrowheads="1"/>
          </p:cNvSpPr>
          <p:nvPr>
            <p:ph idx="1"/>
          </p:nvPr>
        </p:nvSpPr>
        <p:spPr>
          <a:xfrm>
            <a:off x="838198" y="1755118"/>
            <a:ext cx="10325101" cy="4357357"/>
          </a:xfrm>
        </p:spPr>
        <p:txBody>
          <a:bodyPr>
            <a:normAutofit fontScale="92500"/>
          </a:bodyPr>
          <a:lstStyle/>
          <a:p>
            <a:pPr>
              <a:buFont typeface="Wingdings" panose="05000000000000000000" pitchFamily="2" charset="2"/>
              <a:buChar char="§"/>
            </a:pPr>
            <a:r>
              <a:rPr lang="en-US" sz="2000" b="1" dirty="0" smtClean="0"/>
              <a:t>30% of your grade</a:t>
            </a:r>
          </a:p>
          <a:p>
            <a:pPr>
              <a:buFont typeface="Wingdings" panose="05000000000000000000" pitchFamily="2" charset="2"/>
              <a:buChar char="§"/>
            </a:pPr>
            <a:r>
              <a:rPr lang="en-US" sz="2000" b="1" dirty="0" smtClean="0"/>
              <a:t>Group-Share, Project Description</a:t>
            </a:r>
          </a:p>
          <a:p>
            <a:pPr lvl="1">
              <a:buFont typeface="Wingdings" panose="05000000000000000000" pitchFamily="2" charset="2"/>
              <a:buChar char="§"/>
            </a:pPr>
            <a:r>
              <a:rPr lang="en-US" sz="1600" b="1" dirty="0" smtClean="0"/>
              <a:t>Your main task is to </a:t>
            </a:r>
            <a:r>
              <a:rPr lang="en-US" sz="1600" b="1" u="sng" dirty="0" smtClean="0"/>
              <a:t>finish</a:t>
            </a:r>
            <a:r>
              <a:rPr lang="en-US" sz="1600" b="1" dirty="0" smtClean="0"/>
              <a:t> prototype solution that you previously shared with the class</a:t>
            </a:r>
          </a:p>
          <a:p>
            <a:pPr lvl="1">
              <a:buFont typeface="Wingdings" panose="05000000000000000000" pitchFamily="2" charset="2"/>
              <a:buChar char="§"/>
            </a:pPr>
            <a:r>
              <a:rPr lang="en-US" sz="1600" dirty="0" smtClean="0"/>
              <a:t>Your </a:t>
            </a:r>
            <a:r>
              <a:rPr lang="en-US" sz="1600" dirty="0" smtClean="0"/>
              <a:t>solution </a:t>
            </a:r>
            <a:r>
              <a:rPr lang="en-US" sz="1600" u="sng" dirty="0" smtClean="0"/>
              <a:t>must</a:t>
            </a:r>
            <a:r>
              <a:rPr lang="en-US" sz="1600" dirty="0" smtClean="0"/>
              <a:t> be visually presentable (using any Python module or technique)</a:t>
            </a:r>
          </a:p>
          <a:p>
            <a:pPr lvl="1">
              <a:buFont typeface="Wingdings" panose="05000000000000000000" pitchFamily="2" charset="2"/>
              <a:buChar char="§"/>
            </a:pPr>
            <a:r>
              <a:rPr lang="en-US" sz="1600" dirty="0" smtClean="0"/>
              <a:t>Your solution </a:t>
            </a:r>
            <a:r>
              <a:rPr lang="en-US" sz="1600" u="sng" dirty="0" smtClean="0"/>
              <a:t>must</a:t>
            </a:r>
            <a:r>
              <a:rPr lang="en-US" sz="1600" dirty="0" smtClean="0"/>
              <a:t> be similar to </a:t>
            </a:r>
            <a:r>
              <a:rPr lang="en-US" sz="1600" dirty="0" smtClean="0"/>
              <a:t>three other </a:t>
            </a:r>
            <a:r>
              <a:rPr lang="en-US" sz="1600" dirty="0" smtClean="0"/>
              <a:t>peer-reviewed research </a:t>
            </a:r>
            <a:r>
              <a:rPr lang="en-US" sz="1600" dirty="0" smtClean="0"/>
              <a:t>papers</a:t>
            </a:r>
          </a:p>
          <a:p>
            <a:pPr lvl="1">
              <a:buFont typeface="Wingdings" panose="05000000000000000000" pitchFamily="2" charset="2"/>
              <a:buChar char="§"/>
            </a:pPr>
            <a:r>
              <a:rPr lang="en-US" sz="1600" dirty="0"/>
              <a:t>Your solution </a:t>
            </a:r>
            <a:r>
              <a:rPr lang="en-US" sz="1600" u="sng" dirty="0"/>
              <a:t>must</a:t>
            </a:r>
            <a:r>
              <a:rPr lang="en-US" sz="1600" dirty="0"/>
              <a:t> be in code (using Python, and as a Google </a:t>
            </a:r>
            <a:r>
              <a:rPr lang="en-US" sz="1600" dirty="0" err="1"/>
              <a:t>Colab</a:t>
            </a:r>
            <a:r>
              <a:rPr lang="en-US" sz="1600" dirty="0"/>
              <a:t> Notebook)</a:t>
            </a:r>
          </a:p>
          <a:p>
            <a:pPr lvl="1">
              <a:buFont typeface="Wingdings" panose="05000000000000000000" pitchFamily="2" charset="2"/>
              <a:buChar char="§"/>
            </a:pPr>
            <a:r>
              <a:rPr lang="en-US" sz="1600" dirty="0" smtClean="0"/>
              <a:t>Your Google </a:t>
            </a:r>
            <a:r>
              <a:rPr lang="en-US" sz="1600" dirty="0" err="1" smtClean="0"/>
              <a:t>Colab</a:t>
            </a:r>
            <a:r>
              <a:rPr lang="en-US" sz="1600" dirty="0" smtClean="0"/>
              <a:t> Notebook </a:t>
            </a:r>
            <a:r>
              <a:rPr lang="en-US" sz="1600" u="sng" dirty="0" smtClean="0"/>
              <a:t>must</a:t>
            </a:r>
            <a:r>
              <a:rPr lang="en-US" sz="1600" dirty="0" smtClean="0"/>
              <a:t> </a:t>
            </a:r>
            <a:r>
              <a:rPr lang="en-US" sz="1600" dirty="0" smtClean="0"/>
              <a:t>have the following header, explaining in simple text:</a:t>
            </a:r>
          </a:p>
          <a:p>
            <a:pPr lvl="2">
              <a:buFont typeface="Wingdings" panose="05000000000000000000" pitchFamily="2" charset="2"/>
              <a:buChar char="§"/>
            </a:pPr>
            <a:r>
              <a:rPr lang="en-US" sz="1200" dirty="0" smtClean="0"/>
              <a:t>Description of the problem statement &amp; solution</a:t>
            </a:r>
          </a:p>
          <a:p>
            <a:pPr lvl="2">
              <a:buFont typeface="Wingdings" panose="05000000000000000000" pitchFamily="2" charset="2"/>
              <a:buChar char="§"/>
            </a:pPr>
            <a:r>
              <a:rPr lang="en-US" sz="1200" dirty="0" smtClean="0"/>
              <a:t>Demonstrate the issues you faced and how you resolved them</a:t>
            </a:r>
          </a:p>
          <a:p>
            <a:pPr lvl="2">
              <a:buFont typeface="Wingdings" panose="05000000000000000000" pitchFamily="2" charset="2"/>
              <a:buChar char="§"/>
            </a:pPr>
            <a:r>
              <a:rPr lang="en-US" sz="1200" dirty="0" smtClean="0"/>
              <a:t>Describe what approaches you have taken since prototype and which </a:t>
            </a:r>
            <a:r>
              <a:rPr lang="en-US" sz="1200" dirty="0" err="1" smtClean="0"/>
              <a:t>hyperparameters</a:t>
            </a:r>
            <a:r>
              <a:rPr lang="en-US" sz="1200" dirty="0" smtClean="0"/>
              <a:t> you adjusted to achieve your </a:t>
            </a:r>
            <a:r>
              <a:rPr lang="en-US" sz="1200" dirty="0" err="1" smtClean="0"/>
              <a:t>AutoML</a:t>
            </a:r>
            <a:r>
              <a:rPr lang="en-US" sz="1200" dirty="0" smtClean="0"/>
              <a:t>-based solution</a:t>
            </a:r>
            <a:endParaRPr lang="en-US" sz="1200" dirty="0" smtClean="0"/>
          </a:p>
          <a:p>
            <a:pPr lvl="2">
              <a:buFont typeface="Wingdings" panose="05000000000000000000" pitchFamily="2" charset="2"/>
              <a:buChar char="§"/>
            </a:pPr>
            <a:r>
              <a:rPr lang="en-US" sz="1200" dirty="0" smtClean="0"/>
              <a:t>How would this solution add value to your real-world situation?</a:t>
            </a:r>
          </a:p>
          <a:p>
            <a:pPr lvl="1">
              <a:buFont typeface="Wingdings" panose="05000000000000000000" pitchFamily="2" charset="2"/>
              <a:buChar char="§"/>
            </a:pPr>
            <a:r>
              <a:rPr lang="en-US" sz="1600" dirty="0"/>
              <a:t>Your solution </a:t>
            </a:r>
            <a:r>
              <a:rPr lang="en-US" sz="1600" u="sng" dirty="0"/>
              <a:t>must</a:t>
            </a:r>
            <a:r>
              <a:rPr lang="en-US" sz="1600" dirty="0"/>
              <a:t> have </a:t>
            </a:r>
            <a:r>
              <a:rPr lang="en-US" sz="1600" dirty="0" smtClean="0"/>
              <a:t>a trailer, </a:t>
            </a:r>
            <a:r>
              <a:rPr lang="en-US" sz="1600" dirty="0"/>
              <a:t>explaining in simple text:</a:t>
            </a:r>
          </a:p>
          <a:p>
            <a:pPr lvl="2">
              <a:buFont typeface="Wingdings" panose="05000000000000000000" pitchFamily="2" charset="2"/>
              <a:buChar char="§"/>
            </a:pPr>
            <a:r>
              <a:rPr lang="en-US" sz="1200" dirty="0" smtClean="0"/>
              <a:t>What you learned; how else would you improve this code; final remarks from each member</a:t>
            </a:r>
            <a:endParaRPr lang="en-US" sz="1200" dirty="0"/>
          </a:p>
          <a:p>
            <a:pPr>
              <a:buFont typeface="Wingdings" panose="05000000000000000000" pitchFamily="2" charset="2"/>
              <a:buChar char="§"/>
            </a:pPr>
            <a:r>
              <a:rPr lang="en-US" sz="2000" b="1" dirty="0" smtClean="0">
                <a:solidFill>
                  <a:srgbClr val="FF0000"/>
                </a:solidFill>
              </a:rPr>
              <a:t>Group Assignment 3 Project is due: WEEK14</a:t>
            </a:r>
          </a:p>
          <a:p>
            <a:pPr lvl="1">
              <a:buFont typeface="Wingdings" panose="05000000000000000000" pitchFamily="2" charset="2"/>
              <a:buChar char="§"/>
            </a:pPr>
            <a:r>
              <a:rPr lang="en-US" sz="1600" dirty="0" smtClean="0"/>
              <a:t>One member of the group must upload a </a:t>
            </a:r>
            <a:r>
              <a:rPr lang="en-US" sz="1600" dirty="0"/>
              <a:t>copy of the </a:t>
            </a:r>
            <a:r>
              <a:rPr lang="en-US" sz="1600" dirty="0" smtClean="0"/>
              <a:t>deliverables (including </a:t>
            </a:r>
            <a:r>
              <a:rPr lang="en-US" sz="1600" dirty="0"/>
              <a:t>references) </a:t>
            </a:r>
            <a:r>
              <a:rPr lang="en-US" sz="1600" dirty="0" smtClean="0"/>
              <a:t>in </a:t>
            </a:r>
            <a:r>
              <a:rPr lang="en-US" sz="1600" b="1" dirty="0" smtClean="0"/>
              <a:t>.</a:t>
            </a:r>
            <a:r>
              <a:rPr lang="en-US" sz="1600" b="1" dirty="0" err="1" smtClean="0"/>
              <a:t>ipynb</a:t>
            </a:r>
            <a:r>
              <a:rPr lang="en-US" sz="1600" b="1" dirty="0" smtClean="0"/>
              <a:t> </a:t>
            </a:r>
            <a:r>
              <a:rPr lang="en-US" sz="1600" dirty="0" smtClean="0"/>
              <a:t>format on </a:t>
            </a:r>
            <a:r>
              <a:rPr lang="en-US" sz="1600" dirty="0" err="1" smtClean="0"/>
              <a:t>BlackBoard</a:t>
            </a:r>
            <a:r>
              <a:rPr lang="en-US" sz="1600" dirty="0"/>
              <a:t> </a:t>
            </a:r>
            <a:endParaRPr lang="en-US" sz="1600" dirty="0" smtClean="0"/>
          </a:p>
          <a:p>
            <a:pPr lvl="1">
              <a:buFont typeface="Wingdings" panose="05000000000000000000" pitchFamily="2" charset="2"/>
              <a:buChar char="§"/>
            </a:pPr>
            <a:r>
              <a:rPr lang="en-US" sz="1600" dirty="0" smtClean="0"/>
              <a:t>This is not a presentation</a:t>
            </a:r>
            <a:endParaRPr lang="en-US" sz="2000" b="1" dirty="0" smtClean="0"/>
          </a:p>
          <a:p>
            <a:pPr marL="0" indent="0">
              <a:buNone/>
            </a:pPr>
            <a:endParaRPr lang="en-US" sz="2000" b="1" dirty="0"/>
          </a:p>
          <a:p>
            <a:pPr marL="0" indent="0">
              <a:buNone/>
            </a:pPr>
            <a:endParaRPr lang="en-US" sz="2000" b="1"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15</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39225" y="1755118"/>
            <a:ext cx="2314575" cy="1543050"/>
          </a:xfrm>
          <a:prstGeom prst="rect">
            <a:avLst/>
          </a:prstGeom>
          <a:ln>
            <a:solidFill>
              <a:srgbClr val="548235"/>
            </a:solidFill>
          </a:ln>
        </p:spPr>
      </p:pic>
    </p:spTree>
    <p:extLst>
      <p:ext uri="{BB962C8B-B14F-4D97-AF65-F5344CB8AC3E}">
        <p14:creationId xmlns:p14="http://schemas.microsoft.com/office/powerpoint/2010/main" val="986185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t>
            </a:r>
            <a:r>
              <a:rPr lang="en-US" u="sng" dirty="0" smtClean="0"/>
              <a:t>Group Assignment 3 </a:t>
            </a:r>
            <a:r>
              <a:rPr lang="en-US" dirty="0" smtClean="0"/>
              <a:t>(Rubric)</a:t>
            </a:r>
            <a:endParaRPr lang="en-US" dirty="0"/>
          </a:p>
        </p:txBody>
      </p:sp>
      <p:sp>
        <p:nvSpPr>
          <p:cNvPr id="4" name="Rectangle 3"/>
          <p:cNvSpPr>
            <a:spLocks noGrp="1" noChangeArrowheads="1"/>
          </p:cNvSpPr>
          <p:nvPr>
            <p:ph idx="1"/>
          </p:nvPr>
        </p:nvSpPr>
        <p:spPr>
          <a:xfrm>
            <a:off x="838199" y="1755118"/>
            <a:ext cx="8774834" cy="4357357"/>
          </a:xfrm>
        </p:spPr>
        <p:txBody>
          <a:bodyPr>
            <a:noAutofit/>
          </a:bodyPr>
          <a:lstStyle/>
          <a:p>
            <a:pPr>
              <a:buFont typeface="Wingdings" panose="05000000000000000000" pitchFamily="2" charset="2"/>
              <a:buChar char="§"/>
            </a:pPr>
            <a:r>
              <a:rPr lang="en-US" sz="2000" b="1" dirty="0" smtClean="0"/>
              <a:t>Group Assignment 3 - Rubric:</a:t>
            </a:r>
          </a:p>
          <a:p>
            <a:pPr lvl="1">
              <a:buFont typeface="Wingdings" panose="05000000000000000000" pitchFamily="2" charset="2"/>
              <a:buChar char="§"/>
            </a:pPr>
            <a:r>
              <a:rPr lang="en-US" sz="1600" b="1" u="sng" dirty="0" smtClean="0"/>
              <a:t>Total marks: 60</a:t>
            </a:r>
            <a:r>
              <a:rPr lang="en-US" sz="1600" u="sng" dirty="0" smtClean="0"/>
              <a:t> (</a:t>
            </a:r>
            <a:r>
              <a:rPr lang="en-US" sz="1600" b="1" u="sng" dirty="0" smtClean="0">
                <a:solidFill>
                  <a:srgbClr val="FFC000"/>
                </a:solidFill>
              </a:rPr>
              <a:t>+5 optional marks</a:t>
            </a:r>
            <a:r>
              <a:rPr lang="en-US" sz="1600" u="sng" dirty="0" smtClean="0"/>
              <a:t>)</a:t>
            </a:r>
          </a:p>
          <a:p>
            <a:pPr lvl="2">
              <a:buFont typeface="Wingdings" panose="05000000000000000000" pitchFamily="2" charset="2"/>
              <a:buChar char="§"/>
            </a:pPr>
            <a:r>
              <a:rPr lang="en-US" sz="1400" dirty="0"/>
              <a:t>Header </a:t>
            </a:r>
            <a:r>
              <a:rPr lang="en-US" sz="1400" dirty="0" smtClean="0"/>
              <a:t>Documentation; </a:t>
            </a:r>
            <a:r>
              <a:rPr lang="en-US" sz="1400" dirty="0" smtClean="0"/>
              <a:t>5 </a:t>
            </a:r>
            <a:r>
              <a:rPr lang="en-US" sz="1400" dirty="0" smtClean="0"/>
              <a:t>marks, mandatory</a:t>
            </a:r>
            <a:endParaRPr lang="en-US" sz="1400" dirty="0"/>
          </a:p>
          <a:p>
            <a:pPr lvl="3">
              <a:buFont typeface="Wingdings" panose="05000000000000000000" pitchFamily="2" charset="2"/>
              <a:buChar char="§"/>
            </a:pPr>
            <a:r>
              <a:rPr lang="en-US" sz="1050" dirty="0" smtClean="0"/>
              <a:t>Explain your project, the strategy, the intended audience, the challenges, and the instructions to construct the pipeline (if any)</a:t>
            </a:r>
          </a:p>
          <a:p>
            <a:pPr lvl="2">
              <a:buFont typeface="Wingdings" panose="05000000000000000000" pitchFamily="2" charset="2"/>
              <a:buChar char="§"/>
            </a:pPr>
            <a:r>
              <a:rPr lang="en-US" sz="1400" dirty="0" smtClean="0"/>
              <a:t>Problem statement review; </a:t>
            </a:r>
            <a:r>
              <a:rPr lang="en-US" sz="1400" dirty="0" smtClean="0"/>
              <a:t>10</a:t>
            </a:r>
            <a:r>
              <a:rPr lang="en-US" sz="1400" dirty="0" smtClean="0"/>
              <a:t> </a:t>
            </a:r>
            <a:r>
              <a:rPr lang="en-US" sz="1400" dirty="0" smtClean="0"/>
              <a:t>marks, mandatory</a:t>
            </a:r>
          </a:p>
          <a:p>
            <a:pPr lvl="3">
              <a:buFont typeface="Wingdings" panose="05000000000000000000" pitchFamily="2" charset="2"/>
              <a:buChar char="§"/>
            </a:pPr>
            <a:r>
              <a:rPr lang="en-US" sz="1050" dirty="0" smtClean="0"/>
              <a:t>How detailed is the problem statement; does it cover all components of a “regular” problem statement; do you have an outlined solution? You can repeat the same problem statement from Assignment 1/2 if no marks were deducted previously</a:t>
            </a:r>
          </a:p>
          <a:p>
            <a:pPr lvl="2">
              <a:buFont typeface="Wingdings" panose="05000000000000000000" pitchFamily="2" charset="2"/>
              <a:buChar char="§"/>
            </a:pPr>
            <a:r>
              <a:rPr lang="en-US" sz="1400" dirty="0" smtClean="0"/>
              <a:t>Python </a:t>
            </a:r>
            <a:r>
              <a:rPr lang="en-US" sz="1400" dirty="0"/>
              <a:t>Code; </a:t>
            </a:r>
            <a:r>
              <a:rPr lang="en-US" sz="1400" dirty="0" smtClean="0"/>
              <a:t>15 </a:t>
            </a:r>
            <a:r>
              <a:rPr lang="en-US" sz="1400" dirty="0"/>
              <a:t>marks, mandatory</a:t>
            </a:r>
          </a:p>
          <a:p>
            <a:pPr lvl="3">
              <a:buFont typeface="Wingdings" panose="05000000000000000000" pitchFamily="2" charset="2"/>
              <a:buChar char="§"/>
            </a:pPr>
            <a:r>
              <a:rPr lang="en-US" sz="1050" dirty="0" smtClean="0"/>
              <a:t>Code has to be working and must meet standards; it must be structured (distributed into sections) and commented/documented</a:t>
            </a:r>
          </a:p>
          <a:p>
            <a:pPr lvl="3">
              <a:buFont typeface="Wingdings" panose="05000000000000000000" pitchFamily="2" charset="2"/>
              <a:buChar char="§"/>
            </a:pPr>
            <a:r>
              <a:rPr lang="en-US" sz="1050" dirty="0" smtClean="0"/>
              <a:t>Your code must properly outline details like: what data are you using, are you cleaning your data (if yes, how), where you are fitting the data into the model, how are you creating test/training sets, where are you formulating results? </a:t>
            </a:r>
          </a:p>
          <a:p>
            <a:pPr lvl="2">
              <a:buFont typeface="Wingdings" panose="05000000000000000000" pitchFamily="2" charset="2"/>
              <a:buChar char="§"/>
            </a:pPr>
            <a:r>
              <a:rPr lang="en-US" sz="1400" dirty="0"/>
              <a:t>Machine Learning Prediction &amp; Outcomes; 10 marks, mandatory</a:t>
            </a:r>
          </a:p>
          <a:p>
            <a:pPr lvl="3">
              <a:buFont typeface="Wingdings" panose="05000000000000000000" pitchFamily="2" charset="2"/>
              <a:buChar char="§"/>
            </a:pPr>
            <a:r>
              <a:rPr lang="en-US" sz="1050" dirty="0"/>
              <a:t>Did your prediction match with expectation using your designated </a:t>
            </a:r>
            <a:r>
              <a:rPr lang="en-US" sz="1050" dirty="0" err="1"/>
              <a:t>AutoML</a:t>
            </a:r>
            <a:r>
              <a:rPr lang="en-US" sz="1050" dirty="0"/>
              <a:t>? What were the results</a:t>
            </a:r>
            <a:r>
              <a:rPr lang="en-US" sz="1050" dirty="0" smtClean="0"/>
              <a:t>? This can be a combination of text or commenting in the code. How does your work match with the research papers that you have selected? How did this fair against the prototype you initially created in Assignment 2?</a:t>
            </a:r>
            <a:endParaRPr lang="en-US" sz="1000" dirty="0"/>
          </a:p>
          <a:p>
            <a:pPr lvl="2">
              <a:buFont typeface="Wingdings" panose="05000000000000000000" pitchFamily="2" charset="2"/>
              <a:buChar char="§"/>
            </a:pPr>
            <a:r>
              <a:rPr lang="en-US" sz="1400" dirty="0" smtClean="0"/>
              <a:t>Visualization &amp; Documentation; 10 marks, mandatory</a:t>
            </a:r>
          </a:p>
          <a:p>
            <a:pPr lvl="3">
              <a:buFont typeface="Wingdings" panose="05000000000000000000" pitchFamily="2" charset="2"/>
              <a:buChar char="§"/>
            </a:pPr>
            <a:r>
              <a:rPr lang="en-US" sz="1050" dirty="0"/>
              <a:t>How did you visualize the results? Are you comparing Assignment 2 attempts, research attempts, and your project attempts? </a:t>
            </a:r>
          </a:p>
          <a:p>
            <a:pPr lvl="3">
              <a:buFont typeface="Wingdings" panose="05000000000000000000" pitchFamily="2" charset="2"/>
              <a:buChar char="§"/>
            </a:pPr>
            <a:r>
              <a:rPr lang="en-US" sz="1050" dirty="0"/>
              <a:t>Can an executive review this and make sense of the results? How user-friendly is the </a:t>
            </a:r>
            <a:r>
              <a:rPr lang="en-US" sz="1050" dirty="0" smtClean="0"/>
              <a:t>output? What </a:t>
            </a:r>
            <a:r>
              <a:rPr lang="en-US" sz="1050" dirty="0"/>
              <a:t>were some links or videos or articles online that support your </a:t>
            </a:r>
            <a:r>
              <a:rPr lang="en-US" sz="1050" dirty="0" smtClean="0"/>
              <a:t>idea; the research papers selected for ideas and comparison</a:t>
            </a:r>
          </a:p>
          <a:p>
            <a:pPr lvl="2">
              <a:buFont typeface="Wingdings" panose="05000000000000000000" pitchFamily="2" charset="2"/>
              <a:buChar char="§"/>
            </a:pPr>
            <a:r>
              <a:rPr lang="en-US" sz="1400" dirty="0" smtClean="0"/>
              <a:t>Trailer Documentation; 10 marks, mandatory</a:t>
            </a:r>
          </a:p>
          <a:p>
            <a:pPr lvl="3">
              <a:buFont typeface="Wingdings" panose="05000000000000000000" pitchFamily="2" charset="2"/>
              <a:buChar char="§"/>
            </a:pPr>
            <a:r>
              <a:rPr lang="en-US" sz="1050" dirty="0" smtClean="0"/>
              <a:t>What did you learn, how else would you improve the code or visualization? </a:t>
            </a:r>
            <a:r>
              <a:rPr lang="en-US" sz="1050" b="1" dirty="0" smtClean="0"/>
              <a:t>Final</a:t>
            </a:r>
            <a:r>
              <a:rPr lang="en-US" sz="1050" dirty="0" smtClean="0"/>
              <a:t> </a:t>
            </a:r>
            <a:r>
              <a:rPr lang="en-US" sz="1050" b="1" dirty="0" smtClean="0"/>
              <a:t>remarks</a:t>
            </a:r>
            <a:r>
              <a:rPr lang="en-US" sz="1050" dirty="0" smtClean="0"/>
              <a:t> </a:t>
            </a:r>
            <a:r>
              <a:rPr lang="en-US" sz="1050" b="1" dirty="0" smtClean="0"/>
              <a:t>from</a:t>
            </a:r>
            <a:r>
              <a:rPr lang="en-US" sz="1050" dirty="0" smtClean="0"/>
              <a:t> </a:t>
            </a:r>
            <a:r>
              <a:rPr lang="en-US" sz="1050" b="1" dirty="0" smtClean="0"/>
              <a:t>each</a:t>
            </a:r>
            <a:r>
              <a:rPr lang="en-US" sz="1050" dirty="0" smtClean="0"/>
              <a:t> </a:t>
            </a:r>
            <a:r>
              <a:rPr lang="en-US" sz="1050" b="1" dirty="0" smtClean="0"/>
              <a:t>group</a:t>
            </a:r>
            <a:r>
              <a:rPr lang="en-US" sz="1050" dirty="0" smtClean="0"/>
              <a:t> </a:t>
            </a:r>
            <a:r>
              <a:rPr lang="en-US" sz="1050" b="1" dirty="0" smtClean="0"/>
              <a:t>member</a:t>
            </a:r>
          </a:p>
        </p:txBody>
      </p:sp>
      <p:sp>
        <p:nvSpPr>
          <p:cNvPr id="6" name="Slide Number Placeholder 5"/>
          <p:cNvSpPr>
            <a:spLocks noGrp="1"/>
          </p:cNvSpPr>
          <p:nvPr>
            <p:ph type="sldNum" sz="quarter" idx="12"/>
          </p:nvPr>
        </p:nvSpPr>
        <p:spPr/>
        <p:txBody>
          <a:bodyPr/>
          <a:lstStyle/>
          <a:p>
            <a:fld id="{9C96302D-50DE-436D-9A13-63B37C6E98AB}" type="slidenum">
              <a:rPr lang="en-US" smtClean="0"/>
              <a:t>16</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4699" y="4778975"/>
            <a:ext cx="1539101" cy="1333500"/>
          </a:xfrm>
          <a:prstGeom prst="rect">
            <a:avLst/>
          </a:prstGeom>
          <a:ln>
            <a:solidFill>
              <a:srgbClr val="548235"/>
            </a:solidFill>
          </a:ln>
        </p:spPr>
      </p:pic>
      <p:sp>
        <p:nvSpPr>
          <p:cNvPr id="3" name="TextBox 2"/>
          <p:cNvSpPr txBox="1"/>
          <p:nvPr/>
        </p:nvSpPr>
        <p:spPr>
          <a:xfrm>
            <a:off x="7341198" y="1769036"/>
            <a:ext cx="4012602" cy="677108"/>
          </a:xfrm>
          <a:prstGeom prst="rect">
            <a:avLst/>
          </a:prstGeom>
          <a:noFill/>
          <a:ln>
            <a:solidFill>
              <a:srgbClr val="FFC000"/>
            </a:solidFill>
          </a:ln>
        </p:spPr>
        <p:txBody>
          <a:bodyPr wrap="square" rtlCol="0">
            <a:spAutoFit/>
          </a:bodyPr>
          <a:lstStyle/>
          <a:p>
            <a:pPr marL="171450" indent="-171450">
              <a:buFont typeface="Arial" panose="020B0604020202020204" pitchFamily="34" charset="0"/>
              <a:buChar char="•"/>
            </a:pPr>
            <a:r>
              <a:rPr lang="en-US" sz="1100" b="1" dirty="0">
                <a:solidFill>
                  <a:srgbClr val="FFC000"/>
                </a:solidFill>
              </a:rPr>
              <a:t>Above and beyond; 5 marks; </a:t>
            </a:r>
            <a:r>
              <a:rPr lang="en-US" sz="1100" b="1" i="1" u="sng" dirty="0">
                <a:solidFill>
                  <a:srgbClr val="FFC000"/>
                </a:solidFill>
              </a:rPr>
              <a:t>optional, exceeding total marks</a:t>
            </a:r>
          </a:p>
          <a:p>
            <a:pPr marL="171450" indent="-171450">
              <a:buFont typeface="Arial" panose="020B0604020202020204" pitchFamily="34" charset="0"/>
              <a:buChar char="•"/>
            </a:pPr>
            <a:r>
              <a:rPr lang="en-US" sz="900" dirty="0"/>
              <a:t>Highlight the features in header and comment in code (</a:t>
            </a:r>
            <a:r>
              <a:rPr lang="en-US" sz="900" dirty="0" err="1"/>
              <a:t>GitHub</a:t>
            </a:r>
            <a:r>
              <a:rPr lang="en-US" sz="900" dirty="0"/>
              <a:t>, or integration of another module?)</a:t>
            </a:r>
          </a:p>
          <a:p>
            <a:pPr marL="171450" indent="-171450">
              <a:buFont typeface="Arial" panose="020B0604020202020204" pitchFamily="34" charset="0"/>
              <a:buChar char="•"/>
            </a:pPr>
            <a:r>
              <a:rPr lang="en-US" sz="900" dirty="0"/>
              <a:t>Additional features, checks/balances that are </a:t>
            </a:r>
            <a:r>
              <a:rPr lang="en-US" sz="900" dirty="0" smtClean="0"/>
              <a:t>pointed out by the group</a:t>
            </a:r>
            <a:endParaRPr lang="en-US" sz="900" dirty="0"/>
          </a:p>
        </p:txBody>
      </p:sp>
    </p:spTree>
    <p:extLst>
      <p:ext uri="{BB962C8B-B14F-4D97-AF65-F5344CB8AC3E}">
        <p14:creationId xmlns:p14="http://schemas.microsoft.com/office/powerpoint/2010/main" val="3418988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4" name="Rectangle 3"/>
          <p:cNvSpPr>
            <a:spLocks noGrp="1" noChangeArrowheads="1"/>
          </p:cNvSpPr>
          <p:nvPr>
            <p:ph idx="1"/>
          </p:nvPr>
        </p:nvSpPr>
        <p:spPr>
          <a:xfrm>
            <a:off x="838198" y="1755118"/>
            <a:ext cx="10515601" cy="4357357"/>
          </a:xfrm>
        </p:spPr>
        <p:txBody>
          <a:bodyPr>
            <a:normAutofit/>
          </a:bodyPr>
          <a:lstStyle/>
          <a:p>
            <a:pPr marL="0" indent="0">
              <a:buNone/>
            </a:pPr>
            <a:r>
              <a:rPr lang="en-US" sz="2000" dirty="0"/>
              <a:t>Due to nature of the course, various materials have </a:t>
            </a:r>
            <a:r>
              <a:rPr lang="en-US" sz="2000" dirty="0" smtClean="0"/>
              <a:t>been compiled </a:t>
            </a:r>
            <a:r>
              <a:rPr lang="en-US" sz="2000" dirty="0"/>
              <a:t>from different open source resources with some moderation. </a:t>
            </a:r>
            <a:endParaRPr lang="en-US" sz="2000" dirty="0" smtClean="0"/>
          </a:p>
          <a:p>
            <a:pPr marL="0" indent="0">
              <a:buNone/>
            </a:pPr>
            <a:r>
              <a:rPr lang="en-US" sz="2000" dirty="0" smtClean="0"/>
              <a:t>The </a:t>
            </a:r>
            <a:r>
              <a:rPr lang="en-US" sz="2000" dirty="0"/>
              <a:t>course designer (slides creator), sincerely </a:t>
            </a:r>
            <a:r>
              <a:rPr lang="en-US" sz="2000" dirty="0" smtClean="0"/>
              <a:t>acknowledges </a:t>
            </a:r>
            <a:r>
              <a:rPr lang="en-US" sz="2000" dirty="0"/>
              <a:t>their hard work and </a:t>
            </a:r>
            <a:r>
              <a:rPr lang="en-US" sz="2000" dirty="0" smtClean="0"/>
              <a:t>contribution, credit will be given wherever necessary</a:t>
            </a:r>
            <a:endParaRPr lang="en-US" sz="2000" dirty="0"/>
          </a:p>
        </p:txBody>
      </p:sp>
      <p:sp>
        <p:nvSpPr>
          <p:cNvPr id="5" name="Slide Number Placeholder 4"/>
          <p:cNvSpPr>
            <a:spLocks noGrp="1"/>
          </p:cNvSpPr>
          <p:nvPr>
            <p:ph type="sldNum" sz="quarter" idx="12"/>
          </p:nvPr>
        </p:nvSpPr>
        <p:spPr/>
        <p:txBody>
          <a:bodyPr/>
          <a:lstStyle/>
          <a:p>
            <a:fld id="{9C96302D-50DE-436D-9A13-63B37C6E98AB}" type="slidenum">
              <a:rPr lang="en-US" smtClean="0"/>
              <a:t>17</a:t>
            </a:fld>
            <a:endParaRPr lang="en-US" dirty="0"/>
          </a:p>
        </p:txBody>
      </p:sp>
    </p:spTree>
    <p:extLst>
      <p:ext uri="{BB962C8B-B14F-4D97-AF65-F5344CB8AC3E}">
        <p14:creationId xmlns:p14="http://schemas.microsoft.com/office/powerpoint/2010/main" val="1022253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Rectangle 3"/>
          <p:cNvSpPr>
            <a:spLocks noGrp="1" noChangeArrowheads="1"/>
          </p:cNvSpPr>
          <p:nvPr>
            <p:ph idx="1"/>
          </p:nvPr>
        </p:nvSpPr>
        <p:spPr>
          <a:xfrm>
            <a:off x="838199" y="1764643"/>
            <a:ext cx="10515601" cy="4357357"/>
          </a:xfrm>
        </p:spPr>
        <p:txBody>
          <a:bodyPr>
            <a:normAutofit/>
          </a:bodyPr>
          <a:lstStyle/>
          <a:p>
            <a:pPr>
              <a:buFont typeface="+mj-lt"/>
              <a:buAutoNum type="arabicPeriod"/>
            </a:pPr>
            <a:r>
              <a:rPr lang="en-US" sz="1050" dirty="0">
                <a:hlinkClick r:id="rId2"/>
              </a:rPr>
              <a:t>https://web.mit.edu/course/21/21.guide/prob-sta.htm#:~:</a:t>
            </a:r>
            <a:r>
              <a:rPr lang="en-US" sz="1050" dirty="0" smtClean="0">
                <a:hlinkClick r:id="rId2"/>
              </a:rPr>
              <a:t>text=Problem%20statements%20often%20have%20three,document%20the%20writer%20is%20preparing</a:t>
            </a:r>
            <a:endParaRPr lang="en-US" sz="1050" dirty="0" smtClean="0"/>
          </a:p>
          <a:p>
            <a:pPr>
              <a:buFont typeface="+mj-lt"/>
              <a:buAutoNum type="arabicPeriod"/>
            </a:pPr>
            <a:r>
              <a:rPr lang="en-US" sz="1050" dirty="0">
                <a:hlinkClick r:id="rId3"/>
              </a:rPr>
              <a:t>https://</a:t>
            </a:r>
            <a:r>
              <a:rPr lang="en-US" sz="1050" dirty="0" smtClean="0">
                <a:hlinkClick r:id="rId3"/>
              </a:rPr>
              <a:t>hostingtribunal.com/blog/how-fast-is-technology-growing</a:t>
            </a:r>
            <a:r>
              <a:rPr lang="en-US" sz="1050" dirty="0">
                <a:hlinkClick r:id="rId3"/>
              </a:rPr>
              <a:t>/#:~:text=Supposedly%2C%20every%2018%20or%20so,is%20known%20as%20Moore's%20law.&amp;</a:t>
            </a:r>
            <a:r>
              <a:rPr lang="en-US" sz="1050" dirty="0" smtClean="0">
                <a:hlinkClick r:id="rId3"/>
              </a:rPr>
              <a:t>text=The%20number%20of%20transistors%20that,over%2010%20billion%20in%202017</a:t>
            </a:r>
            <a:endParaRPr lang="en-US" sz="1050" dirty="0" smtClean="0"/>
          </a:p>
          <a:p>
            <a:pPr>
              <a:buFont typeface="+mj-lt"/>
              <a:buAutoNum type="arabicPeriod"/>
            </a:pPr>
            <a:r>
              <a:rPr lang="en-US" sz="1050" dirty="0">
                <a:hlinkClick r:id="rId4"/>
              </a:rPr>
              <a:t>https://</a:t>
            </a:r>
            <a:r>
              <a:rPr lang="en-US" sz="1050" dirty="0" smtClean="0">
                <a:hlinkClick r:id="rId4"/>
              </a:rPr>
              <a:t>www.elsevier.com/connect/infographic-how-to-read-a-scientific-paper</a:t>
            </a:r>
            <a:r>
              <a:rPr lang="en-US" sz="1050" dirty="0" smtClean="0"/>
              <a:t> </a:t>
            </a:r>
          </a:p>
          <a:p>
            <a:pPr>
              <a:buFont typeface="+mj-lt"/>
              <a:buAutoNum type="arabicPeriod"/>
            </a:pPr>
            <a:r>
              <a:rPr lang="en-US" sz="1050" dirty="0">
                <a:hlinkClick r:id="rId5"/>
              </a:rPr>
              <a:t>https://leftronic.com/blog/how-fast-is-technology-growing-statistics</a:t>
            </a:r>
            <a:r>
              <a:rPr lang="en-US" sz="1050" dirty="0" smtClean="0">
                <a:hlinkClick r:id="rId5"/>
              </a:rPr>
              <a:t>/</a:t>
            </a:r>
            <a:r>
              <a:rPr lang="en-US" sz="1050" dirty="0" smtClean="0"/>
              <a:t> </a:t>
            </a:r>
            <a:endParaRPr lang="en-US" sz="1050" dirty="0"/>
          </a:p>
          <a:p>
            <a:pPr>
              <a:buFont typeface="+mj-lt"/>
              <a:buAutoNum type="arabicPeriod"/>
            </a:pPr>
            <a:r>
              <a:rPr lang="en-US" sz="1050" dirty="0" smtClean="0">
                <a:hlinkClick r:id="rId6"/>
              </a:rPr>
              <a:t>https</a:t>
            </a:r>
            <a:r>
              <a:rPr lang="en-US" sz="1050" dirty="0">
                <a:hlinkClick r:id="rId6"/>
              </a:rPr>
              <a:t>://</a:t>
            </a:r>
            <a:r>
              <a:rPr lang="en-US" sz="1050" dirty="0" smtClean="0">
                <a:hlinkClick r:id="rId6"/>
              </a:rPr>
              <a:t>www.indeed.com/career-advice/career-development/what-is-a-problem-statement</a:t>
            </a:r>
            <a:endParaRPr lang="en-US" sz="1050" dirty="0" smtClean="0"/>
          </a:p>
          <a:p>
            <a:pPr>
              <a:buFont typeface="+mj-lt"/>
              <a:buAutoNum type="arabicPeriod"/>
            </a:pPr>
            <a:r>
              <a:rPr lang="en-US" sz="1050" dirty="0">
                <a:hlinkClick r:id="rId7"/>
              </a:rPr>
              <a:t>https://</a:t>
            </a:r>
            <a:r>
              <a:rPr lang="en-US" sz="1050" dirty="0" smtClean="0">
                <a:hlinkClick r:id="rId7"/>
              </a:rPr>
              <a:t>examples.yourdictionary.com/problem-statement-examples.html</a:t>
            </a:r>
            <a:r>
              <a:rPr lang="en-US" sz="1050" dirty="0" smtClean="0"/>
              <a:t> </a:t>
            </a:r>
          </a:p>
          <a:p>
            <a:pPr>
              <a:buFont typeface="+mj-lt"/>
              <a:buAutoNum type="arabicPeriod"/>
            </a:pPr>
            <a:r>
              <a:rPr lang="en-US" sz="1050" dirty="0">
                <a:hlinkClick r:id="rId8"/>
              </a:rPr>
              <a:t>https://</a:t>
            </a:r>
            <a:r>
              <a:rPr lang="en-US" sz="1050" dirty="0" smtClean="0">
                <a:hlinkClick r:id="rId8"/>
              </a:rPr>
              <a:t>www.library.georgetown.edu/tutorials/research-guides/15-steps</a:t>
            </a:r>
            <a:r>
              <a:rPr lang="en-US" sz="1050" dirty="0" smtClean="0"/>
              <a:t> </a:t>
            </a:r>
          </a:p>
          <a:p>
            <a:pPr>
              <a:buFont typeface="+mj-lt"/>
              <a:buAutoNum type="arabicPeriod"/>
            </a:pPr>
            <a:r>
              <a:rPr lang="en-US" sz="1050" dirty="0" smtClean="0">
                <a:hlinkClick r:id="rId9"/>
              </a:rPr>
              <a:t>https</a:t>
            </a:r>
            <a:r>
              <a:rPr lang="en-US" sz="1050" dirty="0">
                <a:hlinkClick r:id="rId9"/>
              </a:rPr>
              <a:t>://</a:t>
            </a:r>
            <a:r>
              <a:rPr lang="en-US" sz="1050" dirty="0" smtClean="0">
                <a:hlinkClick r:id="rId9"/>
              </a:rPr>
              <a:t>www.youtube.com/channel/UC1H1NWNTG2Xi3pt85ykVSHA</a:t>
            </a:r>
            <a:endParaRPr lang="en-US" sz="1050" dirty="0" smtClean="0"/>
          </a:p>
          <a:p>
            <a:pPr>
              <a:buFont typeface="+mj-lt"/>
              <a:buAutoNum type="arabicPeriod"/>
            </a:pPr>
            <a:r>
              <a:rPr lang="en-US" sz="1050" dirty="0">
                <a:hlinkClick r:id="rId10"/>
              </a:rPr>
              <a:t>https://</a:t>
            </a:r>
            <a:r>
              <a:rPr lang="en-US" sz="1050" dirty="0" smtClean="0">
                <a:hlinkClick r:id="rId10"/>
              </a:rPr>
              <a:t>www.youtube.com/channel/UCWN3xxRkmTPmbKwht9FuE5A</a:t>
            </a:r>
            <a:endParaRPr lang="en-US" sz="1050" dirty="0" smtClean="0"/>
          </a:p>
          <a:p>
            <a:pPr>
              <a:buFont typeface="+mj-lt"/>
              <a:buAutoNum type="arabicPeriod"/>
            </a:pPr>
            <a:r>
              <a:rPr lang="en-US" sz="1050" dirty="0">
                <a:hlinkClick r:id="rId11"/>
              </a:rPr>
              <a:t>https://</a:t>
            </a:r>
            <a:r>
              <a:rPr lang="en-US" sz="1050" dirty="0" smtClean="0">
                <a:hlinkClick r:id="rId11"/>
              </a:rPr>
              <a:t>www.youtube.com/channel/UCPk8m_r6fkUSYmvgCBwq-sw</a:t>
            </a:r>
            <a:endParaRPr lang="en-US" sz="1050" dirty="0" smtClean="0"/>
          </a:p>
          <a:p>
            <a:pPr>
              <a:buFont typeface="+mj-lt"/>
              <a:buAutoNum type="arabicPeriod"/>
            </a:pPr>
            <a:r>
              <a:rPr lang="en-US" sz="1050" dirty="0">
                <a:hlinkClick r:id="rId7"/>
              </a:rPr>
              <a:t>https://</a:t>
            </a:r>
            <a:r>
              <a:rPr lang="en-US" sz="1050" dirty="0" smtClean="0">
                <a:hlinkClick r:id="rId7"/>
              </a:rPr>
              <a:t>examples.yourdictionary.com/problem-statement-examples.html</a:t>
            </a:r>
            <a:r>
              <a:rPr lang="en-US" sz="1050" dirty="0" smtClean="0"/>
              <a:t> </a:t>
            </a:r>
          </a:p>
          <a:p>
            <a:endParaRPr lang="en-US" sz="1050" dirty="0" smtClean="0"/>
          </a:p>
          <a:p>
            <a:pPr marL="0" indent="0">
              <a:buNone/>
            </a:pPr>
            <a:endParaRPr lang="en-US" sz="1100" dirty="0" smtClean="0"/>
          </a:p>
        </p:txBody>
      </p:sp>
      <p:sp>
        <p:nvSpPr>
          <p:cNvPr id="5" name="Slide Number Placeholder 4"/>
          <p:cNvSpPr>
            <a:spLocks noGrp="1"/>
          </p:cNvSpPr>
          <p:nvPr>
            <p:ph type="sldNum" sz="quarter" idx="12"/>
          </p:nvPr>
        </p:nvSpPr>
        <p:spPr/>
        <p:txBody>
          <a:bodyPr/>
          <a:lstStyle/>
          <a:p>
            <a:fld id="{9C96302D-50DE-436D-9A13-63B37C6E98AB}" type="slidenum">
              <a:rPr lang="en-US" smtClean="0"/>
              <a:t>18</a:t>
            </a:fld>
            <a:endParaRPr lang="en-US" dirty="0"/>
          </a:p>
        </p:txBody>
      </p:sp>
    </p:spTree>
    <p:extLst>
      <p:ext uri="{BB962C8B-B14F-4D97-AF65-F5344CB8AC3E}">
        <p14:creationId xmlns:p14="http://schemas.microsoft.com/office/powerpoint/2010/main" val="431564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Objectives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1800" dirty="0" smtClean="0"/>
              <a:t>(A) Research Emerging Technologies</a:t>
            </a:r>
          </a:p>
          <a:p>
            <a:pPr lvl="1">
              <a:buFont typeface="Wingdings" panose="05000000000000000000" pitchFamily="2" charset="2"/>
              <a:buChar char="§"/>
            </a:pPr>
            <a:r>
              <a:rPr lang="en-US" sz="1400" dirty="0" smtClean="0"/>
              <a:t>Stats, Why, How, Where</a:t>
            </a:r>
          </a:p>
          <a:p>
            <a:pPr>
              <a:buFont typeface="Wingdings" panose="05000000000000000000" pitchFamily="2" charset="2"/>
              <a:buChar char="§"/>
            </a:pPr>
            <a:r>
              <a:rPr lang="en-US" sz="1800" dirty="0" smtClean="0"/>
              <a:t>(B) Review Group Assignment 1 (20%)</a:t>
            </a:r>
          </a:p>
          <a:p>
            <a:pPr lvl="1">
              <a:buFont typeface="Wingdings" panose="05000000000000000000" pitchFamily="2" charset="2"/>
              <a:buChar char="§"/>
            </a:pPr>
            <a:r>
              <a:rPr lang="en-US" sz="1400" dirty="0" smtClean="0"/>
              <a:t>Details</a:t>
            </a:r>
          </a:p>
          <a:p>
            <a:pPr lvl="1">
              <a:buFont typeface="Wingdings" panose="05000000000000000000" pitchFamily="2" charset="2"/>
              <a:buChar char="§"/>
            </a:pPr>
            <a:r>
              <a:rPr lang="en-US" sz="1400" dirty="0" smtClean="0"/>
              <a:t>Rubric</a:t>
            </a:r>
          </a:p>
          <a:p>
            <a:pPr>
              <a:buFont typeface="Wingdings" panose="05000000000000000000" pitchFamily="2" charset="2"/>
              <a:buChar char="§"/>
            </a:pPr>
            <a:r>
              <a:rPr lang="en-US" sz="1800" dirty="0" smtClean="0"/>
              <a:t>(C) Review Group Assignment 2 (20%)</a:t>
            </a:r>
          </a:p>
          <a:p>
            <a:pPr lvl="1">
              <a:buFont typeface="Wingdings" panose="05000000000000000000" pitchFamily="2" charset="2"/>
              <a:buChar char="§"/>
            </a:pPr>
            <a:r>
              <a:rPr lang="en-US" sz="1400" dirty="0" smtClean="0"/>
              <a:t>Schedule</a:t>
            </a:r>
          </a:p>
          <a:p>
            <a:pPr lvl="1">
              <a:buFont typeface="Wingdings" panose="05000000000000000000" pitchFamily="2" charset="2"/>
              <a:buChar char="§"/>
            </a:pPr>
            <a:r>
              <a:rPr lang="en-US" sz="1400" dirty="0" smtClean="0"/>
              <a:t>Details</a:t>
            </a:r>
          </a:p>
          <a:p>
            <a:pPr lvl="1">
              <a:buFont typeface="Wingdings" panose="05000000000000000000" pitchFamily="2" charset="2"/>
              <a:buChar char="§"/>
            </a:pPr>
            <a:r>
              <a:rPr lang="en-US" sz="1400" dirty="0" smtClean="0"/>
              <a:t>Rubric</a:t>
            </a:r>
          </a:p>
          <a:p>
            <a:pPr>
              <a:buFont typeface="Wingdings" panose="05000000000000000000" pitchFamily="2" charset="2"/>
              <a:buChar char="§"/>
            </a:pPr>
            <a:r>
              <a:rPr lang="en-US" sz="1800" dirty="0" smtClean="0"/>
              <a:t>(D) Review Group Assignment 3 (30%)</a:t>
            </a:r>
          </a:p>
          <a:p>
            <a:pPr lvl="1">
              <a:buFont typeface="Wingdings" panose="05000000000000000000" pitchFamily="2" charset="2"/>
              <a:buChar char="§"/>
            </a:pPr>
            <a:r>
              <a:rPr lang="en-US" sz="1400" dirty="0"/>
              <a:t>Details</a:t>
            </a:r>
          </a:p>
          <a:p>
            <a:pPr lvl="1">
              <a:buFont typeface="Wingdings" panose="05000000000000000000" pitchFamily="2" charset="2"/>
              <a:buChar char="§"/>
            </a:pPr>
            <a:r>
              <a:rPr lang="en-US" sz="1400" dirty="0" smtClean="0"/>
              <a:t>Rubric</a:t>
            </a:r>
          </a:p>
        </p:txBody>
      </p:sp>
      <p:sp>
        <p:nvSpPr>
          <p:cNvPr id="5" name="Slide Number Placeholder 4"/>
          <p:cNvSpPr>
            <a:spLocks noGrp="1"/>
          </p:cNvSpPr>
          <p:nvPr>
            <p:ph type="sldNum" sz="quarter" idx="12"/>
          </p:nvPr>
        </p:nvSpPr>
        <p:spPr/>
        <p:txBody>
          <a:bodyPr/>
          <a:lstStyle/>
          <a:p>
            <a:fld id="{9C96302D-50DE-436D-9A13-63B37C6E98AB}" type="slidenum">
              <a:rPr lang="en-US" smtClean="0"/>
              <a:t>1</a:t>
            </a:fld>
            <a:endParaRPr lang="en-US" dirty="0"/>
          </a:p>
        </p:txBody>
      </p:sp>
    </p:spTree>
    <p:extLst>
      <p:ext uri="{BB962C8B-B14F-4D97-AF65-F5344CB8AC3E}">
        <p14:creationId xmlns:p14="http://schemas.microsoft.com/office/powerpoint/2010/main" val="3192115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412" y="2245995"/>
            <a:ext cx="3305175" cy="3295650"/>
          </a:xfrm>
          <a:prstGeom prst="rect">
            <a:avLst/>
          </a:prstGeom>
        </p:spPr>
      </p:pic>
      <p:sp>
        <p:nvSpPr>
          <p:cNvPr id="2" name="Title 1"/>
          <p:cNvSpPr>
            <a:spLocks noGrp="1"/>
          </p:cNvSpPr>
          <p:nvPr>
            <p:ph type="title"/>
          </p:nvPr>
        </p:nvSpPr>
        <p:spPr/>
        <p:txBody>
          <a:bodyPr/>
          <a:lstStyle/>
          <a:p>
            <a:r>
              <a:rPr lang="en-US" dirty="0"/>
              <a:t>Thank You Very Much</a:t>
            </a:r>
          </a:p>
        </p:txBody>
      </p:sp>
      <p:sp>
        <p:nvSpPr>
          <p:cNvPr id="5" name="TextBox 4"/>
          <p:cNvSpPr txBox="1"/>
          <p:nvPr/>
        </p:nvSpPr>
        <p:spPr>
          <a:xfrm>
            <a:off x="4060377" y="5126146"/>
            <a:ext cx="4071243" cy="830997"/>
          </a:xfrm>
          <a:prstGeom prst="rect">
            <a:avLst/>
          </a:prstGeom>
          <a:noFill/>
        </p:spPr>
        <p:txBody>
          <a:bodyPr wrap="none" rtlCol="0">
            <a:spAutoFit/>
          </a:bodyPr>
          <a:lstStyle/>
          <a:p>
            <a:r>
              <a:rPr lang="en-US" sz="4800" dirty="0">
                <a:solidFill>
                  <a:srgbClr val="548235"/>
                </a:solidFill>
              </a:rPr>
              <a:t>Any </a:t>
            </a:r>
            <a:r>
              <a:rPr lang="en-US" sz="4800" dirty="0" smtClean="0">
                <a:solidFill>
                  <a:srgbClr val="548235"/>
                </a:solidFill>
              </a:rPr>
              <a:t>Questions?</a:t>
            </a:r>
            <a:endParaRPr lang="en-US" sz="4800" dirty="0">
              <a:solidFill>
                <a:srgbClr val="548235"/>
              </a:solidFill>
            </a:endParaRPr>
          </a:p>
        </p:txBody>
      </p:sp>
      <p:sp>
        <p:nvSpPr>
          <p:cNvPr id="4" name="Slide Number Placeholder 3"/>
          <p:cNvSpPr>
            <a:spLocks noGrp="1"/>
          </p:cNvSpPr>
          <p:nvPr>
            <p:ph type="sldNum" sz="quarter" idx="12"/>
          </p:nvPr>
        </p:nvSpPr>
        <p:spPr/>
        <p:txBody>
          <a:bodyPr/>
          <a:lstStyle/>
          <a:p>
            <a:fld id="{9C96302D-50DE-436D-9A13-63B37C6E98AB}" type="slidenum">
              <a:rPr lang="en-US" smtClean="0"/>
              <a:t>19</a:t>
            </a:fld>
            <a:endParaRPr lang="en-US" dirty="0"/>
          </a:p>
        </p:txBody>
      </p:sp>
    </p:spTree>
    <p:extLst>
      <p:ext uri="{BB962C8B-B14F-4D97-AF65-F5344CB8AC3E}">
        <p14:creationId xmlns:p14="http://schemas.microsoft.com/office/powerpoint/2010/main" val="2488323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A) Research Emerging Tech (</a:t>
            </a:r>
            <a:r>
              <a:rPr lang="en-US" u="sng" dirty="0" smtClean="0"/>
              <a:t>Stats</a:t>
            </a:r>
            <a:r>
              <a:rPr lang="en-US" dirty="0" smtClean="0"/>
              <a:t>)</a:t>
            </a:r>
            <a:endParaRPr lang="en-US" dirty="0"/>
          </a:p>
        </p:txBody>
      </p:sp>
      <p:sp>
        <p:nvSpPr>
          <p:cNvPr id="4" name="Rectangle 3"/>
          <p:cNvSpPr>
            <a:spLocks noGrp="1" noChangeArrowheads="1"/>
          </p:cNvSpPr>
          <p:nvPr>
            <p:ph idx="1"/>
          </p:nvPr>
        </p:nvSpPr>
        <p:spPr>
          <a:xfrm>
            <a:off x="838199" y="1755118"/>
            <a:ext cx="8774834" cy="4357357"/>
          </a:xfrm>
        </p:spPr>
        <p:txBody>
          <a:bodyPr>
            <a:normAutofit/>
          </a:bodyPr>
          <a:lstStyle/>
          <a:p>
            <a:pPr>
              <a:buFont typeface="Wingdings" panose="05000000000000000000" pitchFamily="2" charset="2"/>
              <a:buChar char="§"/>
            </a:pPr>
            <a:r>
              <a:rPr lang="en-US" sz="2000" dirty="0" smtClean="0"/>
              <a:t>Technology is evolving and updating at an exponential rate*</a:t>
            </a:r>
          </a:p>
          <a:p>
            <a:pPr lvl="1">
              <a:buFont typeface="Wingdings" panose="05000000000000000000" pitchFamily="2" charset="2"/>
              <a:buChar char="§"/>
            </a:pPr>
            <a:r>
              <a:rPr lang="en-US" sz="1600" dirty="0" smtClean="0"/>
              <a:t>“By </a:t>
            </a:r>
            <a:r>
              <a:rPr lang="en-US" sz="1600" dirty="0"/>
              <a:t>2025, 38.6 billion smart devices will be collecting, analyzing, and sharing data</a:t>
            </a:r>
            <a:r>
              <a:rPr lang="en-US" sz="1600" dirty="0" smtClean="0"/>
              <a:t>.</a:t>
            </a:r>
          </a:p>
          <a:p>
            <a:pPr lvl="1">
              <a:buFont typeface="Wingdings" panose="05000000000000000000" pitchFamily="2" charset="2"/>
              <a:buChar char="§"/>
            </a:pPr>
            <a:r>
              <a:rPr lang="en-US" sz="1600" dirty="0"/>
              <a:t>The web hosting services market is to reach $77.8 billion in 2025.</a:t>
            </a:r>
          </a:p>
          <a:p>
            <a:pPr lvl="1">
              <a:buFont typeface="Wingdings" panose="05000000000000000000" pitchFamily="2" charset="2"/>
              <a:buChar char="§"/>
            </a:pPr>
            <a:r>
              <a:rPr lang="en-US" sz="1600" dirty="0"/>
              <a:t>70% of all tech spending is expected to go for cloud solutions.</a:t>
            </a:r>
          </a:p>
          <a:p>
            <a:pPr lvl="1">
              <a:buFont typeface="Wingdings" panose="05000000000000000000" pitchFamily="2" charset="2"/>
              <a:buChar char="§"/>
            </a:pPr>
            <a:r>
              <a:rPr lang="en-US" sz="1600" dirty="0"/>
              <a:t>There are 1.35 million tech startups.</a:t>
            </a:r>
          </a:p>
          <a:p>
            <a:pPr lvl="1">
              <a:buFont typeface="Wingdings" panose="05000000000000000000" pitchFamily="2" charset="2"/>
              <a:buChar char="§"/>
            </a:pPr>
            <a:r>
              <a:rPr lang="en-US" sz="1600" dirty="0"/>
              <a:t>Global AI market is expected to reach $89.8 billion.</a:t>
            </a:r>
          </a:p>
          <a:p>
            <a:pPr lvl="1">
              <a:buFont typeface="Wingdings" panose="05000000000000000000" pitchFamily="2" charset="2"/>
              <a:buChar char="§"/>
            </a:pPr>
            <a:r>
              <a:rPr lang="en-US" sz="1600" dirty="0"/>
              <a:t>There are 4,383 million internet users.</a:t>
            </a:r>
          </a:p>
          <a:p>
            <a:pPr lvl="1">
              <a:buFont typeface="Wingdings" panose="05000000000000000000" pitchFamily="2" charset="2"/>
              <a:buChar char="§"/>
            </a:pPr>
            <a:r>
              <a:rPr lang="en-US" sz="1600" dirty="0"/>
              <a:t>Solar energy adoption has grown by around 50</a:t>
            </a:r>
            <a:r>
              <a:rPr lang="en-US" sz="1600" dirty="0" smtClean="0"/>
              <a:t>%”</a:t>
            </a:r>
            <a:endParaRPr lang="en-US" sz="1600" dirty="0"/>
          </a:p>
          <a:p>
            <a:pPr>
              <a:buFont typeface="Wingdings" panose="05000000000000000000" pitchFamily="2" charset="2"/>
              <a:buChar char="§"/>
            </a:pPr>
            <a:r>
              <a:rPr lang="en-US" sz="2000" dirty="0" smtClean="0"/>
              <a:t>A.I/Machine Learning Stats*</a:t>
            </a:r>
          </a:p>
          <a:p>
            <a:pPr lvl="1">
              <a:buFont typeface="Wingdings" panose="05000000000000000000" pitchFamily="2" charset="2"/>
              <a:buChar char="§"/>
            </a:pPr>
            <a:r>
              <a:rPr lang="en-US" sz="1600" dirty="0" smtClean="0"/>
              <a:t>“AI </a:t>
            </a:r>
            <a:r>
              <a:rPr lang="en-US" sz="1600" dirty="0"/>
              <a:t>augmentation will produce $2.9 trillion in business </a:t>
            </a:r>
            <a:r>
              <a:rPr lang="en-US" sz="1600" dirty="0" smtClean="0"/>
              <a:t>value</a:t>
            </a:r>
          </a:p>
          <a:p>
            <a:pPr lvl="1">
              <a:buFont typeface="Wingdings" panose="05000000000000000000" pitchFamily="2" charset="2"/>
              <a:buChar char="§"/>
            </a:pPr>
            <a:r>
              <a:rPr lang="en-US" sz="1600" dirty="0"/>
              <a:t>AI in retail is projected to hit $4.3 billion by </a:t>
            </a:r>
            <a:r>
              <a:rPr lang="en-US" sz="1600" dirty="0" smtClean="0"/>
              <a:t>2024</a:t>
            </a:r>
          </a:p>
          <a:p>
            <a:pPr lvl="1">
              <a:buFont typeface="Wingdings" panose="05000000000000000000" pitchFamily="2" charset="2"/>
              <a:buChar char="§"/>
            </a:pPr>
            <a:r>
              <a:rPr lang="en-US" sz="1600" dirty="0"/>
              <a:t>The wearable AI market will reach $180 billion in </a:t>
            </a:r>
            <a:r>
              <a:rPr lang="en-US" sz="1600" dirty="0" smtClean="0"/>
              <a:t>2025</a:t>
            </a:r>
          </a:p>
          <a:p>
            <a:pPr lvl="1">
              <a:buFont typeface="Wingdings" panose="05000000000000000000" pitchFamily="2" charset="2"/>
              <a:buChar char="§"/>
            </a:pPr>
            <a:r>
              <a:rPr lang="en-US" sz="1600" dirty="0"/>
              <a:t>The global virtual assistant market will be worth $11.3 billion in </a:t>
            </a:r>
            <a:r>
              <a:rPr lang="en-US" sz="1600" dirty="0" smtClean="0"/>
              <a:t>2024</a:t>
            </a:r>
          </a:p>
          <a:p>
            <a:pPr lvl="1">
              <a:buFont typeface="Wingdings" panose="05000000000000000000" pitchFamily="2" charset="2"/>
              <a:buChar char="§"/>
            </a:pPr>
            <a:r>
              <a:rPr lang="en-US" sz="1600" dirty="0"/>
              <a:t>Artificial intelligence will generate 2.3 million jobs in the </a:t>
            </a:r>
            <a:r>
              <a:rPr lang="en-US" sz="1600" dirty="0" smtClean="0"/>
              <a:t>US”</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3378800"/>
            <a:ext cx="3048000" cy="2733675"/>
          </a:xfrm>
          <a:prstGeom prst="rect">
            <a:avLst/>
          </a:prstGeom>
          <a:ln>
            <a:solidFill>
              <a:srgbClr val="548235"/>
            </a:solidFill>
          </a:ln>
        </p:spPr>
      </p:pic>
      <p:sp>
        <p:nvSpPr>
          <p:cNvPr id="7" name="Slide Number Placeholder 6"/>
          <p:cNvSpPr>
            <a:spLocks noGrp="1"/>
          </p:cNvSpPr>
          <p:nvPr>
            <p:ph type="sldNum" sz="quarter" idx="12"/>
          </p:nvPr>
        </p:nvSpPr>
        <p:spPr/>
        <p:txBody>
          <a:bodyPr/>
          <a:lstStyle/>
          <a:p>
            <a:fld id="{9C96302D-50DE-436D-9A13-63B37C6E98AB}" type="slidenum">
              <a:rPr lang="en-US" smtClean="0"/>
              <a:t>2</a:t>
            </a:fld>
            <a:endParaRPr lang="en-US" dirty="0"/>
          </a:p>
        </p:txBody>
      </p:sp>
    </p:spTree>
    <p:extLst>
      <p:ext uri="{BB962C8B-B14F-4D97-AF65-F5344CB8AC3E}">
        <p14:creationId xmlns:p14="http://schemas.microsoft.com/office/powerpoint/2010/main" val="2126545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A) Research Emerging Tech (</a:t>
            </a:r>
            <a:r>
              <a:rPr lang="en-US" u="sng" dirty="0" smtClean="0"/>
              <a:t>Why</a:t>
            </a:r>
            <a:r>
              <a:rPr lang="en-US" dirty="0" smtClean="0"/>
              <a:t>)</a:t>
            </a:r>
            <a:endParaRPr lang="en-US" dirty="0"/>
          </a:p>
        </p:txBody>
      </p:sp>
      <p:sp>
        <p:nvSpPr>
          <p:cNvPr id="4" name="Rectangle 3"/>
          <p:cNvSpPr>
            <a:spLocks noGrp="1" noChangeArrowheads="1"/>
          </p:cNvSpPr>
          <p:nvPr>
            <p:ph idx="1"/>
          </p:nvPr>
        </p:nvSpPr>
        <p:spPr>
          <a:xfrm>
            <a:off x="838199" y="1755118"/>
            <a:ext cx="8774834" cy="4357357"/>
          </a:xfrm>
        </p:spPr>
        <p:txBody>
          <a:bodyPr>
            <a:normAutofit/>
          </a:bodyPr>
          <a:lstStyle/>
          <a:p>
            <a:pPr>
              <a:buFont typeface="Wingdings" panose="05000000000000000000" pitchFamily="2" charset="2"/>
              <a:buChar char="§"/>
            </a:pPr>
            <a:r>
              <a:rPr lang="en-US" sz="2000" dirty="0" smtClean="0"/>
              <a:t>Technology is evolving fast; therefore, we need a lot more folks who can research properly and thoroughly</a:t>
            </a:r>
          </a:p>
          <a:p>
            <a:pPr>
              <a:buFont typeface="Wingdings" panose="05000000000000000000" pitchFamily="2" charset="2"/>
              <a:buChar char="§"/>
            </a:pPr>
            <a:r>
              <a:rPr lang="en-US" sz="2000" dirty="0" smtClean="0"/>
              <a:t>Information overload requires a focused approach</a:t>
            </a:r>
          </a:p>
          <a:p>
            <a:pPr>
              <a:buFont typeface="Wingdings" panose="05000000000000000000" pitchFamily="2" charset="2"/>
              <a:buChar char="§"/>
            </a:pPr>
            <a:r>
              <a:rPr lang="en-US" sz="2000" dirty="0" smtClean="0"/>
              <a:t>Establish direction on a topic/industry that you are passionate about</a:t>
            </a:r>
          </a:p>
          <a:p>
            <a:pPr>
              <a:buFont typeface="Wingdings" panose="05000000000000000000" pitchFamily="2" charset="2"/>
              <a:buChar char="§"/>
            </a:pPr>
            <a:r>
              <a:rPr lang="en-US" sz="2000" dirty="0" smtClean="0"/>
              <a:t>Prepare </a:t>
            </a:r>
            <a:r>
              <a:rPr lang="en-US" sz="2000" dirty="0"/>
              <a:t>you to have an “educated” opinion </a:t>
            </a:r>
            <a:r>
              <a:rPr lang="en-US" sz="2000" dirty="0" smtClean="0"/>
              <a:t>rather than </a:t>
            </a:r>
            <a:r>
              <a:rPr lang="en-US" sz="2000" b="1" i="1" dirty="0" smtClean="0"/>
              <a:t>just </a:t>
            </a:r>
            <a:r>
              <a:rPr lang="en-US" sz="2000" dirty="0" smtClean="0"/>
              <a:t>an opinion</a:t>
            </a:r>
            <a:endParaRPr lang="en-US" sz="2000" dirty="0"/>
          </a:p>
          <a:p>
            <a:pPr>
              <a:buFont typeface="Wingdings" panose="05000000000000000000" pitchFamily="2" charset="2"/>
              <a:buChar char="§"/>
            </a:pPr>
            <a:r>
              <a:rPr lang="en-US" sz="2000" dirty="0"/>
              <a:t>Practice researching the norm through an educated </a:t>
            </a:r>
            <a:r>
              <a:rPr lang="en-US" sz="2000" dirty="0" smtClean="0"/>
              <a:t>approach</a:t>
            </a:r>
          </a:p>
          <a:p>
            <a:pPr>
              <a:buFont typeface="Wingdings" panose="05000000000000000000" pitchFamily="2" charset="2"/>
              <a:buChar char="§"/>
            </a:pPr>
            <a:r>
              <a:rPr lang="en-US" sz="2000" dirty="0" smtClean="0"/>
              <a:t>Cultivate a balanced, yet critical, view of your topic/industry</a:t>
            </a:r>
          </a:p>
          <a:p>
            <a:pPr>
              <a:buFont typeface="Wingdings" panose="05000000000000000000" pitchFamily="2" charset="2"/>
              <a:buChar char="§"/>
            </a:pPr>
            <a:endParaRPr lang="en-US"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0160" y="4106774"/>
            <a:ext cx="2453640" cy="2005701"/>
          </a:xfrm>
          <a:prstGeom prst="rect">
            <a:avLst/>
          </a:prstGeom>
          <a:ln>
            <a:solidFill>
              <a:srgbClr val="548235"/>
            </a:solidFill>
          </a:ln>
        </p:spPr>
      </p:pic>
      <p:sp>
        <p:nvSpPr>
          <p:cNvPr id="8" name="Slide Number Placeholder 7"/>
          <p:cNvSpPr>
            <a:spLocks noGrp="1"/>
          </p:cNvSpPr>
          <p:nvPr>
            <p:ph type="sldNum" sz="quarter" idx="12"/>
          </p:nvPr>
        </p:nvSpPr>
        <p:spPr/>
        <p:txBody>
          <a:bodyPr/>
          <a:lstStyle/>
          <a:p>
            <a:fld id="{9C96302D-50DE-436D-9A13-63B37C6E98AB}" type="slidenum">
              <a:rPr lang="en-US" smtClean="0"/>
              <a:t>3</a:t>
            </a:fld>
            <a:endParaRPr lang="en-US" dirty="0"/>
          </a:p>
        </p:txBody>
      </p:sp>
    </p:spTree>
    <p:extLst>
      <p:ext uri="{BB962C8B-B14F-4D97-AF65-F5344CB8AC3E}">
        <p14:creationId xmlns:p14="http://schemas.microsoft.com/office/powerpoint/2010/main" val="135038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A) Research Emerging Tech (</a:t>
            </a:r>
            <a:r>
              <a:rPr lang="en-US" u="sng" dirty="0" smtClean="0"/>
              <a:t>How</a:t>
            </a:r>
            <a:r>
              <a:rPr lang="en-US" dirty="0" smtClean="0"/>
              <a:t>)</a:t>
            </a:r>
            <a:endParaRPr lang="en-US" dirty="0"/>
          </a:p>
        </p:txBody>
      </p:sp>
      <p:sp>
        <p:nvSpPr>
          <p:cNvPr id="4" name="Rectangle 3"/>
          <p:cNvSpPr>
            <a:spLocks noGrp="1" noChangeArrowheads="1"/>
          </p:cNvSpPr>
          <p:nvPr>
            <p:ph idx="1"/>
          </p:nvPr>
        </p:nvSpPr>
        <p:spPr>
          <a:xfrm>
            <a:off x="838198" y="1755118"/>
            <a:ext cx="10515601" cy="4357357"/>
          </a:xfrm>
        </p:spPr>
        <p:txBody>
          <a:bodyPr>
            <a:normAutofit/>
          </a:bodyPr>
          <a:lstStyle/>
          <a:p>
            <a:pPr>
              <a:buFont typeface="Wingdings" panose="05000000000000000000" pitchFamily="2" charset="2"/>
              <a:buChar char="§"/>
            </a:pPr>
            <a:r>
              <a:rPr lang="en-US" sz="2000" dirty="0" smtClean="0"/>
              <a:t>Initially, avoid tutorials; understand </a:t>
            </a:r>
            <a:r>
              <a:rPr lang="en-US" sz="2000" b="1" u="sng" dirty="0" smtClean="0"/>
              <a:t>what</a:t>
            </a:r>
            <a:r>
              <a:rPr lang="en-US" sz="2000" dirty="0" smtClean="0"/>
              <a:t> you are trying to solve</a:t>
            </a:r>
          </a:p>
          <a:p>
            <a:pPr>
              <a:buFont typeface="Wingdings" panose="05000000000000000000" pitchFamily="2" charset="2"/>
              <a:buChar char="§"/>
            </a:pPr>
            <a:r>
              <a:rPr lang="en-US" sz="2000" b="1" u="sng" dirty="0" smtClean="0"/>
              <a:t>Approach</a:t>
            </a:r>
          </a:p>
          <a:p>
            <a:pPr lvl="1">
              <a:buFont typeface="Wingdings" panose="05000000000000000000" pitchFamily="2" charset="2"/>
              <a:buChar char="§"/>
            </a:pPr>
            <a:r>
              <a:rPr lang="en-US" sz="1600" dirty="0" smtClean="0"/>
              <a:t>Formulate a </a:t>
            </a:r>
            <a:r>
              <a:rPr lang="en-US" sz="1600" u="sng" dirty="0" smtClean="0"/>
              <a:t>problem </a:t>
            </a:r>
            <a:r>
              <a:rPr lang="en-US" sz="1600" u="sng" dirty="0" smtClean="0"/>
              <a:t>statement</a:t>
            </a:r>
            <a:r>
              <a:rPr lang="en-US" sz="1600" b="1" dirty="0" smtClean="0"/>
              <a:t> </a:t>
            </a:r>
            <a:r>
              <a:rPr lang="en-US" sz="1600" dirty="0" smtClean="0"/>
              <a:t>first (next slide has details)</a:t>
            </a:r>
          </a:p>
          <a:p>
            <a:pPr lvl="1">
              <a:buFont typeface="Wingdings" panose="05000000000000000000" pitchFamily="2" charset="2"/>
              <a:buChar char="§"/>
            </a:pPr>
            <a:r>
              <a:rPr lang="en-US" sz="1600" dirty="0" smtClean="0"/>
              <a:t>Based on this problem statement – you prepare a direction hat helps you </a:t>
            </a:r>
            <a:r>
              <a:rPr lang="en-US" sz="1600" dirty="0" smtClean="0"/>
              <a:t>research </a:t>
            </a:r>
            <a:r>
              <a:rPr lang="en-US" sz="1600" dirty="0" smtClean="0"/>
              <a:t>and </a:t>
            </a:r>
            <a:r>
              <a:rPr lang="en-US" sz="1600" dirty="0" smtClean="0"/>
              <a:t>resolve the problem</a:t>
            </a:r>
            <a:endParaRPr lang="en-US" sz="1600" dirty="0" smtClean="0"/>
          </a:p>
          <a:p>
            <a:pPr lvl="1">
              <a:buFont typeface="Wingdings" panose="05000000000000000000" pitchFamily="2" charset="2"/>
              <a:buChar char="§"/>
            </a:pPr>
            <a:r>
              <a:rPr lang="en-US" sz="1600" dirty="0" smtClean="0"/>
              <a:t>Brainstorm </a:t>
            </a:r>
            <a:r>
              <a:rPr lang="en-US" sz="1600" dirty="0"/>
              <a:t>a couple of solutions or approaches that could resolve your problem</a:t>
            </a:r>
          </a:p>
          <a:p>
            <a:pPr lvl="1">
              <a:buFont typeface="Wingdings" panose="05000000000000000000" pitchFamily="2" charset="2"/>
              <a:buChar char="§"/>
            </a:pPr>
            <a:r>
              <a:rPr lang="en-US" sz="1600" dirty="0" smtClean="0"/>
              <a:t>Formulate a hypothesis, and prove/confirm through research; find (peer reviewed) research papers on the same topic (or videos) showing how others have attempted to resolve similar problems (successfully)</a:t>
            </a:r>
          </a:p>
          <a:p>
            <a:pPr lvl="1">
              <a:buFont typeface="Wingdings" panose="05000000000000000000" pitchFamily="2" charset="2"/>
              <a:buChar char="§"/>
            </a:pPr>
            <a:r>
              <a:rPr lang="en-US" sz="1600" dirty="0" smtClean="0"/>
              <a:t>Share your ideas (through presentations) with your peers and embrace constructive criticism; </a:t>
            </a:r>
          </a:p>
          <a:p>
            <a:pPr lvl="1">
              <a:buFont typeface="Wingdings" panose="05000000000000000000" pitchFamily="2" charset="2"/>
              <a:buChar char="§"/>
            </a:pPr>
            <a:r>
              <a:rPr lang="en-US" sz="1600" b="1" u="sng" dirty="0" smtClean="0"/>
              <a:t>Always</a:t>
            </a:r>
            <a:r>
              <a:rPr lang="en-US" sz="1600" dirty="0" smtClean="0"/>
              <a:t> give references for sources of information/ideas</a:t>
            </a:r>
          </a:p>
          <a:p>
            <a:pPr>
              <a:buFont typeface="Wingdings" panose="05000000000000000000" pitchFamily="2" charset="2"/>
              <a:buChar char="§"/>
            </a:pPr>
            <a:r>
              <a:rPr lang="en-US" sz="2000" b="1" dirty="0" smtClean="0"/>
              <a:t>Bonus: </a:t>
            </a:r>
          </a:p>
          <a:p>
            <a:pPr lvl="1">
              <a:buFont typeface="Wingdings" panose="05000000000000000000" pitchFamily="2" charset="2"/>
              <a:buChar char="§"/>
            </a:pPr>
            <a:r>
              <a:rPr lang="en-US" sz="1600" dirty="0" smtClean="0"/>
              <a:t>Read 20-30 research papers every week (more, if you are pursuing PhD) to stay up to date within the field</a:t>
            </a:r>
          </a:p>
        </p:txBody>
      </p:sp>
      <p:sp>
        <p:nvSpPr>
          <p:cNvPr id="7" name="Slide Number Placeholder 6"/>
          <p:cNvSpPr>
            <a:spLocks noGrp="1"/>
          </p:cNvSpPr>
          <p:nvPr>
            <p:ph type="sldNum" sz="quarter" idx="12"/>
          </p:nvPr>
        </p:nvSpPr>
        <p:spPr/>
        <p:txBody>
          <a:bodyPr/>
          <a:lstStyle/>
          <a:p>
            <a:fld id="{9C96302D-50DE-436D-9A13-63B37C6E98AB}" type="slidenum">
              <a:rPr lang="en-US" smtClean="0"/>
              <a:t>4</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319" y="5264778"/>
            <a:ext cx="2186412" cy="1456697"/>
          </a:xfrm>
          <a:prstGeom prst="rect">
            <a:avLst/>
          </a:prstGeom>
          <a:ln>
            <a:solidFill>
              <a:srgbClr val="548235"/>
            </a:solidFill>
          </a:ln>
        </p:spPr>
      </p:pic>
    </p:spTree>
    <p:extLst>
      <p:ext uri="{BB962C8B-B14F-4D97-AF65-F5344CB8AC3E}">
        <p14:creationId xmlns:p14="http://schemas.microsoft.com/office/powerpoint/2010/main" val="1868456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A) Problem Statements (</a:t>
            </a:r>
            <a:r>
              <a:rPr lang="en-US" u="sng" dirty="0" smtClean="0"/>
              <a:t>Components</a:t>
            </a:r>
            <a:r>
              <a:rPr lang="en-US" dirty="0" smtClean="0"/>
              <a:t>)</a:t>
            </a:r>
            <a:endParaRPr lang="en-US" dirty="0"/>
          </a:p>
        </p:txBody>
      </p:sp>
      <p:sp>
        <p:nvSpPr>
          <p:cNvPr id="4" name="Rectangle 3"/>
          <p:cNvSpPr>
            <a:spLocks noGrp="1" noChangeArrowheads="1"/>
          </p:cNvSpPr>
          <p:nvPr>
            <p:ph idx="1"/>
          </p:nvPr>
        </p:nvSpPr>
        <p:spPr>
          <a:xfrm>
            <a:off x="838199" y="1755118"/>
            <a:ext cx="10833848" cy="4357357"/>
          </a:xfrm>
        </p:spPr>
        <p:txBody>
          <a:bodyPr>
            <a:normAutofit/>
          </a:bodyPr>
          <a:lstStyle/>
          <a:p>
            <a:pPr>
              <a:buFont typeface="Wingdings" panose="05000000000000000000" pitchFamily="2" charset="2"/>
              <a:buChar char="§"/>
            </a:pPr>
            <a:r>
              <a:rPr lang="en-US" dirty="0"/>
              <a:t>A </a:t>
            </a:r>
            <a:r>
              <a:rPr lang="en-US" dirty="0" smtClean="0"/>
              <a:t>detailed </a:t>
            </a:r>
            <a:r>
              <a:rPr lang="en-US" u="sng" dirty="0" smtClean="0"/>
              <a:t>problem </a:t>
            </a:r>
            <a:r>
              <a:rPr lang="en-US" u="sng" dirty="0"/>
              <a:t>statement</a:t>
            </a:r>
            <a:r>
              <a:rPr lang="en-US" dirty="0"/>
              <a:t> is usually made up of the following components:</a:t>
            </a:r>
          </a:p>
          <a:p>
            <a:pPr lvl="1">
              <a:buFont typeface="Wingdings" panose="05000000000000000000" pitchFamily="2" charset="2"/>
              <a:buChar char="§"/>
            </a:pPr>
            <a:r>
              <a:rPr lang="en-US" sz="2000" b="1" dirty="0"/>
              <a:t>The </a:t>
            </a:r>
            <a:r>
              <a:rPr lang="en-US" sz="2000" b="1" dirty="0" smtClean="0"/>
              <a:t>Issue/Context</a:t>
            </a:r>
          </a:p>
          <a:p>
            <a:pPr lvl="2">
              <a:buFont typeface="Wingdings" panose="05000000000000000000" pitchFamily="2" charset="2"/>
              <a:buChar char="§"/>
            </a:pPr>
            <a:r>
              <a:rPr lang="en-US" sz="1600" dirty="0" smtClean="0"/>
              <a:t>Actual problem, situation</a:t>
            </a:r>
            <a:endParaRPr lang="en-US" sz="1600" dirty="0"/>
          </a:p>
          <a:p>
            <a:pPr lvl="2">
              <a:buFont typeface="Wingdings" panose="05000000000000000000" pitchFamily="2" charset="2"/>
              <a:buChar char="§"/>
            </a:pPr>
            <a:r>
              <a:rPr lang="en-US" sz="1600" dirty="0" smtClean="0"/>
              <a:t>How </a:t>
            </a:r>
            <a:r>
              <a:rPr lang="en-US" sz="1600" dirty="0"/>
              <a:t>does it happen, why does it </a:t>
            </a:r>
            <a:r>
              <a:rPr lang="en-US" sz="1600" dirty="0" smtClean="0"/>
              <a:t>happen</a:t>
            </a:r>
            <a:endParaRPr lang="en-US" sz="1600" dirty="0"/>
          </a:p>
          <a:p>
            <a:pPr lvl="1">
              <a:buFont typeface="Wingdings" panose="05000000000000000000" pitchFamily="2" charset="2"/>
              <a:buChar char="§"/>
            </a:pPr>
            <a:r>
              <a:rPr lang="en-US" sz="2000" b="1" dirty="0"/>
              <a:t>The </a:t>
            </a:r>
            <a:r>
              <a:rPr lang="en-US" sz="2000" b="1" dirty="0" smtClean="0"/>
              <a:t>Relevance</a:t>
            </a:r>
          </a:p>
          <a:p>
            <a:pPr lvl="2">
              <a:buFont typeface="Wingdings" panose="05000000000000000000" pitchFamily="2" charset="2"/>
              <a:buChar char="§"/>
            </a:pPr>
            <a:r>
              <a:rPr lang="en-US" sz="1600" dirty="0" smtClean="0"/>
              <a:t>Purpose</a:t>
            </a:r>
            <a:r>
              <a:rPr lang="en-US" sz="1600" dirty="0"/>
              <a:t>, vision, and scope of the </a:t>
            </a:r>
            <a:r>
              <a:rPr lang="en-US" sz="1600" dirty="0" smtClean="0"/>
              <a:t>problem</a:t>
            </a:r>
            <a:endParaRPr lang="en-US" sz="1600" dirty="0"/>
          </a:p>
          <a:p>
            <a:pPr lvl="1">
              <a:buFont typeface="Wingdings" panose="05000000000000000000" pitchFamily="2" charset="2"/>
              <a:buChar char="§"/>
            </a:pPr>
            <a:r>
              <a:rPr lang="en-US" sz="2000" b="1" dirty="0"/>
              <a:t>The </a:t>
            </a:r>
            <a:r>
              <a:rPr lang="en-US" sz="2000" b="1" dirty="0" smtClean="0"/>
              <a:t>Objective/Solution/Proposed Method</a:t>
            </a:r>
          </a:p>
          <a:p>
            <a:pPr lvl="2">
              <a:buFont typeface="Wingdings" panose="05000000000000000000" pitchFamily="2" charset="2"/>
              <a:buChar char="§"/>
            </a:pPr>
            <a:r>
              <a:rPr lang="en-US" sz="1600" dirty="0" smtClean="0"/>
              <a:t>Ideal solution(s) </a:t>
            </a:r>
            <a:r>
              <a:rPr lang="en-US" sz="1600" dirty="0"/>
              <a:t>of the problem and objective of the </a:t>
            </a:r>
            <a:r>
              <a:rPr lang="en-US" sz="1600" dirty="0" smtClean="0"/>
              <a:t>solution </a:t>
            </a:r>
          </a:p>
          <a:p>
            <a:pPr lvl="2">
              <a:buFont typeface="Wingdings" panose="05000000000000000000" pitchFamily="2" charset="2"/>
              <a:buChar char="§"/>
            </a:pPr>
            <a:r>
              <a:rPr lang="en-US" sz="1600" dirty="0" smtClean="0"/>
              <a:t>Can be a </a:t>
            </a:r>
            <a:r>
              <a:rPr lang="en-US" sz="1600" dirty="0"/>
              <a:t>claim or proven </a:t>
            </a:r>
            <a:r>
              <a:rPr lang="en-US" sz="1600" dirty="0" smtClean="0"/>
              <a:t>hypothesis via research</a:t>
            </a:r>
          </a:p>
          <a:p>
            <a:pPr lvl="2">
              <a:buFont typeface="Wingdings" panose="05000000000000000000" pitchFamily="2" charset="2"/>
              <a:buChar char="§"/>
            </a:pPr>
            <a:r>
              <a:rPr lang="en-US" sz="1600" dirty="0" smtClean="0"/>
              <a:t>Can be multiple solutions</a:t>
            </a:r>
            <a:endParaRPr lang="en-US" sz="16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7709" y="2693613"/>
            <a:ext cx="3016091" cy="1590062"/>
          </a:xfrm>
          <a:prstGeom prst="rect">
            <a:avLst/>
          </a:prstGeom>
          <a:ln>
            <a:solidFill>
              <a:srgbClr val="548235"/>
            </a:solidFill>
          </a:ln>
        </p:spPr>
      </p:pic>
      <p:sp>
        <p:nvSpPr>
          <p:cNvPr id="7" name="Slide Number Placeholder 6"/>
          <p:cNvSpPr>
            <a:spLocks noGrp="1"/>
          </p:cNvSpPr>
          <p:nvPr>
            <p:ph type="sldNum" sz="quarter" idx="12"/>
          </p:nvPr>
        </p:nvSpPr>
        <p:spPr/>
        <p:txBody>
          <a:bodyPr/>
          <a:lstStyle/>
          <a:p>
            <a:fld id="{9C96302D-50DE-436D-9A13-63B37C6E98AB}" type="slidenum">
              <a:rPr lang="en-US" smtClean="0"/>
              <a:t>5</a:t>
            </a:fld>
            <a:endParaRPr lang="en-US" dirty="0"/>
          </a:p>
        </p:txBody>
      </p:sp>
    </p:spTree>
    <p:extLst>
      <p:ext uri="{BB962C8B-B14F-4D97-AF65-F5344CB8AC3E}">
        <p14:creationId xmlns:p14="http://schemas.microsoft.com/office/powerpoint/2010/main" val="3786454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A) Problem Statements (</a:t>
            </a:r>
            <a:r>
              <a:rPr lang="en-US" u="sng" dirty="0" smtClean="0"/>
              <a:t>Examples</a:t>
            </a:r>
            <a:r>
              <a:rPr lang="en-US" dirty="0" smtClean="0"/>
              <a:t>)</a:t>
            </a:r>
            <a:endParaRPr lang="en-US" dirty="0"/>
          </a:p>
        </p:txBody>
      </p:sp>
      <p:sp>
        <p:nvSpPr>
          <p:cNvPr id="4" name="Rectangle 3"/>
          <p:cNvSpPr>
            <a:spLocks noGrp="1" noChangeArrowheads="1"/>
          </p:cNvSpPr>
          <p:nvPr>
            <p:ph idx="1"/>
          </p:nvPr>
        </p:nvSpPr>
        <p:spPr>
          <a:xfrm>
            <a:off x="838199" y="1755118"/>
            <a:ext cx="7283825" cy="4357357"/>
          </a:xfrm>
        </p:spPr>
        <p:txBody>
          <a:bodyPr>
            <a:normAutofit/>
          </a:bodyPr>
          <a:lstStyle/>
          <a:p>
            <a:pPr>
              <a:buFont typeface="Wingdings" panose="05000000000000000000" pitchFamily="2" charset="2"/>
              <a:buChar char="§"/>
            </a:pPr>
            <a:r>
              <a:rPr lang="en-US" sz="1800" dirty="0" smtClean="0"/>
              <a:t>Example1</a:t>
            </a:r>
          </a:p>
          <a:p>
            <a:pPr lvl="1">
              <a:buFont typeface="Wingdings" panose="05000000000000000000" pitchFamily="2" charset="2"/>
              <a:buChar char="§"/>
            </a:pPr>
            <a:r>
              <a:rPr lang="en-CA" sz="1600" dirty="0"/>
              <a:t>After exercising, the human body is depleted of hydration and electrolytes from </a:t>
            </a:r>
            <a:r>
              <a:rPr lang="en-CA" sz="1600" dirty="0" smtClean="0"/>
              <a:t>sweating</a:t>
            </a:r>
            <a:r>
              <a:rPr lang="en-CA" sz="1600" dirty="0"/>
              <a:t> </a:t>
            </a:r>
            <a:r>
              <a:rPr lang="en-CA" sz="1600" dirty="0" smtClean="0"/>
              <a:t>(Context). The </a:t>
            </a:r>
            <a:r>
              <a:rPr lang="en-CA" sz="1600" dirty="0"/>
              <a:t>person then needs to decide how best to rehydrate the body and replenish the lost </a:t>
            </a:r>
            <a:r>
              <a:rPr lang="en-CA" sz="1600" dirty="0" smtClean="0"/>
              <a:t>electrolytes</a:t>
            </a:r>
            <a:r>
              <a:rPr lang="en-CA" sz="1600" dirty="0"/>
              <a:t> </a:t>
            </a:r>
            <a:r>
              <a:rPr lang="en-CA" sz="1600" dirty="0" smtClean="0"/>
              <a:t>(Issue). Not </a:t>
            </a:r>
            <a:r>
              <a:rPr lang="en-CA" sz="1600" dirty="0"/>
              <a:t>all beverages are equally beneficial after exercise. The coach must decide what drink to offer volleyball players during a game or </a:t>
            </a:r>
            <a:r>
              <a:rPr lang="en-CA" sz="1600" dirty="0" smtClean="0"/>
              <a:t>practice </a:t>
            </a:r>
            <a:r>
              <a:rPr lang="en-CA" sz="1600" dirty="0"/>
              <a:t>(Relevance</a:t>
            </a:r>
            <a:r>
              <a:rPr lang="en-CA" sz="1600" dirty="0" smtClean="0"/>
              <a:t>). In </a:t>
            </a:r>
            <a:r>
              <a:rPr lang="en-CA" sz="1600" dirty="0"/>
              <a:t>this experiment, we will investigate the electrolyte content found in standard sports drink compared to what is found in plain coconut </a:t>
            </a:r>
            <a:r>
              <a:rPr lang="en-CA" sz="1600" dirty="0" smtClean="0"/>
              <a:t>water </a:t>
            </a:r>
            <a:r>
              <a:rPr lang="en-CA" sz="1600" dirty="0"/>
              <a:t>(Objective</a:t>
            </a:r>
            <a:r>
              <a:rPr lang="en-CA" sz="1600" dirty="0" smtClean="0"/>
              <a:t>).</a:t>
            </a:r>
          </a:p>
          <a:p>
            <a:pPr>
              <a:buFont typeface="Wingdings" panose="05000000000000000000" pitchFamily="2" charset="2"/>
              <a:buChar char="§"/>
            </a:pPr>
            <a:r>
              <a:rPr lang="en-CA" sz="1800" dirty="0" smtClean="0"/>
              <a:t>Example2</a:t>
            </a:r>
          </a:p>
          <a:p>
            <a:pPr lvl="1">
              <a:buFont typeface="Wingdings" panose="05000000000000000000" pitchFamily="2" charset="2"/>
              <a:buChar char="§"/>
            </a:pPr>
            <a:r>
              <a:rPr lang="en-CA" sz="1600" dirty="0"/>
              <a:t>Remote workers across the company should be able to communicate with one another seamlessly and effortlessly, without getting bogged down in unnecessary or irrelevant </a:t>
            </a:r>
            <a:r>
              <a:rPr lang="en-CA" sz="1600" dirty="0" smtClean="0"/>
              <a:t>messages </a:t>
            </a:r>
            <a:r>
              <a:rPr lang="en-CA" sz="1600" dirty="0"/>
              <a:t>(Vision</a:t>
            </a:r>
            <a:r>
              <a:rPr lang="en-CA" sz="1600" dirty="0" smtClean="0"/>
              <a:t>). Right </a:t>
            </a:r>
            <a:r>
              <a:rPr lang="en-CA" sz="1600" dirty="0"/>
              <a:t>now, messages tend to get lost or cluttered through multiple email strings. This results not only in lost productivity, but also multiple problems in </a:t>
            </a:r>
            <a:r>
              <a:rPr lang="en-CA" sz="1600" dirty="0" smtClean="0"/>
              <a:t>miscommunication </a:t>
            </a:r>
            <a:r>
              <a:rPr lang="en-CA" sz="1600" dirty="0"/>
              <a:t>(Issue statement</a:t>
            </a:r>
            <a:r>
              <a:rPr lang="en-CA" sz="1600" dirty="0" smtClean="0"/>
              <a:t>). I </a:t>
            </a:r>
            <a:r>
              <a:rPr lang="en-CA" sz="1600" dirty="0"/>
              <a:t>propose that all employees sign up for Slack and use it for the majority of in-company communication. Conversations can be easily searched and organized by channel. Only more formal communication, like official announcements, should be sent over email. (Proposed method)</a:t>
            </a:r>
            <a:endParaRPr lang="en-US" sz="1600"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9423" y="1877965"/>
            <a:ext cx="2145553" cy="2145553"/>
          </a:xfrm>
          <a:prstGeom prst="rect">
            <a:avLst/>
          </a:prstGeom>
        </p:spPr>
      </p:pic>
      <p:sp>
        <p:nvSpPr>
          <p:cNvPr id="6" name="TextBox 5"/>
          <p:cNvSpPr txBox="1"/>
          <p:nvPr/>
        </p:nvSpPr>
        <p:spPr>
          <a:xfrm>
            <a:off x="9109337" y="3933796"/>
            <a:ext cx="2244463" cy="692497"/>
          </a:xfrm>
          <a:prstGeom prst="rect">
            <a:avLst/>
          </a:prstGeom>
          <a:noFill/>
        </p:spPr>
        <p:txBody>
          <a:bodyPr wrap="square" rtlCol="0">
            <a:spAutoFit/>
          </a:bodyPr>
          <a:lstStyle/>
          <a:p>
            <a:r>
              <a:rPr lang="en-US" dirty="0" smtClean="0"/>
              <a:t>More Examples:</a:t>
            </a:r>
          </a:p>
          <a:p>
            <a:r>
              <a:rPr lang="en-US" sz="1050" dirty="0">
                <a:hlinkClick r:id="rId3"/>
              </a:rPr>
              <a:t>https://</a:t>
            </a:r>
            <a:r>
              <a:rPr lang="en-US" sz="1050" dirty="0" smtClean="0">
                <a:hlinkClick r:id="rId3"/>
              </a:rPr>
              <a:t>examples.yourdictionary.com/problem-statement-examples.html</a:t>
            </a:r>
            <a:r>
              <a:rPr lang="en-US" sz="1050" dirty="0" smtClean="0"/>
              <a:t> </a:t>
            </a:r>
            <a:endParaRPr lang="en-US" sz="1050" dirty="0"/>
          </a:p>
        </p:txBody>
      </p:sp>
    </p:spTree>
    <p:extLst>
      <p:ext uri="{BB962C8B-B14F-4D97-AF65-F5344CB8AC3E}">
        <p14:creationId xmlns:p14="http://schemas.microsoft.com/office/powerpoint/2010/main" val="2113109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A) Research Emerging Tech (</a:t>
            </a:r>
            <a:r>
              <a:rPr lang="en-US" u="sng" dirty="0" smtClean="0"/>
              <a:t>Where</a:t>
            </a:r>
            <a:r>
              <a:rPr lang="en-US" dirty="0" smtClean="0"/>
              <a:t>)</a:t>
            </a:r>
            <a:endParaRPr lang="en-US" dirty="0"/>
          </a:p>
        </p:txBody>
      </p:sp>
      <p:sp>
        <p:nvSpPr>
          <p:cNvPr id="4" name="Rectangle 3"/>
          <p:cNvSpPr>
            <a:spLocks noGrp="1" noChangeArrowheads="1"/>
          </p:cNvSpPr>
          <p:nvPr>
            <p:ph idx="1"/>
          </p:nvPr>
        </p:nvSpPr>
        <p:spPr>
          <a:xfrm>
            <a:off x="838199" y="1755118"/>
            <a:ext cx="8774834" cy="4357357"/>
          </a:xfrm>
        </p:spPr>
        <p:txBody>
          <a:bodyPr>
            <a:normAutofit/>
          </a:bodyPr>
          <a:lstStyle/>
          <a:p>
            <a:pPr>
              <a:buFont typeface="Wingdings" panose="05000000000000000000" pitchFamily="2" charset="2"/>
              <a:buChar char="§"/>
            </a:pPr>
            <a:r>
              <a:rPr lang="en-US" sz="2000" b="1" dirty="0" smtClean="0"/>
              <a:t>Links to find Research Papers*</a:t>
            </a:r>
          </a:p>
          <a:p>
            <a:pPr lvl="1">
              <a:buFont typeface="Wingdings" panose="05000000000000000000" pitchFamily="2" charset="2"/>
              <a:buChar char="§"/>
            </a:pPr>
            <a:r>
              <a:rPr lang="en-US" sz="1600" dirty="0" smtClean="0">
                <a:hlinkClick r:id="rId2"/>
              </a:rPr>
              <a:t>Link1</a:t>
            </a:r>
            <a:r>
              <a:rPr lang="en-US" sz="1600" dirty="0" smtClean="0"/>
              <a:t>; </a:t>
            </a:r>
            <a:r>
              <a:rPr lang="en-US" sz="1600" dirty="0" err="1" smtClean="0"/>
              <a:t>ArXiv</a:t>
            </a:r>
            <a:r>
              <a:rPr lang="en-US" sz="1600" dirty="0" smtClean="0"/>
              <a:t> Sanity; </a:t>
            </a:r>
            <a:r>
              <a:rPr lang="en-US" sz="1600" dirty="0" smtClean="0">
                <a:hlinkClick r:id="rId3"/>
              </a:rPr>
              <a:t>what’s </a:t>
            </a:r>
            <a:r>
              <a:rPr lang="en-US" sz="1600" dirty="0" err="1" smtClean="0">
                <a:hlinkClick r:id="rId3"/>
              </a:rPr>
              <a:t>ArXiv</a:t>
            </a:r>
            <a:r>
              <a:rPr lang="en-US" sz="1600" dirty="0" smtClean="0">
                <a:hlinkClick r:id="rId3"/>
              </a:rPr>
              <a:t> Sanity</a:t>
            </a:r>
            <a:r>
              <a:rPr lang="en-US" sz="1600" dirty="0" smtClean="0"/>
              <a:t>?</a:t>
            </a:r>
          </a:p>
          <a:p>
            <a:pPr lvl="2">
              <a:buFont typeface="Wingdings" panose="05000000000000000000" pitchFamily="2" charset="2"/>
              <a:buChar char="§"/>
            </a:pPr>
            <a:r>
              <a:rPr lang="en-US" sz="1200" dirty="0"/>
              <a:t>Reference to </a:t>
            </a:r>
            <a:r>
              <a:rPr lang="en-US" sz="1200" dirty="0">
                <a:hlinkClick r:id="rId4"/>
              </a:rPr>
              <a:t>https://arxiv.org</a:t>
            </a:r>
            <a:r>
              <a:rPr lang="en-US" sz="1200" dirty="0" smtClean="0">
                <a:hlinkClick r:id="rId4"/>
              </a:rPr>
              <a:t>/</a:t>
            </a:r>
            <a:endParaRPr lang="en-US" sz="1200" dirty="0" smtClean="0"/>
          </a:p>
          <a:p>
            <a:pPr lvl="2">
              <a:buFont typeface="Wingdings" panose="05000000000000000000" pitchFamily="2" charset="2"/>
              <a:buChar char="§"/>
            </a:pPr>
            <a:r>
              <a:rPr lang="en-US" sz="1200" dirty="0" err="1"/>
              <a:t>arXiv</a:t>
            </a:r>
            <a:r>
              <a:rPr lang="en-US" sz="1200" dirty="0"/>
              <a:t> is a free distribution service and an open-access archive for 1,892,558 scholarly articles in the fields of physics, mathematics, computer science, quantitative biology, quantitative finance, statistics, electrical engineering and systems science, and economics. Materials on this site are not peer-reviewed by </a:t>
            </a:r>
            <a:r>
              <a:rPr lang="en-US" sz="1200" dirty="0" err="1"/>
              <a:t>arXiv</a:t>
            </a:r>
            <a:r>
              <a:rPr lang="en-US" sz="1200" dirty="0"/>
              <a:t>.</a:t>
            </a:r>
            <a:endParaRPr lang="en-US" sz="1200" dirty="0" smtClean="0"/>
          </a:p>
          <a:p>
            <a:pPr lvl="1">
              <a:buFont typeface="Wingdings" panose="05000000000000000000" pitchFamily="2" charset="2"/>
              <a:buChar char="§"/>
            </a:pPr>
            <a:r>
              <a:rPr lang="en-US" sz="1600" dirty="0" smtClean="0">
                <a:hlinkClick r:id="rId5"/>
              </a:rPr>
              <a:t>Link2</a:t>
            </a:r>
            <a:r>
              <a:rPr lang="en-US" sz="1600" dirty="0" smtClean="0"/>
              <a:t>; Reddit/Machine-Learning</a:t>
            </a:r>
            <a:br>
              <a:rPr lang="en-US" sz="1600" dirty="0" smtClean="0"/>
            </a:br>
            <a:endParaRPr lang="en-US" sz="1600" dirty="0" smtClean="0"/>
          </a:p>
          <a:p>
            <a:pPr>
              <a:buFont typeface="Wingdings" panose="05000000000000000000" pitchFamily="2" charset="2"/>
              <a:buChar char="§"/>
            </a:pPr>
            <a:r>
              <a:rPr lang="en-US" sz="2000" b="1" dirty="0" smtClean="0"/>
              <a:t>Links on how to </a:t>
            </a:r>
            <a:r>
              <a:rPr lang="en-US" sz="2000" b="1" dirty="0" smtClean="0">
                <a:solidFill>
                  <a:srgbClr val="FF0000"/>
                </a:solidFill>
              </a:rPr>
              <a:t>read</a:t>
            </a:r>
            <a:r>
              <a:rPr lang="en-US" sz="2000" b="1" dirty="0" smtClean="0"/>
              <a:t> Research Papers*</a:t>
            </a:r>
            <a:endParaRPr lang="en-US" sz="2000" b="1" dirty="0" smtClean="0">
              <a:hlinkClick r:id="rId6"/>
            </a:endParaRPr>
          </a:p>
          <a:p>
            <a:pPr lvl="1">
              <a:buFont typeface="Wingdings" panose="05000000000000000000" pitchFamily="2" charset="2"/>
              <a:buChar char="§"/>
            </a:pPr>
            <a:r>
              <a:rPr lang="en-US" sz="1600" dirty="0" smtClean="0">
                <a:hlinkClick r:id="rId6"/>
              </a:rPr>
              <a:t>Link3</a:t>
            </a:r>
            <a:r>
              <a:rPr lang="en-US" sz="1600" dirty="0" smtClean="0"/>
              <a:t>; how-to</a:t>
            </a:r>
          </a:p>
          <a:p>
            <a:pPr lvl="1">
              <a:buFont typeface="Wingdings" panose="05000000000000000000" pitchFamily="2" charset="2"/>
              <a:buChar char="§"/>
            </a:pPr>
            <a:r>
              <a:rPr lang="en-US" sz="1600" dirty="0" smtClean="0">
                <a:hlinkClick r:id="rId7"/>
              </a:rPr>
              <a:t>Link4</a:t>
            </a:r>
            <a:r>
              <a:rPr lang="en-US" sz="1600" dirty="0" smtClean="0"/>
              <a:t>; </a:t>
            </a:r>
            <a:r>
              <a:rPr lang="en-US" sz="1600" dirty="0"/>
              <a:t>how-to</a:t>
            </a:r>
            <a:endParaRPr lang="en-US" sz="1600" dirty="0" smtClean="0"/>
          </a:p>
          <a:p>
            <a:pPr lvl="1">
              <a:buFont typeface="Wingdings" panose="05000000000000000000" pitchFamily="2" charset="2"/>
              <a:buChar char="§"/>
            </a:pPr>
            <a:r>
              <a:rPr lang="en-US" sz="1600" dirty="0" smtClean="0">
                <a:hlinkClick r:id="rId8"/>
              </a:rPr>
              <a:t>Link5</a:t>
            </a:r>
            <a:r>
              <a:rPr lang="en-US" sz="1600" dirty="0" smtClean="0"/>
              <a:t>; </a:t>
            </a:r>
            <a:r>
              <a:rPr lang="en-US" sz="1600" dirty="0"/>
              <a:t>how-to</a:t>
            </a:r>
            <a:endParaRPr lang="en-US" sz="1600" dirty="0" smtClean="0"/>
          </a:p>
          <a:p>
            <a:pPr lvl="1">
              <a:buFont typeface="Wingdings" panose="05000000000000000000" pitchFamily="2" charset="2"/>
              <a:buChar char="§"/>
            </a:pPr>
            <a:r>
              <a:rPr lang="en-US" sz="1600" dirty="0" smtClean="0">
                <a:hlinkClick r:id="rId9"/>
              </a:rPr>
              <a:t>Link6</a:t>
            </a:r>
            <a:r>
              <a:rPr lang="en-US" sz="1600" dirty="0" smtClean="0"/>
              <a:t>; </a:t>
            </a:r>
            <a:r>
              <a:rPr lang="en-US" sz="1600" dirty="0"/>
              <a:t>how-to</a:t>
            </a:r>
            <a:endParaRPr lang="en-US" sz="1600" dirty="0" smtClean="0"/>
          </a:p>
          <a:p>
            <a:pPr lvl="1">
              <a:buFont typeface="Wingdings" panose="05000000000000000000" pitchFamily="2" charset="2"/>
              <a:buChar char="§"/>
            </a:pPr>
            <a:r>
              <a:rPr lang="en-US" sz="1600" dirty="0" smtClean="0">
                <a:hlinkClick r:id="rId10"/>
              </a:rPr>
              <a:t>Link7</a:t>
            </a:r>
            <a:r>
              <a:rPr lang="en-US" sz="1600" dirty="0"/>
              <a:t>; how-to</a:t>
            </a:r>
            <a:endParaRPr lang="en-US" sz="2000" dirty="0" smtClean="0"/>
          </a:p>
          <a:p>
            <a:pPr>
              <a:buFont typeface="Wingdings" panose="05000000000000000000" pitchFamily="2" charset="2"/>
              <a:buChar char="§"/>
            </a:pPr>
            <a:endParaRPr lang="en-US" sz="2000" dirty="0"/>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580120" y="4032215"/>
            <a:ext cx="2773680" cy="2080260"/>
          </a:xfrm>
          <a:prstGeom prst="rect">
            <a:avLst/>
          </a:prstGeom>
          <a:ln>
            <a:solidFill>
              <a:srgbClr val="548235"/>
            </a:solidFill>
          </a:ln>
        </p:spPr>
      </p:pic>
      <p:sp>
        <p:nvSpPr>
          <p:cNvPr id="7" name="Slide Number Placeholder 6"/>
          <p:cNvSpPr>
            <a:spLocks noGrp="1"/>
          </p:cNvSpPr>
          <p:nvPr>
            <p:ph type="sldNum" sz="quarter" idx="12"/>
          </p:nvPr>
        </p:nvSpPr>
        <p:spPr/>
        <p:txBody>
          <a:bodyPr/>
          <a:lstStyle/>
          <a:p>
            <a:fld id="{9C96302D-50DE-436D-9A13-63B37C6E98AB}" type="slidenum">
              <a:rPr lang="en-US" smtClean="0"/>
              <a:t>7</a:t>
            </a:fld>
            <a:endParaRPr lang="en-US" dirty="0"/>
          </a:p>
        </p:txBody>
      </p:sp>
    </p:spTree>
    <p:extLst>
      <p:ext uri="{BB962C8B-B14F-4D97-AF65-F5344CB8AC3E}">
        <p14:creationId xmlns:p14="http://schemas.microsoft.com/office/powerpoint/2010/main" val="3694753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Details</a:t>
            </a:r>
            <a:endParaRPr lang="en-US" dirty="0"/>
          </a:p>
        </p:txBody>
      </p:sp>
      <p:sp>
        <p:nvSpPr>
          <p:cNvPr id="4" name="Rectangle 3"/>
          <p:cNvSpPr>
            <a:spLocks noGrp="1" noChangeArrowheads="1"/>
          </p:cNvSpPr>
          <p:nvPr>
            <p:ph idx="1"/>
          </p:nvPr>
        </p:nvSpPr>
        <p:spPr>
          <a:xfrm>
            <a:off x="838200" y="1825625"/>
            <a:ext cx="10676766" cy="4351338"/>
          </a:xfrm>
        </p:spPr>
        <p:txBody>
          <a:bodyPr>
            <a:normAutofit fontScale="92500" lnSpcReduction="10000"/>
          </a:bodyPr>
          <a:lstStyle/>
          <a:p>
            <a:pPr lvl="0"/>
            <a:r>
              <a:rPr lang="en-US" b="1" dirty="0" smtClean="0"/>
              <a:t>Group Assignments 70% </a:t>
            </a:r>
            <a:endParaRPr lang="en-US" dirty="0"/>
          </a:p>
          <a:p>
            <a:pPr lvl="1"/>
            <a:r>
              <a:rPr lang="en-US" dirty="0" smtClean="0"/>
              <a:t>20% – Assignment 1 (</a:t>
            </a:r>
            <a:r>
              <a:rPr lang="en-US" b="1" dirty="0" smtClean="0"/>
              <a:t>“</a:t>
            </a:r>
            <a:r>
              <a:rPr lang="en-US" b="1" dirty="0" smtClean="0"/>
              <a:t>Group’s </a:t>
            </a:r>
            <a:r>
              <a:rPr lang="en-US" b="1" u="sng" dirty="0" smtClean="0"/>
              <a:t>Problem </a:t>
            </a:r>
            <a:r>
              <a:rPr lang="en-US" b="1" u="sng" dirty="0" smtClean="0"/>
              <a:t>Statement</a:t>
            </a:r>
            <a:r>
              <a:rPr lang="en-US" b="1" dirty="0" smtClean="0"/>
              <a:t>”; </a:t>
            </a:r>
            <a:r>
              <a:rPr lang="en-US" dirty="0" smtClean="0"/>
              <a:t>initial view)</a:t>
            </a:r>
            <a:endParaRPr lang="en-US" dirty="0" smtClean="0"/>
          </a:p>
          <a:p>
            <a:pPr lvl="2"/>
            <a:r>
              <a:rPr lang="en-US" dirty="0" smtClean="0">
                <a:ln>
                  <a:solidFill>
                    <a:srgbClr val="FF0000"/>
                  </a:solidFill>
                </a:ln>
              </a:rPr>
              <a:t>Details </a:t>
            </a:r>
            <a:r>
              <a:rPr lang="en-US" dirty="0">
                <a:ln>
                  <a:solidFill>
                    <a:srgbClr val="FF0000"/>
                  </a:solidFill>
                </a:ln>
              </a:rPr>
              <a:t>to be shared WEEK </a:t>
            </a:r>
            <a:r>
              <a:rPr lang="en-US" dirty="0" smtClean="0">
                <a:ln>
                  <a:solidFill>
                    <a:srgbClr val="FF0000"/>
                  </a:solidFill>
                </a:ln>
              </a:rPr>
              <a:t>3; </a:t>
            </a:r>
            <a:r>
              <a:rPr lang="en-US" b="1" dirty="0" smtClean="0">
                <a:ln>
                  <a:solidFill>
                    <a:srgbClr val="FF0000"/>
                  </a:solidFill>
                </a:ln>
              </a:rPr>
              <a:t>Due on WEEK 5</a:t>
            </a:r>
          </a:p>
          <a:p>
            <a:pPr lvl="1"/>
            <a:r>
              <a:rPr lang="en-US" dirty="0" smtClean="0"/>
              <a:t>20% – Assignment 2 (</a:t>
            </a:r>
            <a:r>
              <a:rPr lang="en-US" b="1" dirty="0" smtClean="0"/>
              <a:t>“</a:t>
            </a:r>
            <a:r>
              <a:rPr lang="en-US" b="1" dirty="0" smtClean="0"/>
              <a:t>Group’s </a:t>
            </a:r>
            <a:r>
              <a:rPr lang="en-US" b="1" u="sng" dirty="0" smtClean="0"/>
              <a:t>Prototype</a:t>
            </a:r>
            <a:r>
              <a:rPr lang="en-US" b="1" dirty="0" smtClean="0"/>
              <a:t> </a:t>
            </a:r>
            <a:r>
              <a:rPr lang="en-US" b="1" u="sng" dirty="0" smtClean="0"/>
              <a:t>Presentation</a:t>
            </a:r>
            <a:r>
              <a:rPr lang="en-US" b="1" dirty="0" smtClean="0"/>
              <a:t>”</a:t>
            </a:r>
            <a:r>
              <a:rPr lang="en-US" dirty="0" smtClean="0"/>
              <a:t>; sharing project status so far”)</a:t>
            </a:r>
            <a:endParaRPr lang="en-US" dirty="0"/>
          </a:p>
          <a:p>
            <a:pPr lvl="2"/>
            <a:r>
              <a:rPr lang="en-US" dirty="0" smtClean="0">
                <a:ln>
                  <a:solidFill>
                    <a:srgbClr val="FF0000"/>
                  </a:solidFill>
                </a:ln>
              </a:rPr>
              <a:t>Details to be shared WEEK3; </a:t>
            </a:r>
            <a:r>
              <a:rPr lang="en-US" b="1" dirty="0" smtClean="0">
                <a:ln>
                  <a:solidFill>
                    <a:srgbClr val="FF0000"/>
                  </a:solidFill>
                </a:ln>
              </a:rPr>
              <a:t>Due weekly (per group) starting from WEEK9</a:t>
            </a:r>
            <a:endParaRPr lang="en-US" b="1" dirty="0">
              <a:ln>
                <a:solidFill>
                  <a:srgbClr val="FF0000"/>
                </a:solidFill>
              </a:ln>
            </a:endParaRPr>
          </a:p>
          <a:p>
            <a:pPr lvl="1"/>
            <a:r>
              <a:rPr lang="en-US" dirty="0" smtClean="0"/>
              <a:t>30% </a:t>
            </a:r>
            <a:r>
              <a:rPr lang="en-US" dirty="0"/>
              <a:t>– </a:t>
            </a:r>
            <a:r>
              <a:rPr lang="en-US" dirty="0" smtClean="0"/>
              <a:t>Assignment 3 (</a:t>
            </a:r>
            <a:r>
              <a:rPr lang="en-US" b="1" dirty="0" smtClean="0"/>
              <a:t>“Group </a:t>
            </a:r>
            <a:r>
              <a:rPr lang="en-US" b="1" u="sng" dirty="0" smtClean="0"/>
              <a:t>Project</a:t>
            </a:r>
            <a:r>
              <a:rPr lang="en-US" b="1" dirty="0" smtClean="0"/>
              <a:t>”</a:t>
            </a:r>
            <a:r>
              <a:rPr lang="en-US" dirty="0" smtClean="0"/>
              <a:t>, implementation details)</a:t>
            </a:r>
            <a:endParaRPr lang="en-US" dirty="0" smtClean="0"/>
          </a:p>
          <a:p>
            <a:pPr lvl="2"/>
            <a:r>
              <a:rPr lang="en-US" dirty="0" smtClean="0">
                <a:ln>
                  <a:solidFill>
                    <a:srgbClr val="FF0000"/>
                  </a:solidFill>
                </a:ln>
              </a:rPr>
              <a:t>Details </a:t>
            </a:r>
            <a:r>
              <a:rPr lang="en-US" dirty="0">
                <a:ln>
                  <a:solidFill>
                    <a:srgbClr val="FF0000"/>
                  </a:solidFill>
                </a:ln>
              </a:rPr>
              <a:t>to be shared </a:t>
            </a:r>
            <a:r>
              <a:rPr lang="en-US" dirty="0" smtClean="0">
                <a:ln>
                  <a:solidFill>
                    <a:srgbClr val="FF0000"/>
                  </a:solidFill>
                </a:ln>
              </a:rPr>
              <a:t>WEEK3; </a:t>
            </a:r>
            <a:r>
              <a:rPr lang="en-US" b="1" dirty="0" smtClean="0">
                <a:ln>
                  <a:solidFill>
                    <a:srgbClr val="FF0000"/>
                  </a:solidFill>
                </a:ln>
              </a:rPr>
              <a:t>Due on WEEK </a:t>
            </a:r>
            <a:r>
              <a:rPr lang="en-US" b="1" dirty="0" smtClean="0">
                <a:ln>
                  <a:solidFill>
                    <a:srgbClr val="FF0000"/>
                  </a:solidFill>
                </a:ln>
              </a:rPr>
              <a:t>14</a:t>
            </a:r>
            <a:br>
              <a:rPr lang="en-US" b="1" dirty="0" smtClean="0">
                <a:ln>
                  <a:solidFill>
                    <a:srgbClr val="FF0000"/>
                  </a:solidFill>
                </a:ln>
              </a:rPr>
            </a:br>
            <a:endParaRPr lang="en-US" b="1" dirty="0"/>
          </a:p>
          <a:p>
            <a:pPr lvl="0"/>
            <a:r>
              <a:rPr lang="en-US" b="1" dirty="0" smtClean="0"/>
              <a:t>Test 30</a:t>
            </a:r>
            <a:r>
              <a:rPr lang="en-US" b="1" dirty="0"/>
              <a:t>% </a:t>
            </a:r>
            <a:endParaRPr lang="en-US" dirty="0"/>
          </a:p>
          <a:p>
            <a:pPr lvl="1"/>
            <a:r>
              <a:rPr lang="en-US" dirty="0" smtClean="0"/>
              <a:t>15% </a:t>
            </a:r>
            <a:r>
              <a:rPr lang="en-US" dirty="0"/>
              <a:t>– Mid-Term </a:t>
            </a:r>
            <a:r>
              <a:rPr lang="en-US" dirty="0" smtClean="0"/>
              <a:t>Exam (Multiple Choice, True/False, Multi-Answers)</a:t>
            </a:r>
          </a:p>
          <a:p>
            <a:pPr lvl="2"/>
            <a:r>
              <a:rPr lang="en-US" dirty="0" smtClean="0">
                <a:ln>
                  <a:solidFill>
                    <a:srgbClr val="FF0000"/>
                  </a:solidFill>
                </a:ln>
              </a:rPr>
              <a:t>Evaluation </a:t>
            </a:r>
            <a:r>
              <a:rPr lang="en-US" b="1" dirty="0" smtClean="0">
                <a:ln>
                  <a:solidFill>
                    <a:srgbClr val="FF0000"/>
                  </a:solidFill>
                </a:ln>
              </a:rPr>
              <a:t>held on </a:t>
            </a:r>
            <a:r>
              <a:rPr lang="en-US" b="1" dirty="0" smtClean="0">
                <a:ln>
                  <a:solidFill>
                    <a:srgbClr val="FF0000"/>
                  </a:solidFill>
                </a:ln>
              </a:rPr>
              <a:t>WEEK </a:t>
            </a:r>
            <a:r>
              <a:rPr lang="en-US" b="1" dirty="0" smtClean="0">
                <a:ln>
                  <a:solidFill>
                    <a:srgbClr val="FF0000"/>
                  </a:solidFill>
                </a:ln>
              </a:rPr>
              <a:t>7 </a:t>
            </a:r>
            <a:r>
              <a:rPr lang="en-US" dirty="0" smtClean="0">
                <a:ln>
                  <a:solidFill>
                    <a:srgbClr val="FF0000"/>
                  </a:solidFill>
                </a:ln>
              </a:rPr>
              <a:t>(all online, multiple-choice, true/false); WEEK1-WEEK7</a:t>
            </a:r>
            <a:endParaRPr lang="en-US" dirty="0" smtClean="0">
              <a:ln>
                <a:solidFill>
                  <a:srgbClr val="FF0000"/>
                </a:solidFill>
              </a:ln>
            </a:endParaRPr>
          </a:p>
          <a:p>
            <a:pPr lvl="1"/>
            <a:r>
              <a:rPr lang="en-US" dirty="0" smtClean="0"/>
              <a:t>15% </a:t>
            </a:r>
            <a:r>
              <a:rPr lang="en-US" dirty="0"/>
              <a:t>– </a:t>
            </a:r>
            <a:r>
              <a:rPr lang="en-US" dirty="0" smtClean="0"/>
              <a:t>End-Term </a:t>
            </a:r>
            <a:r>
              <a:rPr lang="en-US" dirty="0"/>
              <a:t>Exam (Multiple Choice, True/False, Multi-Answers)</a:t>
            </a:r>
          </a:p>
          <a:p>
            <a:pPr lvl="2"/>
            <a:r>
              <a:rPr lang="en-US" dirty="0">
                <a:ln>
                  <a:solidFill>
                    <a:srgbClr val="FF0000"/>
                  </a:solidFill>
                </a:ln>
              </a:rPr>
              <a:t>Evaluation </a:t>
            </a:r>
            <a:r>
              <a:rPr lang="en-US" b="1" dirty="0" smtClean="0">
                <a:ln>
                  <a:solidFill>
                    <a:srgbClr val="FF0000"/>
                  </a:solidFill>
                </a:ln>
              </a:rPr>
              <a:t>held on </a:t>
            </a:r>
            <a:r>
              <a:rPr lang="en-US" b="1" dirty="0">
                <a:ln>
                  <a:solidFill>
                    <a:srgbClr val="FF0000"/>
                  </a:solidFill>
                </a:ln>
              </a:rPr>
              <a:t>WEEK </a:t>
            </a:r>
            <a:r>
              <a:rPr lang="en-US" b="1" dirty="0">
                <a:ln>
                  <a:solidFill>
                    <a:srgbClr val="FF0000"/>
                  </a:solidFill>
                </a:ln>
              </a:rPr>
              <a:t>13 </a:t>
            </a:r>
            <a:r>
              <a:rPr lang="en-US" dirty="0">
                <a:ln>
                  <a:solidFill>
                    <a:srgbClr val="FF0000"/>
                  </a:solidFill>
                </a:ln>
              </a:rPr>
              <a:t>(all online, multiple-choice, true/false); </a:t>
            </a:r>
            <a:r>
              <a:rPr lang="en-US" dirty="0" smtClean="0">
                <a:ln>
                  <a:solidFill>
                    <a:srgbClr val="FF0000"/>
                  </a:solidFill>
                </a:ln>
              </a:rPr>
              <a:t>WEEK8-WEEK13</a:t>
            </a:r>
            <a:endParaRPr lang="en-US" dirty="0">
              <a:ln>
                <a:solidFill>
                  <a:srgbClr val="FF0000"/>
                </a:solidFill>
              </a:ln>
            </a:endParaRPr>
          </a:p>
        </p:txBody>
      </p:sp>
    </p:spTree>
    <p:extLst>
      <p:ext uri="{BB962C8B-B14F-4D97-AF65-F5344CB8AC3E}">
        <p14:creationId xmlns:p14="http://schemas.microsoft.com/office/powerpoint/2010/main" val="1147100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DC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_Template.potx" id="{1796D9FE-FCEA-46C1-B748-12FE3037880F}" vid="{A17809B9-797C-461B-99BE-67988CC989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DC_Template</Template>
  <TotalTime>14379</TotalTime>
  <Words>2682</Words>
  <Application>Microsoft Office PowerPoint</Application>
  <PresentationFormat>Widescreen</PresentationFormat>
  <Paragraphs>261</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DCTemplate</vt:lpstr>
      <vt:lpstr>AIDI 1010 –  Introduction to Emerging Technologies  WEEK3(B)</vt:lpstr>
      <vt:lpstr>Week Objectives</vt:lpstr>
      <vt:lpstr>(A) Research Emerging Tech (Stats)</vt:lpstr>
      <vt:lpstr>(A) Research Emerging Tech (Why)</vt:lpstr>
      <vt:lpstr>(A) Research Emerging Tech (How)</vt:lpstr>
      <vt:lpstr>(A) Problem Statements (Components)</vt:lpstr>
      <vt:lpstr>(A) Problem Statements (Examples)</vt:lpstr>
      <vt:lpstr>(A) Research Emerging Tech (Where)</vt:lpstr>
      <vt:lpstr>Evaluation Details</vt:lpstr>
      <vt:lpstr>Groups (Members)</vt:lpstr>
      <vt:lpstr>(B) Group Assignment 1 (Details)</vt:lpstr>
      <vt:lpstr>(B) Group Assignment 1 (Rubric)</vt:lpstr>
      <vt:lpstr>(C) Group Assignment 2 (Schedule)</vt:lpstr>
      <vt:lpstr>(C) Group Assignment 2 (Details)</vt:lpstr>
      <vt:lpstr>(C) Group Assignment 2 (Rubric)</vt:lpstr>
      <vt:lpstr>(D) Group Assignment 3 (Details)</vt:lpstr>
      <vt:lpstr>(D) Group Assignment 3 (Rubric)</vt:lpstr>
      <vt:lpstr>Disclaimer</vt:lpstr>
      <vt:lpstr>References</vt:lpstr>
      <vt:lpstr>Thank You Very Much</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Uzair Ahmad</dc:creator>
  <cp:lastModifiedBy>Microsoft account</cp:lastModifiedBy>
  <cp:revision>119</cp:revision>
  <dcterms:created xsi:type="dcterms:W3CDTF">2020-06-03T22:03:42Z</dcterms:created>
  <dcterms:modified xsi:type="dcterms:W3CDTF">2023-01-21T22:27:04Z</dcterms:modified>
</cp:coreProperties>
</file>