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45" r:id="rId1"/>
  </p:sldMasterIdLst>
  <p:notesMasterIdLst>
    <p:notesMasterId r:id="rId13"/>
  </p:notesMasterIdLst>
  <p:handoutMasterIdLst>
    <p:handoutMasterId r:id="rId14"/>
  </p:handoutMasterIdLst>
  <p:sldIdLst>
    <p:sldId id="256" r:id="rId2"/>
    <p:sldId id="280" r:id="rId3"/>
    <p:sldId id="377" r:id="rId4"/>
    <p:sldId id="393" r:id="rId5"/>
    <p:sldId id="386" r:id="rId6"/>
    <p:sldId id="392" r:id="rId7"/>
    <p:sldId id="395" r:id="rId8"/>
    <p:sldId id="394" r:id="rId9"/>
    <p:sldId id="368" r:id="rId10"/>
    <p:sldId id="376" r:id="rId11"/>
    <p:sldId id="3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15" autoAdjust="0"/>
    <p:restoredTop sz="88493" autoAdjust="0"/>
  </p:normalViewPr>
  <p:slideViewPr>
    <p:cSldViewPr snapToGrid="0">
      <p:cViewPr varScale="1">
        <p:scale>
          <a:sx n="118" d="100"/>
          <a:sy n="118" d="100"/>
        </p:scale>
        <p:origin x="33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3413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94F3DE-D638-4745-9ED7-D867AFD27833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8C718-07CA-4B75-AB20-72D67692C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36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3A519C-90A0-4E66-89AD-B2B05D54A8DE}" type="datetimeFigureOut">
              <a:rPr lang="en-US" smtClean="0"/>
              <a:t>9/5/2022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A91CA0-EEE1-42C5-AAF8-FF8F00FF44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18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A91CA0-EEE1-42C5-AAF8-FF8F00FF449A}" type="slidenum">
              <a:rPr lang="en-US" smtClean="0"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065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91CA0-EEE1-42C5-AAF8-FF8F00FF449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203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193" y="6176963"/>
            <a:ext cx="2724147" cy="6810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chemeClr val="accent6">
              <a:lumMod val="75000"/>
            </a:schemeClr>
          </a:solidFill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24340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rgbClr val="2E715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55922" y="6356350"/>
            <a:ext cx="2425477" cy="365125"/>
          </a:xfrm>
        </p:spPr>
        <p:txBody>
          <a:bodyPr/>
          <a:lstStyle/>
          <a:p>
            <a:fld id="{1B186027-7DAF-4EA9-BCC0-40EF79BB3EDE}" type="datetime1">
              <a:rPr lang="en-CA" smtClean="0"/>
              <a:t>2022-09-05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C96302D-50DE-436D-9A13-63B37C6E98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338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3104-5B52-407E-B0A8-86B5FFBCBA7A}" type="datetime1">
              <a:rPr lang="en-CA" smtClean="0"/>
              <a:t>2022-09-05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302D-50DE-436D-9A13-63B37C6E98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643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B9F42-E6C0-4E0F-8C0D-6BB286B0AD1C}" type="datetime1">
              <a:rPr lang="en-CA" smtClean="0"/>
              <a:t>2022-09-05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302D-50DE-436D-9A13-63B37C6E98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248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193" y="6176963"/>
            <a:ext cx="2724147" cy="6810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55922" y="6356350"/>
            <a:ext cx="2425477" cy="365125"/>
          </a:xfrm>
        </p:spPr>
        <p:txBody>
          <a:bodyPr/>
          <a:lstStyle/>
          <a:p>
            <a:fld id="{8331AF19-B7F5-4FAA-94ED-8B78572EB73B}" type="datetime1">
              <a:rPr lang="en-CA" smtClean="0"/>
              <a:t>2022-09-05</a:t>
            </a:fld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302D-50DE-436D-9A13-63B37C6E98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804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193" y="6176963"/>
            <a:ext cx="2724147" cy="6810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solidFill>
            <a:schemeClr val="accent6">
              <a:lumMod val="75000"/>
            </a:schemeClr>
          </a:solidFill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55922" y="6356350"/>
            <a:ext cx="2425477" cy="365125"/>
          </a:xfrm>
        </p:spPr>
        <p:txBody>
          <a:bodyPr/>
          <a:lstStyle/>
          <a:p>
            <a:fld id="{BE15C1FF-6AFA-4D12-B5E2-8FFA469B16FF}" type="datetime1">
              <a:rPr lang="en-CA" smtClean="0"/>
              <a:t>2022-09-05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302D-50DE-436D-9A13-63B37C6E98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442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193" y="6176963"/>
            <a:ext cx="2724147" cy="6810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2012-B17D-4EC0-90D1-AC5DF7CF1C97}" type="datetime1">
              <a:rPr lang="en-CA" smtClean="0"/>
              <a:t>2022-09-05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302D-50DE-436D-9A13-63B37C6E98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751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193" y="6176963"/>
            <a:ext cx="2724147" cy="6810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155922" y="6356350"/>
            <a:ext cx="2425477" cy="365125"/>
          </a:xfrm>
        </p:spPr>
        <p:txBody>
          <a:bodyPr/>
          <a:lstStyle/>
          <a:p>
            <a:fld id="{7EBDFC27-A89A-4C14-A188-89514DF5DEF9}" type="datetime1">
              <a:rPr lang="en-CA" smtClean="0"/>
              <a:t>2022-09-05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302D-50DE-436D-9A13-63B37C6E98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425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193" y="6176963"/>
            <a:ext cx="2724147" cy="6810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155922" y="6356350"/>
            <a:ext cx="2425477" cy="365125"/>
          </a:xfrm>
        </p:spPr>
        <p:txBody>
          <a:bodyPr/>
          <a:lstStyle/>
          <a:p>
            <a:fld id="{2C1F1E85-ACE8-4F2E-B1B2-200A8A1A6E4A}" type="datetime1">
              <a:rPr lang="en-CA" smtClean="0"/>
              <a:t>2022-09-05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302D-50DE-436D-9A13-63B37C6E98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727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193" y="6176963"/>
            <a:ext cx="2724147" cy="681037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155922" y="6356350"/>
            <a:ext cx="2425477" cy="365125"/>
          </a:xfrm>
        </p:spPr>
        <p:txBody>
          <a:bodyPr/>
          <a:lstStyle/>
          <a:p>
            <a:fld id="{37B35CD4-B9EB-40EE-A4F7-0163F962F085}" type="datetime1">
              <a:rPr lang="en-CA" smtClean="0"/>
              <a:t>2022-09-05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302D-50DE-436D-9A13-63B37C6E98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183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193" y="6176963"/>
            <a:ext cx="2724147" cy="6810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3731-6CD1-40EB-86DE-9CE721C9F603}" type="datetime1">
              <a:rPr lang="en-CA" smtClean="0"/>
              <a:t>2022-09-05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302D-50DE-436D-9A13-63B37C6E98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504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C4B2-C8FE-4E78-9A1A-17B5F3D1633A}" type="datetime1">
              <a:rPr lang="en-CA" smtClean="0"/>
              <a:t>2022-09-05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302D-50DE-436D-9A13-63B37C6E98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796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2193" y="6176963"/>
            <a:ext cx="2724147" cy="68103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38AAD-6927-48CA-9D6F-F1D5021F28AC}" type="datetime1">
              <a:rPr lang="en-CA" smtClean="0"/>
              <a:t>2022-09-05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6302D-50DE-436D-9A13-63B37C6E98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340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questions/49445446/homogeneous-vs-heterogeneous-ensembles" TargetMode="External"/><Relationship Id="rId3" Type="http://schemas.openxmlformats.org/officeDocument/2006/relationships/hyperlink" Target="https://analyticsindiamag.com/complete-guide-to-using-autosklearn-tool-for-faster-machine-learning-implementations/" TargetMode="External"/><Relationship Id="rId7" Type="http://schemas.openxmlformats.org/officeDocument/2006/relationships/hyperlink" Target="https://www.hindawi.com/journals/mpe/2013/312067/tab2/" TargetMode="External"/><Relationship Id="rId12" Type="http://schemas.openxmlformats.org/officeDocument/2006/relationships/hyperlink" Target="https://archive.ics.uci.edu/ml/datasets/wine+quality" TargetMode="External"/><Relationship Id="rId2" Type="http://schemas.openxmlformats.org/officeDocument/2006/relationships/hyperlink" Target="https://youtu.be/jn-22XyKsg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soham1024/know-about-different-automl-frameworks?scriptVersionId=43751621#Auto-Sklearnhttps://www.kaggle.com/soham1024/know-about-different-automl-frameworks?scriptVersionId=43751621#Auto-Sklearn" TargetMode="External"/><Relationship Id="rId11" Type="http://schemas.openxmlformats.org/officeDocument/2006/relationships/hyperlink" Target="https://youtu.be/K490SP-_H0U" TargetMode="External"/><Relationship Id="rId5" Type="http://schemas.openxmlformats.org/officeDocument/2006/relationships/hyperlink" Target="https://www.kaggle.com/soham1024/know-about-different-automl-frameworks?scriptVersionId=43751621#Pros-and-cons" TargetMode="External"/><Relationship Id="rId10" Type="http://schemas.openxmlformats.org/officeDocument/2006/relationships/hyperlink" Target="https://machinelearningmastery.com/auto-sklearn-for-automated-machine-learning-in-python/" TargetMode="External"/><Relationship Id="rId4" Type="http://schemas.openxmlformats.org/officeDocument/2006/relationships/hyperlink" Target="https://www.alibabacloud.com/blog/6-top-automl-frameworks-for-machine-learning-applications-may-2019_595317" TargetMode="External"/><Relationship Id="rId9" Type="http://schemas.openxmlformats.org/officeDocument/2006/relationships/hyperlink" Target="https://adamnovotnycom.medium.com/google-colab-and-automl-auto-sklearn-setup-2dff936372e6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utoml/auto-sklear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automl.github.io/auto-sklearn/master/examples/index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rive.google.com/drive/folders/1MllHE20Lk6qiJfNHfNQcdB8IxGzNQn3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AIDI 1010 – </a:t>
            </a:r>
            <a:br>
              <a:rPr lang="en-US" sz="4000" dirty="0" smtClean="0"/>
            </a:br>
            <a:r>
              <a:rPr lang="en-CA" sz="4000" dirty="0" smtClean="0"/>
              <a:t>Introduction to Emerging Technologies</a:t>
            </a:r>
            <a:br>
              <a:rPr lang="en-CA" sz="4000" dirty="0" smtClean="0"/>
            </a:br>
            <a:r>
              <a:rPr lang="en-CA" sz="4000" dirty="0" smtClean="0"/>
              <a:t/>
            </a:r>
            <a:br>
              <a:rPr lang="en-CA" sz="4000" dirty="0" smtClean="0"/>
            </a:br>
            <a:r>
              <a:rPr lang="en-CA" b="1" u="sng" dirty="0" smtClean="0"/>
              <a:t>WEEK4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Jahanzeb Abbas (JB)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8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838199" y="1764643"/>
            <a:ext cx="10515601" cy="4357357"/>
          </a:xfrm>
        </p:spPr>
        <p:txBody>
          <a:bodyPr>
            <a:normAutofit/>
          </a:bodyPr>
          <a:lstStyle/>
          <a:p>
            <a:pPr>
              <a:buAutoNum type="arabicPeriod"/>
            </a:pPr>
            <a:r>
              <a:rPr lang="en-US" sz="1100" dirty="0">
                <a:hlinkClick r:id="rId2"/>
              </a:rPr>
              <a:t>https://neptune.ai/blog/a-quickstart-guide-to-auto-sklearn-automl-for-machine-learning-practitioners</a:t>
            </a:r>
          </a:p>
          <a:p>
            <a:pPr>
              <a:buAutoNum type="arabicPeriod"/>
            </a:pPr>
            <a:r>
              <a:rPr lang="en-US" sz="1100" dirty="0" smtClean="0">
                <a:hlinkClick r:id="rId2"/>
              </a:rPr>
              <a:t>https</a:t>
            </a:r>
            <a:r>
              <a:rPr lang="en-US" sz="1100" dirty="0">
                <a:hlinkClick r:id="rId2"/>
              </a:rPr>
              <a:t>://automl.github.io/auto-sklearn/master/</a:t>
            </a:r>
          </a:p>
          <a:p>
            <a:pPr>
              <a:buAutoNum type="arabicPeriod"/>
            </a:pPr>
            <a:r>
              <a:rPr lang="en-US" sz="1100" dirty="0" smtClean="0">
                <a:hlinkClick r:id="rId2"/>
              </a:rPr>
              <a:t>https</a:t>
            </a:r>
            <a:r>
              <a:rPr lang="en-US" sz="1100" dirty="0">
                <a:hlinkClick r:id="rId2"/>
              </a:rPr>
              <a:t>://</a:t>
            </a:r>
            <a:r>
              <a:rPr lang="en-US" sz="1100" dirty="0" smtClean="0">
                <a:hlinkClick r:id="rId2"/>
              </a:rPr>
              <a:t>github.com/automl/auto-sklearn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sz="1100" dirty="0">
                <a:hlinkClick r:id="rId2"/>
              </a:rPr>
              <a:t>https://www.automl.org/automl/auto-sklearn/</a:t>
            </a:r>
          </a:p>
          <a:p>
            <a:pPr>
              <a:buAutoNum type="arabicPeriod"/>
            </a:pPr>
            <a:r>
              <a:rPr lang="en-US" sz="1100" dirty="0" smtClean="0">
                <a:hlinkClick r:id="rId2"/>
              </a:rPr>
              <a:t>https</a:t>
            </a:r>
            <a:r>
              <a:rPr lang="en-US" sz="1100" dirty="0">
                <a:hlinkClick r:id="rId2"/>
              </a:rPr>
              <a:t>://</a:t>
            </a:r>
            <a:r>
              <a:rPr lang="en-US" sz="1100" dirty="0" smtClean="0">
                <a:hlinkClick r:id="rId2"/>
              </a:rPr>
              <a:t>youtu.be/jn-22XyKsgo</a:t>
            </a:r>
            <a:endParaRPr lang="en-US" sz="1100" dirty="0" smtClean="0"/>
          </a:p>
          <a:p>
            <a:pPr>
              <a:buAutoNum type="arabicPeriod"/>
            </a:pPr>
            <a:r>
              <a:rPr lang="en-US" sz="1100" dirty="0">
                <a:hlinkClick r:id="rId3"/>
              </a:rPr>
              <a:t>https://analyticsindiamag.com/complete-guide-to-using-autosklearn-tool-for-faster-machine-learning-implementations</a:t>
            </a:r>
            <a:r>
              <a:rPr lang="en-US" sz="1100" dirty="0" smtClean="0">
                <a:hlinkClick r:id="rId3"/>
              </a:rPr>
              <a:t>/</a:t>
            </a:r>
            <a:endParaRPr lang="en-US" sz="1100" dirty="0" smtClean="0"/>
          </a:p>
          <a:p>
            <a:pPr>
              <a:buAutoNum type="arabicPeriod"/>
            </a:pPr>
            <a:r>
              <a:rPr lang="en-US" sz="1100" dirty="0">
                <a:hlinkClick r:id="rId4"/>
              </a:rPr>
              <a:t>https://</a:t>
            </a:r>
            <a:r>
              <a:rPr lang="en-US" sz="1100" dirty="0" smtClean="0">
                <a:hlinkClick r:id="rId4"/>
              </a:rPr>
              <a:t>www.alibabacloud.com/blog/6-top-automl-frameworks-for-machine-learning-applications-may-2019_595317</a:t>
            </a:r>
            <a:r>
              <a:rPr lang="en-US" sz="1100" dirty="0" smtClean="0"/>
              <a:t> </a:t>
            </a:r>
          </a:p>
          <a:p>
            <a:pPr>
              <a:buAutoNum type="arabicPeriod"/>
            </a:pPr>
            <a:r>
              <a:rPr lang="en-US" sz="1100" dirty="0">
                <a:hlinkClick r:id="rId5"/>
              </a:rPr>
              <a:t>https://</a:t>
            </a:r>
            <a:r>
              <a:rPr lang="en-US" sz="1100" dirty="0" smtClean="0">
                <a:hlinkClick r:id="rId5"/>
              </a:rPr>
              <a:t>www.kaggle.com/soham1024/know-about-different-automl-frameworks?scriptVersionId=43751621#Pros-and-cons</a:t>
            </a:r>
            <a:endParaRPr lang="en-US" sz="1100" dirty="0" smtClean="0"/>
          </a:p>
          <a:p>
            <a:pPr>
              <a:buAutoNum type="arabicPeriod"/>
            </a:pPr>
            <a:r>
              <a:rPr lang="en-US" sz="1100" dirty="0">
                <a:hlinkClick r:id="rId6"/>
              </a:rPr>
              <a:t>https://www.kaggle.com/soham1024/know-about-different-automl-frameworks?scriptVersionId=43751621#Auto-Sklearnhttps://</a:t>
            </a:r>
            <a:r>
              <a:rPr lang="en-US" sz="1100" dirty="0" smtClean="0">
                <a:hlinkClick r:id="rId6"/>
              </a:rPr>
              <a:t>www.kaggle.com/soham1024/know-about-different-automl-frameworks?scriptVersionId=43751621#Auto-Sklearn</a:t>
            </a:r>
            <a:endParaRPr lang="en-US" sz="1100" dirty="0" smtClean="0"/>
          </a:p>
          <a:p>
            <a:pPr>
              <a:buAutoNum type="arabicPeriod"/>
            </a:pPr>
            <a:r>
              <a:rPr lang="en-US" sz="1100" dirty="0">
                <a:hlinkClick r:id="rId7"/>
              </a:rPr>
              <a:t>https://www.hindawi.com/journals/mpe/2013/312067/tab2</a:t>
            </a:r>
            <a:r>
              <a:rPr lang="en-US" sz="1100" dirty="0" smtClean="0">
                <a:hlinkClick r:id="rId7"/>
              </a:rPr>
              <a:t>/</a:t>
            </a:r>
            <a:endParaRPr lang="en-US" sz="1100" dirty="0" smtClean="0"/>
          </a:p>
          <a:p>
            <a:pPr>
              <a:buAutoNum type="arabicPeriod"/>
            </a:pPr>
            <a:r>
              <a:rPr lang="en-US" sz="1100" dirty="0">
                <a:hlinkClick r:id="rId8"/>
              </a:rPr>
              <a:t>https://</a:t>
            </a:r>
            <a:r>
              <a:rPr lang="en-US" sz="1100" dirty="0" smtClean="0">
                <a:hlinkClick r:id="rId8"/>
              </a:rPr>
              <a:t>stackoverflow.com/questions/49445446/homogeneous-vs-heterogeneous-ensembles</a:t>
            </a:r>
            <a:endParaRPr lang="en-US" sz="1100" dirty="0" smtClean="0"/>
          </a:p>
          <a:p>
            <a:pPr>
              <a:buAutoNum type="arabicPeriod"/>
            </a:pPr>
            <a:r>
              <a:rPr lang="en-US" sz="1100" dirty="0">
                <a:hlinkClick r:id="rId9"/>
              </a:rPr>
              <a:t>https://</a:t>
            </a:r>
            <a:r>
              <a:rPr lang="en-US" sz="1100" dirty="0" smtClean="0">
                <a:hlinkClick r:id="rId9"/>
              </a:rPr>
              <a:t>adamnovotnycom.medium.com/google-colab-and-automl-auto-sklearn-setup-2dff936372e6</a:t>
            </a:r>
            <a:endParaRPr lang="en-US" sz="1100" dirty="0" smtClean="0"/>
          </a:p>
          <a:p>
            <a:pPr>
              <a:buAutoNum type="arabicPeriod"/>
            </a:pPr>
            <a:r>
              <a:rPr lang="en-US" sz="1100" dirty="0">
                <a:hlinkClick r:id="rId10"/>
              </a:rPr>
              <a:t>https://machinelearningmastery.com/auto-sklearn-for-automated-machine-learning-in-python</a:t>
            </a:r>
            <a:r>
              <a:rPr lang="en-US" sz="1100" dirty="0" smtClean="0">
                <a:hlinkClick r:id="rId10"/>
              </a:rPr>
              <a:t>/</a:t>
            </a:r>
            <a:r>
              <a:rPr lang="en-US" sz="1100" dirty="0" smtClean="0"/>
              <a:t> </a:t>
            </a:r>
          </a:p>
          <a:p>
            <a:pPr>
              <a:buAutoNum type="arabicPeriod"/>
            </a:pPr>
            <a:r>
              <a:rPr lang="en-US" sz="1100" dirty="0">
                <a:hlinkClick r:id="rId11"/>
              </a:rPr>
              <a:t>https://youtu.be/K490SP-_</a:t>
            </a:r>
            <a:r>
              <a:rPr lang="en-US" sz="1100" dirty="0" smtClean="0">
                <a:hlinkClick r:id="rId11"/>
              </a:rPr>
              <a:t>H0U</a:t>
            </a:r>
            <a:endParaRPr lang="en-US" sz="1100" dirty="0" smtClean="0"/>
          </a:p>
          <a:p>
            <a:pPr>
              <a:buAutoNum type="arabicPeriod"/>
            </a:pPr>
            <a:r>
              <a:rPr lang="en-US" sz="1100" dirty="0">
                <a:hlinkClick r:id="rId12"/>
              </a:rPr>
              <a:t>https://</a:t>
            </a:r>
            <a:r>
              <a:rPr lang="en-US" sz="1100" dirty="0" smtClean="0">
                <a:hlinkClick r:id="rId12"/>
              </a:rPr>
              <a:t>archive.ics.uci.edu/ml/datasets/wine+quality</a:t>
            </a:r>
            <a:r>
              <a:rPr lang="en-US" sz="1100" dirty="0" smtClean="0"/>
              <a:t> </a:t>
            </a:r>
          </a:p>
          <a:p>
            <a:pPr>
              <a:buAutoNum type="arabicPeriod"/>
            </a:pPr>
            <a:endParaRPr lang="en-US" sz="1100" dirty="0" smtClean="0"/>
          </a:p>
          <a:p>
            <a:pPr>
              <a:buAutoNum type="arabicPeriod"/>
            </a:pPr>
            <a:endParaRPr lang="en-US" sz="1100" dirty="0" smtClean="0"/>
          </a:p>
          <a:p>
            <a:pPr>
              <a:buAutoNum type="arabicPeriod"/>
            </a:pPr>
            <a:endParaRPr lang="en-US" sz="1100" dirty="0" smtClean="0"/>
          </a:p>
          <a:p>
            <a:pPr>
              <a:buAutoNum type="arabicPeriod"/>
            </a:pPr>
            <a:endParaRPr lang="en-US" sz="11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302D-50DE-436D-9A13-63B37C6E98A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56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412" y="2245995"/>
            <a:ext cx="3305175" cy="32956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Very Much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60377" y="5126146"/>
            <a:ext cx="40712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548235"/>
                </a:solidFill>
              </a:rPr>
              <a:t>Any </a:t>
            </a:r>
            <a:r>
              <a:rPr lang="en-US" sz="4800" dirty="0" smtClean="0">
                <a:solidFill>
                  <a:srgbClr val="548235"/>
                </a:solidFill>
              </a:rPr>
              <a:t>Questions?</a:t>
            </a:r>
            <a:endParaRPr lang="en-US" sz="4800" dirty="0">
              <a:solidFill>
                <a:srgbClr val="54823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302D-50DE-436D-9A13-63B37C6E98A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32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smtClean="0"/>
              <a:t>(</a:t>
            </a:r>
            <a:r>
              <a:rPr lang="en-US" sz="1800" dirty="0" smtClean="0"/>
              <a:t>A) auto-</a:t>
            </a:r>
            <a:r>
              <a:rPr lang="en-US" sz="1800" dirty="0" err="1" smtClean="0"/>
              <a:t>sklearn</a:t>
            </a:r>
            <a:endParaRPr lang="en-US" sz="1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smtClean="0"/>
              <a:t>What is it?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(B) auto-</a:t>
            </a:r>
            <a:r>
              <a:rPr lang="en-US" sz="1800" dirty="0" err="1" smtClean="0"/>
              <a:t>sklearn</a:t>
            </a:r>
            <a:endParaRPr lang="en-US" sz="1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/>
              <a:t>Pros/Cons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/>
              <a:t>How-to-Install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err="1"/>
              <a:t>Hyperparameters</a:t>
            </a:r>
            <a:endParaRPr lang="en-US" sz="1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(C) Example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(D) References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302D-50DE-436D-9A13-63B37C6E98A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11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smtClean="0"/>
              <a:t>A) auto-</a:t>
            </a:r>
            <a:r>
              <a:rPr lang="en-US" dirty="0" err="1" smtClean="0"/>
              <a:t>sklearn</a:t>
            </a:r>
            <a:r>
              <a:rPr lang="en-US" dirty="0" smtClean="0"/>
              <a:t> (</a:t>
            </a:r>
            <a:r>
              <a:rPr lang="en-US" u="sng" dirty="0" smtClean="0"/>
              <a:t>What is it?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838199" y="1755118"/>
            <a:ext cx="7391401" cy="435735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600" dirty="0" smtClean="0"/>
              <a:t>Auto-</a:t>
            </a:r>
            <a:r>
              <a:rPr lang="en-US" sz="1600" dirty="0" err="1" smtClean="0"/>
              <a:t>sklearn</a:t>
            </a:r>
            <a:r>
              <a:rPr lang="en-US" sz="1600" dirty="0" smtClean="0"/>
              <a:t> is an OOB solution that automatically searches for the correct learning algorithm for a new ML dataset and also provides optimization of </a:t>
            </a:r>
            <a:r>
              <a:rPr lang="en-US" sz="1600" dirty="0" err="1" smtClean="0"/>
              <a:t>hyperparameters</a:t>
            </a:r>
            <a:endParaRPr lang="en-US" sz="16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 smtClean="0"/>
              <a:t>It was made by </a:t>
            </a:r>
            <a:r>
              <a:rPr lang="en-US" sz="1600" dirty="0"/>
              <a:t>Matthias </a:t>
            </a:r>
            <a:r>
              <a:rPr lang="en-US" sz="1600" dirty="0" err="1"/>
              <a:t>Feurer</a:t>
            </a:r>
            <a:r>
              <a:rPr lang="en-US" sz="1600" dirty="0"/>
              <a:t>, et al</a:t>
            </a:r>
            <a:r>
              <a:rPr lang="en-US" sz="1600" dirty="0" smtClean="0"/>
              <a:t>. in 2014; available as open-source </a:t>
            </a:r>
            <a:r>
              <a:rPr lang="en-US" sz="1600" dirty="0"/>
              <a:t>and all details are provided on its </a:t>
            </a:r>
            <a:r>
              <a:rPr lang="en-US" sz="1600" dirty="0" err="1"/>
              <a:t>GitHub</a:t>
            </a:r>
            <a:r>
              <a:rPr lang="en-US" sz="1600" dirty="0"/>
              <a:t> page (</a:t>
            </a:r>
            <a:r>
              <a:rPr lang="en-US" sz="1600" dirty="0">
                <a:hlinkClick r:id="rId3"/>
              </a:rPr>
              <a:t>https://github.com/automl/auto-sklearn</a:t>
            </a:r>
            <a:r>
              <a:rPr lang="en-US" sz="1600" dirty="0"/>
              <a:t>) </a:t>
            </a:r>
            <a:endParaRPr lang="en-US" sz="16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 smtClean="0"/>
              <a:t>It is a replacement for </a:t>
            </a:r>
            <a:r>
              <a:rPr lang="en-US" sz="1600" dirty="0" err="1" smtClean="0"/>
              <a:t>scikit</a:t>
            </a:r>
            <a:r>
              <a:rPr lang="en-US" sz="1600" dirty="0" smtClean="0"/>
              <a:t>-learn classifiers; it has </a:t>
            </a:r>
            <a:r>
              <a:rPr lang="en-US" sz="1600" dirty="0"/>
              <a:t>a total of 15 classification algorithms; 14 feature preprocessing </a:t>
            </a:r>
            <a:r>
              <a:rPr lang="en-US" sz="1600" dirty="0" smtClean="0"/>
              <a:t>algorithms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 smtClean="0"/>
              <a:t>It is based on Bayesian optimization (chooses best </a:t>
            </a:r>
            <a:r>
              <a:rPr lang="en-US" sz="1600" dirty="0" err="1" smtClean="0"/>
              <a:t>hyperparameter</a:t>
            </a:r>
            <a:r>
              <a:rPr lang="en-US" sz="1600" dirty="0" smtClean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 smtClean="0"/>
              <a:t>It </a:t>
            </a:r>
            <a:r>
              <a:rPr lang="en-US" sz="1600" dirty="0"/>
              <a:t>assists with data scaling, encoding of categorical parameters and missing values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 smtClean="0"/>
              <a:t>It has a generic ML framework which has an efficient global optimization process; it builds an </a:t>
            </a:r>
            <a:r>
              <a:rPr lang="en-US" sz="1600" i="1" u="sng" dirty="0" smtClean="0"/>
              <a:t>ensemble</a:t>
            </a:r>
            <a:r>
              <a:rPr lang="en-US" sz="1600" dirty="0" smtClean="0"/>
              <a:t> of all models tested and speeds up the optimization process by using ‘meta-learning’ to identify similar datasets and uses knowledge gathered in the past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 smtClean="0"/>
              <a:t>It addresses regression, classification, and multi-label classification problems; check additional </a:t>
            </a:r>
            <a:r>
              <a:rPr lang="en-US" sz="1600" dirty="0"/>
              <a:t>examples </a:t>
            </a:r>
            <a:r>
              <a:rPr lang="en-US" sz="1600" dirty="0" smtClean="0"/>
              <a:t>(</a:t>
            </a:r>
            <a:r>
              <a:rPr lang="en-US" sz="1600" dirty="0" smtClean="0">
                <a:hlinkClick r:id="rId4"/>
              </a:rPr>
              <a:t>https</a:t>
            </a:r>
            <a:r>
              <a:rPr lang="en-US" sz="1600" dirty="0">
                <a:hlinkClick r:id="rId4"/>
              </a:rPr>
              <a:t>://</a:t>
            </a:r>
            <a:r>
              <a:rPr lang="en-US" sz="1600" dirty="0" smtClean="0">
                <a:hlinkClick r:id="rId4"/>
              </a:rPr>
              <a:t>automl.github.io/auto-sklearn/master/examples/index.html</a:t>
            </a:r>
            <a:r>
              <a:rPr lang="en-US" sz="1600" dirty="0" smtClean="0"/>
              <a:t>)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6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302D-50DE-436D-9A13-63B37C6E98AB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601" y="2875748"/>
            <a:ext cx="3045199" cy="1935051"/>
          </a:xfrm>
          <a:prstGeom prst="rect">
            <a:avLst/>
          </a:prstGeom>
          <a:ln>
            <a:solidFill>
              <a:srgbClr val="548235"/>
            </a:solidFill>
          </a:ln>
        </p:spPr>
      </p:pic>
    </p:spTree>
    <p:extLst>
      <p:ext uri="{BB962C8B-B14F-4D97-AF65-F5344CB8AC3E}">
        <p14:creationId xmlns:p14="http://schemas.microsoft.com/office/powerpoint/2010/main" val="162553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 smtClean="0"/>
              <a:t>TANGENT:</a:t>
            </a:r>
            <a:r>
              <a:rPr lang="en-US" i="1" dirty="0" smtClean="0"/>
              <a:t> </a:t>
            </a:r>
            <a:r>
              <a:rPr lang="en-US" dirty="0" smtClean="0"/>
              <a:t>Ensemble Modeling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838199" y="1755118"/>
            <a:ext cx="8091488" cy="435735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Improve ML modeling by combining multiple models as opposed to single models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This modeling uses both “Voting” and “Stacking” ensemble methods for combining models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/>
              <a:t>Voting is a concept that predicts based on weighted average of predicted class probability (when it comes to classification) or predicted regression targets (when it comes to regression)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/>
              <a:t>Stacking is a concept that combines heterogeneous models and trains a meta-model based on the output from the individual models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 smtClean="0"/>
              <a:t>Heterogeneous models contain a set of classifiers of the different types built on same data; use different feature selection methods with the same training data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 smtClean="0"/>
              <a:t>Homogenous models contain a set of classifiers of the same types built on different data; use same feature selection method with different training data distributing over several nodes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302D-50DE-436D-9A13-63B37C6E98AB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687" y="2124076"/>
            <a:ext cx="2114867" cy="340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69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(B) auto-</a:t>
            </a:r>
            <a:r>
              <a:rPr lang="en-US" dirty="0" err="1" smtClean="0"/>
              <a:t>sklearn</a:t>
            </a:r>
            <a:r>
              <a:rPr lang="en-US" dirty="0" smtClean="0"/>
              <a:t>: Pros/Cons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302D-50DE-436D-9A13-63B37C6E98AB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4135988"/>
              </p:ext>
            </p:extLst>
          </p:nvPr>
        </p:nvGraphicFramePr>
        <p:xfrm>
          <a:off x="1533632" y="1956231"/>
          <a:ext cx="9124736" cy="312612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562368"/>
                <a:gridCol w="4562368"/>
              </a:tblGrid>
              <a:tr h="42262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PROS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</a:tr>
              <a:tr h="5353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Best for small or medium datasets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Performs very slow in</a:t>
                      </a:r>
                      <a:r>
                        <a:rPr lang="en-US" sz="1600" baseline="0" dirty="0" smtClean="0"/>
                        <a:t> large datasets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53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Creates</a:t>
                      </a:r>
                      <a:r>
                        <a:rPr lang="en-US" sz="1600" baseline="0" dirty="0" smtClean="0"/>
                        <a:t> a pipeline to optimize a prediction</a:t>
                      </a:r>
                      <a:endParaRPr 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Cannot produce modern deep learning systems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7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Components: Meta</a:t>
                      </a:r>
                      <a:r>
                        <a:rPr lang="en-US" sz="1600" baseline="0" dirty="0" smtClean="0"/>
                        <a:t> learning (used to initialize parameters) &amp; Bayesian Reasoning to evaluate auto collection construction of configuration (</a:t>
                      </a:r>
                      <a:r>
                        <a:rPr lang="en-US" sz="1600" baseline="0" dirty="0" err="1" smtClean="0"/>
                        <a:t>hyperparameters</a:t>
                      </a:r>
                      <a:r>
                        <a:rPr lang="en-US" sz="1600" baseline="0" dirty="0" smtClean="0"/>
                        <a:t>) during optimization process &amp; ensemble construction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231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(B) auto-</a:t>
            </a:r>
            <a:r>
              <a:rPr lang="en-US" dirty="0" err="1" smtClean="0"/>
              <a:t>sklearn</a:t>
            </a:r>
            <a:r>
              <a:rPr lang="en-US" dirty="0" smtClean="0"/>
              <a:t>: How-To-Install / Syntax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302D-50DE-436D-9A13-63B37C6E98AB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761361"/>
            <a:ext cx="10515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!</a:t>
            </a:r>
            <a:r>
              <a:rPr lang="en-US" sz="1600" dirty="0"/>
              <a:t>pip install </a:t>
            </a:r>
            <a:r>
              <a:rPr lang="en-US" sz="1600" dirty="0" smtClean="0"/>
              <a:t>auto-</a:t>
            </a:r>
            <a:r>
              <a:rPr lang="en-US" sz="1600" dirty="0" err="1" smtClean="0"/>
              <a:t>sklearn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import </a:t>
            </a:r>
            <a:r>
              <a:rPr lang="en-US" sz="1600" dirty="0" err="1"/>
              <a:t>autosklearn.classification</a:t>
            </a:r>
            <a:endParaRPr lang="en-US" sz="1600" dirty="0"/>
          </a:p>
          <a:p>
            <a:r>
              <a:rPr lang="en-US" sz="1600" dirty="0" smtClean="0"/>
              <a:t>import </a:t>
            </a:r>
            <a:r>
              <a:rPr lang="en-US" sz="1600" dirty="0" err="1"/>
              <a:t>sklearn.model_selection</a:t>
            </a:r>
            <a:endParaRPr lang="en-US" sz="1600" dirty="0"/>
          </a:p>
          <a:p>
            <a:r>
              <a:rPr lang="en-US" sz="1600" dirty="0" smtClean="0"/>
              <a:t>import </a:t>
            </a:r>
            <a:r>
              <a:rPr lang="en-US" sz="1600" dirty="0" err="1"/>
              <a:t>sklearn.datasets</a:t>
            </a:r>
            <a:endParaRPr lang="en-US" sz="1600" dirty="0"/>
          </a:p>
          <a:p>
            <a:r>
              <a:rPr lang="en-US" sz="1600" dirty="0" smtClean="0"/>
              <a:t>import </a:t>
            </a:r>
            <a:r>
              <a:rPr lang="en-US" sz="1600" dirty="0" err="1"/>
              <a:t>sklearn.metrics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X, y = </a:t>
            </a:r>
            <a:r>
              <a:rPr lang="en-US" sz="1600" dirty="0" err="1"/>
              <a:t>sklearn.datasets.load_digits</a:t>
            </a:r>
            <a:r>
              <a:rPr lang="en-US" sz="1600" dirty="0"/>
              <a:t>(</a:t>
            </a:r>
            <a:r>
              <a:rPr lang="en-US" sz="1600" dirty="0" err="1"/>
              <a:t>return_X_y</a:t>
            </a:r>
            <a:r>
              <a:rPr lang="en-US" sz="1600" dirty="0"/>
              <a:t>=True)</a:t>
            </a:r>
          </a:p>
          <a:p>
            <a:endParaRPr lang="en-US" sz="1600" dirty="0"/>
          </a:p>
          <a:p>
            <a:r>
              <a:rPr lang="en-US" sz="1600" dirty="0" err="1"/>
              <a:t>X_train</a:t>
            </a:r>
            <a:r>
              <a:rPr lang="en-US" sz="1600" dirty="0"/>
              <a:t>, </a:t>
            </a:r>
            <a:r>
              <a:rPr lang="en-US" sz="1600" dirty="0" err="1"/>
              <a:t>X_test</a:t>
            </a:r>
            <a:r>
              <a:rPr lang="en-US" sz="1600" dirty="0"/>
              <a:t>, </a:t>
            </a:r>
            <a:r>
              <a:rPr lang="en-US" sz="1600" dirty="0" err="1"/>
              <a:t>y_train</a:t>
            </a:r>
            <a:r>
              <a:rPr lang="en-US" sz="1600" dirty="0"/>
              <a:t>, </a:t>
            </a:r>
            <a:r>
              <a:rPr lang="en-US" sz="1600" dirty="0" err="1"/>
              <a:t>y_test</a:t>
            </a:r>
            <a:r>
              <a:rPr lang="en-US" sz="1600" dirty="0"/>
              <a:t> = </a:t>
            </a:r>
            <a:r>
              <a:rPr lang="en-US" sz="1600" dirty="0" err="1" smtClean="0"/>
              <a:t>sklearn.model_selection.train_test_split</a:t>
            </a:r>
            <a:r>
              <a:rPr lang="en-US" sz="1600" dirty="0" smtClean="0"/>
              <a:t>(X</a:t>
            </a:r>
            <a:r>
              <a:rPr lang="en-US" sz="1600" dirty="0"/>
              <a:t>, y, </a:t>
            </a:r>
            <a:r>
              <a:rPr lang="en-US" sz="1600" dirty="0" err="1"/>
              <a:t>random_state</a:t>
            </a:r>
            <a:r>
              <a:rPr lang="en-US" sz="1600" dirty="0"/>
              <a:t>=1)</a:t>
            </a:r>
          </a:p>
          <a:p>
            <a:endParaRPr lang="en-US" sz="1600" dirty="0"/>
          </a:p>
          <a:p>
            <a:r>
              <a:rPr lang="en-US" sz="1600" dirty="0" err="1"/>
              <a:t>automl</a:t>
            </a:r>
            <a:r>
              <a:rPr lang="en-US" sz="1600" dirty="0"/>
              <a:t> = </a:t>
            </a:r>
            <a:r>
              <a:rPr lang="en-US" sz="1600" dirty="0" err="1"/>
              <a:t>autosklearn.classification.AutoSklearnClassifier</a:t>
            </a:r>
            <a:r>
              <a:rPr lang="en-US" sz="1600" dirty="0"/>
              <a:t>()</a:t>
            </a:r>
          </a:p>
          <a:p>
            <a:endParaRPr lang="en-US" sz="1600" dirty="0"/>
          </a:p>
          <a:p>
            <a:r>
              <a:rPr lang="en-US" sz="1600" dirty="0" err="1"/>
              <a:t>automl.fit</a:t>
            </a:r>
            <a:r>
              <a:rPr lang="en-US" sz="1600" dirty="0"/>
              <a:t>(</a:t>
            </a:r>
            <a:r>
              <a:rPr lang="en-US" sz="1600" dirty="0" err="1"/>
              <a:t>X_train</a:t>
            </a:r>
            <a:r>
              <a:rPr lang="en-US" sz="1600" dirty="0"/>
              <a:t>, </a:t>
            </a:r>
            <a:r>
              <a:rPr lang="en-US" sz="1600" dirty="0" err="1"/>
              <a:t>y_train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r>
              <a:rPr lang="en-US" sz="1600" dirty="0" err="1"/>
              <a:t>y_hat</a:t>
            </a:r>
            <a:r>
              <a:rPr lang="en-US" sz="1600" dirty="0"/>
              <a:t> = </a:t>
            </a:r>
            <a:r>
              <a:rPr lang="en-US" sz="1600" dirty="0" err="1"/>
              <a:t>automl.predict</a:t>
            </a:r>
            <a:r>
              <a:rPr lang="en-US" sz="1600" dirty="0"/>
              <a:t>(</a:t>
            </a:r>
            <a:r>
              <a:rPr lang="en-US" sz="1600" dirty="0" err="1"/>
              <a:t>X_test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r>
              <a:rPr lang="en-US" sz="1600" dirty="0"/>
              <a:t>print("Accuracy score", </a:t>
            </a:r>
            <a:r>
              <a:rPr lang="en-US" sz="1600" dirty="0" err="1"/>
              <a:t>sklearn.metrics.accuracy_score</a:t>
            </a:r>
            <a:r>
              <a:rPr lang="en-US" sz="1600" dirty="0"/>
              <a:t>(</a:t>
            </a:r>
            <a:r>
              <a:rPr lang="en-US" sz="1600" dirty="0" err="1"/>
              <a:t>y_test</a:t>
            </a:r>
            <a:r>
              <a:rPr lang="en-US" sz="1600" dirty="0"/>
              <a:t>, </a:t>
            </a:r>
            <a:r>
              <a:rPr lang="en-US" sz="1600" dirty="0" err="1"/>
              <a:t>y_hat</a:t>
            </a:r>
            <a:r>
              <a:rPr lang="en-US" sz="1600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38306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(B) auto-</a:t>
            </a:r>
            <a:r>
              <a:rPr lang="en-US" dirty="0" err="1" smtClean="0"/>
              <a:t>sklearn</a:t>
            </a:r>
            <a:r>
              <a:rPr lang="en-US" dirty="0" smtClean="0"/>
              <a:t>: </a:t>
            </a:r>
            <a:r>
              <a:rPr lang="en-US" dirty="0" err="1" smtClean="0"/>
              <a:t>Hyperparameters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302D-50DE-436D-9A13-63B37C6E98AB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314072"/>
              </p:ext>
            </p:extLst>
          </p:nvPr>
        </p:nvGraphicFramePr>
        <p:xfrm>
          <a:off x="1219200" y="1984547"/>
          <a:ext cx="9532619" cy="4164796"/>
        </p:xfrm>
        <a:graphic>
          <a:graphicData uri="http://schemas.openxmlformats.org/drawingml/2006/table">
            <a:tbl>
              <a:tblPr/>
              <a:tblGrid>
                <a:gridCol w="2689860"/>
                <a:gridCol w="1051560"/>
                <a:gridCol w="5791199"/>
              </a:tblGrid>
              <a:tr h="365647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Mulish"/>
                        </a:rPr>
                        <a:t>Parameter name</a:t>
                      </a:r>
                      <a:endParaRPr lang="en-US" sz="900" b="1" dirty="0">
                        <a:solidFill>
                          <a:schemeClr val="bg1"/>
                        </a:solidFill>
                        <a:effectLst/>
                        <a:latin typeface="Mulish"/>
                      </a:endParaRPr>
                    </a:p>
                  </a:txBody>
                  <a:tcPr marL="24916" marR="24916" marT="24916" marB="24916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Mulish"/>
                        </a:rPr>
                        <a:t>Default value</a:t>
                      </a:r>
                      <a:endParaRPr lang="en-US" sz="900" b="1" dirty="0">
                        <a:solidFill>
                          <a:schemeClr val="bg1"/>
                        </a:solidFill>
                        <a:effectLst/>
                        <a:latin typeface="Mulish"/>
                      </a:endParaRPr>
                    </a:p>
                  </a:txBody>
                  <a:tcPr marL="24916" marR="24916" marT="24916" marB="24916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Mulish"/>
                        </a:rPr>
                        <a:t>Description</a:t>
                      </a:r>
                      <a:endParaRPr lang="en-US" sz="900" b="1" dirty="0">
                        <a:solidFill>
                          <a:schemeClr val="bg1"/>
                        </a:solidFill>
                        <a:effectLst/>
                        <a:latin typeface="Mulish"/>
                      </a:endParaRPr>
                    </a:p>
                  </a:txBody>
                  <a:tcPr marL="24916" marR="24916" marT="24916" marB="24916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</a:tr>
              <a:tr h="210929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900" b="1" i="0" dirty="0" err="1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load_models</a:t>
                      </a:r>
                      <a:endParaRPr lang="en-US" sz="900" b="1" dirty="0">
                        <a:solidFill>
                          <a:srgbClr val="151928"/>
                        </a:solidFill>
                        <a:effectLst/>
                        <a:latin typeface="Mulish"/>
                      </a:endParaRPr>
                    </a:p>
                  </a:txBody>
                  <a:tcPr marL="24916" marR="24916" marT="24916" marB="24916">
                    <a:lnL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900" i="0" dirty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True</a:t>
                      </a:r>
                      <a:endParaRPr lang="en-US" sz="900" dirty="0">
                        <a:solidFill>
                          <a:srgbClr val="151928"/>
                        </a:solidFill>
                        <a:effectLst/>
                        <a:latin typeface="Mulish"/>
                      </a:endParaRPr>
                    </a:p>
                  </a:txBody>
                  <a:tcPr marL="24916" marR="24916" marT="24916" marB="24916">
                    <a:lnL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CA" sz="900" i="0" dirty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Show the models after fitting or not</a:t>
                      </a:r>
                      <a:endParaRPr lang="en-CA" sz="900" dirty="0">
                        <a:solidFill>
                          <a:srgbClr val="151928"/>
                        </a:solidFill>
                        <a:effectLst/>
                        <a:latin typeface="Mulish"/>
                      </a:endParaRPr>
                    </a:p>
                  </a:txBody>
                  <a:tcPr marL="24916" marR="24916" marT="24916" marB="24916">
                    <a:lnL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5647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900" b="1" i="0" dirty="0" err="1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time_left_for_this_task</a:t>
                      </a:r>
                      <a:endParaRPr lang="en-US" sz="900" b="1" dirty="0">
                        <a:solidFill>
                          <a:srgbClr val="151928"/>
                        </a:solidFill>
                        <a:effectLst/>
                        <a:latin typeface="Mulish"/>
                      </a:endParaRPr>
                    </a:p>
                  </a:txBody>
                  <a:tcPr marL="24916" marR="24916" marT="24916" marB="24916">
                    <a:lnL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900" i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3600</a:t>
                      </a:r>
                      <a:endParaRPr lang="en-US" sz="900">
                        <a:solidFill>
                          <a:srgbClr val="151928"/>
                        </a:solidFill>
                        <a:effectLst/>
                        <a:latin typeface="Mulish"/>
                      </a:endParaRPr>
                    </a:p>
                  </a:txBody>
                  <a:tcPr marL="24916" marR="24916" marT="24916" marB="24916">
                    <a:lnL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CA" sz="900" i="0" dirty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It shows how many seconds are left for the task. If you increase it, the chance for better performance will be increased as well.</a:t>
                      </a:r>
                      <a:endParaRPr lang="en-CA" sz="900" dirty="0">
                        <a:solidFill>
                          <a:srgbClr val="151928"/>
                        </a:solidFill>
                        <a:effectLst/>
                        <a:latin typeface="Mulish"/>
                      </a:endParaRPr>
                    </a:p>
                  </a:txBody>
                  <a:tcPr marL="24916" marR="24916" marT="24916" marB="24916">
                    <a:lnL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5647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900" b="1" i="0" dirty="0" err="1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per_run_time_limit</a:t>
                      </a:r>
                      <a:endParaRPr lang="en-US" sz="900" b="1" dirty="0">
                        <a:solidFill>
                          <a:srgbClr val="151928"/>
                        </a:solidFill>
                        <a:effectLst/>
                        <a:latin typeface="Mulish"/>
                      </a:endParaRPr>
                    </a:p>
                  </a:txBody>
                  <a:tcPr marL="24916" marR="24916" marT="24916" marB="24916">
                    <a:lnL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900" i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None</a:t>
                      </a:r>
                      <a:endParaRPr lang="en-US" sz="900">
                        <a:solidFill>
                          <a:srgbClr val="151928"/>
                        </a:solidFill>
                        <a:effectLst/>
                        <a:latin typeface="Mulish"/>
                      </a:endParaRPr>
                    </a:p>
                  </a:txBody>
                  <a:tcPr marL="24916" marR="24916" marT="24916" marB="24916">
                    <a:lnL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CA" sz="900" i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It shows how many seconds each ML model should spend.</a:t>
                      </a:r>
                      <a:endParaRPr lang="en-CA" sz="900">
                        <a:solidFill>
                          <a:srgbClr val="151928"/>
                        </a:solidFill>
                        <a:effectLst/>
                        <a:latin typeface="Mulish"/>
                      </a:endParaRPr>
                    </a:p>
                  </a:txBody>
                  <a:tcPr marL="24916" marR="24916" marT="24916" marB="24916">
                    <a:lnL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75082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900" b="1" i="0" dirty="0" err="1" smtClean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initial_configurations_via_metalearning</a:t>
                      </a:r>
                      <a:endParaRPr lang="en-US" sz="900" b="1" dirty="0">
                        <a:solidFill>
                          <a:srgbClr val="151928"/>
                        </a:solidFill>
                        <a:effectLst/>
                        <a:latin typeface="Mulish"/>
                      </a:endParaRPr>
                    </a:p>
                  </a:txBody>
                  <a:tcPr marL="24916" marR="24916" marT="24916" marB="24916">
                    <a:lnL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900" i="0" dirty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25</a:t>
                      </a:r>
                      <a:endParaRPr lang="en-US" sz="900" dirty="0">
                        <a:solidFill>
                          <a:srgbClr val="151928"/>
                        </a:solidFill>
                        <a:effectLst/>
                        <a:latin typeface="Mulish"/>
                      </a:endParaRPr>
                    </a:p>
                  </a:txBody>
                  <a:tcPr marL="24916" marR="24916" marT="24916" marB="24916">
                    <a:lnL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CA" sz="900" i="0" dirty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How many configurations via meta-learning considers </a:t>
                      </a:r>
                      <a:r>
                        <a:rPr lang="en-CA" sz="900" i="0" dirty="0" err="1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hyperparameter</a:t>
                      </a:r>
                      <a:r>
                        <a:rPr lang="en-CA" sz="900" i="0" dirty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 optimization. If set 0, this option will be inactive. Also, this parameter is not available in the auto-</a:t>
                      </a:r>
                      <a:r>
                        <a:rPr lang="en-CA" sz="900" i="0" dirty="0" err="1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sklearn</a:t>
                      </a:r>
                      <a:r>
                        <a:rPr lang="en-CA" sz="900" i="0" dirty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 V2.</a:t>
                      </a:r>
                      <a:endParaRPr lang="en-CA" sz="900" dirty="0">
                        <a:solidFill>
                          <a:srgbClr val="151928"/>
                        </a:solidFill>
                        <a:effectLst/>
                        <a:latin typeface="Mulish"/>
                      </a:endParaRPr>
                    </a:p>
                  </a:txBody>
                  <a:tcPr marL="24916" marR="24916" marT="24916" marB="24916">
                    <a:lnL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5647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900" b="1" i="0" dirty="0" err="1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ensemble_size</a:t>
                      </a:r>
                      <a:endParaRPr lang="en-US" sz="900" b="1" dirty="0">
                        <a:solidFill>
                          <a:srgbClr val="151928"/>
                        </a:solidFill>
                        <a:effectLst/>
                        <a:latin typeface="Mulish"/>
                      </a:endParaRPr>
                    </a:p>
                  </a:txBody>
                  <a:tcPr marL="24916" marR="24916" marT="24916" marB="24916">
                    <a:lnL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900" i="0" dirty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50</a:t>
                      </a:r>
                      <a:endParaRPr lang="en-US" sz="900" dirty="0">
                        <a:solidFill>
                          <a:srgbClr val="151928"/>
                        </a:solidFill>
                        <a:effectLst/>
                        <a:latin typeface="Mulish"/>
                      </a:endParaRPr>
                    </a:p>
                  </a:txBody>
                  <a:tcPr marL="24916" marR="24916" marT="24916" marB="24916">
                    <a:lnL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CA" sz="900" i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The number of the models in the ensemble. To disable this parameter, set it to 1.</a:t>
                      </a:r>
                      <a:endParaRPr lang="en-CA" sz="900">
                        <a:solidFill>
                          <a:srgbClr val="151928"/>
                        </a:solidFill>
                        <a:effectLst/>
                        <a:latin typeface="Mulish"/>
                      </a:endParaRPr>
                    </a:p>
                  </a:txBody>
                  <a:tcPr marL="24916" marR="24916" marT="24916" marB="24916">
                    <a:lnL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29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900" b="1" i="0" dirty="0" err="1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n_jobs</a:t>
                      </a:r>
                      <a:endParaRPr lang="en-US" sz="900" b="1" dirty="0">
                        <a:solidFill>
                          <a:srgbClr val="151928"/>
                        </a:solidFill>
                        <a:effectLst/>
                        <a:latin typeface="Mulish"/>
                      </a:endParaRPr>
                    </a:p>
                  </a:txBody>
                  <a:tcPr marL="24916" marR="24916" marT="24916" marB="24916">
                    <a:lnL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900" i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1</a:t>
                      </a:r>
                      <a:endParaRPr lang="en-US" sz="900">
                        <a:solidFill>
                          <a:srgbClr val="151928"/>
                        </a:solidFill>
                        <a:effectLst/>
                        <a:latin typeface="Mulish"/>
                      </a:endParaRPr>
                    </a:p>
                  </a:txBody>
                  <a:tcPr marL="24916" marR="24916" marT="24916" marB="24916">
                    <a:lnL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CA" sz="900" i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The number of parallel jobs. For using all processors, set it -1</a:t>
                      </a:r>
                      <a:endParaRPr lang="en-CA" sz="900">
                        <a:solidFill>
                          <a:srgbClr val="151928"/>
                        </a:solidFill>
                        <a:effectLst/>
                        <a:latin typeface="Mulish"/>
                      </a:endParaRPr>
                    </a:p>
                  </a:txBody>
                  <a:tcPr marL="24916" marR="24916" marT="24916" marB="24916">
                    <a:lnL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5647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900" b="1" i="0" dirty="0" err="1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ensemble_nbest</a:t>
                      </a:r>
                      <a:endParaRPr lang="en-US" sz="900" b="1" dirty="0">
                        <a:solidFill>
                          <a:srgbClr val="151928"/>
                        </a:solidFill>
                        <a:effectLst/>
                        <a:latin typeface="Mulish"/>
                      </a:endParaRPr>
                    </a:p>
                  </a:txBody>
                  <a:tcPr marL="24916" marR="24916" marT="24916" marB="24916">
                    <a:lnL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900" i="0" dirty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50</a:t>
                      </a:r>
                      <a:endParaRPr lang="en-US" sz="900" dirty="0">
                        <a:solidFill>
                          <a:srgbClr val="151928"/>
                        </a:solidFill>
                        <a:effectLst/>
                        <a:latin typeface="Mulish"/>
                      </a:endParaRPr>
                    </a:p>
                  </a:txBody>
                  <a:tcPr marL="24916" marR="24916" marT="24916" marB="24916">
                    <a:lnL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CA" sz="900" i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Number of best models for building an ensemble model. Only works when ensemble_size is more than one.</a:t>
                      </a:r>
                      <a:endParaRPr lang="en-CA" sz="900">
                        <a:solidFill>
                          <a:srgbClr val="151928"/>
                        </a:solidFill>
                        <a:effectLst/>
                        <a:latin typeface="Mulish"/>
                      </a:endParaRPr>
                    </a:p>
                  </a:txBody>
                  <a:tcPr marL="24916" marR="24916" marT="24916" marB="24916">
                    <a:lnL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5647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900" b="1" i="0" dirty="0" err="1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include_estimators</a:t>
                      </a:r>
                      <a:endParaRPr lang="en-US" sz="900" b="1" dirty="0">
                        <a:solidFill>
                          <a:srgbClr val="151928"/>
                        </a:solidFill>
                        <a:effectLst/>
                        <a:latin typeface="Mulish"/>
                      </a:endParaRPr>
                    </a:p>
                  </a:txBody>
                  <a:tcPr marL="24916" marR="24916" marT="24916" marB="24916">
                    <a:lnL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900" i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None</a:t>
                      </a:r>
                      <a:endParaRPr lang="en-US" sz="900">
                        <a:solidFill>
                          <a:srgbClr val="151928"/>
                        </a:solidFill>
                        <a:effectLst/>
                        <a:latin typeface="Mulish"/>
                      </a:endParaRPr>
                    </a:p>
                  </a:txBody>
                  <a:tcPr marL="24916" marR="24916" marT="24916" marB="24916">
                    <a:lnL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CA" sz="900" i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It will use all estimators when there is None. Not available in auto-sklearn V2.</a:t>
                      </a:r>
                      <a:endParaRPr lang="en-CA" sz="900">
                        <a:solidFill>
                          <a:srgbClr val="151928"/>
                        </a:solidFill>
                        <a:effectLst/>
                        <a:latin typeface="Mulish"/>
                      </a:endParaRPr>
                    </a:p>
                  </a:txBody>
                  <a:tcPr marL="24916" marR="24916" marT="24916" marB="24916">
                    <a:lnL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5647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900" b="1" i="0" dirty="0" err="1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exclude_estimators</a:t>
                      </a:r>
                      <a:endParaRPr lang="en-US" sz="900" b="1" dirty="0">
                        <a:solidFill>
                          <a:srgbClr val="151928"/>
                        </a:solidFill>
                        <a:effectLst/>
                        <a:latin typeface="Mulish"/>
                      </a:endParaRPr>
                    </a:p>
                  </a:txBody>
                  <a:tcPr marL="24916" marR="24916" marT="24916" marB="24916">
                    <a:lnL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900" i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None</a:t>
                      </a:r>
                      <a:endParaRPr lang="en-US" sz="900">
                        <a:solidFill>
                          <a:srgbClr val="151928"/>
                        </a:solidFill>
                        <a:effectLst/>
                        <a:latin typeface="Mulish"/>
                      </a:endParaRPr>
                    </a:p>
                  </a:txBody>
                  <a:tcPr marL="24916" marR="24916" marT="24916" marB="24916">
                    <a:lnL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CA" sz="900" i="0" dirty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You can exclude some estimators from the search space. Not available in auto-</a:t>
                      </a:r>
                      <a:r>
                        <a:rPr lang="en-CA" sz="900" i="0" dirty="0" err="1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sklearn</a:t>
                      </a:r>
                      <a:r>
                        <a:rPr lang="en-CA" sz="900" i="0" dirty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 V2.</a:t>
                      </a:r>
                      <a:endParaRPr lang="en-CA" sz="900" dirty="0">
                        <a:solidFill>
                          <a:srgbClr val="151928"/>
                        </a:solidFill>
                        <a:effectLst/>
                        <a:latin typeface="Mulish"/>
                      </a:endParaRPr>
                    </a:p>
                  </a:txBody>
                  <a:tcPr marL="24916" marR="24916" marT="24916" marB="24916">
                    <a:lnL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8327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900" b="1" i="0" dirty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Metric</a:t>
                      </a:r>
                      <a:endParaRPr lang="en-US" sz="900" b="1" dirty="0">
                        <a:solidFill>
                          <a:srgbClr val="151928"/>
                        </a:solidFill>
                        <a:effectLst/>
                        <a:latin typeface="Mulish"/>
                      </a:endParaRPr>
                    </a:p>
                  </a:txBody>
                  <a:tcPr marL="24916" marR="24916" marT="24916" marB="24916">
                    <a:lnL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900" i="0" dirty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None</a:t>
                      </a:r>
                      <a:endParaRPr lang="en-US" sz="900" dirty="0">
                        <a:solidFill>
                          <a:srgbClr val="151928"/>
                        </a:solidFill>
                        <a:effectLst/>
                        <a:latin typeface="Mulish"/>
                      </a:endParaRPr>
                    </a:p>
                  </a:txBody>
                  <a:tcPr marL="24916" marR="24916" marT="24916" marB="24916">
                    <a:lnL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CA" sz="900" i="0" dirty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If you don’t define a metric, it will be selected based on the task. In this article, we define it (</a:t>
                      </a:r>
                      <a:r>
                        <a:rPr lang="en-CA" sz="900" i="0" dirty="0" err="1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autosklearn.metrics.roc_auc</a:t>
                      </a:r>
                      <a:r>
                        <a:rPr lang="en-CA" sz="900" i="0" dirty="0">
                          <a:solidFill>
                            <a:srgbClr val="151928"/>
                          </a:solidFill>
                          <a:effectLst/>
                          <a:latin typeface="Mulish"/>
                        </a:rPr>
                        <a:t>).</a:t>
                      </a:r>
                      <a:endParaRPr lang="en-CA" sz="900" dirty="0">
                        <a:solidFill>
                          <a:srgbClr val="151928"/>
                        </a:solidFill>
                        <a:effectLst/>
                        <a:latin typeface="Mulish"/>
                      </a:endParaRPr>
                    </a:p>
                  </a:txBody>
                  <a:tcPr marL="24916" marR="24916" marT="24916" marB="24916">
                    <a:lnL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D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518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(B) auto-</a:t>
            </a:r>
            <a:r>
              <a:rPr lang="en-US" dirty="0" err="1" smtClean="0"/>
              <a:t>sklearn</a:t>
            </a:r>
            <a:r>
              <a:rPr lang="en-US" dirty="0" smtClean="0"/>
              <a:t>: Example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302D-50DE-436D-9A13-63B37C6E98AB}" type="slidenum">
              <a:rPr lang="en-US" smtClean="0"/>
              <a:t>7</a:t>
            </a:fld>
            <a:endParaRPr lang="en-US" dirty="0"/>
          </a:p>
        </p:txBody>
      </p:sp>
      <p:pic>
        <p:nvPicPr>
          <p:cNvPr id="3" name="Picture 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37" y="2623343"/>
            <a:ext cx="2143125" cy="2143125"/>
          </a:xfrm>
          <a:prstGeom prst="rect">
            <a:avLst/>
          </a:prstGeom>
          <a:ln>
            <a:solidFill>
              <a:srgbClr val="548235"/>
            </a:solidFill>
          </a:ln>
        </p:spPr>
      </p:pic>
    </p:spTree>
    <p:extLst>
      <p:ext uri="{BB962C8B-B14F-4D97-AF65-F5344CB8AC3E}">
        <p14:creationId xmlns:p14="http://schemas.microsoft.com/office/powerpoint/2010/main" val="10836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838198" y="1755118"/>
            <a:ext cx="10515601" cy="4357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Due to nature of the course, various materials have </a:t>
            </a:r>
            <a:r>
              <a:rPr lang="en-US" sz="2000" dirty="0" smtClean="0"/>
              <a:t>been compiled </a:t>
            </a:r>
            <a:r>
              <a:rPr lang="en-US" sz="2000" dirty="0"/>
              <a:t>from different open source resources with some moderation.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The </a:t>
            </a:r>
            <a:r>
              <a:rPr lang="en-US" sz="2000" dirty="0"/>
              <a:t>course designer (slides creator), sincerely </a:t>
            </a:r>
            <a:r>
              <a:rPr lang="en-US" sz="2000" dirty="0" smtClean="0"/>
              <a:t>acknowledges </a:t>
            </a:r>
            <a:r>
              <a:rPr lang="en-US" sz="2000" dirty="0"/>
              <a:t>their hard work and </a:t>
            </a:r>
            <a:r>
              <a:rPr lang="en-US" sz="2000" dirty="0" smtClean="0"/>
              <a:t>contribution, credit will be given wherever necessary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302D-50DE-436D-9A13-63B37C6E98A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25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C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C_Template.potx" id="{1796D9FE-FCEA-46C1-B748-12FE3037880F}" vid="{A17809B9-797C-461B-99BE-67988CC989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DC_Template</Template>
  <TotalTime>17622</TotalTime>
  <Words>807</Words>
  <Application>Microsoft Office PowerPoint</Application>
  <PresentationFormat>Widescreen</PresentationFormat>
  <Paragraphs>123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Mulish</vt:lpstr>
      <vt:lpstr>Wingdings</vt:lpstr>
      <vt:lpstr>DCTemplate</vt:lpstr>
      <vt:lpstr>AIDI 1010 –  Introduction to Emerging Technologies  WEEK4</vt:lpstr>
      <vt:lpstr>Week Objectives</vt:lpstr>
      <vt:lpstr>(A) auto-sklearn (What is it?)</vt:lpstr>
      <vt:lpstr>TANGENT: Ensemble Modeling</vt:lpstr>
      <vt:lpstr>(B) auto-sklearn: Pros/Cons</vt:lpstr>
      <vt:lpstr>(B) auto-sklearn: How-To-Install / Syntax</vt:lpstr>
      <vt:lpstr>(B) auto-sklearn: Hyperparameters</vt:lpstr>
      <vt:lpstr>(B) auto-sklearn: Example</vt:lpstr>
      <vt:lpstr>Disclaimer</vt:lpstr>
      <vt:lpstr>References</vt:lpstr>
      <vt:lpstr>Thank You Very Much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Uzair Ahmad</dc:creator>
  <cp:lastModifiedBy>JB</cp:lastModifiedBy>
  <cp:revision>130</cp:revision>
  <dcterms:created xsi:type="dcterms:W3CDTF">2020-06-03T22:03:42Z</dcterms:created>
  <dcterms:modified xsi:type="dcterms:W3CDTF">2022-09-05T19:41:54Z</dcterms:modified>
</cp:coreProperties>
</file>