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745" r:id="rId1"/>
  </p:sldMasterIdLst>
  <p:notesMasterIdLst>
    <p:notesMasterId r:id="rId17"/>
  </p:notesMasterIdLst>
  <p:handoutMasterIdLst>
    <p:handoutMasterId r:id="rId18"/>
  </p:handoutMasterIdLst>
  <p:sldIdLst>
    <p:sldId id="256" r:id="rId2"/>
    <p:sldId id="280" r:id="rId3"/>
    <p:sldId id="377" r:id="rId4"/>
    <p:sldId id="393" r:id="rId5"/>
    <p:sldId id="399" r:id="rId6"/>
    <p:sldId id="397" r:id="rId7"/>
    <p:sldId id="398" r:id="rId8"/>
    <p:sldId id="396" r:id="rId9"/>
    <p:sldId id="386" r:id="rId10"/>
    <p:sldId id="395" r:id="rId11"/>
    <p:sldId id="394" r:id="rId12"/>
    <p:sldId id="400" r:id="rId13"/>
    <p:sldId id="368" r:id="rId14"/>
    <p:sldId id="376" r:id="rId15"/>
    <p:sldId id="36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82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15" autoAdjust="0"/>
    <p:restoredTop sz="88493" autoAdjust="0"/>
  </p:normalViewPr>
  <p:slideViewPr>
    <p:cSldViewPr snapToGrid="0">
      <p:cViewPr varScale="1">
        <p:scale>
          <a:sx n="113" d="100"/>
          <a:sy n="113" d="100"/>
        </p:scale>
        <p:origin x="528" y="8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7" d="100"/>
          <a:sy n="77" d="100"/>
        </p:scale>
        <p:origin x="3413"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794F3DE-D638-4745-9ED7-D867AFD27833}" type="datetimeFigureOut">
              <a:rPr lang="en-US" smtClean="0"/>
              <a:t>2/10/2022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8B8C718-07CA-4B75-AB20-72D67692CE96}" type="slidenum">
              <a:rPr lang="en-US" smtClean="0"/>
              <a:t>‹#›</a:t>
            </a:fld>
            <a:endParaRPr lang="en-US"/>
          </a:p>
        </p:txBody>
      </p:sp>
    </p:spTree>
    <p:extLst>
      <p:ext uri="{BB962C8B-B14F-4D97-AF65-F5344CB8AC3E}">
        <p14:creationId xmlns:p14="http://schemas.microsoft.com/office/powerpoint/2010/main" val="10715361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3A519C-90A0-4E66-89AD-B2B05D54A8DE}" type="datetimeFigureOut">
              <a:rPr lang="en-US" smtClean="0"/>
              <a:t>2/10/2022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A91CA0-EEE1-42C5-AAF8-FF8F00FF449A}" type="slidenum">
              <a:rPr lang="en-US" smtClean="0"/>
              <a:t>‹#›</a:t>
            </a:fld>
            <a:endParaRPr lang="en-US" dirty="0"/>
          </a:p>
        </p:txBody>
      </p:sp>
    </p:spTree>
    <p:extLst>
      <p:ext uri="{BB962C8B-B14F-4D97-AF65-F5344CB8AC3E}">
        <p14:creationId xmlns:p14="http://schemas.microsoft.com/office/powerpoint/2010/main" val="4199181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A91CA0-EEE1-42C5-AAF8-FF8F00FF449A}" type="slidenum">
              <a:rPr lang="en-US" smtClean="0"/>
              <a:t>0</a:t>
            </a:fld>
            <a:endParaRPr lang="en-US" dirty="0"/>
          </a:p>
        </p:txBody>
      </p:sp>
    </p:spTree>
    <p:extLst>
      <p:ext uri="{BB962C8B-B14F-4D97-AF65-F5344CB8AC3E}">
        <p14:creationId xmlns:p14="http://schemas.microsoft.com/office/powerpoint/2010/main" val="2331065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A91CA0-EEE1-42C5-AAF8-FF8F00FF449A}" type="slidenum">
              <a:rPr lang="en-US" smtClean="0"/>
              <a:t>2</a:t>
            </a:fld>
            <a:endParaRPr lang="en-US" dirty="0"/>
          </a:p>
        </p:txBody>
      </p:sp>
    </p:spTree>
    <p:extLst>
      <p:ext uri="{BB962C8B-B14F-4D97-AF65-F5344CB8AC3E}">
        <p14:creationId xmlns:p14="http://schemas.microsoft.com/office/powerpoint/2010/main" val="2870203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A91CA0-EEE1-42C5-AAF8-FF8F00FF449A}" type="slidenum">
              <a:rPr lang="en-US" smtClean="0"/>
              <a:t>6</a:t>
            </a:fld>
            <a:endParaRPr lang="en-US" dirty="0"/>
          </a:p>
        </p:txBody>
      </p:sp>
    </p:spTree>
    <p:extLst>
      <p:ext uri="{BB962C8B-B14F-4D97-AF65-F5344CB8AC3E}">
        <p14:creationId xmlns:p14="http://schemas.microsoft.com/office/powerpoint/2010/main" val="19211626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102193" y="6176963"/>
            <a:ext cx="2724147" cy="681037"/>
          </a:xfrm>
          <a:prstGeom prst="rect">
            <a:avLst/>
          </a:prstGeom>
        </p:spPr>
      </p:pic>
      <p:sp>
        <p:nvSpPr>
          <p:cNvPr id="2" name="Title 1"/>
          <p:cNvSpPr>
            <a:spLocks noGrp="1"/>
          </p:cNvSpPr>
          <p:nvPr>
            <p:ph type="ctrTitle"/>
          </p:nvPr>
        </p:nvSpPr>
        <p:spPr>
          <a:xfrm>
            <a:off x="1524000" y="1122363"/>
            <a:ext cx="9144000" cy="2387600"/>
          </a:xfrm>
          <a:solidFill>
            <a:schemeClr val="accent6">
              <a:lumMod val="75000"/>
            </a:schemeClr>
          </a:solidFill>
        </p:spPr>
        <p:txBody>
          <a:bodyPr anchor="b"/>
          <a:lstStyle>
            <a:lvl1pPr algn="ctr">
              <a:defRPr sz="60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524000" y="3624340"/>
            <a:ext cx="9144000" cy="1655762"/>
          </a:xfrm>
        </p:spPr>
        <p:txBody>
          <a:bodyPr>
            <a:normAutofit/>
          </a:bodyPr>
          <a:lstStyle>
            <a:lvl1pPr marL="0" indent="0" algn="ctr">
              <a:buNone/>
              <a:defRPr sz="4000">
                <a:solidFill>
                  <a:srgbClr val="2E7158"/>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1155922" y="6356350"/>
            <a:ext cx="2425477" cy="365125"/>
          </a:xfrm>
        </p:spPr>
        <p:txBody>
          <a:bodyPr/>
          <a:lstStyle/>
          <a:p>
            <a:fld id="{1B186027-7DAF-4EA9-BCC0-40EF79BB3EDE}" type="datetime1">
              <a:rPr lang="en-CA" smtClean="0"/>
              <a:t>2022-02-10</a:t>
            </a:fld>
            <a:endParaRPr lang="en-US" dirty="0"/>
          </a:p>
        </p:txBody>
      </p:sp>
      <p:sp>
        <p:nvSpPr>
          <p:cNvPr id="6" name="Slide Number Placeholder 5"/>
          <p:cNvSpPr>
            <a:spLocks noGrp="1"/>
          </p:cNvSpPr>
          <p:nvPr>
            <p:ph type="sldNum" sz="quarter" idx="12"/>
          </p:nvPr>
        </p:nvSpPr>
        <p:spPr>
          <a:xfrm>
            <a:off x="8610600" y="6356350"/>
            <a:ext cx="2743200" cy="365125"/>
          </a:xfrm>
        </p:spPr>
        <p:txBody>
          <a:bodyPr/>
          <a:lstStyle/>
          <a:p>
            <a:fld id="{9C96302D-50DE-436D-9A13-63B37C6E98AB}" type="slidenum">
              <a:rPr lang="en-US" smtClean="0"/>
              <a:t>‹#›</a:t>
            </a:fld>
            <a:endParaRPr lang="en-US" dirty="0"/>
          </a:p>
        </p:txBody>
      </p:sp>
    </p:spTree>
    <p:extLst>
      <p:ext uri="{BB962C8B-B14F-4D97-AF65-F5344CB8AC3E}">
        <p14:creationId xmlns:p14="http://schemas.microsoft.com/office/powerpoint/2010/main" val="404133820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EA3104-5B52-407E-B0A8-86B5FFBCBA7A}" type="datetime1">
              <a:rPr lang="en-CA" smtClean="0"/>
              <a:t>2022-02-10</a:t>
            </a:fld>
            <a:endParaRPr lang="en-US" dirty="0"/>
          </a:p>
        </p:txBody>
      </p:sp>
      <p:sp>
        <p:nvSpPr>
          <p:cNvPr id="6" name="Slide Number Placeholder 5"/>
          <p:cNvSpPr>
            <a:spLocks noGrp="1"/>
          </p:cNvSpPr>
          <p:nvPr>
            <p:ph type="sldNum" sz="quarter" idx="12"/>
          </p:nvPr>
        </p:nvSpPr>
        <p:spPr/>
        <p:txBody>
          <a:bodyPr/>
          <a:lstStyle/>
          <a:p>
            <a:fld id="{9C96302D-50DE-436D-9A13-63B37C6E98AB}" type="slidenum">
              <a:rPr lang="en-US" smtClean="0"/>
              <a:t>‹#›</a:t>
            </a:fld>
            <a:endParaRPr lang="en-US" dirty="0"/>
          </a:p>
        </p:txBody>
      </p:sp>
    </p:spTree>
    <p:extLst>
      <p:ext uri="{BB962C8B-B14F-4D97-AF65-F5344CB8AC3E}">
        <p14:creationId xmlns:p14="http://schemas.microsoft.com/office/powerpoint/2010/main" val="157364305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5B9F42-E6C0-4E0F-8C0D-6BB286B0AD1C}" type="datetime1">
              <a:rPr lang="en-CA" smtClean="0"/>
              <a:t>2022-02-10</a:t>
            </a:fld>
            <a:endParaRPr lang="en-US" dirty="0"/>
          </a:p>
        </p:txBody>
      </p:sp>
      <p:sp>
        <p:nvSpPr>
          <p:cNvPr id="6" name="Slide Number Placeholder 5"/>
          <p:cNvSpPr>
            <a:spLocks noGrp="1"/>
          </p:cNvSpPr>
          <p:nvPr>
            <p:ph type="sldNum" sz="quarter" idx="12"/>
          </p:nvPr>
        </p:nvSpPr>
        <p:spPr/>
        <p:txBody>
          <a:bodyPr/>
          <a:lstStyle/>
          <a:p>
            <a:fld id="{9C96302D-50DE-436D-9A13-63B37C6E98AB}" type="slidenum">
              <a:rPr lang="en-US" smtClean="0"/>
              <a:t>‹#›</a:t>
            </a:fld>
            <a:endParaRPr lang="en-US" dirty="0"/>
          </a:p>
        </p:txBody>
      </p:sp>
    </p:spTree>
    <p:extLst>
      <p:ext uri="{BB962C8B-B14F-4D97-AF65-F5344CB8AC3E}">
        <p14:creationId xmlns:p14="http://schemas.microsoft.com/office/powerpoint/2010/main" val="273724856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102193" y="6176963"/>
            <a:ext cx="2724147" cy="681037"/>
          </a:xfrm>
          <a:prstGeom prst="rect">
            <a:avLst/>
          </a:prstGeom>
        </p:spPr>
      </p:pic>
      <p:sp>
        <p:nvSpPr>
          <p:cNvPr id="2" name="Title 1"/>
          <p:cNvSpPr>
            <a:spLocks noGrp="1"/>
          </p:cNvSpPr>
          <p:nvPr>
            <p:ph type="title"/>
          </p:nvPr>
        </p:nvSpPr>
        <p:spPr>
          <a:solidFill>
            <a:schemeClr val="accent6">
              <a:lumMod val="75000"/>
            </a:schemeClr>
          </a:solidFill>
        </p:spPr>
        <p:txBody>
          <a:bodyPr/>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155922" y="6356350"/>
            <a:ext cx="2425477" cy="365125"/>
          </a:xfrm>
        </p:spPr>
        <p:txBody>
          <a:bodyPr/>
          <a:lstStyle/>
          <a:p>
            <a:fld id="{8331AF19-B7F5-4FAA-94ED-8B78572EB73B}" type="datetime1">
              <a:rPr lang="en-CA" smtClean="0"/>
              <a:t>2022-02-10</a:t>
            </a:fld>
            <a:endParaRPr lang="en-CA"/>
          </a:p>
        </p:txBody>
      </p:sp>
      <p:sp>
        <p:nvSpPr>
          <p:cNvPr id="6" name="Slide Number Placeholder 5"/>
          <p:cNvSpPr>
            <a:spLocks noGrp="1"/>
          </p:cNvSpPr>
          <p:nvPr>
            <p:ph type="sldNum" sz="quarter" idx="12"/>
          </p:nvPr>
        </p:nvSpPr>
        <p:spPr/>
        <p:txBody>
          <a:bodyPr/>
          <a:lstStyle/>
          <a:p>
            <a:fld id="{9C96302D-50DE-436D-9A13-63B37C6E98AB}" type="slidenum">
              <a:rPr lang="en-US" smtClean="0"/>
              <a:t>‹#›</a:t>
            </a:fld>
            <a:endParaRPr lang="en-US" dirty="0"/>
          </a:p>
        </p:txBody>
      </p:sp>
    </p:spTree>
    <p:extLst>
      <p:ext uri="{BB962C8B-B14F-4D97-AF65-F5344CB8AC3E}">
        <p14:creationId xmlns:p14="http://schemas.microsoft.com/office/powerpoint/2010/main" val="236680464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102193" y="6176963"/>
            <a:ext cx="2724147" cy="681037"/>
          </a:xfrm>
          <a:prstGeom prst="rect">
            <a:avLst/>
          </a:prstGeom>
        </p:spPr>
      </p:pic>
      <p:sp>
        <p:nvSpPr>
          <p:cNvPr id="2" name="Title 1"/>
          <p:cNvSpPr>
            <a:spLocks noGrp="1"/>
          </p:cNvSpPr>
          <p:nvPr>
            <p:ph type="title"/>
          </p:nvPr>
        </p:nvSpPr>
        <p:spPr>
          <a:xfrm>
            <a:off x="831850" y="1709738"/>
            <a:ext cx="10515600" cy="2852737"/>
          </a:xfrm>
          <a:solidFill>
            <a:schemeClr val="accent6">
              <a:lumMod val="75000"/>
            </a:schemeClr>
          </a:solidFill>
        </p:spPr>
        <p:txBody>
          <a:bodyPr anchor="b"/>
          <a:lstStyle>
            <a:lvl1pPr>
              <a:defRPr sz="60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155922" y="6356350"/>
            <a:ext cx="2425477" cy="365125"/>
          </a:xfrm>
        </p:spPr>
        <p:txBody>
          <a:bodyPr/>
          <a:lstStyle/>
          <a:p>
            <a:fld id="{BE15C1FF-6AFA-4D12-B5E2-8FFA469B16FF}" type="datetime1">
              <a:rPr lang="en-CA" smtClean="0"/>
              <a:t>2022-02-10</a:t>
            </a:fld>
            <a:endParaRPr lang="en-US" dirty="0"/>
          </a:p>
        </p:txBody>
      </p:sp>
      <p:sp>
        <p:nvSpPr>
          <p:cNvPr id="6" name="Slide Number Placeholder 5"/>
          <p:cNvSpPr>
            <a:spLocks noGrp="1"/>
          </p:cNvSpPr>
          <p:nvPr>
            <p:ph type="sldNum" sz="quarter" idx="12"/>
          </p:nvPr>
        </p:nvSpPr>
        <p:spPr/>
        <p:txBody>
          <a:bodyPr/>
          <a:lstStyle/>
          <a:p>
            <a:fld id="{9C96302D-50DE-436D-9A13-63B37C6E98AB}" type="slidenum">
              <a:rPr lang="en-US" smtClean="0"/>
              <a:t>‹#›</a:t>
            </a:fld>
            <a:endParaRPr lang="en-US" dirty="0"/>
          </a:p>
        </p:txBody>
      </p:sp>
    </p:spTree>
    <p:extLst>
      <p:ext uri="{BB962C8B-B14F-4D97-AF65-F5344CB8AC3E}">
        <p14:creationId xmlns:p14="http://schemas.microsoft.com/office/powerpoint/2010/main" val="427344224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stretch>
            <a:fillRect/>
          </a:stretch>
        </p:blipFill>
        <p:spPr>
          <a:xfrm>
            <a:off x="102193" y="6176963"/>
            <a:ext cx="2724147" cy="681037"/>
          </a:xfrm>
          <a:prstGeom prst="rect">
            <a:avLst/>
          </a:prstGeom>
        </p:spPr>
      </p:pic>
      <p:sp>
        <p:nvSpPr>
          <p:cNvPr id="2" name="Title 1"/>
          <p:cNvSpPr>
            <a:spLocks noGrp="1"/>
          </p:cNvSpPr>
          <p:nvPr>
            <p:ph type="title"/>
          </p:nvPr>
        </p:nvSpPr>
        <p:spPr>
          <a:solidFill>
            <a:schemeClr val="accent6">
              <a:lumMod val="75000"/>
            </a:schemeClr>
          </a:solidFill>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262012-B17D-4EC0-90D1-AC5DF7CF1C97}" type="datetime1">
              <a:rPr lang="en-CA" smtClean="0"/>
              <a:t>2022-02-10</a:t>
            </a:fld>
            <a:endParaRPr lang="en-US" dirty="0"/>
          </a:p>
        </p:txBody>
      </p:sp>
      <p:sp>
        <p:nvSpPr>
          <p:cNvPr id="7" name="Slide Number Placeholder 6"/>
          <p:cNvSpPr>
            <a:spLocks noGrp="1"/>
          </p:cNvSpPr>
          <p:nvPr>
            <p:ph type="sldNum" sz="quarter" idx="12"/>
          </p:nvPr>
        </p:nvSpPr>
        <p:spPr/>
        <p:txBody>
          <a:bodyPr/>
          <a:lstStyle/>
          <a:p>
            <a:fld id="{9C96302D-50DE-436D-9A13-63B37C6E98AB}" type="slidenum">
              <a:rPr lang="en-US" smtClean="0"/>
              <a:t>‹#›</a:t>
            </a:fld>
            <a:endParaRPr lang="en-US" dirty="0"/>
          </a:p>
        </p:txBody>
      </p:sp>
    </p:spTree>
    <p:extLst>
      <p:ext uri="{BB962C8B-B14F-4D97-AF65-F5344CB8AC3E}">
        <p14:creationId xmlns:p14="http://schemas.microsoft.com/office/powerpoint/2010/main" val="54375157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stretch>
            <a:fillRect/>
          </a:stretch>
        </p:blipFill>
        <p:spPr>
          <a:xfrm>
            <a:off x="102193" y="6176963"/>
            <a:ext cx="2724147" cy="681037"/>
          </a:xfrm>
          <a:prstGeom prst="rect">
            <a:avLst/>
          </a:prstGeom>
        </p:spPr>
      </p:pic>
      <p:sp>
        <p:nvSpPr>
          <p:cNvPr id="2" name="Title 1"/>
          <p:cNvSpPr>
            <a:spLocks noGrp="1"/>
          </p:cNvSpPr>
          <p:nvPr>
            <p:ph type="title"/>
          </p:nvPr>
        </p:nvSpPr>
        <p:spPr>
          <a:xfrm>
            <a:off x="839788" y="365125"/>
            <a:ext cx="10515600" cy="1325563"/>
          </a:xfrm>
          <a:solidFill>
            <a:schemeClr val="accent6">
              <a:lumMod val="75000"/>
            </a:schemeClr>
          </a:solidFill>
        </p:spPr>
        <p:txBody>
          <a:bodyPr/>
          <a:lstStyle>
            <a:lvl1pPr>
              <a:defRPr>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1155922" y="6356350"/>
            <a:ext cx="2425477" cy="365125"/>
          </a:xfrm>
        </p:spPr>
        <p:txBody>
          <a:bodyPr/>
          <a:lstStyle/>
          <a:p>
            <a:fld id="{7EBDFC27-A89A-4C14-A188-89514DF5DEF9}" type="datetime1">
              <a:rPr lang="en-CA" smtClean="0"/>
              <a:t>2022-02-10</a:t>
            </a:fld>
            <a:endParaRPr lang="en-US" dirty="0"/>
          </a:p>
        </p:txBody>
      </p:sp>
      <p:sp>
        <p:nvSpPr>
          <p:cNvPr id="9" name="Slide Number Placeholder 8"/>
          <p:cNvSpPr>
            <a:spLocks noGrp="1"/>
          </p:cNvSpPr>
          <p:nvPr>
            <p:ph type="sldNum" sz="quarter" idx="12"/>
          </p:nvPr>
        </p:nvSpPr>
        <p:spPr/>
        <p:txBody>
          <a:bodyPr/>
          <a:lstStyle/>
          <a:p>
            <a:fld id="{9C96302D-50DE-436D-9A13-63B37C6E98AB}" type="slidenum">
              <a:rPr lang="en-US" smtClean="0"/>
              <a:t>‹#›</a:t>
            </a:fld>
            <a:endParaRPr lang="en-US" dirty="0"/>
          </a:p>
        </p:txBody>
      </p:sp>
    </p:spTree>
    <p:extLst>
      <p:ext uri="{BB962C8B-B14F-4D97-AF65-F5344CB8AC3E}">
        <p14:creationId xmlns:p14="http://schemas.microsoft.com/office/powerpoint/2010/main" val="376342532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102193" y="6176963"/>
            <a:ext cx="2724147" cy="681037"/>
          </a:xfrm>
          <a:prstGeom prst="rect">
            <a:avLst/>
          </a:prstGeom>
        </p:spPr>
      </p:pic>
      <p:sp>
        <p:nvSpPr>
          <p:cNvPr id="2" name="Title 1"/>
          <p:cNvSpPr>
            <a:spLocks noGrp="1"/>
          </p:cNvSpPr>
          <p:nvPr>
            <p:ph type="title"/>
          </p:nvPr>
        </p:nvSpPr>
        <p:spPr>
          <a:solidFill>
            <a:schemeClr val="accent6">
              <a:lumMod val="75000"/>
            </a:schemeClr>
          </a:solidFill>
        </p:spPr>
        <p:txBody>
          <a:bodyPr/>
          <a:lstStyle>
            <a:lvl1pPr>
              <a:defRPr>
                <a:solidFill>
                  <a:schemeClr val="bg1"/>
                </a:solidFill>
              </a:defRPr>
            </a:lvl1pPr>
          </a:lstStyle>
          <a:p>
            <a:r>
              <a:rPr lang="en-US"/>
              <a:t>Click to edit Master title style</a:t>
            </a:r>
            <a:endParaRPr lang="en-US" dirty="0"/>
          </a:p>
        </p:txBody>
      </p:sp>
      <p:sp>
        <p:nvSpPr>
          <p:cNvPr id="3" name="Date Placeholder 2"/>
          <p:cNvSpPr>
            <a:spLocks noGrp="1"/>
          </p:cNvSpPr>
          <p:nvPr>
            <p:ph type="dt" sz="half" idx="10"/>
          </p:nvPr>
        </p:nvSpPr>
        <p:spPr>
          <a:xfrm>
            <a:off x="1155922" y="6356350"/>
            <a:ext cx="2425477" cy="365125"/>
          </a:xfrm>
        </p:spPr>
        <p:txBody>
          <a:bodyPr/>
          <a:lstStyle/>
          <a:p>
            <a:fld id="{2C1F1E85-ACE8-4F2E-B1B2-200A8A1A6E4A}" type="datetime1">
              <a:rPr lang="en-CA" smtClean="0"/>
              <a:t>2022-02-10</a:t>
            </a:fld>
            <a:endParaRPr lang="en-US" dirty="0"/>
          </a:p>
        </p:txBody>
      </p:sp>
      <p:sp>
        <p:nvSpPr>
          <p:cNvPr id="5" name="Slide Number Placeholder 4"/>
          <p:cNvSpPr>
            <a:spLocks noGrp="1"/>
          </p:cNvSpPr>
          <p:nvPr>
            <p:ph type="sldNum" sz="quarter" idx="12"/>
          </p:nvPr>
        </p:nvSpPr>
        <p:spPr/>
        <p:txBody>
          <a:bodyPr/>
          <a:lstStyle/>
          <a:p>
            <a:fld id="{9C96302D-50DE-436D-9A13-63B37C6E98AB}" type="slidenum">
              <a:rPr lang="en-US" smtClean="0"/>
              <a:t>‹#›</a:t>
            </a:fld>
            <a:endParaRPr lang="en-US" dirty="0"/>
          </a:p>
        </p:txBody>
      </p:sp>
    </p:spTree>
    <p:extLst>
      <p:ext uri="{BB962C8B-B14F-4D97-AF65-F5344CB8AC3E}">
        <p14:creationId xmlns:p14="http://schemas.microsoft.com/office/powerpoint/2010/main" val="227672742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102193" y="6176963"/>
            <a:ext cx="2724147" cy="681037"/>
          </a:xfrm>
          <a:prstGeom prst="rect">
            <a:avLst/>
          </a:prstGeom>
        </p:spPr>
      </p:pic>
      <p:sp>
        <p:nvSpPr>
          <p:cNvPr id="2" name="Date Placeholder 1"/>
          <p:cNvSpPr>
            <a:spLocks noGrp="1"/>
          </p:cNvSpPr>
          <p:nvPr>
            <p:ph type="dt" sz="half" idx="10"/>
          </p:nvPr>
        </p:nvSpPr>
        <p:spPr>
          <a:xfrm>
            <a:off x="1155922" y="6356350"/>
            <a:ext cx="2425477" cy="365125"/>
          </a:xfrm>
        </p:spPr>
        <p:txBody>
          <a:bodyPr/>
          <a:lstStyle/>
          <a:p>
            <a:fld id="{37B35CD4-B9EB-40EE-A4F7-0163F962F085}" type="datetime1">
              <a:rPr lang="en-CA" smtClean="0"/>
              <a:t>2022-02-10</a:t>
            </a:fld>
            <a:endParaRPr lang="en-US" dirty="0"/>
          </a:p>
        </p:txBody>
      </p:sp>
      <p:sp>
        <p:nvSpPr>
          <p:cNvPr id="4" name="Slide Number Placeholder 3"/>
          <p:cNvSpPr>
            <a:spLocks noGrp="1"/>
          </p:cNvSpPr>
          <p:nvPr>
            <p:ph type="sldNum" sz="quarter" idx="12"/>
          </p:nvPr>
        </p:nvSpPr>
        <p:spPr/>
        <p:txBody>
          <a:bodyPr/>
          <a:lstStyle/>
          <a:p>
            <a:fld id="{9C96302D-50DE-436D-9A13-63B37C6E98AB}" type="slidenum">
              <a:rPr lang="en-US" smtClean="0"/>
              <a:t>‹#›</a:t>
            </a:fld>
            <a:endParaRPr lang="en-US" dirty="0"/>
          </a:p>
        </p:txBody>
      </p:sp>
    </p:spTree>
    <p:extLst>
      <p:ext uri="{BB962C8B-B14F-4D97-AF65-F5344CB8AC3E}">
        <p14:creationId xmlns:p14="http://schemas.microsoft.com/office/powerpoint/2010/main" val="303018309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102193" y="6176963"/>
            <a:ext cx="2724147" cy="681037"/>
          </a:xfrm>
          <a:prstGeom prst="rect">
            <a:avLst/>
          </a:prstGeom>
        </p:spPr>
      </p:pic>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FC3731-6CD1-40EB-86DE-9CE721C9F603}" type="datetime1">
              <a:rPr lang="en-CA" smtClean="0"/>
              <a:t>2022-02-10</a:t>
            </a:fld>
            <a:endParaRPr lang="en-US" dirty="0"/>
          </a:p>
        </p:txBody>
      </p:sp>
      <p:sp>
        <p:nvSpPr>
          <p:cNvPr id="7" name="Slide Number Placeholder 6"/>
          <p:cNvSpPr>
            <a:spLocks noGrp="1"/>
          </p:cNvSpPr>
          <p:nvPr>
            <p:ph type="sldNum" sz="quarter" idx="12"/>
          </p:nvPr>
        </p:nvSpPr>
        <p:spPr/>
        <p:txBody>
          <a:bodyPr/>
          <a:lstStyle/>
          <a:p>
            <a:fld id="{9C96302D-50DE-436D-9A13-63B37C6E98AB}" type="slidenum">
              <a:rPr lang="en-US" smtClean="0"/>
              <a:t>‹#›</a:t>
            </a:fld>
            <a:endParaRPr lang="en-US" dirty="0"/>
          </a:p>
        </p:txBody>
      </p:sp>
    </p:spTree>
    <p:extLst>
      <p:ext uri="{BB962C8B-B14F-4D97-AF65-F5344CB8AC3E}">
        <p14:creationId xmlns:p14="http://schemas.microsoft.com/office/powerpoint/2010/main" val="365950435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CCC4B2-C8FE-4E78-9A1A-17B5F3D1633A}" type="datetime1">
              <a:rPr lang="en-CA" smtClean="0"/>
              <a:t>2022-02-10</a:t>
            </a:fld>
            <a:endParaRPr lang="en-US" dirty="0"/>
          </a:p>
        </p:txBody>
      </p:sp>
      <p:sp>
        <p:nvSpPr>
          <p:cNvPr id="7" name="Slide Number Placeholder 6"/>
          <p:cNvSpPr>
            <a:spLocks noGrp="1"/>
          </p:cNvSpPr>
          <p:nvPr>
            <p:ph type="sldNum" sz="quarter" idx="12"/>
          </p:nvPr>
        </p:nvSpPr>
        <p:spPr/>
        <p:txBody>
          <a:bodyPr/>
          <a:lstStyle/>
          <a:p>
            <a:fld id="{9C96302D-50DE-436D-9A13-63B37C6E98AB}" type="slidenum">
              <a:rPr lang="en-US" smtClean="0"/>
              <a:t>‹#›</a:t>
            </a:fld>
            <a:endParaRPr lang="en-US" dirty="0"/>
          </a:p>
        </p:txBody>
      </p:sp>
    </p:spTree>
    <p:extLst>
      <p:ext uri="{BB962C8B-B14F-4D97-AF65-F5344CB8AC3E}">
        <p14:creationId xmlns:p14="http://schemas.microsoft.com/office/powerpoint/2010/main" val="217779602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3"/>
          <a:stretch>
            <a:fillRect/>
          </a:stretch>
        </p:blipFill>
        <p:spPr>
          <a:xfrm>
            <a:off x="102193" y="6176963"/>
            <a:ext cx="2724147" cy="681037"/>
          </a:xfrm>
          <a:prstGeom prst="rect">
            <a:avLst/>
          </a:prstGeom>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038AAD-6927-48CA-9D6F-F1D5021F28AC}" type="datetime1">
              <a:rPr lang="en-CA" smtClean="0"/>
              <a:t>2022-02-10</a:t>
            </a:fld>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96302D-50DE-436D-9A13-63B37C6E98AB}" type="slidenum">
              <a:rPr lang="en-US" smtClean="0"/>
              <a:t>‹#›</a:t>
            </a:fld>
            <a:endParaRPr lang="en-US" dirty="0"/>
          </a:p>
        </p:txBody>
      </p:sp>
    </p:spTree>
    <p:extLst>
      <p:ext uri="{BB962C8B-B14F-4D97-AF65-F5344CB8AC3E}">
        <p14:creationId xmlns:p14="http://schemas.microsoft.com/office/powerpoint/2010/main" val="991340122"/>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epistasislab.github.io/tpot/api/"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drive.google.com/drive/folders/1MllHE20Lk6qiJfNHfNQcdB8IxGzNQn3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scikit-learn.org/stable/modules/generated/sklearn.model_selection.StratifiedKFold.html" TargetMode="External"/><Relationship Id="rId2" Type="http://schemas.openxmlformats.org/officeDocument/2006/relationships/hyperlink" Target="https://youtu.be/7062skdX05Y" TargetMode="Externa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towardsdatascience.com/tpot-automated-machine-learning-in-python-4c063b3e5de9" TargetMode="External"/><Relationship Id="rId13" Type="http://schemas.openxmlformats.org/officeDocument/2006/relationships/hyperlink" Target="https://towardsdatascience.com/tpot-automated-machine-learning-in-python-e56800e69c11" TargetMode="External"/><Relationship Id="rId3" Type="http://schemas.openxmlformats.org/officeDocument/2006/relationships/hyperlink" Target="https://youtu.be/K490SP-_H0U" TargetMode="External"/><Relationship Id="rId7" Type="http://schemas.openxmlformats.org/officeDocument/2006/relationships/hyperlink" Target="https://www.hindawi.com/journals/mpe/2013/312067/tab2/" TargetMode="External"/><Relationship Id="rId12" Type="http://schemas.openxmlformats.org/officeDocument/2006/relationships/hyperlink" Target="https://towardsdatascience.com/how-to-define-a-fitness-function-in-a-genetic-algorithm-be572b9ea3b4" TargetMode="External"/><Relationship Id="rId17" Type="http://schemas.openxmlformats.org/officeDocument/2006/relationships/hyperlink" Target="https://towardsdatascience.com/automl-in-python-a-comparison-between-hyperopt-sklearn-and-tpot-8c12aaf7e829" TargetMode="External"/><Relationship Id="rId2" Type="http://schemas.openxmlformats.org/officeDocument/2006/relationships/hyperlink" Target="https://youtu.be/jn-22XyKsgo" TargetMode="External"/><Relationship Id="rId16" Type="http://schemas.openxmlformats.org/officeDocument/2006/relationships/hyperlink" Target="https://machinelearningmastery.com/tpot-for-automated-machine-learning-in-python/" TargetMode="External"/><Relationship Id="rId1" Type="http://schemas.openxmlformats.org/officeDocument/2006/relationships/slideLayout" Target="../slideLayouts/slideLayout2.xml"/><Relationship Id="rId6" Type="http://schemas.openxmlformats.org/officeDocument/2006/relationships/hyperlink" Target="https://www.kaggle.com/soham1024/know-about-different-automl-frameworks?scriptVersionId=43751621#Pros-and-cons" TargetMode="External"/><Relationship Id="rId11" Type="http://schemas.openxmlformats.org/officeDocument/2006/relationships/hyperlink" Target="http://geneticprogramming.com/" TargetMode="External"/><Relationship Id="rId5" Type="http://schemas.openxmlformats.org/officeDocument/2006/relationships/hyperlink" Target="https://www.alibabacloud.com/blog/6-top-automl-frameworks-for-machine-learning-applications-may-2019_595317" TargetMode="External"/><Relationship Id="rId15" Type="http://schemas.openxmlformats.org/officeDocument/2006/relationships/hyperlink" Target="https://machinelearningmastery.com/case-study-predicting-the-onset-of-diabetes-within-five-years-part-3-of-3/" TargetMode="External"/><Relationship Id="rId10" Type="http://schemas.openxmlformats.org/officeDocument/2006/relationships/hyperlink" Target="https://epistasislab.github.io/tpot/" TargetMode="External"/><Relationship Id="rId4" Type="http://schemas.openxmlformats.org/officeDocument/2006/relationships/hyperlink" Target="https://youtu.be/TQUbh_E8nb0" TargetMode="External"/><Relationship Id="rId9" Type="http://schemas.openxmlformats.org/officeDocument/2006/relationships/hyperlink" Target="https://coderspacket.com/preprocessing-of-data-using-pca-principal-component-analysis" TargetMode="External"/><Relationship Id="rId14" Type="http://schemas.openxmlformats.org/officeDocument/2006/relationships/hyperlink" Target="https://www.analyticsvidhya.com/blog/2021/05/automate-machine-learning-using-tpot%E2%80%8A-%E2%80%8Aexplore-thousands-of-possible-pipelines-and-find-the-best/"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hyperlink" Target="https://epistasislab.github.io/tpot/" TargetMode="External"/><Relationship Id="rId7" Type="http://schemas.openxmlformats.org/officeDocument/2006/relationships/slide" Target="slide7.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4.xml"/><Relationship Id="rId5" Type="http://schemas.openxmlformats.org/officeDocument/2006/relationships/slide" Target="slide6.xml"/><Relationship Id="rId4" Type="http://schemas.openxmlformats.org/officeDocument/2006/relationships/hyperlink" Target="https://github.com/EpistasisLab/tpot/" TargetMode="External"/></Relationships>
</file>

<file path=ppt/slides/_rels/slide4.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hyperlink" Target="http://geneticprogramming.com/" TargetMode="Externa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hyperlink" Target="http://geneticprogramming.com/about-gp/gp-workflow/"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hyperlink" Target="https://towardsdatascience.com/how-to-define-a-fitness-function-in-a-genetic-algorithm-be572b9ea3b4"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hyperlink" Target="https://coderspacket.com/preprocessing-of-data-using-pca-principal-component-analysi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4000" dirty="0" smtClean="0"/>
              <a:t>AIDI 1010 – </a:t>
            </a:r>
            <a:br>
              <a:rPr lang="en-US" sz="4000" dirty="0" smtClean="0"/>
            </a:br>
            <a:r>
              <a:rPr lang="en-CA" sz="4000" dirty="0" smtClean="0"/>
              <a:t>Introduction to Emerging Technologies</a:t>
            </a:r>
            <a:br>
              <a:rPr lang="en-CA" sz="4000" dirty="0" smtClean="0"/>
            </a:br>
            <a:r>
              <a:rPr lang="en-CA" sz="4000" smtClean="0"/>
              <a:t/>
            </a:r>
            <a:br>
              <a:rPr lang="en-CA" sz="4000" smtClean="0"/>
            </a:br>
            <a:r>
              <a:rPr lang="en-CA" b="1" u="sng" smtClean="0"/>
              <a:t>WEEK5</a:t>
            </a:r>
            <a:endParaRPr lang="en-US" b="1" dirty="0"/>
          </a:p>
        </p:txBody>
      </p:sp>
      <p:sp>
        <p:nvSpPr>
          <p:cNvPr id="3" name="Subtitle 2"/>
          <p:cNvSpPr>
            <a:spLocks noGrp="1"/>
          </p:cNvSpPr>
          <p:nvPr>
            <p:ph type="subTitle" idx="1"/>
          </p:nvPr>
        </p:nvSpPr>
        <p:spPr/>
        <p:txBody>
          <a:bodyPr/>
          <a:lstStyle/>
          <a:p>
            <a:r>
              <a:rPr lang="en-US" dirty="0" smtClean="0"/>
              <a:t>Jahanzeb Abbas (JB)</a:t>
            </a:r>
            <a:endParaRPr lang="en-US" dirty="0"/>
          </a:p>
        </p:txBody>
      </p:sp>
    </p:spTree>
    <p:extLst>
      <p:ext uri="{BB962C8B-B14F-4D97-AF65-F5344CB8AC3E}">
        <p14:creationId xmlns:p14="http://schemas.microsoft.com/office/powerpoint/2010/main" val="2845826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 TPOT: </a:t>
            </a:r>
            <a:r>
              <a:rPr lang="en-US" dirty="0" err="1" smtClean="0"/>
              <a:t>Hyperparameters</a:t>
            </a:r>
            <a:endParaRPr lang="en-US" dirty="0"/>
          </a:p>
        </p:txBody>
      </p:sp>
      <p:sp>
        <p:nvSpPr>
          <p:cNvPr id="7" name="Slide Number Placeholder 6"/>
          <p:cNvSpPr>
            <a:spLocks noGrp="1"/>
          </p:cNvSpPr>
          <p:nvPr>
            <p:ph type="sldNum" sz="quarter" idx="12"/>
          </p:nvPr>
        </p:nvSpPr>
        <p:spPr/>
        <p:txBody>
          <a:bodyPr/>
          <a:lstStyle/>
          <a:p>
            <a:fld id="{9C96302D-50DE-436D-9A13-63B37C6E98AB}" type="slidenum">
              <a:rPr lang="en-US" smtClean="0"/>
              <a:t>9</a:t>
            </a:fld>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4141040659"/>
              </p:ext>
            </p:extLst>
          </p:nvPr>
        </p:nvGraphicFramePr>
        <p:xfrm>
          <a:off x="838201" y="1757359"/>
          <a:ext cx="10515599" cy="4532320"/>
        </p:xfrm>
        <a:graphic>
          <a:graphicData uri="http://schemas.openxmlformats.org/drawingml/2006/table">
            <a:tbl>
              <a:tblPr/>
              <a:tblGrid>
                <a:gridCol w="1546860"/>
                <a:gridCol w="541020"/>
                <a:gridCol w="8427719"/>
              </a:tblGrid>
              <a:tr h="238957">
                <a:tc>
                  <a:txBody>
                    <a:bodyPr/>
                    <a:lstStyle/>
                    <a:p>
                      <a:pPr algn="l" fontAlgn="t" latinLnBrk="0"/>
                      <a:r>
                        <a:rPr lang="en-US" sz="900" b="1" u="none" strike="noStrike" dirty="0">
                          <a:solidFill>
                            <a:schemeClr val="bg1"/>
                          </a:solidFill>
                          <a:effectLst/>
                          <a:latin typeface="Mulish"/>
                        </a:rPr>
                        <a:t>Parameter name</a:t>
                      </a:r>
                      <a:endParaRPr lang="en-US" sz="900" b="1" dirty="0">
                        <a:solidFill>
                          <a:schemeClr val="bg1"/>
                        </a:solidFill>
                        <a:effectLst/>
                        <a:latin typeface="Mulish"/>
                      </a:endParaRPr>
                    </a:p>
                  </a:txBody>
                  <a:tcPr marL="24916" marR="24916" marT="24916" marB="24916">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548235"/>
                    </a:solidFill>
                  </a:tcPr>
                </a:tc>
                <a:tc>
                  <a:txBody>
                    <a:bodyPr/>
                    <a:lstStyle/>
                    <a:p>
                      <a:pPr algn="l" fontAlgn="t" latinLnBrk="0"/>
                      <a:r>
                        <a:rPr lang="en-US" sz="900" b="1" u="none" strike="noStrike" dirty="0">
                          <a:solidFill>
                            <a:schemeClr val="bg1"/>
                          </a:solidFill>
                          <a:effectLst/>
                          <a:latin typeface="Mulish"/>
                        </a:rPr>
                        <a:t>Default value</a:t>
                      </a:r>
                      <a:endParaRPr lang="en-US" sz="900" b="1" dirty="0">
                        <a:solidFill>
                          <a:schemeClr val="bg1"/>
                        </a:solidFill>
                        <a:effectLst/>
                        <a:latin typeface="Mulish"/>
                      </a:endParaRPr>
                    </a:p>
                  </a:txBody>
                  <a:tcPr marL="24916" marR="24916" marT="24916" marB="24916">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548235"/>
                    </a:solidFill>
                  </a:tcPr>
                </a:tc>
                <a:tc>
                  <a:txBody>
                    <a:bodyPr/>
                    <a:lstStyle/>
                    <a:p>
                      <a:pPr algn="l" fontAlgn="t" latinLnBrk="0"/>
                      <a:r>
                        <a:rPr lang="en-US" sz="900" b="1" u="none" strike="noStrike" dirty="0">
                          <a:solidFill>
                            <a:schemeClr val="bg1"/>
                          </a:solidFill>
                          <a:effectLst/>
                          <a:latin typeface="Mulish"/>
                        </a:rPr>
                        <a:t>Description</a:t>
                      </a:r>
                      <a:endParaRPr lang="en-US" sz="900" b="1" dirty="0">
                        <a:solidFill>
                          <a:schemeClr val="bg1"/>
                        </a:solidFill>
                        <a:effectLst/>
                        <a:latin typeface="Mulish"/>
                      </a:endParaRPr>
                    </a:p>
                  </a:txBody>
                  <a:tcPr marL="24916" marR="24916" marT="24916" marB="24916">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548235"/>
                    </a:solidFill>
                  </a:tcPr>
                </a:tc>
              </a:tr>
              <a:tr h="149080">
                <a:tc>
                  <a:txBody>
                    <a:bodyPr/>
                    <a:lstStyle/>
                    <a:p>
                      <a:pPr algn="l" fontAlgn="t" latinLnBrk="0"/>
                      <a:r>
                        <a:rPr lang="en-US" sz="1000" b="1" i="0" kern="1200" dirty="0" smtClean="0">
                          <a:solidFill>
                            <a:schemeClr val="tx1"/>
                          </a:solidFill>
                          <a:effectLst/>
                          <a:latin typeface="+mn-lt"/>
                          <a:ea typeface="+mn-ea"/>
                          <a:cs typeface="+mn-cs"/>
                        </a:rPr>
                        <a:t>generations=</a:t>
                      </a:r>
                      <a:endParaRPr lang="en-US" sz="1000" b="1" dirty="0">
                        <a:solidFill>
                          <a:srgbClr val="151928"/>
                        </a:solidFill>
                        <a:effectLst/>
                        <a:latin typeface="Mulish"/>
                      </a:endParaRPr>
                    </a:p>
                  </a:txBody>
                  <a:tcPr marL="24916" marR="24916" marT="24916" marB="24916">
                    <a:lnL w="9525" cap="flat" cmpd="sng" algn="ctr">
                      <a:solidFill>
                        <a:srgbClr val="CCD5FF"/>
                      </a:solidFill>
                      <a:prstDash val="solid"/>
                      <a:round/>
                      <a:headEnd type="none" w="med" len="med"/>
                      <a:tailEnd type="none" w="med" len="med"/>
                    </a:lnL>
                    <a:lnR w="9525" cap="flat" cmpd="sng" algn="ctr">
                      <a:solidFill>
                        <a:srgbClr val="CCD5FF"/>
                      </a:solidFill>
                      <a:prstDash val="solid"/>
                      <a:round/>
                      <a:headEnd type="none" w="med" len="med"/>
                      <a:tailEnd type="none" w="med" len="med"/>
                    </a:lnR>
                    <a:lnT w="9525" cap="flat" cmpd="sng" algn="ctr">
                      <a:solidFill>
                        <a:srgbClr val="CCD5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FFFFFF"/>
                    </a:solidFill>
                  </a:tcPr>
                </a:tc>
                <a:tc>
                  <a:txBody>
                    <a:bodyPr/>
                    <a:lstStyle/>
                    <a:p>
                      <a:pPr algn="l" fontAlgn="t" latinLnBrk="0"/>
                      <a:r>
                        <a:rPr lang="en-US" sz="800" dirty="0" smtClean="0">
                          <a:solidFill>
                            <a:srgbClr val="151928"/>
                          </a:solidFill>
                          <a:effectLst/>
                          <a:latin typeface="Mulish"/>
                        </a:rPr>
                        <a:t>100</a:t>
                      </a:r>
                      <a:endParaRPr lang="en-US" sz="800" dirty="0">
                        <a:solidFill>
                          <a:srgbClr val="151928"/>
                        </a:solidFill>
                        <a:effectLst/>
                        <a:latin typeface="Mulish"/>
                      </a:endParaRPr>
                    </a:p>
                  </a:txBody>
                  <a:tcPr marL="24916" marR="24916" marT="24916" marB="24916">
                    <a:lnL w="9525" cap="flat" cmpd="sng" algn="ctr">
                      <a:solidFill>
                        <a:srgbClr val="CCD5FF"/>
                      </a:solidFill>
                      <a:prstDash val="solid"/>
                      <a:round/>
                      <a:headEnd type="none" w="med" len="med"/>
                      <a:tailEnd type="none" w="med" len="med"/>
                    </a:lnL>
                    <a:lnR w="9525" cap="flat" cmpd="sng" algn="ctr">
                      <a:solidFill>
                        <a:srgbClr val="CCD5FF"/>
                      </a:solidFill>
                      <a:prstDash val="solid"/>
                      <a:round/>
                      <a:headEnd type="none" w="med" len="med"/>
                      <a:tailEnd type="none" w="med" len="med"/>
                    </a:lnR>
                    <a:lnT w="9525" cap="flat" cmpd="sng" algn="ctr">
                      <a:solidFill>
                        <a:srgbClr val="CCD5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FFFFFF"/>
                    </a:solidFill>
                  </a:tcPr>
                </a:tc>
                <a:tc>
                  <a:txBody>
                    <a:bodyPr/>
                    <a:lstStyle/>
                    <a:p>
                      <a:pPr algn="l" fontAlgn="t" latinLnBrk="0"/>
                      <a:r>
                        <a:rPr lang="en-CA" sz="800" i="0" dirty="0" smtClean="0">
                          <a:solidFill>
                            <a:srgbClr val="151928"/>
                          </a:solidFill>
                          <a:effectLst/>
                          <a:latin typeface="Mulish"/>
                        </a:rPr>
                        <a:t># of iterations to the run pipeline optimization process. Generally, TPOT will work better when you give it more generations (and therefore time) to optimize the pipeline.</a:t>
                      </a:r>
                      <a:endParaRPr lang="en-CA" sz="800" dirty="0">
                        <a:solidFill>
                          <a:srgbClr val="151928"/>
                        </a:solidFill>
                        <a:effectLst/>
                        <a:latin typeface="Mulish"/>
                      </a:endParaRPr>
                    </a:p>
                  </a:txBody>
                  <a:tcPr marL="24916" marR="24916" marT="24916" marB="24916">
                    <a:lnL w="9525" cap="flat" cmpd="sng" algn="ctr">
                      <a:solidFill>
                        <a:srgbClr val="CCD5FF"/>
                      </a:solidFill>
                      <a:prstDash val="solid"/>
                      <a:round/>
                      <a:headEnd type="none" w="med" len="med"/>
                      <a:tailEnd type="none" w="med" len="med"/>
                    </a:lnL>
                    <a:lnR w="9525" cap="flat" cmpd="sng" algn="ctr">
                      <a:solidFill>
                        <a:srgbClr val="CCD5FF"/>
                      </a:solidFill>
                      <a:prstDash val="solid"/>
                      <a:round/>
                      <a:headEnd type="none" w="med" len="med"/>
                      <a:tailEnd type="none" w="med" len="med"/>
                    </a:lnR>
                    <a:lnT w="9525" cap="flat" cmpd="sng" algn="ctr">
                      <a:solidFill>
                        <a:srgbClr val="CCD5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FFFFFF"/>
                    </a:solidFill>
                  </a:tcPr>
                </a:tc>
              </a:tr>
              <a:tr h="149080">
                <a:tc>
                  <a:txBody>
                    <a:bodyPr/>
                    <a:lstStyle/>
                    <a:p>
                      <a:pPr algn="l" fontAlgn="t" latinLnBrk="0"/>
                      <a:r>
                        <a:rPr lang="en-US" sz="1000" b="1" i="0" kern="1200" dirty="0" err="1" smtClean="0">
                          <a:solidFill>
                            <a:schemeClr val="tx1"/>
                          </a:solidFill>
                          <a:effectLst/>
                          <a:latin typeface="+mn-lt"/>
                          <a:ea typeface="+mn-ea"/>
                          <a:cs typeface="+mn-cs"/>
                        </a:rPr>
                        <a:t>population_size</a:t>
                      </a:r>
                      <a:endParaRPr lang="en-US" sz="1000" b="1" dirty="0">
                        <a:solidFill>
                          <a:srgbClr val="151928"/>
                        </a:solidFill>
                        <a:effectLst/>
                        <a:latin typeface="Mulish"/>
                      </a:endParaRPr>
                    </a:p>
                  </a:txBody>
                  <a:tcPr marL="24916" marR="24916" marT="24916" marB="24916">
                    <a:lnL w="9525" cap="flat" cmpd="sng" algn="ctr">
                      <a:solidFill>
                        <a:srgbClr val="CCD5FF"/>
                      </a:solidFill>
                      <a:prstDash val="solid"/>
                      <a:round/>
                      <a:headEnd type="none" w="med" len="med"/>
                      <a:tailEnd type="none" w="med" len="med"/>
                    </a:lnL>
                    <a:lnR w="9525" cap="flat" cmpd="sng" algn="ctr">
                      <a:solidFill>
                        <a:srgbClr val="CCD5FF"/>
                      </a:solidFill>
                      <a:prstDash val="solid"/>
                      <a:round/>
                      <a:headEnd type="none" w="med" len="med"/>
                      <a:tailEnd type="none" w="med" len="med"/>
                    </a:lnR>
                    <a:lnT w="9525" cap="flat" cmpd="sng" algn="ctr">
                      <a:solidFill>
                        <a:srgbClr val="CCD5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FFFFFF"/>
                    </a:solidFill>
                  </a:tcPr>
                </a:tc>
                <a:tc>
                  <a:txBody>
                    <a:bodyPr/>
                    <a:lstStyle/>
                    <a:p>
                      <a:pPr algn="l" fontAlgn="t" latinLnBrk="0"/>
                      <a:r>
                        <a:rPr lang="en-US" sz="800" dirty="0" smtClean="0">
                          <a:solidFill>
                            <a:srgbClr val="151928"/>
                          </a:solidFill>
                          <a:effectLst/>
                          <a:latin typeface="Mulish"/>
                        </a:rPr>
                        <a:t>100</a:t>
                      </a:r>
                      <a:endParaRPr lang="en-US" sz="800" dirty="0">
                        <a:solidFill>
                          <a:srgbClr val="151928"/>
                        </a:solidFill>
                        <a:effectLst/>
                        <a:latin typeface="Mulish"/>
                      </a:endParaRPr>
                    </a:p>
                  </a:txBody>
                  <a:tcPr marL="24916" marR="24916" marT="24916" marB="24916">
                    <a:lnL w="9525" cap="flat" cmpd="sng" algn="ctr">
                      <a:solidFill>
                        <a:srgbClr val="CCD5FF"/>
                      </a:solidFill>
                      <a:prstDash val="solid"/>
                      <a:round/>
                      <a:headEnd type="none" w="med" len="med"/>
                      <a:tailEnd type="none" w="med" len="med"/>
                    </a:lnL>
                    <a:lnR w="9525" cap="flat" cmpd="sng" algn="ctr">
                      <a:solidFill>
                        <a:srgbClr val="CCD5FF"/>
                      </a:solidFill>
                      <a:prstDash val="solid"/>
                      <a:round/>
                      <a:headEnd type="none" w="med" len="med"/>
                      <a:tailEnd type="none" w="med" len="med"/>
                    </a:lnR>
                    <a:lnT w="9525" cap="flat" cmpd="sng" algn="ctr">
                      <a:solidFill>
                        <a:srgbClr val="CCD5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FFFFFF"/>
                    </a:solidFill>
                  </a:tcPr>
                </a:tc>
                <a:tc>
                  <a:txBody>
                    <a:bodyPr/>
                    <a:lstStyle/>
                    <a:p>
                      <a:pPr algn="l" fontAlgn="t" latinLnBrk="0"/>
                      <a:r>
                        <a:rPr lang="en-CA" sz="800" i="0" dirty="0" smtClean="0">
                          <a:solidFill>
                            <a:srgbClr val="151928"/>
                          </a:solidFill>
                          <a:effectLst/>
                          <a:latin typeface="Mulish"/>
                        </a:rPr>
                        <a:t># of individuals to retain in the genetic programming population every generation. Generally, TPOT will work better when you give it more individuals with which to optimize the pipeline.</a:t>
                      </a:r>
                      <a:endParaRPr lang="en-CA" sz="800" dirty="0">
                        <a:solidFill>
                          <a:srgbClr val="151928"/>
                        </a:solidFill>
                        <a:effectLst/>
                        <a:latin typeface="Mulish"/>
                      </a:endParaRPr>
                    </a:p>
                  </a:txBody>
                  <a:tcPr marL="24916" marR="24916" marT="24916" marB="24916">
                    <a:lnL w="9525" cap="flat" cmpd="sng" algn="ctr">
                      <a:solidFill>
                        <a:srgbClr val="CCD5FF"/>
                      </a:solidFill>
                      <a:prstDash val="solid"/>
                      <a:round/>
                      <a:headEnd type="none" w="med" len="med"/>
                      <a:tailEnd type="none" w="med" len="med"/>
                    </a:lnL>
                    <a:lnR w="9525" cap="flat" cmpd="sng" algn="ctr">
                      <a:solidFill>
                        <a:srgbClr val="CCD5FF"/>
                      </a:solidFill>
                      <a:prstDash val="solid"/>
                      <a:round/>
                      <a:headEnd type="none" w="med" len="med"/>
                      <a:tailEnd type="none" w="med" len="med"/>
                    </a:lnR>
                    <a:lnT w="9525" cap="flat" cmpd="sng" algn="ctr">
                      <a:solidFill>
                        <a:srgbClr val="CCD5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FFFFFF"/>
                    </a:solidFill>
                  </a:tcPr>
                </a:tc>
              </a:tr>
              <a:tr h="149080">
                <a:tc>
                  <a:txBody>
                    <a:bodyPr/>
                    <a:lstStyle/>
                    <a:p>
                      <a:pPr algn="l" fontAlgn="t" latinLnBrk="0"/>
                      <a:r>
                        <a:rPr lang="en-US" sz="1000" b="1" i="0" kern="1200" dirty="0" err="1" smtClean="0">
                          <a:solidFill>
                            <a:schemeClr val="tx1"/>
                          </a:solidFill>
                          <a:effectLst/>
                          <a:latin typeface="+mn-lt"/>
                          <a:ea typeface="+mn-ea"/>
                          <a:cs typeface="+mn-cs"/>
                        </a:rPr>
                        <a:t>offspring_size</a:t>
                      </a:r>
                      <a:r>
                        <a:rPr lang="en-US" sz="1000" b="1" i="0" kern="1200" dirty="0" smtClean="0">
                          <a:solidFill>
                            <a:schemeClr val="tx1"/>
                          </a:solidFill>
                          <a:effectLst/>
                          <a:latin typeface="+mn-lt"/>
                          <a:ea typeface="+mn-ea"/>
                          <a:cs typeface="+mn-cs"/>
                        </a:rPr>
                        <a:t>=</a:t>
                      </a:r>
                      <a:endParaRPr lang="en-US" sz="1000" b="1" dirty="0">
                        <a:solidFill>
                          <a:srgbClr val="151928"/>
                        </a:solidFill>
                        <a:effectLst/>
                        <a:latin typeface="Mulish"/>
                      </a:endParaRPr>
                    </a:p>
                  </a:txBody>
                  <a:tcPr marL="24916" marR="24916" marT="24916" marB="24916">
                    <a:lnL w="9525" cap="flat" cmpd="sng" algn="ctr">
                      <a:solidFill>
                        <a:srgbClr val="CCD5FF"/>
                      </a:solidFill>
                      <a:prstDash val="solid"/>
                      <a:round/>
                      <a:headEnd type="none" w="med" len="med"/>
                      <a:tailEnd type="none" w="med" len="med"/>
                    </a:lnL>
                    <a:lnR w="9525" cap="flat" cmpd="sng" algn="ctr">
                      <a:solidFill>
                        <a:srgbClr val="CCD5FF"/>
                      </a:solidFill>
                      <a:prstDash val="solid"/>
                      <a:round/>
                      <a:headEnd type="none" w="med" len="med"/>
                      <a:tailEnd type="none" w="med" len="med"/>
                    </a:lnR>
                    <a:lnT w="9525" cap="flat" cmpd="sng" algn="ctr">
                      <a:solidFill>
                        <a:srgbClr val="CCD5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FFFFFF"/>
                    </a:solidFill>
                  </a:tcPr>
                </a:tc>
                <a:tc>
                  <a:txBody>
                    <a:bodyPr/>
                    <a:lstStyle/>
                    <a:p>
                      <a:pPr algn="l" fontAlgn="t" latinLnBrk="0"/>
                      <a:r>
                        <a:rPr lang="en-US" sz="800" dirty="0" smtClean="0">
                          <a:solidFill>
                            <a:srgbClr val="151928"/>
                          </a:solidFill>
                          <a:effectLst/>
                          <a:latin typeface="Mulish"/>
                        </a:rPr>
                        <a:t>None</a:t>
                      </a:r>
                      <a:endParaRPr lang="en-US" sz="800" dirty="0">
                        <a:solidFill>
                          <a:srgbClr val="151928"/>
                        </a:solidFill>
                        <a:effectLst/>
                        <a:latin typeface="Mulish"/>
                      </a:endParaRPr>
                    </a:p>
                  </a:txBody>
                  <a:tcPr marL="24916" marR="24916" marT="24916" marB="24916">
                    <a:lnL w="9525" cap="flat" cmpd="sng" algn="ctr">
                      <a:solidFill>
                        <a:srgbClr val="CCD5FF"/>
                      </a:solidFill>
                      <a:prstDash val="solid"/>
                      <a:round/>
                      <a:headEnd type="none" w="med" len="med"/>
                      <a:tailEnd type="none" w="med" len="med"/>
                    </a:lnL>
                    <a:lnR w="9525" cap="flat" cmpd="sng" algn="ctr">
                      <a:solidFill>
                        <a:srgbClr val="CCD5FF"/>
                      </a:solidFill>
                      <a:prstDash val="solid"/>
                      <a:round/>
                      <a:headEnd type="none" w="med" len="med"/>
                      <a:tailEnd type="none" w="med" len="med"/>
                    </a:lnR>
                    <a:lnT w="9525" cap="flat" cmpd="sng" algn="ctr">
                      <a:solidFill>
                        <a:srgbClr val="CCD5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FFFFFF"/>
                    </a:solidFill>
                  </a:tcPr>
                </a:tc>
                <a:tc>
                  <a:txBody>
                    <a:bodyPr/>
                    <a:lstStyle/>
                    <a:p>
                      <a:pPr algn="l" fontAlgn="t" latinLnBrk="0"/>
                      <a:r>
                        <a:rPr lang="en-CA" sz="800" i="0" dirty="0" smtClean="0">
                          <a:solidFill>
                            <a:srgbClr val="151928"/>
                          </a:solidFill>
                          <a:effectLst/>
                          <a:latin typeface="Mulish"/>
                        </a:rPr>
                        <a:t>Number of offspring to produce in each genetic programming generation. By default, the number of offspring is equal to the number of population size.</a:t>
                      </a:r>
                      <a:endParaRPr lang="en-CA" sz="800" dirty="0">
                        <a:solidFill>
                          <a:srgbClr val="151928"/>
                        </a:solidFill>
                        <a:effectLst/>
                        <a:latin typeface="Mulish"/>
                      </a:endParaRPr>
                    </a:p>
                  </a:txBody>
                  <a:tcPr marL="24916" marR="24916" marT="24916" marB="24916">
                    <a:lnL w="9525" cap="flat" cmpd="sng" algn="ctr">
                      <a:solidFill>
                        <a:srgbClr val="CCD5FF"/>
                      </a:solidFill>
                      <a:prstDash val="solid"/>
                      <a:round/>
                      <a:headEnd type="none" w="med" len="med"/>
                      <a:tailEnd type="none" w="med" len="med"/>
                    </a:lnL>
                    <a:lnR w="9525" cap="flat" cmpd="sng" algn="ctr">
                      <a:solidFill>
                        <a:srgbClr val="CCD5FF"/>
                      </a:solidFill>
                      <a:prstDash val="solid"/>
                      <a:round/>
                      <a:headEnd type="none" w="med" len="med"/>
                      <a:tailEnd type="none" w="med" len="med"/>
                    </a:lnR>
                    <a:lnT w="9525" cap="flat" cmpd="sng" algn="ctr">
                      <a:solidFill>
                        <a:srgbClr val="CCD5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FFFFFF"/>
                    </a:solidFill>
                  </a:tcPr>
                </a:tc>
              </a:tr>
              <a:tr h="149080">
                <a:tc>
                  <a:txBody>
                    <a:bodyPr/>
                    <a:lstStyle/>
                    <a:p>
                      <a:pPr algn="l" fontAlgn="t" latinLnBrk="0"/>
                      <a:r>
                        <a:rPr lang="en-US" sz="1000" b="0" i="0" kern="1200" dirty="0" err="1" smtClean="0">
                          <a:solidFill>
                            <a:schemeClr val="tx1"/>
                          </a:solidFill>
                          <a:effectLst/>
                          <a:latin typeface="+mn-lt"/>
                          <a:ea typeface="+mn-ea"/>
                          <a:cs typeface="+mn-cs"/>
                        </a:rPr>
                        <a:t>mutation_rate</a:t>
                      </a:r>
                      <a:r>
                        <a:rPr lang="en-US" sz="1000" b="0" i="0" kern="1200" dirty="0" smtClean="0">
                          <a:solidFill>
                            <a:schemeClr val="tx1"/>
                          </a:solidFill>
                          <a:effectLst/>
                          <a:latin typeface="+mn-lt"/>
                          <a:ea typeface="+mn-ea"/>
                          <a:cs typeface="+mn-cs"/>
                        </a:rPr>
                        <a:t>=</a:t>
                      </a:r>
                      <a:endParaRPr lang="en-US" sz="1000" b="1" dirty="0">
                        <a:solidFill>
                          <a:srgbClr val="151928"/>
                        </a:solidFill>
                        <a:effectLst/>
                        <a:latin typeface="Mulish"/>
                      </a:endParaRPr>
                    </a:p>
                  </a:txBody>
                  <a:tcPr marL="24916" marR="24916" marT="24916" marB="24916">
                    <a:lnL w="9525" cap="flat" cmpd="sng" algn="ctr">
                      <a:solidFill>
                        <a:srgbClr val="CCD5FF"/>
                      </a:solidFill>
                      <a:prstDash val="solid"/>
                      <a:round/>
                      <a:headEnd type="none" w="med" len="med"/>
                      <a:tailEnd type="none" w="med" len="med"/>
                    </a:lnL>
                    <a:lnR w="9525" cap="flat" cmpd="sng" algn="ctr">
                      <a:solidFill>
                        <a:srgbClr val="CCD5FF"/>
                      </a:solidFill>
                      <a:prstDash val="solid"/>
                      <a:round/>
                      <a:headEnd type="none" w="med" len="med"/>
                      <a:tailEnd type="none" w="med" len="med"/>
                    </a:lnR>
                    <a:lnT w="9525" cap="flat" cmpd="sng" algn="ctr">
                      <a:solidFill>
                        <a:srgbClr val="CCD5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FFFFFF"/>
                    </a:solidFill>
                  </a:tcPr>
                </a:tc>
                <a:tc>
                  <a:txBody>
                    <a:bodyPr/>
                    <a:lstStyle/>
                    <a:p>
                      <a:pPr algn="l" fontAlgn="t" latinLnBrk="0"/>
                      <a:r>
                        <a:rPr lang="en-US" sz="800" dirty="0" smtClean="0">
                          <a:solidFill>
                            <a:srgbClr val="151928"/>
                          </a:solidFill>
                          <a:effectLst/>
                          <a:latin typeface="Mulish"/>
                        </a:rPr>
                        <a:t>0.9</a:t>
                      </a:r>
                      <a:endParaRPr lang="en-US" sz="800" dirty="0">
                        <a:solidFill>
                          <a:srgbClr val="151928"/>
                        </a:solidFill>
                        <a:effectLst/>
                        <a:latin typeface="Mulish"/>
                      </a:endParaRPr>
                    </a:p>
                  </a:txBody>
                  <a:tcPr marL="24916" marR="24916" marT="24916" marB="24916">
                    <a:lnL w="9525" cap="flat" cmpd="sng" algn="ctr">
                      <a:solidFill>
                        <a:srgbClr val="CCD5FF"/>
                      </a:solidFill>
                      <a:prstDash val="solid"/>
                      <a:round/>
                      <a:headEnd type="none" w="med" len="med"/>
                      <a:tailEnd type="none" w="med" len="med"/>
                    </a:lnL>
                    <a:lnR w="9525" cap="flat" cmpd="sng" algn="ctr">
                      <a:solidFill>
                        <a:srgbClr val="CCD5FF"/>
                      </a:solidFill>
                      <a:prstDash val="solid"/>
                      <a:round/>
                      <a:headEnd type="none" w="med" len="med"/>
                      <a:tailEnd type="none" w="med" len="med"/>
                    </a:lnR>
                    <a:lnT w="9525" cap="flat" cmpd="sng" algn="ctr">
                      <a:solidFill>
                        <a:srgbClr val="CCD5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FFFFFF"/>
                    </a:solidFill>
                  </a:tcPr>
                </a:tc>
                <a:tc>
                  <a:txBody>
                    <a:bodyPr/>
                    <a:lstStyle/>
                    <a:p>
                      <a:pPr algn="l" fontAlgn="t" latinLnBrk="0"/>
                      <a:r>
                        <a:rPr lang="en-CA" sz="800" i="0" dirty="0" smtClean="0">
                          <a:solidFill>
                            <a:srgbClr val="151928"/>
                          </a:solidFill>
                          <a:effectLst/>
                          <a:latin typeface="Mulish"/>
                        </a:rPr>
                        <a:t>Mutation rate for the genetic programming algorithm in the range [0.0, 1.0]. This parameter tells the GP algorithm how many pipelines to apply random changes to every generation.</a:t>
                      </a:r>
                      <a:endParaRPr lang="en-CA" sz="800" dirty="0">
                        <a:solidFill>
                          <a:srgbClr val="151928"/>
                        </a:solidFill>
                        <a:effectLst/>
                        <a:latin typeface="Mulish"/>
                      </a:endParaRPr>
                    </a:p>
                  </a:txBody>
                  <a:tcPr marL="24916" marR="24916" marT="24916" marB="24916">
                    <a:lnL w="9525" cap="flat" cmpd="sng" algn="ctr">
                      <a:solidFill>
                        <a:srgbClr val="CCD5FF"/>
                      </a:solidFill>
                      <a:prstDash val="solid"/>
                      <a:round/>
                      <a:headEnd type="none" w="med" len="med"/>
                      <a:tailEnd type="none" w="med" len="med"/>
                    </a:lnL>
                    <a:lnR w="9525" cap="flat" cmpd="sng" algn="ctr">
                      <a:solidFill>
                        <a:srgbClr val="CCD5FF"/>
                      </a:solidFill>
                      <a:prstDash val="solid"/>
                      <a:round/>
                      <a:headEnd type="none" w="med" len="med"/>
                      <a:tailEnd type="none" w="med" len="med"/>
                    </a:lnR>
                    <a:lnT w="9525" cap="flat" cmpd="sng" algn="ctr">
                      <a:solidFill>
                        <a:srgbClr val="CCD5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FFFFFF"/>
                    </a:solidFill>
                  </a:tcPr>
                </a:tc>
              </a:tr>
              <a:tr h="149080">
                <a:tc>
                  <a:txBody>
                    <a:bodyPr/>
                    <a:lstStyle/>
                    <a:p>
                      <a:pPr algn="l" fontAlgn="t" latinLnBrk="0"/>
                      <a:r>
                        <a:rPr lang="en-US" sz="1000" b="0" i="0" kern="1200" dirty="0" err="1" smtClean="0">
                          <a:solidFill>
                            <a:schemeClr val="tx1"/>
                          </a:solidFill>
                          <a:effectLst/>
                          <a:latin typeface="+mn-lt"/>
                          <a:ea typeface="+mn-ea"/>
                          <a:cs typeface="+mn-cs"/>
                        </a:rPr>
                        <a:t>crossover_rate</a:t>
                      </a:r>
                      <a:r>
                        <a:rPr lang="en-US" sz="1000" b="0" i="0" kern="1200" dirty="0" smtClean="0">
                          <a:solidFill>
                            <a:schemeClr val="tx1"/>
                          </a:solidFill>
                          <a:effectLst/>
                          <a:latin typeface="+mn-lt"/>
                          <a:ea typeface="+mn-ea"/>
                          <a:cs typeface="+mn-cs"/>
                        </a:rPr>
                        <a:t>=</a:t>
                      </a:r>
                      <a:endParaRPr lang="en-US" sz="1000" b="1" dirty="0">
                        <a:solidFill>
                          <a:srgbClr val="151928"/>
                        </a:solidFill>
                        <a:effectLst/>
                        <a:latin typeface="Mulish"/>
                      </a:endParaRPr>
                    </a:p>
                  </a:txBody>
                  <a:tcPr marL="24916" marR="24916" marT="24916" marB="24916">
                    <a:lnL w="9525" cap="flat" cmpd="sng" algn="ctr">
                      <a:solidFill>
                        <a:srgbClr val="CCD5FF"/>
                      </a:solidFill>
                      <a:prstDash val="solid"/>
                      <a:round/>
                      <a:headEnd type="none" w="med" len="med"/>
                      <a:tailEnd type="none" w="med" len="med"/>
                    </a:lnL>
                    <a:lnR w="9525" cap="flat" cmpd="sng" algn="ctr">
                      <a:solidFill>
                        <a:srgbClr val="CCD5FF"/>
                      </a:solidFill>
                      <a:prstDash val="solid"/>
                      <a:round/>
                      <a:headEnd type="none" w="med" len="med"/>
                      <a:tailEnd type="none" w="med" len="med"/>
                    </a:lnR>
                    <a:lnT w="9525" cap="flat" cmpd="sng" algn="ctr">
                      <a:solidFill>
                        <a:srgbClr val="CCD5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FFFFFF"/>
                    </a:solidFill>
                  </a:tcPr>
                </a:tc>
                <a:tc>
                  <a:txBody>
                    <a:bodyPr/>
                    <a:lstStyle/>
                    <a:p>
                      <a:pPr algn="l" fontAlgn="t" latinLnBrk="0"/>
                      <a:r>
                        <a:rPr lang="en-US" sz="800" dirty="0" smtClean="0">
                          <a:solidFill>
                            <a:srgbClr val="151928"/>
                          </a:solidFill>
                          <a:effectLst/>
                          <a:latin typeface="Mulish"/>
                        </a:rPr>
                        <a:t>0.1</a:t>
                      </a:r>
                      <a:endParaRPr lang="en-US" sz="800" dirty="0">
                        <a:solidFill>
                          <a:srgbClr val="151928"/>
                        </a:solidFill>
                        <a:effectLst/>
                        <a:latin typeface="Mulish"/>
                      </a:endParaRPr>
                    </a:p>
                  </a:txBody>
                  <a:tcPr marL="24916" marR="24916" marT="24916" marB="24916">
                    <a:lnL w="9525" cap="flat" cmpd="sng" algn="ctr">
                      <a:solidFill>
                        <a:srgbClr val="CCD5FF"/>
                      </a:solidFill>
                      <a:prstDash val="solid"/>
                      <a:round/>
                      <a:headEnd type="none" w="med" len="med"/>
                      <a:tailEnd type="none" w="med" len="med"/>
                    </a:lnL>
                    <a:lnR w="9525" cap="flat" cmpd="sng" algn="ctr">
                      <a:solidFill>
                        <a:srgbClr val="CCD5FF"/>
                      </a:solidFill>
                      <a:prstDash val="solid"/>
                      <a:round/>
                      <a:headEnd type="none" w="med" len="med"/>
                      <a:tailEnd type="none" w="med" len="med"/>
                    </a:lnR>
                    <a:lnT w="9525" cap="flat" cmpd="sng" algn="ctr">
                      <a:solidFill>
                        <a:srgbClr val="CCD5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FFFFFF"/>
                    </a:solidFill>
                  </a:tcPr>
                </a:tc>
                <a:tc>
                  <a:txBody>
                    <a:bodyPr/>
                    <a:lstStyle/>
                    <a:p>
                      <a:pPr algn="l" fontAlgn="t" latinLnBrk="0"/>
                      <a:r>
                        <a:rPr lang="en-CA" sz="800" i="0" dirty="0" smtClean="0">
                          <a:solidFill>
                            <a:srgbClr val="151928"/>
                          </a:solidFill>
                          <a:effectLst/>
                          <a:latin typeface="Mulish"/>
                        </a:rPr>
                        <a:t>Crossover rate for the genetic programming algorithm in the range [0.0, 1.0]. This parameter tells the genetic programming algorithm how many pipelines to "breed" every generation.</a:t>
                      </a:r>
                      <a:endParaRPr lang="en-CA" sz="800" dirty="0">
                        <a:solidFill>
                          <a:srgbClr val="151928"/>
                        </a:solidFill>
                        <a:effectLst/>
                        <a:latin typeface="Mulish"/>
                      </a:endParaRPr>
                    </a:p>
                  </a:txBody>
                  <a:tcPr marL="24916" marR="24916" marT="24916" marB="24916">
                    <a:lnL w="9525" cap="flat" cmpd="sng" algn="ctr">
                      <a:solidFill>
                        <a:srgbClr val="CCD5FF"/>
                      </a:solidFill>
                      <a:prstDash val="solid"/>
                      <a:round/>
                      <a:headEnd type="none" w="med" len="med"/>
                      <a:tailEnd type="none" w="med" len="med"/>
                    </a:lnL>
                    <a:lnR w="9525" cap="flat" cmpd="sng" algn="ctr">
                      <a:solidFill>
                        <a:srgbClr val="CCD5FF"/>
                      </a:solidFill>
                      <a:prstDash val="solid"/>
                      <a:round/>
                      <a:headEnd type="none" w="med" len="med"/>
                      <a:tailEnd type="none" w="med" len="med"/>
                    </a:lnR>
                    <a:lnT w="9525" cap="flat" cmpd="sng" algn="ctr">
                      <a:solidFill>
                        <a:srgbClr val="CCD5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FFFFFF"/>
                    </a:solidFill>
                  </a:tcPr>
                </a:tc>
              </a:tr>
              <a:tr h="149080">
                <a:tc>
                  <a:txBody>
                    <a:bodyPr/>
                    <a:lstStyle/>
                    <a:p>
                      <a:pPr algn="l" fontAlgn="t" latinLnBrk="0"/>
                      <a:r>
                        <a:rPr lang="en-US" sz="1000" b="0" i="0" kern="1200" dirty="0" smtClean="0">
                          <a:solidFill>
                            <a:schemeClr val="tx1"/>
                          </a:solidFill>
                          <a:effectLst/>
                          <a:latin typeface="+mn-lt"/>
                          <a:ea typeface="+mn-ea"/>
                          <a:cs typeface="+mn-cs"/>
                        </a:rPr>
                        <a:t>scoring=</a:t>
                      </a:r>
                      <a:endParaRPr lang="en-US" sz="1000" b="1" dirty="0">
                        <a:solidFill>
                          <a:srgbClr val="151928"/>
                        </a:solidFill>
                        <a:effectLst/>
                        <a:latin typeface="Mulish"/>
                      </a:endParaRPr>
                    </a:p>
                  </a:txBody>
                  <a:tcPr marL="24916" marR="24916" marT="24916" marB="24916">
                    <a:lnL w="9525" cap="flat" cmpd="sng" algn="ctr">
                      <a:solidFill>
                        <a:srgbClr val="CCD5FF"/>
                      </a:solidFill>
                      <a:prstDash val="solid"/>
                      <a:round/>
                      <a:headEnd type="none" w="med" len="med"/>
                      <a:tailEnd type="none" w="med" len="med"/>
                    </a:lnL>
                    <a:lnR w="9525" cap="flat" cmpd="sng" algn="ctr">
                      <a:solidFill>
                        <a:srgbClr val="CCD5FF"/>
                      </a:solidFill>
                      <a:prstDash val="solid"/>
                      <a:round/>
                      <a:headEnd type="none" w="med" len="med"/>
                      <a:tailEnd type="none" w="med" len="med"/>
                    </a:lnR>
                    <a:lnT w="9525" cap="flat" cmpd="sng" algn="ctr">
                      <a:solidFill>
                        <a:srgbClr val="CCD5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FFFFFF"/>
                    </a:solidFill>
                  </a:tcPr>
                </a:tc>
                <a:tc>
                  <a:txBody>
                    <a:bodyPr/>
                    <a:lstStyle/>
                    <a:p>
                      <a:pPr algn="l" fontAlgn="t" latinLnBrk="0"/>
                      <a:r>
                        <a:rPr lang="en-US" sz="800" dirty="0" smtClean="0">
                          <a:solidFill>
                            <a:srgbClr val="151928"/>
                          </a:solidFill>
                          <a:effectLst/>
                          <a:latin typeface="Mulish"/>
                        </a:rPr>
                        <a:t>Accuracy</a:t>
                      </a:r>
                      <a:endParaRPr lang="en-US" sz="800" dirty="0">
                        <a:solidFill>
                          <a:srgbClr val="151928"/>
                        </a:solidFill>
                        <a:effectLst/>
                        <a:latin typeface="Mulish"/>
                      </a:endParaRPr>
                    </a:p>
                  </a:txBody>
                  <a:tcPr marL="24916" marR="24916" marT="24916" marB="24916">
                    <a:lnL w="9525" cap="flat" cmpd="sng" algn="ctr">
                      <a:solidFill>
                        <a:srgbClr val="CCD5FF"/>
                      </a:solidFill>
                      <a:prstDash val="solid"/>
                      <a:round/>
                      <a:headEnd type="none" w="med" len="med"/>
                      <a:tailEnd type="none" w="med" len="med"/>
                    </a:lnL>
                    <a:lnR w="9525" cap="flat" cmpd="sng" algn="ctr">
                      <a:solidFill>
                        <a:srgbClr val="CCD5FF"/>
                      </a:solidFill>
                      <a:prstDash val="solid"/>
                      <a:round/>
                      <a:headEnd type="none" w="med" len="med"/>
                      <a:tailEnd type="none" w="med" len="med"/>
                    </a:lnR>
                    <a:lnT w="9525" cap="flat" cmpd="sng" algn="ctr">
                      <a:solidFill>
                        <a:srgbClr val="CCD5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FFFFFF"/>
                    </a:solidFill>
                  </a:tcPr>
                </a:tc>
                <a:tc>
                  <a:txBody>
                    <a:bodyPr/>
                    <a:lstStyle/>
                    <a:p>
                      <a:pPr algn="l" fontAlgn="t" latinLnBrk="0"/>
                      <a:r>
                        <a:rPr lang="en-CA" sz="800" i="0" dirty="0" smtClean="0">
                          <a:solidFill>
                            <a:srgbClr val="151928"/>
                          </a:solidFill>
                          <a:effectLst/>
                          <a:latin typeface="Mulish"/>
                        </a:rPr>
                        <a:t>Function used to evaluate the quality of a given pipeline for the classification problem. </a:t>
                      </a:r>
                      <a:endParaRPr lang="en-CA" sz="800" dirty="0">
                        <a:solidFill>
                          <a:srgbClr val="151928"/>
                        </a:solidFill>
                        <a:effectLst/>
                        <a:latin typeface="Mulish"/>
                      </a:endParaRPr>
                    </a:p>
                  </a:txBody>
                  <a:tcPr marL="24916" marR="24916" marT="24916" marB="24916">
                    <a:lnL w="9525" cap="flat" cmpd="sng" algn="ctr">
                      <a:solidFill>
                        <a:srgbClr val="CCD5FF"/>
                      </a:solidFill>
                      <a:prstDash val="solid"/>
                      <a:round/>
                      <a:headEnd type="none" w="med" len="med"/>
                      <a:tailEnd type="none" w="med" len="med"/>
                    </a:lnL>
                    <a:lnR w="9525" cap="flat" cmpd="sng" algn="ctr">
                      <a:solidFill>
                        <a:srgbClr val="CCD5FF"/>
                      </a:solidFill>
                      <a:prstDash val="solid"/>
                      <a:round/>
                      <a:headEnd type="none" w="med" len="med"/>
                      <a:tailEnd type="none" w="med" len="med"/>
                    </a:lnR>
                    <a:lnT w="9525" cap="flat" cmpd="sng" algn="ctr">
                      <a:solidFill>
                        <a:srgbClr val="CCD5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FFFFFF"/>
                    </a:solidFill>
                  </a:tcPr>
                </a:tc>
              </a:tr>
              <a:tr h="149080">
                <a:tc>
                  <a:txBody>
                    <a:bodyPr/>
                    <a:lstStyle/>
                    <a:p>
                      <a:pPr algn="l" fontAlgn="t" latinLnBrk="0"/>
                      <a:r>
                        <a:rPr lang="en-US" sz="1000" b="1" i="0" kern="1200" dirty="0" smtClean="0">
                          <a:solidFill>
                            <a:schemeClr val="tx1"/>
                          </a:solidFill>
                          <a:effectLst/>
                          <a:latin typeface="+mn-lt"/>
                          <a:ea typeface="+mn-ea"/>
                          <a:cs typeface="+mn-cs"/>
                        </a:rPr>
                        <a:t>cv=</a:t>
                      </a:r>
                      <a:endParaRPr lang="en-US" sz="1000" b="1" dirty="0">
                        <a:solidFill>
                          <a:srgbClr val="151928"/>
                        </a:solidFill>
                        <a:effectLst/>
                        <a:latin typeface="Mulish"/>
                      </a:endParaRPr>
                    </a:p>
                  </a:txBody>
                  <a:tcPr marL="24916" marR="24916" marT="24916" marB="24916">
                    <a:lnL w="9525" cap="flat" cmpd="sng" algn="ctr">
                      <a:solidFill>
                        <a:srgbClr val="CCD5FF"/>
                      </a:solidFill>
                      <a:prstDash val="solid"/>
                      <a:round/>
                      <a:headEnd type="none" w="med" len="med"/>
                      <a:tailEnd type="none" w="med" len="med"/>
                    </a:lnL>
                    <a:lnR w="9525" cap="flat" cmpd="sng" algn="ctr">
                      <a:solidFill>
                        <a:srgbClr val="CCD5FF"/>
                      </a:solidFill>
                      <a:prstDash val="solid"/>
                      <a:round/>
                      <a:headEnd type="none" w="med" len="med"/>
                      <a:tailEnd type="none" w="med" len="med"/>
                    </a:lnR>
                    <a:lnT w="9525" cap="flat" cmpd="sng" algn="ctr">
                      <a:solidFill>
                        <a:srgbClr val="CCD5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FFFFFF"/>
                    </a:solidFill>
                  </a:tcPr>
                </a:tc>
                <a:tc>
                  <a:txBody>
                    <a:bodyPr/>
                    <a:lstStyle/>
                    <a:p>
                      <a:pPr algn="l" fontAlgn="t" latinLnBrk="0"/>
                      <a:r>
                        <a:rPr lang="en-US" sz="800" dirty="0" smtClean="0">
                          <a:solidFill>
                            <a:srgbClr val="151928"/>
                          </a:solidFill>
                          <a:effectLst/>
                          <a:latin typeface="Mulish"/>
                        </a:rPr>
                        <a:t>5</a:t>
                      </a:r>
                      <a:endParaRPr lang="en-US" sz="800" dirty="0">
                        <a:solidFill>
                          <a:srgbClr val="151928"/>
                        </a:solidFill>
                        <a:effectLst/>
                        <a:latin typeface="Mulish"/>
                      </a:endParaRPr>
                    </a:p>
                  </a:txBody>
                  <a:tcPr marL="24916" marR="24916" marT="24916" marB="24916">
                    <a:lnL w="9525" cap="flat" cmpd="sng" algn="ctr">
                      <a:solidFill>
                        <a:srgbClr val="CCD5FF"/>
                      </a:solidFill>
                      <a:prstDash val="solid"/>
                      <a:round/>
                      <a:headEnd type="none" w="med" len="med"/>
                      <a:tailEnd type="none" w="med" len="med"/>
                    </a:lnL>
                    <a:lnR w="9525" cap="flat" cmpd="sng" algn="ctr">
                      <a:solidFill>
                        <a:srgbClr val="CCD5FF"/>
                      </a:solidFill>
                      <a:prstDash val="solid"/>
                      <a:round/>
                      <a:headEnd type="none" w="med" len="med"/>
                      <a:tailEnd type="none" w="med" len="med"/>
                    </a:lnR>
                    <a:lnT w="9525" cap="flat" cmpd="sng" algn="ctr">
                      <a:solidFill>
                        <a:srgbClr val="CCD5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FFFFFF"/>
                    </a:solidFill>
                  </a:tcPr>
                </a:tc>
                <a:tc>
                  <a:txBody>
                    <a:bodyPr/>
                    <a:lstStyle/>
                    <a:p>
                      <a:pPr algn="l" fontAlgn="t" latinLnBrk="0"/>
                      <a:r>
                        <a:rPr lang="en-CA" sz="800" i="0" dirty="0" smtClean="0">
                          <a:solidFill>
                            <a:srgbClr val="151928"/>
                          </a:solidFill>
                          <a:effectLst/>
                          <a:latin typeface="Mulish"/>
                        </a:rPr>
                        <a:t>Cross-validation strategy used when evaluating pipelines. </a:t>
                      </a:r>
                      <a:r>
                        <a:rPr lang="en-CA" sz="800" i="0" dirty="0" err="1" smtClean="0">
                          <a:solidFill>
                            <a:srgbClr val="151928"/>
                          </a:solidFill>
                          <a:effectLst/>
                          <a:latin typeface="Mulish"/>
                        </a:rPr>
                        <a:t>StratifiedKFold</a:t>
                      </a:r>
                      <a:r>
                        <a:rPr lang="en-CA" sz="800" i="0" dirty="0" smtClean="0">
                          <a:solidFill>
                            <a:srgbClr val="151928"/>
                          </a:solidFill>
                          <a:effectLst/>
                          <a:latin typeface="Mulish"/>
                        </a:rPr>
                        <a:t> can be used as an example.</a:t>
                      </a:r>
                      <a:endParaRPr lang="en-CA" sz="800" dirty="0">
                        <a:solidFill>
                          <a:srgbClr val="151928"/>
                        </a:solidFill>
                        <a:effectLst/>
                        <a:latin typeface="Mulish"/>
                      </a:endParaRPr>
                    </a:p>
                  </a:txBody>
                  <a:tcPr marL="24916" marR="24916" marT="24916" marB="24916">
                    <a:lnL w="9525" cap="flat" cmpd="sng" algn="ctr">
                      <a:solidFill>
                        <a:srgbClr val="CCD5FF"/>
                      </a:solidFill>
                      <a:prstDash val="solid"/>
                      <a:round/>
                      <a:headEnd type="none" w="med" len="med"/>
                      <a:tailEnd type="none" w="med" len="med"/>
                    </a:lnL>
                    <a:lnR w="9525" cap="flat" cmpd="sng" algn="ctr">
                      <a:solidFill>
                        <a:srgbClr val="CCD5FF"/>
                      </a:solidFill>
                      <a:prstDash val="solid"/>
                      <a:round/>
                      <a:headEnd type="none" w="med" len="med"/>
                      <a:tailEnd type="none" w="med" len="med"/>
                    </a:lnR>
                    <a:lnT w="9525" cap="flat" cmpd="sng" algn="ctr">
                      <a:solidFill>
                        <a:srgbClr val="CCD5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FFFFFF"/>
                    </a:solidFill>
                  </a:tcPr>
                </a:tc>
              </a:tr>
              <a:tr h="149080">
                <a:tc>
                  <a:txBody>
                    <a:bodyPr/>
                    <a:lstStyle/>
                    <a:p>
                      <a:pPr algn="l" fontAlgn="t" latinLnBrk="0"/>
                      <a:r>
                        <a:rPr lang="en-US" sz="1000" b="0" i="0" kern="1200" dirty="0" smtClean="0">
                          <a:solidFill>
                            <a:schemeClr val="tx1"/>
                          </a:solidFill>
                          <a:effectLst/>
                          <a:latin typeface="+mn-lt"/>
                          <a:ea typeface="+mn-ea"/>
                          <a:cs typeface="+mn-cs"/>
                        </a:rPr>
                        <a:t>subsample=</a:t>
                      </a:r>
                      <a:endParaRPr lang="en-US" sz="1000" b="1" dirty="0">
                        <a:solidFill>
                          <a:srgbClr val="151928"/>
                        </a:solidFill>
                        <a:effectLst/>
                        <a:latin typeface="Mulish"/>
                      </a:endParaRPr>
                    </a:p>
                  </a:txBody>
                  <a:tcPr marL="24916" marR="24916" marT="24916" marB="24916">
                    <a:lnL w="9525" cap="flat" cmpd="sng" algn="ctr">
                      <a:solidFill>
                        <a:srgbClr val="CCD5FF"/>
                      </a:solidFill>
                      <a:prstDash val="solid"/>
                      <a:round/>
                      <a:headEnd type="none" w="med" len="med"/>
                      <a:tailEnd type="none" w="med" len="med"/>
                    </a:lnL>
                    <a:lnR w="9525" cap="flat" cmpd="sng" algn="ctr">
                      <a:solidFill>
                        <a:srgbClr val="CCD5FF"/>
                      </a:solidFill>
                      <a:prstDash val="solid"/>
                      <a:round/>
                      <a:headEnd type="none" w="med" len="med"/>
                      <a:tailEnd type="none" w="med" len="med"/>
                    </a:lnR>
                    <a:lnT w="9525" cap="flat" cmpd="sng" algn="ctr">
                      <a:solidFill>
                        <a:srgbClr val="CCD5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FFFFFF"/>
                    </a:solidFill>
                  </a:tcPr>
                </a:tc>
                <a:tc>
                  <a:txBody>
                    <a:bodyPr/>
                    <a:lstStyle/>
                    <a:p>
                      <a:pPr algn="l" fontAlgn="t" latinLnBrk="0"/>
                      <a:r>
                        <a:rPr lang="en-US" sz="800" dirty="0" smtClean="0">
                          <a:solidFill>
                            <a:srgbClr val="151928"/>
                          </a:solidFill>
                          <a:effectLst/>
                          <a:latin typeface="Mulish"/>
                        </a:rPr>
                        <a:t>1.0</a:t>
                      </a:r>
                      <a:endParaRPr lang="en-US" sz="800" dirty="0">
                        <a:solidFill>
                          <a:srgbClr val="151928"/>
                        </a:solidFill>
                        <a:effectLst/>
                        <a:latin typeface="Mulish"/>
                      </a:endParaRPr>
                    </a:p>
                  </a:txBody>
                  <a:tcPr marL="24916" marR="24916" marT="24916" marB="24916">
                    <a:lnL w="9525" cap="flat" cmpd="sng" algn="ctr">
                      <a:solidFill>
                        <a:srgbClr val="CCD5FF"/>
                      </a:solidFill>
                      <a:prstDash val="solid"/>
                      <a:round/>
                      <a:headEnd type="none" w="med" len="med"/>
                      <a:tailEnd type="none" w="med" len="med"/>
                    </a:lnL>
                    <a:lnR w="9525" cap="flat" cmpd="sng" algn="ctr">
                      <a:solidFill>
                        <a:srgbClr val="CCD5FF"/>
                      </a:solidFill>
                      <a:prstDash val="solid"/>
                      <a:round/>
                      <a:headEnd type="none" w="med" len="med"/>
                      <a:tailEnd type="none" w="med" len="med"/>
                    </a:lnR>
                    <a:lnT w="9525" cap="flat" cmpd="sng" algn="ctr">
                      <a:solidFill>
                        <a:srgbClr val="CCD5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FFFFFF"/>
                    </a:solidFill>
                  </a:tcPr>
                </a:tc>
                <a:tc>
                  <a:txBody>
                    <a:bodyPr/>
                    <a:lstStyle/>
                    <a:p>
                      <a:pPr algn="l" fontAlgn="t" latinLnBrk="0"/>
                      <a:r>
                        <a:rPr lang="en-CA" sz="800" i="0" dirty="0" smtClean="0">
                          <a:solidFill>
                            <a:srgbClr val="151928"/>
                          </a:solidFill>
                          <a:effectLst/>
                          <a:latin typeface="Mulish"/>
                        </a:rPr>
                        <a:t>Fraction of training samples that are used during the TPOT optimization process. Must be in the range (0.0, 1.0].</a:t>
                      </a:r>
                      <a:endParaRPr lang="en-CA" sz="800" dirty="0">
                        <a:solidFill>
                          <a:srgbClr val="151928"/>
                        </a:solidFill>
                        <a:effectLst/>
                        <a:latin typeface="Mulish"/>
                      </a:endParaRPr>
                    </a:p>
                  </a:txBody>
                  <a:tcPr marL="24916" marR="24916" marT="24916" marB="24916">
                    <a:lnL w="9525" cap="flat" cmpd="sng" algn="ctr">
                      <a:solidFill>
                        <a:srgbClr val="CCD5FF"/>
                      </a:solidFill>
                      <a:prstDash val="solid"/>
                      <a:round/>
                      <a:headEnd type="none" w="med" len="med"/>
                      <a:tailEnd type="none" w="med" len="med"/>
                    </a:lnL>
                    <a:lnR w="9525" cap="flat" cmpd="sng" algn="ctr">
                      <a:solidFill>
                        <a:srgbClr val="CCD5FF"/>
                      </a:solidFill>
                      <a:prstDash val="solid"/>
                      <a:round/>
                      <a:headEnd type="none" w="med" len="med"/>
                      <a:tailEnd type="none" w="med" len="med"/>
                    </a:lnR>
                    <a:lnT w="9525" cap="flat" cmpd="sng" algn="ctr">
                      <a:solidFill>
                        <a:srgbClr val="CCD5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FFFFFF"/>
                    </a:solidFill>
                  </a:tcPr>
                </a:tc>
              </a:tr>
              <a:tr h="149080">
                <a:tc>
                  <a:txBody>
                    <a:bodyPr/>
                    <a:lstStyle/>
                    <a:p>
                      <a:pPr algn="l" fontAlgn="t" latinLnBrk="0"/>
                      <a:r>
                        <a:rPr lang="en-US" sz="1000" b="1" i="0" kern="1200" dirty="0" err="1" smtClean="0">
                          <a:solidFill>
                            <a:schemeClr val="tx1"/>
                          </a:solidFill>
                          <a:effectLst/>
                          <a:latin typeface="+mn-lt"/>
                          <a:ea typeface="+mn-ea"/>
                          <a:cs typeface="+mn-cs"/>
                        </a:rPr>
                        <a:t>n_jobs</a:t>
                      </a:r>
                      <a:r>
                        <a:rPr lang="en-US" sz="1000" b="1" i="0" kern="1200" dirty="0" smtClean="0">
                          <a:solidFill>
                            <a:schemeClr val="tx1"/>
                          </a:solidFill>
                          <a:effectLst/>
                          <a:latin typeface="+mn-lt"/>
                          <a:ea typeface="+mn-ea"/>
                          <a:cs typeface="+mn-cs"/>
                        </a:rPr>
                        <a:t>=</a:t>
                      </a:r>
                      <a:endParaRPr lang="en-US" sz="1000" b="1" dirty="0">
                        <a:solidFill>
                          <a:srgbClr val="151928"/>
                        </a:solidFill>
                        <a:effectLst/>
                        <a:latin typeface="Mulish"/>
                      </a:endParaRPr>
                    </a:p>
                  </a:txBody>
                  <a:tcPr marL="24916" marR="24916" marT="24916" marB="24916">
                    <a:lnL w="9525" cap="flat" cmpd="sng" algn="ctr">
                      <a:solidFill>
                        <a:srgbClr val="CCD5FF"/>
                      </a:solidFill>
                      <a:prstDash val="solid"/>
                      <a:round/>
                      <a:headEnd type="none" w="med" len="med"/>
                      <a:tailEnd type="none" w="med" len="med"/>
                    </a:lnL>
                    <a:lnR w="9525" cap="flat" cmpd="sng" algn="ctr">
                      <a:solidFill>
                        <a:srgbClr val="CCD5FF"/>
                      </a:solidFill>
                      <a:prstDash val="solid"/>
                      <a:round/>
                      <a:headEnd type="none" w="med" len="med"/>
                      <a:tailEnd type="none" w="med" len="med"/>
                    </a:lnR>
                    <a:lnT w="9525" cap="flat" cmpd="sng" algn="ctr">
                      <a:solidFill>
                        <a:srgbClr val="CCD5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FFFFFF"/>
                    </a:solidFill>
                  </a:tcPr>
                </a:tc>
                <a:tc>
                  <a:txBody>
                    <a:bodyPr/>
                    <a:lstStyle/>
                    <a:p>
                      <a:pPr algn="l" fontAlgn="t" latinLnBrk="0"/>
                      <a:r>
                        <a:rPr lang="en-US" sz="800" dirty="0" smtClean="0">
                          <a:solidFill>
                            <a:srgbClr val="151928"/>
                          </a:solidFill>
                          <a:effectLst/>
                          <a:latin typeface="Mulish"/>
                        </a:rPr>
                        <a:t>1</a:t>
                      </a:r>
                      <a:endParaRPr lang="en-US" sz="800" dirty="0">
                        <a:solidFill>
                          <a:srgbClr val="151928"/>
                        </a:solidFill>
                        <a:effectLst/>
                        <a:latin typeface="Mulish"/>
                      </a:endParaRPr>
                    </a:p>
                  </a:txBody>
                  <a:tcPr marL="24916" marR="24916" marT="24916" marB="24916">
                    <a:lnL w="9525" cap="flat" cmpd="sng" algn="ctr">
                      <a:solidFill>
                        <a:srgbClr val="CCD5FF"/>
                      </a:solidFill>
                      <a:prstDash val="solid"/>
                      <a:round/>
                      <a:headEnd type="none" w="med" len="med"/>
                      <a:tailEnd type="none" w="med" len="med"/>
                    </a:lnL>
                    <a:lnR w="9525" cap="flat" cmpd="sng" algn="ctr">
                      <a:solidFill>
                        <a:srgbClr val="CCD5FF"/>
                      </a:solidFill>
                      <a:prstDash val="solid"/>
                      <a:round/>
                      <a:headEnd type="none" w="med" len="med"/>
                      <a:tailEnd type="none" w="med" len="med"/>
                    </a:lnR>
                    <a:lnT w="9525" cap="flat" cmpd="sng" algn="ctr">
                      <a:solidFill>
                        <a:srgbClr val="CCD5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FFFFFF"/>
                    </a:solidFill>
                  </a:tcPr>
                </a:tc>
                <a:tc>
                  <a:txBody>
                    <a:bodyPr/>
                    <a:lstStyle/>
                    <a:p>
                      <a:pPr algn="l" fontAlgn="t" latinLnBrk="0"/>
                      <a:r>
                        <a:rPr lang="en-CA" sz="800" i="0" dirty="0" smtClean="0">
                          <a:solidFill>
                            <a:srgbClr val="151928"/>
                          </a:solidFill>
                          <a:effectLst/>
                          <a:latin typeface="Mulish"/>
                        </a:rPr>
                        <a:t>Number of processes to use in parallel for evaluating pipelines during the TPOT optimization process.</a:t>
                      </a:r>
                      <a:endParaRPr lang="en-CA" sz="800" dirty="0">
                        <a:solidFill>
                          <a:srgbClr val="151928"/>
                        </a:solidFill>
                        <a:effectLst/>
                        <a:latin typeface="Mulish"/>
                      </a:endParaRPr>
                    </a:p>
                  </a:txBody>
                  <a:tcPr marL="24916" marR="24916" marT="24916" marB="24916">
                    <a:lnL w="9525" cap="flat" cmpd="sng" algn="ctr">
                      <a:solidFill>
                        <a:srgbClr val="CCD5FF"/>
                      </a:solidFill>
                      <a:prstDash val="solid"/>
                      <a:round/>
                      <a:headEnd type="none" w="med" len="med"/>
                      <a:tailEnd type="none" w="med" len="med"/>
                    </a:lnL>
                    <a:lnR w="9525" cap="flat" cmpd="sng" algn="ctr">
                      <a:solidFill>
                        <a:srgbClr val="CCD5FF"/>
                      </a:solidFill>
                      <a:prstDash val="solid"/>
                      <a:round/>
                      <a:headEnd type="none" w="med" len="med"/>
                      <a:tailEnd type="none" w="med" len="med"/>
                    </a:lnR>
                    <a:lnT w="9525" cap="flat" cmpd="sng" algn="ctr">
                      <a:solidFill>
                        <a:srgbClr val="CCD5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FFFFFF"/>
                    </a:solidFill>
                  </a:tcPr>
                </a:tc>
              </a:tr>
              <a:tr h="216488">
                <a:tc>
                  <a:txBody>
                    <a:bodyPr/>
                    <a:lstStyle/>
                    <a:p>
                      <a:pPr algn="l" fontAlgn="t" latinLnBrk="0"/>
                      <a:r>
                        <a:rPr lang="en-US" sz="1000" b="1" i="0" kern="1200" dirty="0" err="1" smtClean="0">
                          <a:solidFill>
                            <a:schemeClr val="tx1"/>
                          </a:solidFill>
                          <a:effectLst/>
                          <a:latin typeface="+mn-lt"/>
                          <a:ea typeface="+mn-ea"/>
                          <a:cs typeface="+mn-cs"/>
                        </a:rPr>
                        <a:t>max_time_mins</a:t>
                      </a:r>
                      <a:r>
                        <a:rPr lang="en-US" sz="1000" b="1" i="0" kern="1200" dirty="0" smtClean="0">
                          <a:solidFill>
                            <a:schemeClr val="tx1"/>
                          </a:solidFill>
                          <a:effectLst/>
                          <a:latin typeface="+mn-lt"/>
                          <a:ea typeface="+mn-ea"/>
                          <a:cs typeface="+mn-cs"/>
                        </a:rPr>
                        <a:t>=</a:t>
                      </a:r>
                      <a:endParaRPr lang="en-US" sz="1000" b="1" dirty="0">
                        <a:solidFill>
                          <a:srgbClr val="151928"/>
                        </a:solidFill>
                        <a:effectLst/>
                        <a:latin typeface="Mulish"/>
                      </a:endParaRPr>
                    </a:p>
                  </a:txBody>
                  <a:tcPr marL="24916" marR="24916" marT="24916" marB="24916">
                    <a:lnL w="9525" cap="flat" cmpd="sng" algn="ctr">
                      <a:solidFill>
                        <a:srgbClr val="CCD5FF"/>
                      </a:solidFill>
                      <a:prstDash val="solid"/>
                      <a:round/>
                      <a:headEnd type="none" w="med" len="med"/>
                      <a:tailEnd type="none" w="med" len="med"/>
                    </a:lnL>
                    <a:lnR w="9525" cap="flat" cmpd="sng" algn="ctr">
                      <a:solidFill>
                        <a:srgbClr val="CCD5FF"/>
                      </a:solidFill>
                      <a:prstDash val="solid"/>
                      <a:round/>
                      <a:headEnd type="none" w="med" len="med"/>
                      <a:tailEnd type="none" w="med" len="med"/>
                    </a:lnR>
                    <a:lnT w="9525" cap="flat" cmpd="sng" algn="ctr">
                      <a:solidFill>
                        <a:srgbClr val="CCD5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FFFFFF"/>
                    </a:solidFill>
                  </a:tcPr>
                </a:tc>
                <a:tc>
                  <a:txBody>
                    <a:bodyPr/>
                    <a:lstStyle/>
                    <a:p>
                      <a:pPr algn="l" fontAlgn="t" latinLnBrk="0"/>
                      <a:r>
                        <a:rPr lang="en-US" sz="800" dirty="0" smtClean="0">
                          <a:solidFill>
                            <a:srgbClr val="151928"/>
                          </a:solidFill>
                          <a:effectLst/>
                          <a:latin typeface="Mulish"/>
                        </a:rPr>
                        <a:t>None</a:t>
                      </a:r>
                      <a:endParaRPr lang="en-US" sz="800" dirty="0">
                        <a:solidFill>
                          <a:srgbClr val="151928"/>
                        </a:solidFill>
                        <a:effectLst/>
                        <a:latin typeface="Mulish"/>
                      </a:endParaRPr>
                    </a:p>
                  </a:txBody>
                  <a:tcPr marL="24916" marR="24916" marT="24916" marB="24916">
                    <a:lnL w="9525" cap="flat" cmpd="sng" algn="ctr">
                      <a:solidFill>
                        <a:srgbClr val="CCD5FF"/>
                      </a:solidFill>
                      <a:prstDash val="solid"/>
                      <a:round/>
                      <a:headEnd type="none" w="med" len="med"/>
                      <a:tailEnd type="none" w="med" len="med"/>
                    </a:lnL>
                    <a:lnR w="9525" cap="flat" cmpd="sng" algn="ctr">
                      <a:solidFill>
                        <a:srgbClr val="CCD5FF"/>
                      </a:solidFill>
                      <a:prstDash val="solid"/>
                      <a:round/>
                      <a:headEnd type="none" w="med" len="med"/>
                      <a:tailEnd type="none" w="med" len="med"/>
                    </a:lnR>
                    <a:lnT w="9525" cap="flat" cmpd="sng" algn="ctr">
                      <a:solidFill>
                        <a:srgbClr val="CCD5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FFFFFF"/>
                    </a:solidFill>
                  </a:tcPr>
                </a:tc>
                <a:tc>
                  <a:txBody>
                    <a:bodyPr/>
                    <a:lstStyle/>
                    <a:p>
                      <a:pPr algn="l" fontAlgn="t" latinLnBrk="0"/>
                      <a:r>
                        <a:rPr lang="en-CA" sz="800" i="0" dirty="0" smtClean="0">
                          <a:solidFill>
                            <a:srgbClr val="151928"/>
                          </a:solidFill>
                          <a:effectLst/>
                          <a:latin typeface="Mulish"/>
                        </a:rPr>
                        <a:t>How many minutes TPOT has to optimize the pipeline. If not None, this setting will allow TPOT to run until </a:t>
                      </a:r>
                      <a:r>
                        <a:rPr lang="en-CA" sz="800" i="0" dirty="0" err="1" smtClean="0">
                          <a:solidFill>
                            <a:srgbClr val="151928"/>
                          </a:solidFill>
                          <a:effectLst/>
                          <a:latin typeface="Mulish"/>
                        </a:rPr>
                        <a:t>max_time_mins</a:t>
                      </a:r>
                      <a:r>
                        <a:rPr lang="en-CA" sz="800" i="0" dirty="0" smtClean="0">
                          <a:solidFill>
                            <a:srgbClr val="151928"/>
                          </a:solidFill>
                          <a:effectLst/>
                          <a:latin typeface="Mulish"/>
                        </a:rPr>
                        <a:t> minutes elapsed and then stop. TPOT will stop earlier if generations is set and all generations are already evaluated.</a:t>
                      </a:r>
                      <a:endParaRPr lang="en-CA" sz="800" dirty="0">
                        <a:solidFill>
                          <a:srgbClr val="151928"/>
                        </a:solidFill>
                        <a:effectLst/>
                        <a:latin typeface="Mulish"/>
                      </a:endParaRPr>
                    </a:p>
                  </a:txBody>
                  <a:tcPr marL="24916" marR="24916" marT="24916" marB="24916">
                    <a:lnL w="9525" cap="flat" cmpd="sng" algn="ctr">
                      <a:solidFill>
                        <a:srgbClr val="CCD5FF"/>
                      </a:solidFill>
                      <a:prstDash val="solid"/>
                      <a:round/>
                      <a:headEnd type="none" w="med" len="med"/>
                      <a:tailEnd type="none" w="med" len="med"/>
                    </a:lnL>
                    <a:lnR w="9525" cap="flat" cmpd="sng" algn="ctr">
                      <a:solidFill>
                        <a:srgbClr val="CCD5FF"/>
                      </a:solidFill>
                      <a:prstDash val="solid"/>
                      <a:round/>
                      <a:headEnd type="none" w="med" len="med"/>
                      <a:tailEnd type="none" w="med" len="med"/>
                    </a:lnR>
                    <a:lnT w="9525" cap="flat" cmpd="sng" algn="ctr">
                      <a:solidFill>
                        <a:srgbClr val="CCD5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FFFFFF"/>
                    </a:solidFill>
                  </a:tcPr>
                </a:tc>
              </a:tr>
              <a:tr h="216488">
                <a:tc>
                  <a:txBody>
                    <a:bodyPr/>
                    <a:lstStyle/>
                    <a:p>
                      <a:pPr algn="l" fontAlgn="t" latinLnBrk="0"/>
                      <a:r>
                        <a:rPr lang="en-US" sz="1000" b="1" i="0" kern="1200" dirty="0" err="1" smtClean="0">
                          <a:solidFill>
                            <a:schemeClr val="tx1"/>
                          </a:solidFill>
                          <a:effectLst/>
                          <a:latin typeface="+mn-lt"/>
                          <a:ea typeface="+mn-ea"/>
                          <a:cs typeface="+mn-cs"/>
                        </a:rPr>
                        <a:t>max_eval_time_mins</a:t>
                      </a:r>
                      <a:r>
                        <a:rPr lang="en-US" sz="1000" b="1" i="0" kern="1200" dirty="0" smtClean="0">
                          <a:solidFill>
                            <a:schemeClr val="tx1"/>
                          </a:solidFill>
                          <a:effectLst/>
                          <a:latin typeface="+mn-lt"/>
                          <a:ea typeface="+mn-ea"/>
                          <a:cs typeface="+mn-cs"/>
                        </a:rPr>
                        <a:t>=</a:t>
                      </a:r>
                      <a:endParaRPr lang="en-US" sz="1000" b="1" dirty="0">
                        <a:solidFill>
                          <a:srgbClr val="151928"/>
                        </a:solidFill>
                        <a:effectLst/>
                        <a:latin typeface="Mulish"/>
                      </a:endParaRPr>
                    </a:p>
                  </a:txBody>
                  <a:tcPr marL="24916" marR="24916" marT="24916" marB="24916">
                    <a:lnL w="9525" cap="flat" cmpd="sng" algn="ctr">
                      <a:solidFill>
                        <a:srgbClr val="CCD5FF"/>
                      </a:solidFill>
                      <a:prstDash val="solid"/>
                      <a:round/>
                      <a:headEnd type="none" w="med" len="med"/>
                      <a:tailEnd type="none" w="med" len="med"/>
                    </a:lnL>
                    <a:lnR w="9525" cap="flat" cmpd="sng" algn="ctr">
                      <a:solidFill>
                        <a:srgbClr val="CCD5FF"/>
                      </a:solidFill>
                      <a:prstDash val="solid"/>
                      <a:round/>
                      <a:headEnd type="none" w="med" len="med"/>
                      <a:tailEnd type="none" w="med" len="med"/>
                    </a:lnR>
                    <a:lnT w="9525" cap="flat" cmpd="sng" algn="ctr">
                      <a:solidFill>
                        <a:srgbClr val="CCD5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FFFFFF"/>
                    </a:solidFill>
                  </a:tcPr>
                </a:tc>
                <a:tc>
                  <a:txBody>
                    <a:bodyPr/>
                    <a:lstStyle/>
                    <a:p>
                      <a:pPr algn="l" fontAlgn="t" latinLnBrk="0"/>
                      <a:r>
                        <a:rPr lang="en-US" sz="800" dirty="0" smtClean="0">
                          <a:solidFill>
                            <a:srgbClr val="151928"/>
                          </a:solidFill>
                          <a:effectLst/>
                          <a:latin typeface="Mulish"/>
                        </a:rPr>
                        <a:t>5</a:t>
                      </a:r>
                      <a:endParaRPr lang="en-US" sz="800" dirty="0">
                        <a:solidFill>
                          <a:srgbClr val="151928"/>
                        </a:solidFill>
                        <a:effectLst/>
                        <a:latin typeface="Mulish"/>
                      </a:endParaRPr>
                    </a:p>
                  </a:txBody>
                  <a:tcPr marL="24916" marR="24916" marT="24916" marB="24916">
                    <a:lnL w="9525" cap="flat" cmpd="sng" algn="ctr">
                      <a:solidFill>
                        <a:srgbClr val="CCD5FF"/>
                      </a:solidFill>
                      <a:prstDash val="solid"/>
                      <a:round/>
                      <a:headEnd type="none" w="med" len="med"/>
                      <a:tailEnd type="none" w="med" len="med"/>
                    </a:lnL>
                    <a:lnR w="9525" cap="flat" cmpd="sng" algn="ctr">
                      <a:solidFill>
                        <a:srgbClr val="CCD5FF"/>
                      </a:solidFill>
                      <a:prstDash val="solid"/>
                      <a:round/>
                      <a:headEnd type="none" w="med" len="med"/>
                      <a:tailEnd type="none" w="med" len="med"/>
                    </a:lnR>
                    <a:lnT w="9525" cap="flat" cmpd="sng" algn="ctr">
                      <a:solidFill>
                        <a:srgbClr val="CCD5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FFFFFF"/>
                    </a:solidFill>
                  </a:tcPr>
                </a:tc>
                <a:tc>
                  <a:txBody>
                    <a:bodyPr/>
                    <a:lstStyle/>
                    <a:p>
                      <a:pPr algn="l" fontAlgn="t" latinLnBrk="0"/>
                      <a:r>
                        <a:rPr lang="en-CA" sz="800" dirty="0" smtClean="0">
                          <a:solidFill>
                            <a:srgbClr val="151928"/>
                          </a:solidFill>
                          <a:effectLst/>
                          <a:latin typeface="Mulish"/>
                        </a:rPr>
                        <a:t>How many minutes TPOT has to evaluate a single pipeline. Setting this parameter to higher values will allow TPOT to evaluate more complex pipelines, but will also allow TPOT to run longer. Use this parameter to help prevent TPOT from wasting time on evaluating time-consuming pipelines.</a:t>
                      </a:r>
                      <a:endParaRPr lang="en-CA" sz="800" dirty="0">
                        <a:solidFill>
                          <a:srgbClr val="151928"/>
                        </a:solidFill>
                        <a:effectLst/>
                        <a:latin typeface="Mulish"/>
                      </a:endParaRPr>
                    </a:p>
                  </a:txBody>
                  <a:tcPr marL="24916" marR="24916" marT="24916" marB="24916">
                    <a:lnL w="9525" cap="flat" cmpd="sng" algn="ctr">
                      <a:solidFill>
                        <a:srgbClr val="CCD5FF"/>
                      </a:solidFill>
                      <a:prstDash val="solid"/>
                      <a:round/>
                      <a:headEnd type="none" w="med" len="med"/>
                      <a:tailEnd type="none" w="med" len="med"/>
                    </a:lnL>
                    <a:lnR w="9525" cap="flat" cmpd="sng" algn="ctr">
                      <a:solidFill>
                        <a:srgbClr val="CCD5FF"/>
                      </a:solidFill>
                      <a:prstDash val="solid"/>
                      <a:round/>
                      <a:headEnd type="none" w="med" len="med"/>
                      <a:tailEnd type="none" w="med" len="med"/>
                    </a:lnR>
                    <a:lnT w="9525" cap="flat" cmpd="sng" algn="ctr">
                      <a:solidFill>
                        <a:srgbClr val="CCD5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FFFFFF"/>
                    </a:solidFill>
                  </a:tcPr>
                </a:tc>
              </a:tr>
              <a:tr h="149080">
                <a:tc>
                  <a:txBody>
                    <a:bodyPr/>
                    <a:lstStyle/>
                    <a:p>
                      <a:pPr algn="l" fontAlgn="t" latinLnBrk="0"/>
                      <a:r>
                        <a:rPr lang="en-US" sz="1000" b="0" i="0" kern="1200" dirty="0" err="1" smtClean="0">
                          <a:solidFill>
                            <a:schemeClr val="tx1"/>
                          </a:solidFill>
                          <a:effectLst/>
                          <a:latin typeface="+mn-lt"/>
                          <a:ea typeface="+mn-ea"/>
                          <a:cs typeface="+mn-cs"/>
                        </a:rPr>
                        <a:t>random_state</a:t>
                      </a:r>
                      <a:r>
                        <a:rPr lang="en-US" sz="1000" b="0" i="0" kern="1200" dirty="0" smtClean="0">
                          <a:solidFill>
                            <a:schemeClr val="tx1"/>
                          </a:solidFill>
                          <a:effectLst/>
                          <a:latin typeface="+mn-lt"/>
                          <a:ea typeface="+mn-ea"/>
                          <a:cs typeface="+mn-cs"/>
                        </a:rPr>
                        <a:t>=</a:t>
                      </a:r>
                      <a:endParaRPr lang="en-US" sz="1000" b="1" dirty="0">
                        <a:solidFill>
                          <a:srgbClr val="151928"/>
                        </a:solidFill>
                        <a:effectLst/>
                        <a:latin typeface="Mulish"/>
                      </a:endParaRPr>
                    </a:p>
                  </a:txBody>
                  <a:tcPr marL="24916" marR="24916" marT="24916" marB="24916">
                    <a:lnL w="9525" cap="flat" cmpd="sng" algn="ctr">
                      <a:solidFill>
                        <a:srgbClr val="CCD5FF"/>
                      </a:solidFill>
                      <a:prstDash val="solid"/>
                      <a:round/>
                      <a:headEnd type="none" w="med" len="med"/>
                      <a:tailEnd type="none" w="med" len="med"/>
                    </a:lnL>
                    <a:lnR w="9525" cap="flat" cmpd="sng" algn="ctr">
                      <a:solidFill>
                        <a:srgbClr val="CCD5FF"/>
                      </a:solidFill>
                      <a:prstDash val="solid"/>
                      <a:round/>
                      <a:headEnd type="none" w="med" len="med"/>
                      <a:tailEnd type="none" w="med" len="med"/>
                    </a:lnR>
                    <a:lnT w="9525" cap="flat" cmpd="sng" algn="ctr">
                      <a:solidFill>
                        <a:srgbClr val="CCD5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FFFFFF"/>
                    </a:solidFill>
                  </a:tcPr>
                </a:tc>
                <a:tc>
                  <a:txBody>
                    <a:bodyPr/>
                    <a:lstStyle/>
                    <a:p>
                      <a:pPr algn="l" fontAlgn="t" latinLnBrk="0"/>
                      <a:r>
                        <a:rPr lang="en-US" sz="800" dirty="0" smtClean="0">
                          <a:solidFill>
                            <a:srgbClr val="151928"/>
                          </a:solidFill>
                          <a:effectLst/>
                          <a:latin typeface="Mulish"/>
                        </a:rPr>
                        <a:t>None</a:t>
                      </a:r>
                      <a:endParaRPr lang="en-US" sz="800" dirty="0">
                        <a:solidFill>
                          <a:srgbClr val="151928"/>
                        </a:solidFill>
                        <a:effectLst/>
                        <a:latin typeface="Mulish"/>
                      </a:endParaRPr>
                    </a:p>
                  </a:txBody>
                  <a:tcPr marL="24916" marR="24916" marT="24916" marB="24916">
                    <a:lnL w="9525" cap="flat" cmpd="sng" algn="ctr">
                      <a:solidFill>
                        <a:srgbClr val="CCD5FF"/>
                      </a:solidFill>
                      <a:prstDash val="solid"/>
                      <a:round/>
                      <a:headEnd type="none" w="med" len="med"/>
                      <a:tailEnd type="none" w="med" len="med"/>
                    </a:lnL>
                    <a:lnR w="9525" cap="flat" cmpd="sng" algn="ctr">
                      <a:solidFill>
                        <a:srgbClr val="CCD5FF"/>
                      </a:solidFill>
                      <a:prstDash val="solid"/>
                      <a:round/>
                      <a:headEnd type="none" w="med" len="med"/>
                      <a:tailEnd type="none" w="med" len="med"/>
                    </a:lnR>
                    <a:lnT w="9525" cap="flat" cmpd="sng" algn="ctr">
                      <a:solidFill>
                        <a:srgbClr val="CCD5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FFFFFF"/>
                    </a:solidFill>
                  </a:tcPr>
                </a:tc>
                <a:tc>
                  <a:txBody>
                    <a:bodyPr/>
                    <a:lstStyle/>
                    <a:p>
                      <a:pPr algn="l" fontAlgn="t" latinLnBrk="0"/>
                      <a:r>
                        <a:rPr lang="en-CA" sz="800" dirty="0" smtClean="0">
                          <a:solidFill>
                            <a:srgbClr val="151928"/>
                          </a:solidFill>
                          <a:effectLst/>
                          <a:latin typeface="Mulish"/>
                        </a:rPr>
                        <a:t>The seed of the pseudo random number generator used in TPOT. Ensures that TPOT gives you the same results each time you run it against the same data set with that seed.</a:t>
                      </a:r>
                      <a:endParaRPr lang="en-CA" sz="800" dirty="0">
                        <a:solidFill>
                          <a:srgbClr val="151928"/>
                        </a:solidFill>
                        <a:effectLst/>
                        <a:latin typeface="Mulish"/>
                      </a:endParaRPr>
                    </a:p>
                  </a:txBody>
                  <a:tcPr marL="24916" marR="24916" marT="24916" marB="24916">
                    <a:lnL w="9525" cap="flat" cmpd="sng" algn="ctr">
                      <a:solidFill>
                        <a:srgbClr val="CCD5FF"/>
                      </a:solidFill>
                      <a:prstDash val="solid"/>
                      <a:round/>
                      <a:headEnd type="none" w="med" len="med"/>
                      <a:tailEnd type="none" w="med" len="med"/>
                    </a:lnL>
                    <a:lnR w="9525" cap="flat" cmpd="sng" algn="ctr">
                      <a:solidFill>
                        <a:srgbClr val="CCD5FF"/>
                      </a:solidFill>
                      <a:prstDash val="solid"/>
                      <a:round/>
                      <a:headEnd type="none" w="med" len="med"/>
                      <a:tailEnd type="none" w="med" len="med"/>
                    </a:lnR>
                    <a:lnT w="9525" cap="flat" cmpd="sng" algn="ctr">
                      <a:solidFill>
                        <a:srgbClr val="CCD5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FFFFFF"/>
                    </a:solidFill>
                  </a:tcPr>
                </a:tc>
              </a:tr>
              <a:tr h="149080">
                <a:tc>
                  <a:txBody>
                    <a:bodyPr/>
                    <a:lstStyle/>
                    <a:p>
                      <a:pPr algn="l" fontAlgn="t" latinLnBrk="0"/>
                      <a:r>
                        <a:rPr lang="en-US" sz="1000" b="0" i="0" kern="1200" dirty="0" err="1" smtClean="0">
                          <a:solidFill>
                            <a:schemeClr val="tx1"/>
                          </a:solidFill>
                          <a:effectLst/>
                          <a:latin typeface="+mn-lt"/>
                          <a:ea typeface="+mn-ea"/>
                          <a:cs typeface="+mn-cs"/>
                        </a:rPr>
                        <a:t>config_dict</a:t>
                      </a:r>
                      <a:r>
                        <a:rPr lang="en-US" sz="1000" b="0" i="0" kern="1200" dirty="0" smtClean="0">
                          <a:solidFill>
                            <a:schemeClr val="tx1"/>
                          </a:solidFill>
                          <a:effectLst/>
                          <a:latin typeface="+mn-lt"/>
                          <a:ea typeface="+mn-ea"/>
                          <a:cs typeface="+mn-cs"/>
                        </a:rPr>
                        <a:t>=</a:t>
                      </a:r>
                      <a:endParaRPr lang="en-US" sz="1000" b="1" dirty="0">
                        <a:solidFill>
                          <a:srgbClr val="151928"/>
                        </a:solidFill>
                        <a:effectLst/>
                        <a:latin typeface="Mulish"/>
                      </a:endParaRPr>
                    </a:p>
                  </a:txBody>
                  <a:tcPr marL="24916" marR="24916" marT="24916" marB="24916">
                    <a:lnL w="9525" cap="flat" cmpd="sng" algn="ctr">
                      <a:solidFill>
                        <a:srgbClr val="CCD5FF"/>
                      </a:solidFill>
                      <a:prstDash val="solid"/>
                      <a:round/>
                      <a:headEnd type="none" w="med" len="med"/>
                      <a:tailEnd type="none" w="med" len="med"/>
                    </a:lnL>
                    <a:lnR w="9525" cap="flat" cmpd="sng" algn="ctr">
                      <a:solidFill>
                        <a:srgbClr val="CCD5FF"/>
                      </a:solidFill>
                      <a:prstDash val="solid"/>
                      <a:round/>
                      <a:headEnd type="none" w="med" len="med"/>
                      <a:tailEnd type="none" w="med" len="med"/>
                    </a:lnR>
                    <a:lnT w="9525" cap="flat" cmpd="sng" algn="ctr">
                      <a:solidFill>
                        <a:srgbClr val="CCD5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FFFFFF"/>
                    </a:solidFill>
                  </a:tcPr>
                </a:tc>
                <a:tc>
                  <a:txBody>
                    <a:bodyPr/>
                    <a:lstStyle/>
                    <a:p>
                      <a:pPr algn="l" fontAlgn="t" latinLnBrk="0"/>
                      <a:r>
                        <a:rPr lang="en-US" sz="800" dirty="0" smtClean="0">
                          <a:solidFill>
                            <a:srgbClr val="151928"/>
                          </a:solidFill>
                          <a:effectLst/>
                          <a:latin typeface="Mulish"/>
                        </a:rPr>
                        <a:t>None</a:t>
                      </a:r>
                      <a:endParaRPr lang="en-US" sz="800" dirty="0">
                        <a:solidFill>
                          <a:srgbClr val="151928"/>
                        </a:solidFill>
                        <a:effectLst/>
                        <a:latin typeface="Mulish"/>
                      </a:endParaRPr>
                    </a:p>
                  </a:txBody>
                  <a:tcPr marL="24916" marR="24916" marT="24916" marB="24916">
                    <a:lnL w="9525" cap="flat" cmpd="sng" algn="ctr">
                      <a:solidFill>
                        <a:srgbClr val="CCD5FF"/>
                      </a:solidFill>
                      <a:prstDash val="solid"/>
                      <a:round/>
                      <a:headEnd type="none" w="med" len="med"/>
                      <a:tailEnd type="none" w="med" len="med"/>
                    </a:lnL>
                    <a:lnR w="9525" cap="flat" cmpd="sng" algn="ctr">
                      <a:solidFill>
                        <a:srgbClr val="CCD5FF"/>
                      </a:solidFill>
                      <a:prstDash val="solid"/>
                      <a:round/>
                      <a:headEnd type="none" w="med" len="med"/>
                      <a:tailEnd type="none" w="med" len="med"/>
                    </a:lnR>
                    <a:lnT w="9525" cap="flat" cmpd="sng" algn="ctr">
                      <a:solidFill>
                        <a:srgbClr val="CCD5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FFFFFF"/>
                    </a:solidFill>
                  </a:tcPr>
                </a:tc>
                <a:tc>
                  <a:txBody>
                    <a:bodyPr/>
                    <a:lstStyle/>
                    <a:p>
                      <a:pPr algn="l" fontAlgn="t" latinLnBrk="0"/>
                      <a:r>
                        <a:rPr lang="en-CA" sz="800" dirty="0" smtClean="0">
                          <a:solidFill>
                            <a:srgbClr val="151928"/>
                          </a:solidFill>
                          <a:effectLst/>
                          <a:latin typeface="Mulish"/>
                        </a:rPr>
                        <a:t>A configuration dictionary for customizing the operators and parameters that TPOT searches in the optimization process.</a:t>
                      </a:r>
                      <a:endParaRPr lang="en-CA" sz="800" dirty="0">
                        <a:solidFill>
                          <a:srgbClr val="151928"/>
                        </a:solidFill>
                        <a:effectLst/>
                        <a:latin typeface="Mulish"/>
                      </a:endParaRPr>
                    </a:p>
                  </a:txBody>
                  <a:tcPr marL="24916" marR="24916" marT="24916" marB="24916">
                    <a:lnL w="9525" cap="flat" cmpd="sng" algn="ctr">
                      <a:solidFill>
                        <a:srgbClr val="CCD5FF"/>
                      </a:solidFill>
                      <a:prstDash val="solid"/>
                      <a:round/>
                      <a:headEnd type="none" w="med" len="med"/>
                      <a:tailEnd type="none" w="med" len="med"/>
                    </a:lnL>
                    <a:lnR w="9525" cap="flat" cmpd="sng" algn="ctr">
                      <a:solidFill>
                        <a:srgbClr val="CCD5FF"/>
                      </a:solidFill>
                      <a:prstDash val="solid"/>
                      <a:round/>
                      <a:headEnd type="none" w="med" len="med"/>
                      <a:tailEnd type="none" w="med" len="med"/>
                    </a:lnR>
                    <a:lnT w="9525" cap="flat" cmpd="sng" algn="ctr">
                      <a:solidFill>
                        <a:srgbClr val="CCD5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FFFFFF"/>
                    </a:solidFill>
                  </a:tcPr>
                </a:tc>
              </a:tr>
              <a:tr h="216488">
                <a:tc>
                  <a:txBody>
                    <a:bodyPr/>
                    <a:lstStyle/>
                    <a:p>
                      <a:pPr algn="l" fontAlgn="t" latinLnBrk="0"/>
                      <a:r>
                        <a:rPr lang="en-US" sz="1000" b="0" i="0" kern="1200" dirty="0" err="1" smtClean="0">
                          <a:solidFill>
                            <a:schemeClr val="tx1"/>
                          </a:solidFill>
                          <a:effectLst/>
                          <a:latin typeface="+mn-lt"/>
                          <a:ea typeface="+mn-ea"/>
                          <a:cs typeface="+mn-cs"/>
                        </a:rPr>
                        <a:t>warm_start</a:t>
                      </a:r>
                      <a:r>
                        <a:rPr lang="en-US" sz="1000" b="0" i="0" kern="1200" dirty="0" smtClean="0">
                          <a:solidFill>
                            <a:schemeClr val="tx1"/>
                          </a:solidFill>
                          <a:effectLst/>
                          <a:latin typeface="+mn-lt"/>
                          <a:ea typeface="+mn-ea"/>
                          <a:cs typeface="+mn-cs"/>
                        </a:rPr>
                        <a:t>=</a:t>
                      </a:r>
                      <a:endParaRPr lang="en-US" sz="1000" b="1" dirty="0">
                        <a:solidFill>
                          <a:srgbClr val="151928"/>
                        </a:solidFill>
                        <a:effectLst/>
                        <a:latin typeface="Mulish"/>
                      </a:endParaRPr>
                    </a:p>
                  </a:txBody>
                  <a:tcPr marL="24916" marR="24916" marT="24916" marB="24916">
                    <a:lnL w="9525" cap="flat" cmpd="sng" algn="ctr">
                      <a:solidFill>
                        <a:srgbClr val="CCD5FF"/>
                      </a:solidFill>
                      <a:prstDash val="solid"/>
                      <a:round/>
                      <a:headEnd type="none" w="med" len="med"/>
                      <a:tailEnd type="none" w="med" len="med"/>
                    </a:lnL>
                    <a:lnR w="9525" cap="flat" cmpd="sng" algn="ctr">
                      <a:solidFill>
                        <a:srgbClr val="CCD5FF"/>
                      </a:solidFill>
                      <a:prstDash val="solid"/>
                      <a:round/>
                      <a:headEnd type="none" w="med" len="med"/>
                      <a:tailEnd type="none" w="med" len="med"/>
                    </a:lnR>
                    <a:lnT w="9525" cap="flat" cmpd="sng" algn="ctr">
                      <a:solidFill>
                        <a:srgbClr val="CCD5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FFFFFF"/>
                    </a:solidFill>
                  </a:tcPr>
                </a:tc>
                <a:tc>
                  <a:txBody>
                    <a:bodyPr/>
                    <a:lstStyle/>
                    <a:p>
                      <a:pPr algn="l" fontAlgn="t" latinLnBrk="0"/>
                      <a:r>
                        <a:rPr lang="en-US" sz="800" dirty="0" smtClean="0">
                          <a:solidFill>
                            <a:srgbClr val="151928"/>
                          </a:solidFill>
                          <a:effectLst/>
                          <a:latin typeface="Mulish"/>
                        </a:rPr>
                        <a:t>False</a:t>
                      </a:r>
                      <a:endParaRPr lang="en-US" sz="800" dirty="0">
                        <a:solidFill>
                          <a:srgbClr val="151928"/>
                        </a:solidFill>
                        <a:effectLst/>
                        <a:latin typeface="Mulish"/>
                      </a:endParaRPr>
                    </a:p>
                  </a:txBody>
                  <a:tcPr marL="24916" marR="24916" marT="24916" marB="24916">
                    <a:lnL w="9525" cap="flat" cmpd="sng" algn="ctr">
                      <a:solidFill>
                        <a:srgbClr val="CCD5FF"/>
                      </a:solidFill>
                      <a:prstDash val="solid"/>
                      <a:round/>
                      <a:headEnd type="none" w="med" len="med"/>
                      <a:tailEnd type="none" w="med" len="med"/>
                    </a:lnL>
                    <a:lnR w="9525" cap="flat" cmpd="sng" algn="ctr">
                      <a:solidFill>
                        <a:srgbClr val="CCD5FF"/>
                      </a:solidFill>
                      <a:prstDash val="solid"/>
                      <a:round/>
                      <a:headEnd type="none" w="med" len="med"/>
                      <a:tailEnd type="none" w="med" len="med"/>
                    </a:lnR>
                    <a:lnT w="9525" cap="flat" cmpd="sng" algn="ctr">
                      <a:solidFill>
                        <a:srgbClr val="CCD5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FFFFFF"/>
                    </a:solidFill>
                  </a:tcPr>
                </a:tc>
                <a:tc>
                  <a:txBody>
                    <a:bodyPr/>
                    <a:lstStyle/>
                    <a:p>
                      <a:pPr algn="l" fontAlgn="t" latinLnBrk="0"/>
                      <a:r>
                        <a:rPr lang="en-CA" sz="800" dirty="0" smtClean="0">
                          <a:solidFill>
                            <a:srgbClr val="151928"/>
                          </a:solidFill>
                          <a:effectLst/>
                          <a:latin typeface="Mulish"/>
                        </a:rPr>
                        <a:t>Flag indicating whether the TPOT instance will reuse the population from previous calls to fit(). Setting </a:t>
                      </a:r>
                      <a:r>
                        <a:rPr lang="en-CA" sz="800" dirty="0" err="1" smtClean="0">
                          <a:solidFill>
                            <a:srgbClr val="151928"/>
                          </a:solidFill>
                          <a:effectLst/>
                          <a:latin typeface="Mulish"/>
                        </a:rPr>
                        <a:t>warm_start</a:t>
                      </a:r>
                      <a:r>
                        <a:rPr lang="en-CA" sz="800" dirty="0" smtClean="0">
                          <a:solidFill>
                            <a:srgbClr val="151928"/>
                          </a:solidFill>
                          <a:effectLst/>
                          <a:latin typeface="Mulish"/>
                        </a:rPr>
                        <a:t>=True can be useful for running TPOT for a short time on a dataset, checking the results, then resuming the TPOT run from where it left off.</a:t>
                      </a:r>
                      <a:endParaRPr lang="en-CA" sz="800" dirty="0">
                        <a:solidFill>
                          <a:srgbClr val="151928"/>
                        </a:solidFill>
                        <a:effectLst/>
                        <a:latin typeface="Mulish"/>
                      </a:endParaRPr>
                    </a:p>
                  </a:txBody>
                  <a:tcPr marL="24916" marR="24916" marT="24916" marB="24916">
                    <a:lnL w="9525" cap="flat" cmpd="sng" algn="ctr">
                      <a:solidFill>
                        <a:srgbClr val="CCD5FF"/>
                      </a:solidFill>
                      <a:prstDash val="solid"/>
                      <a:round/>
                      <a:headEnd type="none" w="med" len="med"/>
                      <a:tailEnd type="none" w="med" len="med"/>
                    </a:lnL>
                    <a:lnR w="9525" cap="flat" cmpd="sng" algn="ctr">
                      <a:solidFill>
                        <a:srgbClr val="CCD5FF"/>
                      </a:solidFill>
                      <a:prstDash val="solid"/>
                      <a:round/>
                      <a:headEnd type="none" w="med" len="med"/>
                      <a:tailEnd type="none" w="med" len="med"/>
                    </a:lnR>
                    <a:lnT w="9525" cap="flat" cmpd="sng" algn="ctr">
                      <a:solidFill>
                        <a:srgbClr val="CCD5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FFFFFF"/>
                    </a:solidFill>
                  </a:tcPr>
                </a:tc>
              </a:tr>
              <a:tr h="216488">
                <a:tc>
                  <a:txBody>
                    <a:bodyPr/>
                    <a:lstStyle/>
                    <a:p>
                      <a:pPr algn="l" fontAlgn="t" latinLnBrk="0"/>
                      <a:r>
                        <a:rPr lang="en-US" sz="1000" b="1" i="0" kern="1200" dirty="0" smtClean="0">
                          <a:solidFill>
                            <a:schemeClr val="tx1"/>
                          </a:solidFill>
                          <a:effectLst/>
                          <a:latin typeface="+mn-lt"/>
                          <a:ea typeface="+mn-ea"/>
                          <a:cs typeface="+mn-cs"/>
                        </a:rPr>
                        <a:t>memory=</a:t>
                      </a:r>
                      <a:endParaRPr lang="en-US" sz="1000" b="1" dirty="0">
                        <a:solidFill>
                          <a:srgbClr val="151928"/>
                        </a:solidFill>
                        <a:effectLst/>
                        <a:latin typeface="Mulish"/>
                      </a:endParaRPr>
                    </a:p>
                  </a:txBody>
                  <a:tcPr marL="24916" marR="24916" marT="24916" marB="24916">
                    <a:lnL w="9525" cap="flat" cmpd="sng" algn="ctr">
                      <a:solidFill>
                        <a:srgbClr val="CCD5FF"/>
                      </a:solidFill>
                      <a:prstDash val="solid"/>
                      <a:round/>
                      <a:headEnd type="none" w="med" len="med"/>
                      <a:tailEnd type="none" w="med" len="med"/>
                    </a:lnL>
                    <a:lnR w="9525" cap="flat" cmpd="sng" algn="ctr">
                      <a:solidFill>
                        <a:srgbClr val="CCD5FF"/>
                      </a:solidFill>
                      <a:prstDash val="solid"/>
                      <a:round/>
                      <a:headEnd type="none" w="med" len="med"/>
                      <a:tailEnd type="none" w="med" len="med"/>
                    </a:lnR>
                    <a:lnT w="9525" cap="flat" cmpd="sng" algn="ctr">
                      <a:solidFill>
                        <a:srgbClr val="CCD5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FFFFFF"/>
                    </a:solidFill>
                  </a:tcPr>
                </a:tc>
                <a:tc>
                  <a:txBody>
                    <a:bodyPr/>
                    <a:lstStyle/>
                    <a:p>
                      <a:pPr algn="l" fontAlgn="t" latinLnBrk="0"/>
                      <a:r>
                        <a:rPr lang="en-US" sz="800" dirty="0" smtClean="0">
                          <a:solidFill>
                            <a:srgbClr val="151928"/>
                          </a:solidFill>
                          <a:effectLst/>
                          <a:latin typeface="Mulish"/>
                        </a:rPr>
                        <a:t>None</a:t>
                      </a:r>
                      <a:endParaRPr lang="en-US" sz="800" dirty="0">
                        <a:solidFill>
                          <a:srgbClr val="151928"/>
                        </a:solidFill>
                        <a:effectLst/>
                        <a:latin typeface="Mulish"/>
                      </a:endParaRPr>
                    </a:p>
                  </a:txBody>
                  <a:tcPr marL="24916" marR="24916" marT="24916" marB="24916">
                    <a:lnL w="9525" cap="flat" cmpd="sng" algn="ctr">
                      <a:solidFill>
                        <a:srgbClr val="CCD5FF"/>
                      </a:solidFill>
                      <a:prstDash val="solid"/>
                      <a:round/>
                      <a:headEnd type="none" w="med" len="med"/>
                      <a:tailEnd type="none" w="med" len="med"/>
                    </a:lnL>
                    <a:lnR w="9525" cap="flat" cmpd="sng" algn="ctr">
                      <a:solidFill>
                        <a:srgbClr val="CCD5FF"/>
                      </a:solidFill>
                      <a:prstDash val="solid"/>
                      <a:round/>
                      <a:headEnd type="none" w="med" len="med"/>
                      <a:tailEnd type="none" w="med" len="med"/>
                    </a:lnR>
                    <a:lnT w="9525" cap="flat" cmpd="sng" algn="ctr">
                      <a:solidFill>
                        <a:srgbClr val="CCD5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FFFFFF"/>
                    </a:solidFill>
                  </a:tcPr>
                </a:tc>
                <a:tc>
                  <a:txBody>
                    <a:bodyPr/>
                    <a:lstStyle/>
                    <a:p>
                      <a:pPr algn="l" fontAlgn="t" latinLnBrk="0"/>
                      <a:r>
                        <a:rPr lang="en-CA" sz="800" dirty="0" smtClean="0">
                          <a:solidFill>
                            <a:srgbClr val="151928"/>
                          </a:solidFill>
                          <a:effectLst/>
                          <a:latin typeface="Mulish"/>
                        </a:rPr>
                        <a:t>If supplied, pipeline will cache each transformer after calling fit. This feature is used to avoid computing the fit transformers within a pipeline if the parameters and input data are identical with another fitted pipeline during optimization process. </a:t>
                      </a:r>
                      <a:endParaRPr lang="en-CA" sz="800" dirty="0">
                        <a:solidFill>
                          <a:srgbClr val="151928"/>
                        </a:solidFill>
                        <a:effectLst/>
                        <a:latin typeface="Mulish"/>
                      </a:endParaRPr>
                    </a:p>
                  </a:txBody>
                  <a:tcPr marL="24916" marR="24916" marT="24916" marB="24916">
                    <a:lnL w="9525" cap="flat" cmpd="sng" algn="ctr">
                      <a:solidFill>
                        <a:srgbClr val="CCD5FF"/>
                      </a:solidFill>
                      <a:prstDash val="solid"/>
                      <a:round/>
                      <a:headEnd type="none" w="med" len="med"/>
                      <a:tailEnd type="none" w="med" len="med"/>
                    </a:lnL>
                    <a:lnR w="9525" cap="flat" cmpd="sng" algn="ctr">
                      <a:solidFill>
                        <a:srgbClr val="CCD5FF"/>
                      </a:solidFill>
                      <a:prstDash val="solid"/>
                      <a:round/>
                      <a:headEnd type="none" w="med" len="med"/>
                      <a:tailEnd type="none" w="med" len="med"/>
                    </a:lnR>
                    <a:lnT w="9525" cap="flat" cmpd="sng" algn="ctr">
                      <a:solidFill>
                        <a:srgbClr val="CCD5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FFFFFF"/>
                    </a:solidFill>
                  </a:tcPr>
                </a:tc>
              </a:tr>
              <a:tr h="149080">
                <a:tc>
                  <a:txBody>
                    <a:bodyPr/>
                    <a:lstStyle/>
                    <a:p>
                      <a:pPr algn="l" fontAlgn="t" latinLnBrk="0"/>
                      <a:r>
                        <a:rPr lang="en-US" sz="1000" b="0" i="0" kern="1200" dirty="0" err="1" smtClean="0">
                          <a:solidFill>
                            <a:schemeClr val="tx1"/>
                          </a:solidFill>
                          <a:effectLst/>
                          <a:latin typeface="+mn-lt"/>
                          <a:ea typeface="+mn-ea"/>
                          <a:cs typeface="+mn-cs"/>
                        </a:rPr>
                        <a:t>periodic_checkpoint_folder</a:t>
                      </a:r>
                      <a:r>
                        <a:rPr lang="en-US" sz="1000" b="0" i="0" kern="1200" dirty="0" smtClean="0">
                          <a:solidFill>
                            <a:schemeClr val="tx1"/>
                          </a:solidFill>
                          <a:effectLst/>
                          <a:latin typeface="+mn-lt"/>
                          <a:ea typeface="+mn-ea"/>
                          <a:cs typeface="+mn-cs"/>
                        </a:rPr>
                        <a:t>=</a:t>
                      </a:r>
                      <a:endParaRPr lang="en-US" sz="1000" b="1" dirty="0">
                        <a:solidFill>
                          <a:srgbClr val="151928"/>
                        </a:solidFill>
                        <a:effectLst/>
                        <a:latin typeface="Mulish"/>
                      </a:endParaRPr>
                    </a:p>
                  </a:txBody>
                  <a:tcPr marL="24916" marR="24916" marT="24916" marB="24916">
                    <a:lnL w="9525" cap="flat" cmpd="sng" algn="ctr">
                      <a:solidFill>
                        <a:srgbClr val="CCD5FF"/>
                      </a:solidFill>
                      <a:prstDash val="solid"/>
                      <a:round/>
                      <a:headEnd type="none" w="med" len="med"/>
                      <a:tailEnd type="none" w="med" len="med"/>
                    </a:lnL>
                    <a:lnR w="9525" cap="flat" cmpd="sng" algn="ctr">
                      <a:solidFill>
                        <a:srgbClr val="CCD5FF"/>
                      </a:solidFill>
                      <a:prstDash val="solid"/>
                      <a:round/>
                      <a:headEnd type="none" w="med" len="med"/>
                      <a:tailEnd type="none" w="med" len="med"/>
                    </a:lnR>
                    <a:lnT w="9525" cap="flat" cmpd="sng" algn="ctr">
                      <a:solidFill>
                        <a:srgbClr val="CCD5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FFFFFF"/>
                    </a:solidFill>
                  </a:tcPr>
                </a:tc>
                <a:tc>
                  <a:txBody>
                    <a:bodyPr/>
                    <a:lstStyle/>
                    <a:p>
                      <a:pPr algn="l" fontAlgn="t" latinLnBrk="0"/>
                      <a:r>
                        <a:rPr lang="en-US" sz="800" dirty="0" smtClean="0">
                          <a:solidFill>
                            <a:srgbClr val="151928"/>
                          </a:solidFill>
                          <a:effectLst/>
                          <a:latin typeface="Mulish"/>
                        </a:rPr>
                        <a:t>None</a:t>
                      </a:r>
                      <a:endParaRPr lang="en-US" sz="800" dirty="0">
                        <a:solidFill>
                          <a:srgbClr val="151928"/>
                        </a:solidFill>
                        <a:effectLst/>
                        <a:latin typeface="Mulish"/>
                      </a:endParaRPr>
                    </a:p>
                  </a:txBody>
                  <a:tcPr marL="24916" marR="24916" marT="24916" marB="24916">
                    <a:lnL w="9525" cap="flat" cmpd="sng" algn="ctr">
                      <a:solidFill>
                        <a:srgbClr val="CCD5FF"/>
                      </a:solidFill>
                      <a:prstDash val="solid"/>
                      <a:round/>
                      <a:headEnd type="none" w="med" len="med"/>
                      <a:tailEnd type="none" w="med" len="med"/>
                    </a:lnL>
                    <a:lnR w="9525" cap="flat" cmpd="sng" algn="ctr">
                      <a:solidFill>
                        <a:srgbClr val="CCD5FF"/>
                      </a:solidFill>
                      <a:prstDash val="solid"/>
                      <a:round/>
                      <a:headEnd type="none" w="med" len="med"/>
                      <a:tailEnd type="none" w="med" len="med"/>
                    </a:lnR>
                    <a:lnT w="9525" cap="flat" cmpd="sng" algn="ctr">
                      <a:solidFill>
                        <a:srgbClr val="CCD5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FFFFFF"/>
                    </a:solidFill>
                  </a:tcPr>
                </a:tc>
                <a:tc>
                  <a:txBody>
                    <a:bodyPr/>
                    <a:lstStyle/>
                    <a:p>
                      <a:pPr algn="l" fontAlgn="t" latinLnBrk="0"/>
                      <a:r>
                        <a:rPr lang="en-CA" sz="800" dirty="0" smtClean="0">
                          <a:solidFill>
                            <a:srgbClr val="151928"/>
                          </a:solidFill>
                          <a:effectLst/>
                          <a:latin typeface="Mulish"/>
                        </a:rPr>
                        <a:t>If supplied, a folder in which TPOT will periodically save pipelines in </a:t>
                      </a:r>
                      <a:r>
                        <a:rPr lang="en-CA" sz="800" dirty="0" err="1" smtClean="0">
                          <a:solidFill>
                            <a:srgbClr val="151928"/>
                          </a:solidFill>
                          <a:effectLst/>
                          <a:latin typeface="Mulish"/>
                        </a:rPr>
                        <a:t>pareto</a:t>
                      </a:r>
                      <a:r>
                        <a:rPr lang="en-CA" sz="800" dirty="0" smtClean="0">
                          <a:solidFill>
                            <a:srgbClr val="151928"/>
                          </a:solidFill>
                          <a:effectLst/>
                          <a:latin typeface="Mulish"/>
                        </a:rPr>
                        <a:t> front so far while optimizing.</a:t>
                      </a:r>
                      <a:endParaRPr lang="en-CA" sz="800" dirty="0">
                        <a:solidFill>
                          <a:srgbClr val="151928"/>
                        </a:solidFill>
                        <a:effectLst/>
                        <a:latin typeface="Mulish"/>
                      </a:endParaRPr>
                    </a:p>
                  </a:txBody>
                  <a:tcPr marL="24916" marR="24916" marT="24916" marB="24916">
                    <a:lnL w="9525" cap="flat" cmpd="sng" algn="ctr">
                      <a:solidFill>
                        <a:srgbClr val="CCD5FF"/>
                      </a:solidFill>
                      <a:prstDash val="solid"/>
                      <a:round/>
                      <a:headEnd type="none" w="med" len="med"/>
                      <a:tailEnd type="none" w="med" len="med"/>
                    </a:lnL>
                    <a:lnR w="9525" cap="flat" cmpd="sng" algn="ctr">
                      <a:solidFill>
                        <a:srgbClr val="CCD5FF"/>
                      </a:solidFill>
                      <a:prstDash val="solid"/>
                      <a:round/>
                      <a:headEnd type="none" w="med" len="med"/>
                      <a:tailEnd type="none" w="med" len="med"/>
                    </a:lnR>
                    <a:lnT w="9525" cap="flat" cmpd="sng" algn="ctr">
                      <a:solidFill>
                        <a:srgbClr val="CCD5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FFFFFF"/>
                    </a:solidFill>
                  </a:tcPr>
                </a:tc>
              </a:tr>
              <a:tr h="149080">
                <a:tc>
                  <a:txBody>
                    <a:bodyPr/>
                    <a:lstStyle/>
                    <a:p>
                      <a:pPr algn="l" fontAlgn="t" latinLnBrk="0"/>
                      <a:r>
                        <a:rPr lang="en-US" sz="1000" b="0" i="0" kern="1200" dirty="0" err="1" smtClean="0">
                          <a:solidFill>
                            <a:schemeClr val="tx1"/>
                          </a:solidFill>
                          <a:effectLst/>
                          <a:latin typeface="+mn-lt"/>
                          <a:ea typeface="+mn-ea"/>
                          <a:cs typeface="+mn-cs"/>
                        </a:rPr>
                        <a:t>early_stop</a:t>
                      </a:r>
                      <a:r>
                        <a:rPr lang="en-US" sz="1000" b="0" i="0" kern="1200" dirty="0" smtClean="0">
                          <a:solidFill>
                            <a:schemeClr val="tx1"/>
                          </a:solidFill>
                          <a:effectLst/>
                          <a:latin typeface="+mn-lt"/>
                          <a:ea typeface="+mn-ea"/>
                          <a:cs typeface="+mn-cs"/>
                        </a:rPr>
                        <a:t>=</a:t>
                      </a:r>
                      <a:endParaRPr lang="en-US" sz="1000" b="1" dirty="0">
                        <a:solidFill>
                          <a:srgbClr val="151928"/>
                        </a:solidFill>
                        <a:effectLst/>
                        <a:latin typeface="Mulish"/>
                      </a:endParaRPr>
                    </a:p>
                  </a:txBody>
                  <a:tcPr marL="24916" marR="24916" marT="24916" marB="24916">
                    <a:lnL w="9525" cap="flat" cmpd="sng" algn="ctr">
                      <a:solidFill>
                        <a:srgbClr val="CCD5FF"/>
                      </a:solidFill>
                      <a:prstDash val="solid"/>
                      <a:round/>
                      <a:headEnd type="none" w="med" len="med"/>
                      <a:tailEnd type="none" w="med" len="med"/>
                    </a:lnL>
                    <a:lnR w="9525" cap="flat" cmpd="sng" algn="ctr">
                      <a:solidFill>
                        <a:srgbClr val="CCD5FF"/>
                      </a:solidFill>
                      <a:prstDash val="solid"/>
                      <a:round/>
                      <a:headEnd type="none" w="med" len="med"/>
                      <a:tailEnd type="none" w="med" len="med"/>
                    </a:lnR>
                    <a:lnT w="9525" cap="flat" cmpd="sng" algn="ctr">
                      <a:solidFill>
                        <a:srgbClr val="CCD5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FFFFFF"/>
                    </a:solidFill>
                  </a:tcPr>
                </a:tc>
                <a:tc>
                  <a:txBody>
                    <a:bodyPr/>
                    <a:lstStyle/>
                    <a:p>
                      <a:pPr algn="l" fontAlgn="t" latinLnBrk="0"/>
                      <a:r>
                        <a:rPr lang="en-US" sz="800" dirty="0" smtClean="0">
                          <a:solidFill>
                            <a:srgbClr val="151928"/>
                          </a:solidFill>
                          <a:effectLst/>
                          <a:latin typeface="Mulish"/>
                        </a:rPr>
                        <a:t>None</a:t>
                      </a:r>
                      <a:endParaRPr lang="en-US" sz="800" dirty="0">
                        <a:solidFill>
                          <a:srgbClr val="151928"/>
                        </a:solidFill>
                        <a:effectLst/>
                        <a:latin typeface="Mulish"/>
                      </a:endParaRPr>
                    </a:p>
                  </a:txBody>
                  <a:tcPr marL="24916" marR="24916" marT="24916" marB="24916">
                    <a:lnL w="9525" cap="flat" cmpd="sng" algn="ctr">
                      <a:solidFill>
                        <a:srgbClr val="CCD5FF"/>
                      </a:solidFill>
                      <a:prstDash val="solid"/>
                      <a:round/>
                      <a:headEnd type="none" w="med" len="med"/>
                      <a:tailEnd type="none" w="med" len="med"/>
                    </a:lnL>
                    <a:lnR w="9525" cap="flat" cmpd="sng" algn="ctr">
                      <a:solidFill>
                        <a:srgbClr val="CCD5FF"/>
                      </a:solidFill>
                      <a:prstDash val="solid"/>
                      <a:round/>
                      <a:headEnd type="none" w="med" len="med"/>
                      <a:tailEnd type="none" w="med" len="med"/>
                    </a:lnR>
                    <a:lnT w="9525" cap="flat" cmpd="sng" algn="ctr">
                      <a:solidFill>
                        <a:srgbClr val="CCD5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FFFFFF"/>
                    </a:solidFill>
                  </a:tcPr>
                </a:tc>
                <a:tc>
                  <a:txBody>
                    <a:bodyPr/>
                    <a:lstStyle/>
                    <a:p>
                      <a:pPr algn="l" fontAlgn="t" latinLnBrk="0"/>
                      <a:r>
                        <a:rPr lang="en-CA" sz="800" dirty="0" smtClean="0">
                          <a:solidFill>
                            <a:srgbClr val="151928"/>
                          </a:solidFill>
                          <a:effectLst/>
                          <a:latin typeface="Mulish"/>
                        </a:rPr>
                        <a:t>How many generations TPOT checks whether there is no improvement in optimization process. Ends the optimization process if there is no improvement in the given # of generations.</a:t>
                      </a:r>
                      <a:endParaRPr lang="en-CA" sz="800" dirty="0">
                        <a:solidFill>
                          <a:srgbClr val="151928"/>
                        </a:solidFill>
                        <a:effectLst/>
                        <a:latin typeface="Mulish"/>
                      </a:endParaRPr>
                    </a:p>
                  </a:txBody>
                  <a:tcPr marL="24916" marR="24916" marT="24916" marB="24916">
                    <a:lnL w="9525" cap="flat" cmpd="sng" algn="ctr">
                      <a:solidFill>
                        <a:srgbClr val="CCD5FF"/>
                      </a:solidFill>
                      <a:prstDash val="solid"/>
                      <a:round/>
                      <a:headEnd type="none" w="med" len="med"/>
                      <a:tailEnd type="none" w="med" len="med"/>
                    </a:lnL>
                    <a:lnR w="9525" cap="flat" cmpd="sng" algn="ctr">
                      <a:solidFill>
                        <a:srgbClr val="CCD5FF"/>
                      </a:solidFill>
                      <a:prstDash val="solid"/>
                      <a:round/>
                      <a:headEnd type="none" w="med" len="med"/>
                      <a:tailEnd type="none" w="med" len="med"/>
                    </a:lnR>
                    <a:lnT w="9525" cap="flat" cmpd="sng" algn="ctr">
                      <a:solidFill>
                        <a:srgbClr val="CCD5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FFFFFF"/>
                    </a:solidFill>
                  </a:tcPr>
                </a:tc>
              </a:tr>
              <a:tr h="149080">
                <a:tc>
                  <a:txBody>
                    <a:bodyPr/>
                    <a:lstStyle/>
                    <a:p>
                      <a:pPr algn="l" fontAlgn="t" latinLnBrk="0"/>
                      <a:r>
                        <a:rPr lang="en-US" sz="1000" b="1" i="0" kern="1200" dirty="0" smtClean="0">
                          <a:solidFill>
                            <a:schemeClr val="tx1"/>
                          </a:solidFill>
                          <a:effectLst/>
                          <a:latin typeface="+mn-lt"/>
                          <a:ea typeface="+mn-ea"/>
                          <a:cs typeface="+mn-cs"/>
                        </a:rPr>
                        <a:t>verbosity=</a:t>
                      </a:r>
                      <a:endParaRPr lang="en-US" sz="1000" b="1" dirty="0">
                        <a:solidFill>
                          <a:srgbClr val="151928"/>
                        </a:solidFill>
                        <a:effectLst/>
                        <a:latin typeface="Mulish"/>
                      </a:endParaRPr>
                    </a:p>
                  </a:txBody>
                  <a:tcPr marL="24916" marR="24916" marT="24916" marB="24916">
                    <a:lnL w="9525" cap="flat" cmpd="sng" algn="ctr">
                      <a:solidFill>
                        <a:srgbClr val="CCD5FF"/>
                      </a:solidFill>
                      <a:prstDash val="solid"/>
                      <a:round/>
                      <a:headEnd type="none" w="med" len="med"/>
                      <a:tailEnd type="none" w="med" len="med"/>
                    </a:lnL>
                    <a:lnR w="9525" cap="flat" cmpd="sng" algn="ctr">
                      <a:solidFill>
                        <a:srgbClr val="CCD5FF"/>
                      </a:solidFill>
                      <a:prstDash val="solid"/>
                      <a:round/>
                      <a:headEnd type="none" w="med" len="med"/>
                      <a:tailEnd type="none" w="med" len="med"/>
                    </a:lnR>
                    <a:lnT w="9525" cap="flat" cmpd="sng" algn="ctr">
                      <a:solidFill>
                        <a:srgbClr val="CCD5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FFFFFF"/>
                    </a:solidFill>
                  </a:tcPr>
                </a:tc>
                <a:tc>
                  <a:txBody>
                    <a:bodyPr/>
                    <a:lstStyle/>
                    <a:p>
                      <a:pPr algn="l" fontAlgn="t" latinLnBrk="0"/>
                      <a:r>
                        <a:rPr lang="en-US" sz="800" dirty="0" smtClean="0">
                          <a:solidFill>
                            <a:srgbClr val="151928"/>
                          </a:solidFill>
                          <a:effectLst/>
                          <a:latin typeface="Mulish"/>
                        </a:rPr>
                        <a:t>0</a:t>
                      </a:r>
                      <a:endParaRPr lang="en-US" sz="800" dirty="0">
                        <a:solidFill>
                          <a:srgbClr val="151928"/>
                        </a:solidFill>
                        <a:effectLst/>
                        <a:latin typeface="Mulish"/>
                      </a:endParaRPr>
                    </a:p>
                  </a:txBody>
                  <a:tcPr marL="24916" marR="24916" marT="24916" marB="24916">
                    <a:lnL w="9525" cap="flat" cmpd="sng" algn="ctr">
                      <a:solidFill>
                        <a:srgbClr val="CCD5FF"/>
                      </a:solidFill>
                      <a:prstDash val="solid"/>
                      <a:round/>
                      <a:headEnd type="none" w="med" len="med"/>
                      <a:tailEnd type="none" w="med" len="med"/>
                    </a:lnL>
                    <a:lnR w="9525" cap="flat" cmpd="sng" algn="ctr">
                      <a:solidFill>
                        <a:srgbClr val="CCD5FF"/>
                      </a:solidFill>
                      <a:prstDash val="solid"/>
                      <a:round/>
                      <a:headEnd type="none" w="med" len="med"/>
                      <a:tailEnd type="none" w="med" len="med"/>
                    </a:lnR>
                    <a:lnT w="9525" cap="flat" cmpd="sng" algn="ctr">
                      <a:solidFill>
                        <a:srgbClr val="CCD5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FFFFFF"/>
                    </a:solidFill>
                  </a:tcPr>
                </a:tc>
                <a:tc>
                  <a:txBody>
                    <a:bodyPr/>
                    <a:lstStyle/>
                    <a:p>
                      <a:pPr algn="l" fontAlgn="t" latinLnBrk="0"/>
                      <a:r>
                        <a:rPr lang="en-CA" sz="800" dirty="0" smtClean="0">
                          <a:solidFill>
                            <a:srgbClr val="151928"/>
                          </a:solidFill>
                          <a:effectLst/>
                          <a:latin typeface="Mulish"/>
                        </a:rPr>
                        <a:t>How much information TPOT communicates while it's running. Try using “2” or “3” to see the progress of model evolution and training score improvement.</a:t>
                      </a:r>
                      <a:endParaRPr lang="en-CA" sz="800" dirty="0">
                        <a:solidFill>
                          <a:srgbClr val="151928"/>
                        </a:solidFill>
                        <a:effectLst/>
                        <a:latin typeface="Mulish"/>
                      </a:endParaRPr>
                    </a:p>
                  </a:txBody>
                  <a:tcPr marL="24916" marR="24916" marT="24916" marB="24916">
                    <a:lnL w="9525" cap="flat" cmpd="sng" algn="ctr">
                      <a:solidFill>
                        <a:srgbClr val="CCD5FF"/>
                      </a:solidFill>
                      <a:prstDash val="solid"/>
                      <a:round/>
                      <a:headEnd type="none" w="med" len="med"/>
                      <a:tailEnd type="none" w="med" len="med"/>
                    </a:lnL>
                    <a:lnR w="9525" cap="flat" cmpd="sng" algn="ctr">
                      <a:solidFill>
                        <a:srgbClr val="CCD5FF"/>
                      </a:solidFill>
                      <a:prstDash val="solid"/>
                      <a:round/>
                      <a:headEnd type="none" w="med" len="med"/>
                      <a:tailEnd type="none" w="med" len="med"/>
                    </a:lnR>
                    <a:lnT w="9525" cap="flat" cmpd="sng" algn="ctr">
                      <a:solidFill>
                        <a:srgbClr val="CCD5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FFFFFF"/>
                    </a:solidFill>
                  </a:tcPr>
                </a:tc>
              </a:tr>
              <a:tr h="149080">
                <a:tc>
                  <a:txBody>
                    <a:bodyPr/>
                    <a:lstStyle/>
                    <a:p>
                      <a:pPr algn="l" fontAlgn="t" latinLnBrk="0"/>
                      <a:r>
                        <a:rPr lang="en-US" sz="1000" b="0" i="0" kern="1200" dirty="0" err="1" smtClean="0">
                          <a:solidFill>
                            <a:schemeClr val="tx1"/>
                          </a:solidFill>
                          <a:effectLst/>
                          <a:latin typeface="+mn-lt"/>
                          <a:ea typeface="+mn-ea"/>
                          <a:cs typeface="+mn-cs"/>
                        </a:rPr>
                        <a:t>disable_update_check</a:t>
                      </a:r>
                      <a:r>
                        <a:rPr lang="en-US" sz="1000" b="0" i="0" kern="1200" dirty="0" smtClean="0">
                          <a:solidFill>
                            <a:schemeClr val="tx1"/>
                          </a:solidFill>
                          <a:effectLst/>
                          <a:latin typeface="+mn-lt"/>
                          <a:ea typeface="+mn-ea"/>
                          <a:cs typeface="+mn-cs"/>
                        </a:rPr>
                        <a:t>=</a:t>
                      </a:r>
                      <a:endParaRPr lang="en-US" sz="1000" b="1" dirty="0">
                        <a:solidFill>
                          <a:srgbClr val="151928"/>
                        </a:solidFill>
                        <a:effectLst/>
                        <a:latin typeface="Mulish"/>
                      </a:endParaRPr>
                    </a:p>
                  </a:txBody>
                  <a:tcPr marL="24916" marR="24916" marT="24916" marB="24916">
                    <a:lnL w="9525" cap="flat" cmpd="sng" algn="ctr">
                      <a:solidFill>
                        <a:srgbClr val="CCD5FF"/>
                      </a:solidFill>
                      <a:prstDash val="solid"/>
                      <a:round/>
                      <a:headEnd type="none" w="med" len="med"/>
                      <a:tailEnd type="none" w="med" len="med"/>
                    </a:lnL>
                    <a:lnR w="9525" cap="flat" cmpd="sng" algn="ctr">
                      <a:solidFill>
                        <a:srgbClr val="CCD5FF"/>
                      </a:solidFill>
                      <a:prstDash val="solid"/>
                      <a:round/>
                      <a:headEnd type="none" w="med" len="med"/>
                      <a:tailEnd type="none" w="med" len="med"/>
                    </a:lnR>
                    <a:lnT w="9525" cap="flat" cmpd="sng" algn="ctr">
                      <a:solidFill>
                        <a:srgbClr val="CCD5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FFFFFF"/>
                    </a:solidFill>
                  </a:tcPr>
                </a:tc>
                <a:tc>
                  <a:txBody>
                    <a:bodyPr/>
                    <a:lstStyle/>
                    <a:p>
                      <a:pPr algn="l" fontAlgn="t" latinLnBrk="0"/>
                      <a:r>
                        <a:rPr lang="en-US" sz="800" dirty="0" smtClean="0">
                          <a:solidFill>
                            <a:srgbClr val="151928"/>
                          </a:solidFill>
                          <a:effectLst/>
                          <a:latin typeface="Mulish"/>
                        </a:rPr>
                        <a:t>False</a:t>
                      </a:r>
                      <a:endParaRPr lang="en-US" sz="800" dirty="0">
                        <a:solidFill>
                          <a:srgbClr val="151928"/>
                        </a:solidFill>
                        <a:effectLst/>
                        <a:latin typeface="Mulish"/>
                      </a:endParaRPr>
                    </a:p>
                  </a:txBody>
                  <a:tcPr marL="24916" marR="24916" marT="24916" marB="24916">
                    <a:lnL w="9525" cap="flat" cmpd="sng" algn="ctr">
                      <a:solidFill>
                        <a:srgbClr val="CCD5FF"/>
                      </a:solidFill>
                      <a:prstDash val="solid"/>
                      <a:round/>
                      <a:headEnd type="none" w="med" len="med"/>
                      <a:tailEnd type="none" w="med" len="med"/>
                    </a:lnL>
                    <a:lnR w="9525" cap="flat" cmpd="sng" algn="ctr">
                      <a:solidFill>
                        <a:srgbClr val="CCD5FF"/>
                      </a:solidFill>
                      <a:prstDash val="solid"/>
                      <a:round/>
                      <a:headEnd type="none" w="med" len="med"/>
                      <a:tailEnd type="none" w="med" len="med"/>
                    </a:lnR>
                    <a:lnT w="9525" cap="flat" cmpd="sng" algn="ctr">
                      <a:solidFill>
                        <a:srgbClr val="CCD5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FFFFFF"/>
                    </a:solidFill>
                  </a:tcPr>
                </a:tc>
                <a:tc>
                  <a:txBody>
                    <a:bodyPr/>
                    <a:lstStyle/>
                    <a:p>
                      <a:pPr algn="l" fontAlgn="t" latinLnBrk="0"/>
                      <a:r>
                        <a:rPr lang="en-CA" sz="800" dirty="0" smtClean="0">
                          <a:solidFill>
                            <a:srgbClr val="151928"/>
                          </a:solidFill>
                          <a:effectLst/>
                          <a:latin typeface="Mulish"/>
                        </a:rPr>
                        <a:t>Flag indicating whether the TPOT version checker should be disabled. The update checker will tell you when a new version of TPOT has been released.</a:t>
                      </a:r>
                      <a:endParaRPr lang="en-CA" sz="800" dirty="0">
                        <a:solidFill>
                          <a:srgbClr val="151928"/>
                        </a:solidFill>
                        <a:effectLst/>
                        <a:latin typeface="Mulish"/>
                      </a:endParaRPr>
                    </a:p>
                  </a:txBody>
                  <a:tcPr marL="24916" marR="24916" marT="24916" marB="24916">
                    <a:lnL w="9525" cap="flat" cmpd="sng" algn="ctr">
                      <a:solidFill>
                        <a:srgbClr val="CCD5FF"/>
                      </a:solidFill>
                      <a:prstDash val="solid"/>
                      <a:round/>
                      <a:headEnd type="none" w="med" len="med"/>
                      <a:tailEnd type="none" w="med" len="med"/>
                    </a:lnL>
                    <a:lnR w="9525" cap="flat" cmpd="sng" algn="ctr">
                      <a:solidFill>
                        <a:srgbClr val="CCD5FF"/>
                      </a:solidFill>
                      <a:prstDash val="solid"/>
                      <a:round/>
                      <a:headEnd type="none" w="med" len="med"/>
                      <a:tailEnd type="none" w="med" len="med"/>
                    </a:lnR>
                    <a:lnT w="9525" cap="flat" cmpd="sng" algn="ctr">
                      <a:solidFill>
                        <a:srgbClr val="CCD5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FFFFFF"/>
                    </a:solidFill>
                  </a:tcPr>
                </a:tc>
              </a:tr>
            </a:tbl>
          </a:graphicData>
        </a:graphic>
      </p:graphicFrame>
      <p:sp>
        <p:nvSpPr>
          <p:cNvPr id="4" name="TextBox 3"/>
          <p:cNvSpPr txBox="1"/>
          <p:nvPr/>
        </p:nvSpPr>
        <p:spPr>
          <a:xfrm>
            <a:off x="4014787" y="6356350"/>
            <a:ext cx="4162425" cy="369332"/>
          </a:xfrm>
          <a:prstGeom prst="rect">
            <a:avLst/>
          </a:prstGeom>
          <a:noFill/>
        </p:spPr>
        <p:txBody>
          <a:bodyPr wrap="square" rtlCol="0">
            <a:spAutoFit/>
          </a:bodyPr>
          <a:lstStyle/>
          <a:p>
            <a:r>
              <a:rPr lang="en-US" dirty="0">
                <a:hlinkClick r:id="rId2"/>
              </a:rPr>
              <a:t>https://epistasislab.github.io/tpot/api</a:t>
            </a:r>
            <a:r>
              <a:rPr lang="en-US" dirty="0" smtClean="0">
                <a:hlinkClick r:id="rId2"/>
              </a:rPr>
              <a:t>/</a:t>
            </a:r>
            <a:r>
              <a:rPr lang="en-US" dirty="0" smtClean="0"/>
              <a:t> </a:t>
            </a:r>
            <a:endParaRPr lang="en-US" dirty="0"/>
          </a:p>
        </p:txBody>
      </p:sp>
    </p:spTree>
    <p:extLst>
      <p:ext uri="{BB962C8B-B14F-4D97-AF65-F5344CB8AC3E}">
        <p14:creationId xmlns:p14="http://schemas.microsoft.com/office/powerpoint/2010/main" val="11051825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TPOT: Example</a:t>
            </a:r>
            <a:endParaRPr lang="en-US" dirty="0"/>
          </a:p>
        </p:txBody>
      </p:sp>
      <p:sp>
        <p:nvSpPr>
          <p:cNvPr id="7" name="Slide Number Placeholder 6"/>
          <p:cNvSpPr>
            <a:spLocks noGrp="1"/>
          </p:cNvSpPr>
          <p:nvPr>
            <p:ph type="sldNum" sz="quarter" idx="12"/>
          </p:nvPr>
        </p:nvSpPr>
        <p:spPr/>
        <p:txBody>
          <a:bodyPr/>
          <a:lstStyle/>
          <a:p>
            <a:fld id="{9C96302D-50DE-436D-9A13-63B37C6E98AB}" type="slidenum">
              <a:rPr lang="en-US" smtClean="0"/>
              <a:t>10</a:t>
            </a:fld>
            <a:endParaRPr lang="en-US" dirty="0"/>
          </a:p>
        </p:txBody>
      </p:sp>
      <p:pic>
        <p:nvPicPr>
          <p:cNvPr id="3" name="Picture 2">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4437" y="2623343"/>
            <a:ext cx="2143125" cy="2143125"/>
          </a:xfrm>
          <a:prstGeom prst="rect">
            <a:avLst/>
          </a:prstGeom>
          <a:ln>
            <a:solidFill>
              <a:srgbClr val="548235"/>
            </a:solidFill>
          </a:ln>
        </p:spPr>
      </p:pic>
    </p:spTree>
    <p:extLst>
      <p:ext uri="{BB962C8B-B14F-4D97-AF65-F5344CB8AC3E}">
        <p14:creationId xmlns:p14="http://schemas.microsoft.com/office/powerpoint/2010/main" val="1083609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sng" dirty="0" smtClean="0"/>
              <a:t>TANGENT:</a:t>
            </a:r>
            <a:r>
              <a:rPr lang="en-US" i="1" dirty="0" smtClean="0"/>
              <a:t> </a:t>
            </a:r>
            <a:r>
              <a:rPr lang="en-US" dirty="0" smtClean="0"/>
              <a:t>Cross-Validation</a:t>
            </a:r>
            <a:endParaRPr lang="en-US" dirty="0"/>
          </a:p>
        </p:txBody>
      </p:sp>
      <p:sp>
        <p:nvSpPr>
          <p:cNvPr id="4" name="Rectangle 3"/>
          <p:cNvSpPr>
            <a:spLocks noGrp="1" noChangeArrowheads="1"/>
          </p:cNvSpPr>
          <p:nvPr>
            <p:ph idx="1"/>
          </p:nvPr>
        </p:nvSpPr>
        <p:spPr>
          <a:xfrm>
            <a:off x="838199" y="1755118"/>
            <a:ext cx="8091488" cy="4357357"/>
          </a:xfrm>
        </p:spPr>
        <p:txBody>
          <a:bodyPr>
            <a:noAutofit/>
          </a:bodyPr>
          <a:lstStyle/>
          <a:p>
            <a:pPr>
              <a:buFont typeface="Wingdings" panose="05000000000000000000" pitchFamily="2" charset="2"/>
              <a:buChar char="§"/>
            </a:pPr>
            <a:r>
              <a:rPr lang="en-US" sz="1100" dirty="0">
                <a:hlinkClick r:id="rId2"/>
              </a:rPr>
              <a:t>https://</a:t>
            </a:r>
            <a:r>
              <a:rPr lang="en-US" sz="1100" dirty="0" smtClean="0">
                <a:hlinkClick r:id="rId2"/>
              </a:rPr>
              <a:t>youtu.be/7062skdX05Y</a:t>
            </a:r>
            <a:r>
              <a:rPr lang="en-US" sz="1100" dirty="0" smtClean="0"/>
              <a:t>  </a:t>
            </a:r>
          </a:p>
          <a:p>
            <a:pPr>
              <a:buFont typeface="Wingdings" panose="05000000000000000000" pitchFamily="2" charset="2"/>
              <a:buChar char="§"/>
            </a:pPr>
            <a:r>
              <a:rPr lang="en-US" sz="2000" dirty="0" smtClean="0"/>
              <a:t>Prior to model creation, we perform </a:t>
            </a:r>
            <a:r>
              <a:rPr lang="en-US" sz="2000" dirty="0" err="1" smtClean="0"/>
              <a:t>train_test_split</a:t>
            </a:r>
            <a:endParaRPr lang="en-US" sz="2000" dirty="0" smtClean="0"/>
          </a:p>
          <a:p>
            <a:pPr lvl="1">
              <a:buFont typeface="Wingdings" panose="05000000000000000000" pitchFamily="2" charset="2"/>
              <a:buChar char="§"/>
            </a:pPr>
            <a:r>
              <a:rPr lang="en-US" sz="1100" dirty="0" smtClean="0"/>
              <a:t>Model will use the % to train the model itself, and remaining% to check the accuracy</a:t>
            </a:r>
          </a:p>
          <a:p>
            <a:pPr lvl="1">
              <a:buFont typeface="Wingdings" panose="05000000000000000000" pitchFamily="2" charset="2"/>
              <a:buChar char="§"/>
            </a:pPr>
            <a:r>
              <a:rPr lang="en-US" sz="1100" dirty="0" smtClean="0"/>
              <a:t>Upon </a:t>
            </a:r>
            <a:r>
              <a:rPr lang="en-US" sz="1100" dirty="0" err="1" smtClean="0"/>
              <a:t>train_test_split</a:t>
            </a:r>
            <a:r>
              <a:rPr lang="en-US" sz="1100" dirty="0" smtClean="0"/>
              <a:t> - %s are randomly selected, try to define </a:t>
            </a:r>
            <a:r>
              <a:rPr lang="en-US" sz="1100" dirty="0" err="1" smtClean="0"/>
              <a:t>random_state</a:t>
            </a:r>
            <a:r>
              <a:rPr lang="en-US" sz="1100" dirty="0" smtClean="0"/>
              <a:t> parameter </a:t>
            </a:r>
          </a:p>
          <a:p>
            <a:pPr lvl="1">
              <a:buFont typeface="Wingdings" panose="05000000000000000000" pitchFamily="2" charset="2"/>
              <a:buChar char="§"/>
            </a:pPr>
            <a:r>
              <a:rPr lang="en-US" sz="1100" dirty="0" smtClean="0"/>
              <a:t>Accuracy fluctuates based on change in </a:t>
            </a:r>
            <a:r>
              <a:rPr lang="en-US" sz="1100" dirty="0" err="1" smtClean="0"/>
              <a:t>random_state</a:t>
            </a:r>
            <a:r>
              <a:rPr lang="en-US" sz="1100" dirty="0" smtClean="0"/>
              <a:t> parameter</a:t>
            </a:r>
          </a:p>
          <a:p>
            <a:pPr>
              <a:buFont typeface="Wingdings" panose="05000000000000000000" pitchFamily="2" charset="2"/>
              <a:buChar char="§"/>
            </a:pPr>
            <a:r>
              <a:rPr lang="en-US" sz="2000" dirty="0" smtClean="0"/>
              <a:t>In order to prevent the above – Cross Validation exists</a:t>
            </a:r>
          </a:p>
          <a:p>
            <a:pPr lvl="1">
              <a:buFont typeface="Wingdings" panose="05000000000000000000" pitchFamily="2" charset="2"/>
              <a:buChar char="§"/>
            </a:pPr>
            <a:r>
              <a:rPr lang="en-US" sz="1100" dirty="0" smtClean="0"/>
              <a:t>Type1: Leave One Out CV -&gt; LOOCV =&gt; Select one record at a time to test, per iteration (leads to low bias but lots of iterations, error rate is high and accuracy goes down). No longer used.</a:t>
            </a:r>
          </a:p>
          <a:p>
            <a:pPr lvl="1">
              <a:buFont typeface="Wingdings" panose="05000000000000000000" pitchFamily="2" charset="2"/>
              <a:buChar char="§"/>
            </a:pPr>
            <a:r>
              <a:rPr lang="en-US" sz="1100" dirty="0" smtClean="0"/>
              <a:t>Type2: </a:t>
            </a:r>
            <a:r>
              <a:rPr lang="en-US" sz="1100" dirty="0" err="1" smtClean="0"/>
              <a:t>KFoldCV</a:t>
            </a:r>
            <a:r>
              <a:rPr lang="en-US" sz="1100" dirty="0"/>
              <a:t> </a:t>
            </a:r>
            <a:r>
              <a:rPr lang="en-US" sz="1100" dirty="0" smtClean="0"/>
              <a:t>=&gt; Use a value for K, divide dataset by K and select those # of records at a time to test, per iteration. Easier to communicate accuracy to stakeholders as one can take a mean value of accuracy percentages (lower number of iterations but gives an imbalanced dataset)</a:t>
            </a:r>
          </a:p>
          <a:p>
            <a:pPr lvl="1">
              <a:buFont typeface="Wingdings" panose="05000000000000000000" pitchFamily="2" charset="2"/>
              <a:buChar char="§"/>
            </a:pPr>
            <a:r>
              <a:rPr lang="en-US" sz="1100" b="1" dirty="0" smtClean="0"/>
              <a:t>Type3: Stratified K Fold CV =&gt; Use a value of K, divide dataset by K and select those # of records at a time to test, per iteration. However, in this CV - every time test/train data is selected, # of instances of each class for each iteration/experiment is taken in a proper way. This fixes the </a:t>
            </a:r>
            <a:r>
              <a:rPr lang="en-US" sz="1100" b="1" dirty="0" err="1" smtClean="0"/>
              <a:t>Kfold</a:t>
            </a:r>
            <a:r>
              <a:rPr lang="en-US" sz="1100" b="1" dirty="0" smtClean="0"/>
              <a:t> problem previously identified.</a:t>
            </a:r>
          </a:p>
          <a:p>
            <a:pPr lvl="2">
              <a:buFont typeface="Wingdings" panose="05000000000000000000" pitchFamily="2" charset="2"/>
              <a:buChar char="§"/>
            </a:pPr>
            <a:r>
              <a:rPr lang="en-US" sz="700" b="1" dirty="0">
                <a:hlinkClick r:id="rId3"/>
              </a:rPr>
              <a:t>https://</a:t>
            </a:r>
            <a:r>
              <a:rPr lang="en-US" sz="700" b="1" dirty="0" smtClean="0">
                <a:hlinkClick r:id="rId3"/>
              </a:rPr>
              <a:t>scikit-learn.org/stable/modules/generated/sklearn.model_selection.StratifiedKFold.html</a:t>
            </a:r>
            <a:r>
              <a:rPr lang="en-US" sz="700" b="1" dirty="0" smtClean="0"/>
              <a:t> </a:t>
            </a:r>
          </a:p>
          <a:p>
            <a:pPr lvl="1">
              <a:buFont typeface="Wingdings" panose="05000000000000000000" pitchFamily="2" charset="2"/>
              <a:buChar char="§"/>
            </a:pPr>
            <a:r>
              <a:rPr lang="en-US" sz="1100" dirty="0" smtClean="0"/>
              <a:t>Type4: Time-Series CV =&gt; Applicable to time-series based data (</a:t>
            </a:r>
            <a:r>
              <a:rPr lang="en-US" sz="1100" dirty="0" err="1" smtClean="0"/>
              <a:t>i.e</a:t>
            </a:r>
            <a:r>
              <a:rPr lang="en-US" sz="1100" dirty="0" smtClean="0"/>
              <a:t>: stock data), where there’s a dependency within the data structure itself.  </a:t>
            </a:r>
          </a:p>
          <a:p>
            <a:pPr lvl="1">
              <a:buFont typeface="Wingdings" panose="05000000000000000000" pitchFamily="2" charset="2"/>
              <a:buChar char="§"/>
            </a:pPr>
            <a:endParaRPr lang="en-US" sz="1000" dirty="0" smtClean="0"/>
          </a:p>
        </p:txBody>
      </p:sp>
      <p:sp>
        <p:nvSpPr>
          <p:cNvPr id="7" name="Slide Number Placeholder 6"/>
          <p:cNvSpPr>
            <a:spLocks noGrp="1"/>
          </p:cNvSpPr>
          <p:nvPr>
            <p:ph type="sldNum" sz="quarter" idx="12"/>
          </p:nvPr>
        </p:nvSpPr>
        <p:spPr/>
        <p:txBody>
          <a:bodyPr/>
          <a:lstStyle/>
          <a:p>
            <a:fld id="{9C96302D-50DE-436D-9A13-63B37C6E98AB}" type="slidenum">
              <a:rPr lang="en-US" smtClean="0"/>
              <a:t>11</a:t>
            </a:fld>
            <a:endParaRPr lang="en-US"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8933" y="2105603"/>
            <a:ext cx="2114867" cy="3405068"/>
          </a:xfrm>
          <a:prstGeom prst="rect">
            <a:avLst/>
          </a:prstGeom>
        </p:spPr>
      </p:pic>
    </p:spTree>
    <p:extLst>
      <p:ext uri="{BB962C8B-B14F-4D97-AF65-F5344CB8AC3E}">
        <p14:creationId xmlns:p14="http://schemas.microsoft.com/office/powerpoint/2010/main" val="40718564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a:t>
            </a:r>
            <a:endParaRPr lang="en-US" dirty="0"/>
          </a:p>
        </p:txBody>
      </p:sp>
      <p:sp>
        <p:nvSpPr>
          <p:cNvPr id="4" name="Rectangle 3"/>
          <p:cNvSpPr>
            <a:spLocks noGrp="1" noChangeArrowheads="1"/>
          </p:cNvSpPr>
          <p:nvPr>
            <p:ph idx="1"/>
          </p:nvPr>
        </p:nvSpPr>
        <p:spPr>
          <a:xfrm>
            <a:off x="838198" y="1755118"/>
            <a:ext cx="10515601" cy="4357357"/>
          </a:xfrm>
        </p:spPr>
        <p:txBody>
          <a:bodyPr>
            <a:normAutofit/>
          </a:bodyPr>
          <a:lstStyle/>
          <a:p>
            <a:pPr marL="0" indent="0">
              <a:buNone/>
            </a:pPr>
            <a:r>
              <a:rPr lang="en-US" sz="2000" dirty="0"/>
              <a:t>Due to nature of the course, various materials have </a:t>
            </a:r>
            <a:r>
              <a:rPr lang="en-US" sz="2000" dirty="0" smtClean="0"/>
              <a:t>been compiled </a:t>
            </a:r>
            <a:r>
              <a:rPr lang="en-US" sz="2000" dirty="0"/>
              <a:t>from different open source resources with some moderation. </a:t>
            </a:r>
            <a:endParaRPr lang="en-US" sz="2000" dirty="0" smtClean="0"/>
          </a:p>
          <a:p>
            <a:pPr marL="0" indent="0">
              <a:buNone/>
            </a:pPr>
            <a:r>
              <a:rPr lang="en-US" sz="2000" dirty="0" smtClean="0"/>
              <a:t>The </a:t>
            </a:r>
            <a:r>
              <a:rPr lang="en-US" sz="2000" dirty="0"/>
              <a:t>course designer (slides creator), sincerely </a:t>
            </a:r>
            <a:r>
              <a:rPr lang="en-US" sz="2000" dirty="0" smtClean="0"/>
              <a:t>acknowledges </a:t>
            </a:r>
            <a:r>
              <a:rPr lang="en-US" sz="2000" dirty="0"/>
              <a:t>their hard work and </a:t>
            </a:r>
            <a:r>
              <a:rPr lang="en-US" sz="2000" dirty="0" smtClean="0"/>
              <a:t>contribution, credit will be given wherever necessary</a:t>
            </a:r>
            <a:endParaRPr lang="en-US" sz="2000" dirty="0"/>
          </a:p>
        </p:txBody>
      </p:sp>
      <p:sp>
        <p:nvSpPr>
          <p:cNvPr id="5" name="Slide Number Placeholder 4"/>
          <p:cNvSpPr>
            <a:spLocks noGrp="1"/>
          </p:cNvSpPr>
          <p:nvPr>
            <p:ph type="sldNum" sz="quarter" idx="12"/>
          </p:nvPr>
        </p:nvSpPr>
        <p:spPr/>
        <p:txBody>
          <a:bodyPr/>
          <a:lstStyle/>
          <a:p>
            <a:fld id="{9C96302D-50DE-436D-9A13-63B37C6E98AB}" type="slidenum">
              <a:rPr lang="en-US" smtClean="0"/>
              <a:t>12</a:t>
            </a:fld>
            <a:endParaRPr lang="en-US" dirty="0"/>
          </a:p>
        </p:txBody>
      </p:sp>
    </p:spTree>
    <p:extLst>
      <p:ext uri="{BB962C8B-B14F-4D97-AF65-F5344CB8AC3E}">
        <p14:creationId xmlns:p14="http://schemas.microsoft.com/office/powerpoint/2010/main" val="10222536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4" name="Rectangle 3"/>
          <p:cNvSpPr>
            <a:spLocks noGrp="1" noChangeArrowheads="1"/>
          </p:cNvSpPr>
          <p:nvPr>
            <p:ph idx="1"/>
          </p:nvPr>
        </p:nvSpPr>
        <p:spPr>
          <a:xfrm>
            <a:off x="838199" y="1764643"/>
            <a:ext cx="10515601" cy="4357357"/>
          </a:xfrm>
        </p:spPr>
        <p:txBody>
          <a:bodyPr>
            <a:normAutofit fontScale="92500" lnSpcReduction="10000"/>
          </a:bodyPr>
          <a:lstStyle/>
          <a:p>
            <a:pPr>
              <a:buAutoNum type="arabicPeriod"/>
            </a:pPr>
            <a:r>
              <a:rPr lang="en-US" sz="1100" dirty="0">
                <a:hlinkClick r:id="rId2"/>
              </a:rPr>
              <a:t>https://neptune.ai/blog/a-quickstart-guide-to-auto-sklearn-automl-for-machine-learning-practitioners</a:t>
            </a:r>
          </a:p>
          <a:p>
            <a:pPr>
              <a:buAutoNum type="arabicPeriod"/>
            </a:pPr>
            <a:r>
              <a:rPr lang="en-US" sz="1100" dirty="0" smtClean="0">
                <a:hlinkClick r:id="rId2"/>
              </a:rPr>
              <a:t>https</a:t>
            </a:r>
            <a:r>
              <a:rPr lang="en-US" sz="1100" dirty="0">
                <a:hlinkClick r:id="rId2"/>
              </a:rPr>
              <a:t>://</a:t>
            </a:r>
            <a:r>
              <a:rPr lang="en-US" sz="1100" dirty="0" smtClean="0">
                <a:hlinkClick r:id="rId2"/>
              </a:rPr>
              <a:t>youtu.be/jn-22XyKsgo</a:t>
            </a:r>
            <a:endParaRPr lang="en-US" sz="1100" dirty="0" smtClean="0"/>
          </a:p>
          <a:p>
            <a:pPr>
              <a:buFont typeface="Arial" panose="020B0604020202020204" pitchFamily="34" charset="0"/>
              <a:buAutoNum type="arabicPeriod"/>
            </a:pPr>
            <a:r>
              <a:rPr lang="en-US" sz="1100" dirty="0">
                <a:hlinkClick r:id="rId3"/>
              </a:rPr>
              <a:t>https://youtu.be/K490SP-_</a:t>
            </a:r>
            <a:r>
              <a:rPr lang="en-US" sz="1100" dirty="0" smtClean="0">
                <a:hlinkClick r:id="rId3"/>
              </a:rPr>
              <a:t>H0U</a:t>
            </a:r>
            <a:endParaRPr lang="en-US" sz="1100" dirty="0" smtClean="0"/>
          </a:p>
          <a:p>
            <a:pPr>
              <a:buFont typeface="Arial" panose="020B0604020202020204" pitchFamily="34" charset="0"/>
              <a:buAutoNum type="arabicPeriod"/>
            </a:pPr>
            <a:r>
              <a:rPr lang="en-US" sz="1100" dirty="0">
                <a:hlinkClick r:id="rId4"/>
              </a:rPr>
              <a:t>https://</a:t>
            </a:r>
            <a:r>
              <a:rPr lang="en-US" sz="1100" dirty="0" smtClean="0">
                <a:hlinkClick r:id="rId4"/>
              </a:rPr>
              <a:t>youtu.be/TQUbh_E8nb0</a:t>
            </a:r>
            <a:r>
              <a:rPr lang="en-US" sz="1100" dirty="0" smtClean="0"/>
              <a:t> </a:t>
            </a:r>
          </a:p>
          <a:p>
            <a:pPr>
              <a:buAutoNum type="arabicPeriod"/>
            </a:pPr>
            <a:r>
              <a:rPr lang="en-US" sz="1100" dirty="0" smtClean="0">
                <a:hlinkClick r:id="rId5"/>
              </a:rPr>
              <a:t>https</a:t>
            </a:r>
            <a:r>
              <a:rPr lang="en-US" sz="1100" dirty="0">
                <a:hlinkClick r:id="rId5"/>
              </a:rPr>
              <a:t>://</a:t>
            </a:r>
            <a:r>
              <a:rPr lang="en-US" sz="1100" dirty="0" smtClean="0">
                <a:hlinkClick r:id="rId5"/>
              </a:rPr>
              <a:t>www.alibabacloud.com/blog/6-top-automl-frameworks-for-machine-learning-applications-may-2019_595317</a:t>
            </a:r>
            <a:r>
              <a:rPr lang="en-US" sz="1100" dirty="0" smtClean="0"/>
              <a:t> </a:t>
            </a:r>
          </a:p>
          <a:p>
            <a:pPr>
              <a:buAutoNum type="arabicPeriod"/>
            </a:pPr>
            <a:r>
              <a:rPr lang="en-US" sz="1100" dirty="0">
                <a:hlinkClick r:id="rId6"/>
              </a:rPr>
              <a:t>https://</a:t>
            </a:r>
            <a:r>
              <a:rPr lang="en-US" sz="1100" dirty="0" smtClean="0">
                <a:hlinkClick r:id="rId6"/>
              </a:rPr>
              <a:t>www.kaggle.com/soham1024/know-about-different-automl-frameworks?scriptVersionId=43751621#Pros-and-cons</a:t>
            </a:r>
            <a:endParaRPr lang="en-US" sz="1100" dirty="0" smtClean="0"/>
          </a:p>
          <a:p>
            <a:pPr>
              <a:buAutoNum type="arabicPeriod"/>
            </a:pPr>
            <a:r>
              <a:rPr lang="en-US" sz="1100" dirty="0" smtClean="0">
                <a:hlinkClick r:id="rId7"/>
              </a:rPr>
              <a:t>https</a:t>
            </a:r>
            <a:r>
              <a:rPr lang="en-US" sz="1100" dirty="0">
                <a:hlinkClick r:id="rId7"/>
              </a:rPr>
              <a:t>://www.hindawi.com/journals/mpe/2013/312067/tab2</a:t>
            </a:r>
            <a:r>
              <a:rPr lang="en-US" sz="1100" dirty="0" smtClean="0">
                <a:hlinkClick r:id="rId7"/>
              </a:rPr>
              <a:t>/</a:t>
            </a:r>
            <a:endParaRPr lang="en-US" sz="1100" dirty="0" smtClean="0"/>
          </a:p>
          <a:p>
            <a:pPr>
              <a:buAutoNum type="arabicPeriod"/>
            </a:pPr>
            <a:r>
              <a:rPr lang="en-US" sz="1100" dirty="0" smtClean="0">
                <a:hlinkClick r:id="rId8"/>
              </a:rPr>
              <a:t>https</a:t>
            </a:r>
            <a:r>
              <a:rPr lang="en-US" sz="1100" dirty="0">
                <a:hlinkClick r:id="rId8"/>
              </a:rPr>
              <a:t>://</a:t>
            </a:r>
            <a:r>
              <a:rPr lang="en-US" sz="1100" dirty="0" smtClean="0">
                <a:hlinkClick r:id="rId8"/>
              </a:rPr>
              <a:t>towardsdatascience.com/tpot-automated-machine-learning-in-python-4c063b3e5de9</a:t>
            </a:r>
            <a:endParaRPr lang="en-US" sz="1100" dirty="0" smtClean="0"/>
          </a:p>
          <a:p>
            <a:pPr>
              <a:buAutoNum type="arabicPeriod"/>
            </a:pPr>
            <a:r>
              <a:rPr lang="en-US" sz="1100" dirty="0">
                <a:hlinkClick r:id="rId9"/>
              </a:rPr>
              <a:t>https://</a:t>
            </a:r>
            <a:r>
              <a:rPr lang="en-US" sz="1100" dirty="0" smtClean="0">
                <a:hlinkClick r:id="rId9"/>
              </a:rPr>
              <a:t>coderspacket.com/preprocessing-of-data-using-pca-principal-component-analysis</a:t>
            </a:r>
            <a:r>
              <a:rPr lang="en-US" sz="1100" dirty="0" smtClean="0"/>
              <a:t> </a:t>
            </a:r>
          </a:p>
          <a:p>
            <a:pPr>
              <a:buAutoNum type="arabicPeriod"/>
            </a:pPr>
            <a:r>
              <a:rPr lang="en-US" sz="1100" dirty="0">
                <a:hlinkClick r:id="rId10"/>
              </a:rPr>
              <a:t>https://epistasislab.github.io/tpot</a:t>
            </a:r>
            <a:r>
              <a:rPr lang="en-US" sz="1100" dirty="0" smtClean="0">
                <a:hlinkClick r:id="rId10"/>
              </a:rPr>
              <a:t>/</a:t>
            </a:r>
            <a:r>
              <a:rPr lang="en-US" sz="1100" dirty="0" smtClean="0"/>
              <a:t> </a:t>
            </a:r>
          </a:p>
          <a:p>
            <a:pPr>
              <a:buAutoNum type="arabicPeriod"/>
            </a:pPr>
            <a:r>
              <a:rPr lang="en-US" sz="1100" dirty="0">
                <a:hlinkClick r:id="rId11"/>
              </a:rPr>
              <a:t>http://geneticprogramming.com</a:t>
            </a:r>
            <a:r>
              <a:rPr lang="en-US" sz="1100" dirty="0" smtClean="0">
                <a:hlinkClick r:id="rId11"/>
              </a:rPr>
              <a:t>/</a:t>
            </a:r>
            <a:r>
              <a:rPr lang="en-US" sz="1100" dirty="0" smtClean="0"/>
              <a:t> </a:t>
            </a:r>
          </a:p>
          <a:p>
            <a:pPr>
              <a:buAutoNum type="arabicPeriod"/>
            </a:pPr>
            <a:r>
              <a:rPr lang="en-US" sz="1100" dirty="0">
                <a:hlinkClick r:id="rId12"/>
              </a:rPr>
              <a:t>https://</a:t>
            </a:r>
            <a:r>
              <a:rPr lang="en-US" sz="1100" dirty="0" smtClean="0">
                <a:hlinkClick r:id="rId12"/>
              </a:rPr>
              <a:t>towardsdatascience.com/how-to-define-a-fitness-function-in-a-genetic-algorithm-be572b9ea3b4</a:t>
            </a:r>
            <a:r>
              <a:rPr lang="en-US" sz="1100" dirty="0" smtClean="0"/>
              <a:t> </a:t>
            </a:r>
          </a:p>
          <a:p>
            <a:pPr>
              <a:buAutoNum type="arabicPeriod"/>
            </a:pPr>
            <a:r>
              <a:rPr lang="en-US" sz="1100" dirty="0">
                <a:hlinkClick r:id="rId13"/>
              </a:rPr>
              <a:t>https://</a:t>
            </a:r>
            <a:r>
              <a:rPr lang="en-US" sz="1100" dirty="0" smtClean="0">
                <a:hlinkClick r:id="rId13"/>
              </a:rPr>
              <a:t>towardsdatascience.com/tpot-automated-machine-learning-in-python-e56800e69c11</a:t>
            </a:r>
            <a:r>
              <a:rPr lang="en-US" sz="1100" dirty="0" smtClean="0"/>
              <a:t> </a:t>
            </a:r>
          </a:p>
          <a:p>
            <a:pPr>
              <a:buAutoNum type="arabicPeriod"/>
            </a:pPr>
            <a:r>
              <a:rPr lang="en-US" sz="1100" dirty="0">
                <a:hlinkClick r:id="rId14"/>
              </a:rPr>
              <a:t>https://www.analyticsvidhya.com/blog/2021/05/automate-machine-learning-using-tpot%E2%80%8A-%E2%80%8Aexplore-thousands-of-possible-pipelines-and-find-the-best</a:t>
            </a:r>
            <a:r>
              <a:rPr lang="en-US" sz="1100" dirty="0" smtClean="0">
                <a:hlinkClick r:id="rId14"/>
              </a:rPr>
              <a:t>/</a:t>
            </a:r>
            <a:endParaRPr lang="en-US" sz="1100" dirty="0" smtClean="0"/>
          </a:p>
          <a:p>
            <a:pPr>
              <a:buAutoNum type="arabicPeriod"/>
            </a:pPr>
            <a:r>
              <a:rPr lang="en-US" sz="1100" dirty="0">
                <a:hlinkClick r:id="rId15"/>
              </a:rPr>
              <a:t>https://machinelearningmastery.com/case-study-predicting-the-onset-of-diabetes-within-five-years-part-3-of-3</a:t>
            </a:r>
            <a:r>
              <a:rPr lang="en-US" sz="1100" dirty="0" smtClean="0">
                <a:hlinkClick r:id="rId15"/>
              </a:rPr>
              <a:t>/</a:t>
            </a:r>
            <a:endParaRPr lang="en-US" sz="1100" dirty="0" smtClean="0"/>
          </a:p>
          <a:p>
            <a:pPr>
              <a:buAutoNum type="arabicPeriod"/>
            </a:pPr>
            <a:r>
              <a:rPr lang="en-US" sz="1100" dirty="0">
                <a:hlinkClick r:id="rId16"/>
              </a:rPr>
              <a:t>https://machinelearningmastery.com/tpot-for-automated-machine-learning-in-python</a:t>
            </a:r>
            <a:r>
              <a:rPr lang="en-US" sz="1100" dirty="0" smtClean="0">
                <a:hlinkClick r:id="rId16"/>
              </a:rPr>
              <a:t>/</a:t>
            </a:r>
            <a:r>
              <a:rPr lang="en-US" sz="1100" dirty="0" smtClean="0"/>
              <a:t> </a:t>
            </a:r>
          </a:p>
          <a:p>
            <a:pPr>
              <a:buAutoNum type="arabicPeriod"/>
            </a:pPr>
            <a:r>
              <a:rPr lang="en-US" sz="1100" dirty="0">
                <a:hlinkClick r:id="rId17"/>
              </a:rPr>
              <a:t>https://</a:t>
            </a:r>
            <a:r>
              <a:rPr lang="en-US" sz="1100" dirty="0" smtClean="0">
                <a:hlinkClick r:id="rId17"/>
              </a:rPr>
              <a:t>towardsdatascience.com/automl-in-python-a-comparison-between-hyperopt-sklearn-and-tpot-8c12aaf7e829</a:t>
            </a:r>
            <a:r>
              <a:rPr lang="en-US" sz="1100" dirty="0" smtClean="0"/>
              <a:t> </a:t>
            </a:r>
          </a:p>
          <a:p>
            <a:pPr>
              <a:buAutoNum type="arabicPeriod"/>
            </a:pPr>
            <a:endParaRPr lang="en-US" sz="1100" dirty="0" smtClean="0"/>
          </a:p>
          <a:p>
            <a:pPr>
              <a:buAutoNum type="arabicPeriod"/>
            </a:pPr>
            <a:endParaRPr lang="en-US" sz="1100" dirty="0" smtClean="0"/>
          </a:p>
          <a:p>
            <a:pPr>
              <a:buAutoNum type="arabicPeriod"/>
            </a:pPr>
            <a:endParaRPr lang="en-US" sz="1100" dirty="0" smtClean="0"/>
          </a:p>
          <a:p>
            <a:pPr>
              <a:buAutoNum type="arabicPeriod"/>
            </a:pPr>
            <a:endParaRPr lang="en-US" sz="1100" dirty="0" smtClean="0"/>
          </a:p>
          <a:p>
            <a:pPr>
              <a:buAutoNum type="arabicPeriod"/>
            </a:pPr>
            <a:endParaRPr lang="en-US" sz="1100" dirty="0" smtClean="0"/>
          </a:p>
          <a:p>
            <a:pPr>
              <a:buAutoNum type="arabicPeriod"/>
            </a:pPr>
            <a:endParaRPr lang="en-US" sz="1100" dirty="0" smtClean="0"/>
          </a:p>
        </p:txBody>
      </p:sp>
      <p:sp>
        <p:nvSpPr>
          <p:cNvPr id="5" name="Slide Number Placeholder 4"/>
          <p:cNvSpPr>
            <a:spLocks noGrp="1"/>
          </p:cNvSpPr>
          <p:nvPr>
            <p:ph type="sldNum" sz="quarter" idx="12"/>
          </p:nvPr>
        </p:nvSpPr>
        <p:spPr/>
        <p:txBody>
          <a:bodyPr/>
          <a:lstStyle/>
          <a:p>
            <a:fld id="{9C96302D-50DE-436D-9A13-63B37C6E98AB}" type="slidenum">
              <a:rPr lang="en-US" smtClean="0"/>
              <a:t>13</a:t>
            </a:fld>
            <a:endParaRPr lang="en-US" dirty="0"/>
          </a:p>
        </p:txBody>
      </p:sp>
    </p:spTree>
    <p:extLst>
      <p:ext uri="{BB962C8B-B14F-4D97-AF65-F5344CB8AC3E}">
        <p14:creationId xmlns:p14="http://schemas.microsoft.com/office/powerpoint/2010/main" val="4315649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3412" y="2245995"/>
            <a:ext cx="3305175" cy="3295650"/>
          </a:xfrm>
          <a:prstGeom prst="rect">
            <a:avLst/>
          </a:prstGeom>
        </p:spPr>
      </p:pic>
      <p:sp>
        <p:nvSpPr>
          <p:cNvPr id="2" name="Title 1"/>
          <p:cNvSpPr>
            <a:spLocks noGrp="1"/>
          </p:cNvSpPr>
          <p:nvPr>
            <p:ph type="title"/>
          </p:nvPr>
        </p:nvSpPr>
        <p:spPr/>
        <p:txBody>
          <a:bodyPr/>
          <a:lstStyle/>
          <a:p>
            <a:r>
              <a:rPr lang="en-US" dirty="0"/>
              <a:t>Thank You Very Much</a:t>
            </a:r>
          </a:p>
        </p:txBody>
      </p:sp>
      <p:sp>
        <p:nvSpPr>
          <p:cNvPr id="5" name="TextBox 4"/>
          <p:cNvSpPr txBox="1"/>
          <p:nvPr/>
        </p:nvSpPr>
        <p:spPr>
          <a:xfrm>
            <a:off x="4060377" y="5126146"/>
            <a:ext cx="4071243" cy="830997"/>
          </a:xfrm>
          <a:prstGeom prst="rect">
            <a:avLst/>
          </a:prstGeom>
          <a:noFill/>
        </p:spPr>
        <p:txBody>
          <a:bodyPr wrap="none" rtlCol="0">
            <a:spAutoFit/>
          </a:bodyPr>
          <a:lstStyle/>
          <a:p>
            <a:r>
              <a:rPr lang="en-US" sz="4800" dirty="0">
                <a:solidFill>
                  <a:srgbClr val="548235"/>
                </a:solidFill>
              </a:rPr>
              <a:t>Any </a:t>
            </a:r>
            <a:r>
              <a:rPr lang="en-US" sz="4800" dirty="0" smtClean="0">
                <a:solidFill>
                  <a:srgbClr val="548235"/>
                </a:solidFill>
              </a:rPr>
              <a:t>Questions?</a:t>
            </a:r>
            <a:endParaRPr lang="en-US" sz="4800" dirty="0">
              <a:solidFill>
                <a:srgbClr val="548235"/>
              </a:solidFill>
            </a:endParaRPr>
          </a:p>
        </p:txBody>
      </p:sp>
      <p:sp>
        <p:nvSpPr>
          <p:cNvPr id="4" name="Slide Number Placeholder 3"/>
          <p:cNvSpPr>
            <a:spLocks noGrp="1"/>
          </p:cNvSpPr>
          <p:nvPr>
            <p:ph type="sldNum" sz="quarter" idx="12"/>
          </p:nvPr>
        </p:nvSpPr>
        <p:spPr/>
        <p:txBody>
          <a:bodyPr/>
          <a:lstStyle/>
          <a:p>
            <a:fld id="{9C96302D-50DE-436D-9A13-63B37C6E98AB}" type="slidenum">
              <a:rPr lang="en-US" smtClean="0"/>
              <a:t>14</a:t>
            </a:fld>
            <a:endParaRPr lang="en-US" dirty="0"/>
          </a:p>
        </p:txBody>
      </p:sp>
    </p:spTree>
    <p:extLst>
      <p:ext uri="{BB962C8B-B14F-4D97-AF65-F5344CB8AC3E}">
        <p14:creationId xmlns:p14="http://schemas.microsoft.com/office/powerpoint/2010/main" val="24883236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Week Objectives</a:t>
            </a:r>
            <a:endParaRPr lang="en-US" dirty="0"/>
          </a:p>
        </p:txBody>
      </p:sp>
      <p:sp>
        <p:nvSpPr>
          <p:cNvPr id="3" name="Content Placeholder 2"/>
          <p:cNvSpPr>
            <a:spLocks noGrp="1"/>
          </p:cNvSpPr>
          <p:nvPr>
            <p:ph idx="1"/>
          </p:nvPr>
        </p:nvSpPr>
        <p:spPr/>
        <p:txBody>
          <a:bodyPr>
            <a:noAutofit/>
          </a:bodyPr>
          <a:lstStyle/>
          <a:p>
            <a:pPr>
              <a:buFont typeface="Wingdings" panose="05000000000000000000" pitchFamily="2" charset="2"/>
              <a:buChar char="§"/>
            </a:pPr>
            <a:r>
              <a:rPr lang="en-US" sz="1800" i="1" u="sng" dirty="0" smtClean="0"/>
              <a:t>Use </a:t>
            </a:r>
            <a:r>
              <a:rPr lang="en-US" sz="1800" i="1" u="sng" dirty="0" err="1" smtClean="0"/>
              <a:t>AutoML</a:t>
            </a:r>
            <a:r>
              <a:rPr lang="en-US" sz="1800" i="1" u="sng" dirty="0" smtClean="0"/>
              <a:t> for classification, regression, and forecasting</a:t>
            </a:r>
          </a:p>
          <a:p>
            <a:pPr>
              <a:buFont typeface="Wingdings" panose="05000000000000000000" pitchFamily="2" charset="2"/>
              <a:buChar char="§"/>
            </a:pPr>
            <a:r>
              <a:rPr lang="en-US" sz="1800" dirty="0" smtClean="0"/>
              <a:t>(A) TPOT</a:t>
            </a:r>
          </a:p>
          <a:p>
            <a:pPr lvl="1">
              <a:buFont typeface="Wingdings" panose="05000000000000000000" pitchFamily="2" charset="2"/>
              <a:buChar char="§"/>
            </a:pPr>
            <a:r>
              <a:rPr lang="en-US" sz="1400" dirty="0" smtClean="0"/>
              <a:t>What is it?</a:t>
            </a:r>
          </a:p>
          <a:p>
            <a:pPr>
              <a:buFont typeface="Wingdings" panose="05000000000000000000" pitchFamily="2" charset="2"/>
              <a:buChar char="§"/>
            </a:pPr>
            <a:r>
              <a:rPr lang="en-US" sz="1800" dirty="0" smtClean="0"/>
              <a:t>(B) TPOT</a:t>
            </a:r>
          </a:p>
          <a:p>
            <a:pPr lvl="1">
              <a:buFont typeface="Wingdings" panose="05000000000000000000" pitchFamily="2" charset="2"/>
              <a:buChar char="§"/>
            </a:pPr>
            <a:r>
              <a:rPr lang="en-US" sz="1400" dirty="0"/>
              <a:t>Pros/Cons</a:t>
            </a:r>
          </a:p>
          <a:p>
            <a:pPr lvl="1">
              <a:buFont typeface="Wingdings" panose="05000000000000000000" pitchFamily="2" charset="2"/>
              <a:buChar char="§"/>
            </a:pPr>
            <a:r>
              <a:rPr lang="en-US" sz="1400" dirty="0" err="1" smtClean="0"/>
              <a:t>Hyperparameters</a:t>
            </a:r>
            <a:endParaRPr lang="en-US" sz="1400" dirty="0"/>
          </a:p>
          <a:p>
            <a:pPr>
              <a:buFont typeface="Wingdings" panose="05000000000000000000" pitchFamily="2" charset="2"/>
              <a:buChar char="§"/>
            </a:pPr>
            <a:r>
              <a:rPr lang="en-US" sz="1800" dirty="0" smtClean="0"/>
              <a:t>(C) Example</a:t>
            </a:r>
          </a:p>
          <a:p>
            <a:pPr>
              <a:buFont typeface="Wingdings" panose="05000000000000000000" pitchFamily="2" charset="2"/>
              <a:buChar char="§"/>
            </a:pPr>
            <a:r>
              <a:rPr lang="en-US" sz="1800" dirty="0" smtClean="0"/>
              <a:t>(D) References</a:t>
            </a:r>
            <a:endParaRPr lang="en-US" sz="1800" dirty="0"/>
          </a:p>
        </p:txBody>
      </p:sp>
      <p:sp>
        <p:nvSpPr>
          <p:cNvPr id="5" name="Slide Number Placeholder 4"/>
          <p:cNvSpPr>
            <a:spLocks noGrp="1"/>
          </p:cNvSpPr>
          <p:nvPr>
            <p:ph type="sldNum" sz="quarter" idx="12"/>
          </p:nvPr>
        </p:nvSpPr>
        <p:spPr/>
        <p:txBody>
          <a:bodyPr/>
          <a:lstStyle/>
          <a:p>
            <a:fld id="{9C96302D-50DE-436D-9A13-63B37C6E98AB}" type="slidenum">
              <a:rPr lang="en-US" smtClean="0"/>
              <a:t>1</a:t>
            </a:fld>
            <a:endParaRPr lang="en-US" dirty="0"/>
          </a:p>
        </p:txBody>
      </p:sp>
    </p:spTree>
    <p:extLst>
      <p:ext uri="{BB962C8B-B14F-4D97-AF65-F5344CB8AC3E}">
        <p14:creationId xmlns:p14="http://schemas.microsoft.com/office/powerpoint/2010/main" val="31921155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smtClean="0"/>
              <a:t>A) TPOT (</a:t>
            </a:r>
            <a:r>
              <a:rPr lang="en-US" u="sng" dirty="0" smtClean="0"/>
              <a:t>What is it?</a:t>
            </a:r>
            <a:r>
              <a:rPr lang="en-US" dirty="0" smtClean="0"/>
              <a:t>)</a:t>
            </a:r>
            <a:endParaRPr lang="en-US" dirty="0"/>
          </a:p>
        </p:txBody>
      </p:sp>
      <p:sp>
        <p:nvSpPr>
          <p:cNvPr id="4" name="Rectangle 3"/>
          <p:cNvSpPr>
            <a:spLocks noGrp="1" noChangeArrowheads="1"/>
          </p:cNvSpPr>
          <p:nvPr>
            <p:ph idx="1"/>
          </p:nvPr>
        </p:nvSpPr>
        <p:spPr>
          <a:xfrm>
            <a:off x="838199" y="1755118"/>
            <a:ext cx="7391401" cy="4357357"/>
          </a:xfrm>
        </p:spPr>
        <p:txBody>
          <a:bodyPr>
            <a:noAutofit/>
          </a:bodyPr>
          <a:lstStyle/>
          <a:p>
            <a:pPr>
              <a:buFont typeface="Wingdings" panose="05000000000000000000" pitchFamily="2" charset="2"/>
              <a:buChar char="§"/>
            </a:pPr>
            <a:r>
              <a:rPr lang="en-US" sz="1600" dirty="0" smtClean="0"/>
              <a:t>TPOT = “Tree-Based Pipeline Optimization Tool”; a library/module enabling </a:t>
            </a:r>
            <a:r>
              <a:rPr lang="en-US" sz="1600" dirty="0" err="1" smtClean="0"/>
              <a:t>AutoML</a:t>
            </a:r>
            <a:endParaRPr lang="en-US" sz="1600" dirty="0" smtClean="0"/>
          </a:p>
          <a:p>
            <a:pPr>
              <a:buFont typeface="Wingdings" panose="05000000000000000000" pitchFamily="2" charset="2"/>
              <a:buChar char="§"/>
            </a:pPr>
            <a:r>
              <a:rPr lang="en-US" sz="1600" dirty="0"/>
              <a:t>It was made by Randal S. Olson, et al. in 2016; </a:t>
            </a:r>
          </a:p>
          <a:p>
            <a:pPr lvl="1">
              <a:buFont typeface="Wingdings" panose="05000000000000000000" pitchFamily="2" charset="2"/>
              <a:buChar char="§"/>
            </a:pPr>
            <a:r>
              <a:rPr lang="en-US" sz="1200" dirty="0"/>
              <a:t>All documentation is available on: </a:t>
            </a:r>
            <a:r>
              <a:rPr lang="en-US" sz="1200" dirty="0">
                <a:hlinkClick r:id="rId3"/>
              </a:rPr>
              <a:t>https://epistasislab.github.io/tpot/</a:t>
            </a:r>
            <a:r>
              <a:rPr lang="en-US" sz="1200" dirty="0"/>
              <a:t> </a:t>
            </a:r>
          </a:p>
          <a:p>
            <a:pPr>
              <a:buFont typeface="Wingdings" panose="05000000000000000000" pitchFamily="2" charset="2"/>
              <a:buChar char="§"/>
            </a:pPr>
            <a:r>
              <a:rPr lang="en-US" sz="1600" dirty="0"/>
              <a:t>It is based on </a:t>
            </a:r>
            <a:r>
              <a:rPr lang="en-US" sz="1600" dirty="0" err="1"/>
              <a:t>scikit</a:t>
            </a:r>
            <a:r>
              <a:rPr lang="en-US" sz="1600" dirty="0"/>
              <a:t>-learn and available as open-source </a:t>
            </a:r>
          </a:p>
          <a:p>
            <a:pPr lvl="1">
              <a:buFont typeface="Wingdings" panose="05000000000000000000" pitchFamily="2" charset="2"/>
              <a:buChar char="§"/>
            </a:pPr>
            <a:r>
              <a:rPr lang="en-US" sz="1200" dirty="0"/>
              <a:t>All details are provided on its </a:t>
            </a:r>
            <a:r>
              <a:rPr lang="en-US" sz="1200" dirty="0" err="1"/>
              <a:t>GitHub</a:t>
            </a:r>
            <a:r>
              <a:rPr lang="en-US" sz="1200" dirty="0"/>
              <a:t>: </a:t>
            </a:r>
            <a:r>
              <a:rPr lang="en-US" sz="1200" dirty="0">
                <a:hlinkClick r:id="rId4"/>
              </a:rPr>
              <a:t>https://github.com/EpistasisLab/tpot/</a:t>
            </a:r>
            <a:r>
              <a:rPr lang="en-US" sz="1200" dirty="0"/>
              <a:t> </a:t>
            </a:r>
          </a:p>
          <a:p>
            <a:pPr>
              <a:buFont typeface="Wingdings" panose="05000000000000000000" pitchFamily="2" charset="2"/>
              <a:buChar char="§"/>
            </a:pPr>
            <a:r>
              <a:rPr lang="en-US" sz="1600" dirty="0" smtClean="0"/>
              <a:t>It is meant to be a </a:t>
            </a:r>
            <a:r>
              <a:rPr lang="en-US" sz="1600" b="1" dirty="0" smtClean="0">
                <a:hlinkClick r:id="rId5" action="ppaction://hlinksldjump"/>
              </a:rPr>
              <a:t>Data Science Assistant</a:t>
            </a:r>
            <a:r>
              <a:rPr lang="en-US" sz="1600" dirty="0" smtClean="0"/>
              <a:t>; uses “</a:t>
            </a:r>
            <a:r>
              <a:rPr lang="en-US" sz="1600" b="1" dirty="0" smtClean="0">
                <a:hlinkClick r:id="rId6" action="ppaction://hlinksldjump"/>
              </a:rPr>
              <a:t>genetic </a:t>
            </a:r>
            <a:r>
              <a:rPr lang="en-US" sz="1600" b="1" dirty="0">
                <a:hlinkClick r:id="rId6" action="ppaction://hlinksldjump"/>
              </a:rPr>
              <a:t>programming</a:t>
            </a:r>
            <a:r>
              <a:rPr lang="en-US" sz="1600" dirty="0" smtClean="0"/>
              <a:t>” that </a:t>
            </a:r>
            <a:r>
              <a:rPr lang="en-US" sz="1600" b="1" dirty="0" smtClean="0">
                <a:hlinkClick r:id="rId7" action="ppaction://hlinksldjump"/>
              </a:rPr>
              <a:t>optimizes ML pipelines</a:t>
            </a:r>
            <a:r>
              <a:rPr lang="en-US" sz="1600" dirty="0" smtClean="0"/>
              <a:t>; automates most tedious part of ML by intelligently exploring thousands of possible pipelines to find the best one for your data</a:t>
            </a:r>
          </a:p>
          <a:p>
            <a:pPr>
              <a:buFont typeface="Wingdings" panose="05000000000000000000" pitchFamily="2" charset="2"/>
              <a:buChar char="§"/>
            </a:pPr>
            <a:r>
              <a:rPr lang="en-US" sz="1600" dirty="0" smtClean="0"/>
              <a:t>It can be used for regression, classification, and special implementations; it is based on genetic search algorithm (helps to choose the best parameters and model ensembles) aka ‘natural selection’ or evolutionary algorithm</a:t>
            </a:r>
          </a:p>
          <a:p>
            <a:pPr>
              <a:buFont typeface="Wingdings" panose="05000000000000000000" pitchFamily="2" charset="2"/>
              <a:buChar char="§"/>
            </a:pPr>
            <a:r>
              <a:rPr lang="en-US" sz="1600" dirty="0" smtClean="0"/>
              <a:t>It attempts a pipeline, evaluates it, and randomly modifies parts of pipeline for performance assessment</a:t>
            </a:r>
          </a:p>
          <a:p>
            <a:pPr>
              <a:buFont typeface="Wingdings" panose="05000000000000000000" pitchFamily="2" charset="2"/>
              <a:buChar char="§"/>
            </a:pPr>
            <a:r>
              <a:rPr lang="en-US" sz="1600" dirty="0" smtClean="0"/>
              <a:t>It performs multiple preprocessing steps (missing values, scaling, feature selection, </a:t>
            </a:r>
            <a:endParaRPr lang="en-US" sz="1600" dirty="0"/>
          </a:p>
          <a:p>
            <a:pPr>
              <a:buFont typeface="Wingdings" panose="05000000000000000000" pitchFamily="2" charset="2"/>
              <a:buChar char="§"/>
            </a:pPr>
            <a:endParaRPr lang="en-US" sz="1600" dirty="0" smtClean="0"/>
          </a:p>
        </p:txBody>
      </p:sp>
      <p:sp>
        <p:nvSpPr>
          <p:cNvPr id="7" name="Slide Number Placeholder 6"/>
          <p:cNvSpPr>
            <a:spLocks noGrp="1"/>
          </p:cNvSpPr>
          <p:nvPr>
            <p:ph type="sldNum" sz="quarter" idx="12"/>
          </p:nvPr>
        </p:nvSpPr>
        <p:spPr/>
        <p:txBody>
          <a:bodyPr/>
          <a:lstStyle/>
          <a:p>
            <a:fld id="{9C96302D-50DE-436D-9A13-63B37C6E98AB}" type="slidenum">
              <a:rPr lang="en-US" smtClean="0"/>
              <a:t>2</a:t>
            </a:fld>
            <a:endParaRPr lang="en-US" dirty="0"/>
          </a:p>
        </p:txBody>
      </p:sp>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846312" y="2567709"/>
            <a:ext cx="2271776" cy="1990076"/>
          </a:xfrm>
          <a:prstGeom prst="rect">
            <a:avLst/>
          </a:prstGeom>
          <a:ln>
            <a:solidFill>
              <a:srgbClr val="548235"/>
            </a:solidFill>
          </a:ln>
        </p:spPr>
      </p:pic>
    </p:spTree>
    <p:extLst>
      <p:ext uri="{BB962C8B-B14F-4D97-AF65-F5344CB8AC3E}">
        <p14:creationId xmlns:p14="http://schemas.microsoft.com/office/powerpoint/2010/main" val="16255305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sng" dirty="0" smtClean="0"/>
              <a:t>TANGENT:</a:t>
            </a:r>
            <a:r>
              <a:rPr lang="en-US" i="1" dirty="0" smtClean="0"/>
              <a:t> </a:t>
            </a:r>
            <a:r>
              <a:rPr lang="en-US" dirty="0" smtClean="0"/>
              <a:t>Genetic Programming (GP)</a:t>
            </a:r>
            <a:endParaRPr lang="en-US" dirty="0"/>
          </a:p>
        </p:txBody>
      </p:sp>
      <p:sp>
        <p:nvSpPr>
          <p:cNvPr id="4" name="Rectangle 3"/>
          <p:cNvSpPr>
            <a:spLocks noGrp="1" noChangeArrowheads="1"/>
          </p:cNvSpPr>
          <p:nvPr>
            <p:ph idx="1"/>
          </p:nvPr>
        </p:nvSpPr>
        <p:spPr>
          <a:xfrm>
            <a:off x="838199" y="1755118"/>
            <a:ext cx="8091488" cy="4357357"/>
          </a:xfrm>
        </p:spPr>
        <p:txBody>
          <a:bodyPr>
            <a:noAutofit/>
          </a:bodyPr>
          <a:lstStyle/>
          <a:p>
            <a:pPr>
              <a:buFont typeface="Wingdings" panose="05000000000000000000" pitchFamily="2" charset="2"/>
              <a:buChar char="§"/>
            </a:pPr>
            <a:r>
              <a:rPr lang="en-US" sz="1400" dirty="0" smtClean="0">
                <a:hlinkClick r:id="rId2"/>
              </a:rPr>
              <a:t>http</a:t>
            </a:r>
            <a:r>
              <a:rPr lang="en-US" sz="1400" dirty="0">
                <a:hlinkClick r:id="rId2"/>
              </a:rPr>
              <a:t>://geneticprogramming.com</a:t>
            </a:r>
            <a:r>
              <a:rPr lang="en-US" sz="1400" dirty="0" smtClean="0">
                <a:hlinkClick r:id="rId2"/>
              </a:rPr>
              <a:t>/</a:t>
            </a:r>
            <a:r>
              <a:rPr lang="en-US" sz="1400" dirty="0" smtClean="0"/>
              <a:t> </a:t>
            </a:r>
            <a:endParaRPr lang="en-US" sz="1400" dirty="0"/>
          </a:p>
          <a:p>
            <a:pPr>
              <a:buFont typeface="Wingdings" panose="05000000000000000000" pitchFamily="2" charset="2"/>
              <a:buChar char="§"/>
            </a:pPr>
            <a:r>
              <a:rPr lang="en-US" sz="1400" dirty="0" smtClean="0"/>
              <a:t>GP is an Evolutionary Algorithm (EA), a subset of ML which is used to discover solutions to problems similar to how humans don’t know how to solve everything initially</a:t>
            </a:r>
          </a:p>
          <a:p>
            <a:pPr>
              <a:buFont typeface="Wingdings" panose="05000000000000000000" pitchFamily="2" charset="2"/>
              <a:buChar char="§"/>
            </a:pPr>
            <a:r>
              <a:rPr lang="en-US" sz="1400" dirty="0" smtClean="0"/>
              <a:t>GP allows no human preconceptions or biases</a:t>
            </a:r>
          </a:p>
          <a:p>
            <a:pPr>
              <a:buFont typeface="Wingdings" panose="05000000000000000000" pitchFamily="2" charset="2"/>
              <a:buChar char="§"/>
            </a:pPr>
            <a:r>
              <a:rPr lang="en-US" sz="1400" dirty="0" smtClean="0"/>
              <a:t>GP is inspired by biological fundamentals </a:t>
            </a:r>
            <a:r>
              <a:rPr lang="en-US" sz="1400" dirty="0"/>
              <a:t>of evolution </a:t>
            </a:r>
            <a:r>
              <a:rPr lang="en-US" sz="1400" dirty="0" smtClean="0"/>
              <a:t>(Darwinian </a:t>
            </a:r>
            <a:r>
              <a:rPr lang="en-US" sz="1400" dirty="0"/>
              <a:t>Process of Natural </a:t>
            </a:r>
            <a:r>
              <a:rPr lang="en-US" sz="1400" dirty="0" smtClean="0"/>
              <a:t>Selection), and implements an algorithm that uses random mutation, crossover, </a:t>
            </a:r>
            <a:r>
              <a:rPr lang="en-US" sz="1400" b="1" dirty="0" smtClean="0">
                <a:hlinkClick r:id="rId3" action="ppaction://hlinksldjump"/>
              </a:rPr>
              <a:t>fitness function</a:t>
            </a:r>
            <a:r>
              <a:rPr lang="en-US" sz="1400" dirty="0" smtClean="0"/>
              <a:t>, and multiple generations of evolution to resolve a user-defined task</a:t>
            </a:r>
          </a:p>
          <a:p>
            <a:pPr>
              <a:buFont typeface="Wingdings" panose="05000000000000000000" pitchFamily="2" charset="2"/>
              <a:buChar char="§"/>
            </a:pPr>
            <a:r>
              <a:rPr lang="en-US" sz="1400" dirty="0" smtClean="0"/>
              <a:t>GP has three main properties:</a:t>
            </a:r>
          </a:p>
          <a:p>
            <a:pPr lvl="1">
              <a:buFont typeface="Wingdings" panose="05000000000000000000" pitchFamily="2" charset="2"/>
              <a:buChar char="§"/>
            </a:pPr>
            <a:r>
              <a:rPr lang="en-US" sz="1100" dirty="0" smtClean="0"/>
              <a:t>Selection – population of possible solutions and fitness function, then at every iteration each fit is evaluated</a:t>
            </a:r>
          </a:p>
          <a:p>
            <a:pPr lvl="1">
              <a:buFont typeface="Wingdings" panose="05000000000000000000" pitchFamily="2" charset="2"/>
              <a:buChar char="§"/>
            </a:pPr>
            <a:r>
              <a:rPr lang="en-US" sz="1100" dirty="0" smtClean="0"/>
              <a:t>Crossover – selecting the fittest solution and performing crossover to </a:t>
            </a:r>
            <a:r>
              <a:rPr lang="en-US" sz="1100" i="1" dirty="0" smtClean="0"/>
              <a:t>create</a:t>
            </a:r>
            <a:r>
              <a:rPr lang="en-US" sz="1100" dirty="0" smtClean="0"/>
              <a:t> a new population</a:t>
            </a:r>
          </a:p>
          <a:p>
            <a:pPr lvl="1">
              <a:buFont typeface="Wingdings" panose="05000000000000000000" pitchFamily="2" charset="2"/>
              <a:buChar char="§"/>
            </a:pPr>
            <a:r>
              <a:rPr lang="en-US" sz="1100" dirty="0" smtClean="0"/>
              <a:t>Mutation – taking their children and mutating them with some random modification until you get the best solution</a:t>
            </a:r>
          </a:p>
          <a:p>
            <a:pPr>
              <a:buFont typeface="Wingdings" panose="05000000000000000000" pitchFamily="2" charset="2"/>
              <a:buChar char="§"/>
            </a:pPr>
            <a:r>
              <a:rPr lang="en-US" sz="1400" dirty="0" smtClean="0"/>
              <a:t>Generational Algorithm in GP:</a:t>
            </a:r>
          </a:p>
          <a:p>
            <a:pPr lvl="1">
              <a:buFont typeface="Wingdings" panose="05000000000000000000" pitchFamily="2" charset="2"/>
              <a:buChar char="§"/>
            </a:pPr>
            <a:r>
              <a:rPr lang="en-US" sz="1100" dirty="0">
                <a:hlinkClick r:id="rId4"/>
              </a:rPr>
              <a:t>http://geneticprogramming.com/about-gp/gp-workflow</a:t>
            </a:r>
            <a:r>
              <a:rPr lang="en-US" sz="1100" dirty="0" smtClean="0">
                <a:hlinkClick r:id="rId4"/>
              </a:rPr>
              <a:t>/</a:t>
            </a:r>
            <a:r>
              <a:rPr lang="en-US" sz="1100" dirty="0" smtClean="0"/>
              <a:t> </a:t>
            </a:r>
          </a:p>
          <a:p>
            <a:pPr>
              <a:buFont typeface="Wingdings" panose="05000000000000000000" pitchFamily="2" charset="2"/>
              <a:buChar char="§"/>
            </a:pPr>
            <a:r>
              <a:rPr lang="en-US" sz="1400" dirty="0" smtClean="0"/>
              <a:t>GPs can help discover the following:</a:t>
            </a:r>
          </a:p>
          <a:p>
            <a:pPr lvl="1">
              <a:buFont typeface="Wingdings" panose="05000000000000000000" pitchFamily="2" charset="2"/>
              <a:buChar char="§"/>
            </a:pPr>
            <a:r>
              <a:rPr lang="en-US" sz="1100" dirty="0" smtClean="0"/>
              <a:t>Functional relationship between features in data (Symbolic Regression)</a:t>
            </a:r>
          </a:p>
          <a:p>
            <a:pPr lvl="1">
              <a:buFont typeface="Wingdings" panose="05000000000000000000" pitchFamily="2" charset="2"/>
              <a:buChar char="§"/>
            </a:pPr>
            <a:r>
              <a:rPr lang="en-US" sz="1100" dirty="0" smtClean="0"/>
              <a:t>Grouping data into categories (Classification)</a:t>
            </a:r>
          </a:p>
          <a:p>
            <a:pPr lvl="1">
              <a:buFont typeface="Wingdings" panose="05000000000000000000" pitchFamily="2" charset="2"/>
              <a:buChar char="§"/>
            </a:pPr>
            <a:r>
              <a:rPr lang="en-US" sz="1100" dirty="0" smtClean="0"/>
              <a:t>Design of electrical circuits, antennae, and quantum algorithms</a:t>
            </a:r>
          </a:p>
        </p:txBody>
      </p:sp>
      <p:sp>
        <p:nvSpPr>
          <p:cNvPr id="7" name="Slide Number Placeholder 6"/>
          <p:cNvSpPr>
            <a:spLocks noGrp="1"/>
          </p:cNvSpPr>
          <p:nvPr>
            <p:ph type="sldNum" sz="quarter" idx="12"/>
          </p:nvPr>
        </p:nvSpPr>
        <p:spPr/>
        <p:txBody>
          <a:bodyPr/>
          <a:lstStyle/>
          <a:p>
            <a:fld id="{9C96302D-50DE-436D-9A13-63B37C6E98AB}" type="slidenum">
              <a:rPr lang="en-US" smtClean="0"/>
              <a:t>3</a:t>
            </a:fld>
            <a:endParaRPr lang="en-US" dirty="0"/>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38933" y="2105603"/>
            <a:ext cx="2114867" cy="3405068"/>
          </a:xfrm>
          <a:prstGeom prst="rect">
            <a:avLst/>
          </a:prstGeom>
        </p:spPr>
      </p:pic>
    </p:spTree>
    <p:extLst>
      <p:ext uri="{BB962C8B-B14F-4D97-AF65-F5344CB8AC3E}">
        <p14:creationId xmlns:p14="http://schemas.microsoft.com/office/powerpoint/2010/main" val="33426987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sng" dirty="0" smtClean="0"/>
              <a:t>TANGENT:</a:t>
            </a:r>
            <a:r>
              <a:rPr lang="en-US" i="1" dirty="0" smtClean="0"/>
              <a:t> </a:t>
            </a:r>
            <a:r>
              <a:rPr lang="en-US" dirty="0" smtClean="0"/>
              <a:t>Fitness Function</a:t>
            </a:r>
            <a:endParaRPr lang="en-US" dirty="0"/>
          </a:p>
        </p:txBody>
      </p:sp>
      <p:sp>
        <p:nvSpPr>
          <p:cNvPr id="4" name="Rectangle 3"/>
          <p:cNvSpPr>
            <a:spLocks noGrp="1" noChangeArrowheads="1"/>
          </p:cNvSpPr>
          <p:nvPr>
            <p:ph idx="1"/>
          </p:nvPr>
        </p:nvSpPr>
        <p:spPr>
          <a:xfrm>
            <a:off x="838199" y="1755118"/>
            <a:ext cx="8091488" cy="4357357"/>
          </a:xfrm>
        </p:spPr>
        <p:txBody>
          <a:bodyPr>
            <a:noAutofit/>
          </a:bodyPr>
          <a:lstStyle/>
          <a:p>
            <a:pPr>
              <a:buFont typeface="Wingdings" panose="05000000000000000000" pitchFamily="2" charset="2"/>
              <a:buChar char="§"/>
            </a:pPr>
            <a:r>
              <a:rPr lang="en-US" sz="1100" dirty="0">
                <a:hlinkClick r:id="rId2"/>
              </a:rPr>
              <a:t>https://</a:t>
            </a:r>
            <a:r>
              <a:rPr lang="en-US" sz="1100" dirty="0" smtClean="0">
                <a:hlinkClick r:id="rId2"/>
              </a:rPr>
              <a:t>towardsdatascience.com/how-to-define-a-fitness-function-in-a-genetic-algorithm-be572b9ea3b4</a:t>
            </a:r>
            <a:r>
              <a:rPr lang="en-US" sz="1400" dirty="0" smtClean="0"/>
              <a:t> </a:t>
            </a:r>
            <a:endParaRPr lang="en-US" sz="1400" dirty="0"/>
          </a:p>
          <a:p>
            <a:pPr>
              <a:buFont typeface="Wingdings" panose="05000000000000000000" pitchFamily="2" charset="2"/>
              <a:buChar char="§"/>
            </a:pPr>
            <a:r>
              <a:rPr lang="en-US" sz="1400" dirty="0" smtClean="0"/>
              <a:t>Fitness Function evaluates how close a given solution is to the optimum solution of the desired problem</a:t>
            </a:r>
          </a:p>
          <a:p>
            <a:pPr lvl="1">
              <a:buFont typeface="Wingdings" panose="05000000000000000000" pitchFamily="2" charset="2"/>
              <a:buChar char="§"/>
            </a:pPr>
            <a:r>
              <a:rPr lang="en-US" sz="1200" dirty="0" smtClean="0"/>
              <a:t>How best a solution fits</a:t>
            </a:r>
          </a:p>
          <a:p>
            <a:pPr lvl="1">
              <a:buFont typeface="Wingdings" panose="05000000000000000000" pitchFamily="2" charset="2"/>
              <a:buChar char="§"/>
            </a:pPr>
            <a:r>
              <a:rPr lang="en-US" sz="1200" dirty="0" smtClean="0"/>
              <a:t>Aka Evaluation Function</a:t>
            </a:r>
          </a:p>
          <a:p>
            <a:pPr>
              <a:buFont typeface="Wingdings" panose="05000000000000000000" pitchFamily="2" charset="2"/>
              <a:buChar char="§"/>
            </a:pPr>
            <a:r>
              <a:rPr lang="en-US" sz="1400" dirty="0" smtClean="0"/>
              <a:t>Since each solution is represented in binary numbers, aka chromosomes in generational algorithms, they have to be tested and given a score based on how close it is to the desired solution</a:t>
            </a:r>
          </a:p>
          <a:p>
            <a:pPr>
              <a:buFont typeface="Wingdings" panose="05000000000000000000" pitchFamily="2" charset="2"/>
              <a:buChar char="§"/>
            </a:pPr>
            <a:r>
              <a:rPr lang="en-US" sz="1400" dirty="0" smtClean="0"/>
              <a:t>The score is applied by fitness function on results obtained from tested solution</a:t>
            </a:r>
          </a:p>
          <a:p>
            <a:pPr>
              <a:buFont typeface="Wingdings" panose="05000000000000000000" pitchFamily="2" charset="2"/>
              <a:buChar char="§"/>
            </a:pPr>
            <a:r>
              <a:rPr lang="en-US" sz="1400" dirty="0" smtClean="0"/>
              <a:t>Examples include, trying to make a timetable where no schedules clash with each other.. this is where fitness functions are needed to ensure the most optimal timetable is created</a:t>
            </a:r>
            <a:endParaRPr lang="en-US" sz="1400" dirty="0"/>
          </a:p>
          <a:p>
            <a:pPr lvl="1">
              <a:buFont typeface="Wingdings" panose="05000000000000000000" pitchFamily="2" charset="2"/>
              <a:buChar char="§"/>
            </a:pPr>
            <a:r>
              <a:rPr lang="en-US" sz="1200" dirty="0" smtClean="0"/>
              <a:t>“Less number of students with class conflicts – the more fit the class is”</a:t>
            </a:r>
          </a:p>
          <a:p>
            <a:pPr>
              <a:buFont typeface="Wingdings" panose="05000000000000000000" pitchFamily="2" charset="2"/>
              <a:buChar char="§"/>
            </a:pPr>
            <a:endParaRPr lang="en-US" sz="1400" dirty="0" smtClean="0"/>
          </a:p>
        </p:txBody>
      </p:sp>
      <p:sp>
        <p:nvSpPr>
          <p:cNvPr id="7" name="Slide Number Placeholder 6"/>
          <p:cNvSpPr>
            <a:spLocks noGrp="1"/>
          </p:cNvSpPr>
          <p:nvPr>
            <p:ph type="sldNum" sz="quarter" idx="12"/>
          </p:nvPr>
        </p:nvSpPr>
        <p:spPr/>
        <p:txBody>
          <a:bodyPr/>
          <a:lstStyle/>
          <a:p>
            <a:fld id="{9C96302D-50DE-436D-9A13-63B37C6E98AB}" type="slidenum">
              <a:rPr lang="en-US" smtClean="0"/>
              <a:t>4</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8933" y="2105603"/>
            <a:ext cx="2114867" cy="3405068"/>
          </a:xfrm>
          <a:prstGeom prst="rect">
            <a:avLst/>
          </a:prstGeom>
        </p:spPr>
      </p:pic>
    </p:spTree>
    <p:extLst>
      <p:ext uri="{BB962C8B-B14F-4D97-AF65-F5344CB8AC3E}">
        <p14:creationId xmlns:p14="http://schemas.microsoft.com/office/powerpoint/2010/main" val="10087406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sng" dirty="0" smtClean="0"/>
              <a:t>TANGENT:</a:t>
            </a:r>
            <a:r>
              <a:rPr lang="en-US" i="1" dirty="0" smtClean="0"/>
              <a:t> </a:t>
            </a:r>
            <a:r>
              <a:rPr lang="en-US" dirty="0" smtClean="0"/>
              <a:t>TPOT – Data Science Assistant</a:t>
            </a:r>
            <a:endParaRPr lang="en-US" dirty="0"/>
          </a:p>
        </p:txBody>
      </p:sp>
      <p:sp>
        <p:nvSpPr>
          <p:cNvPr id="7" name="Slide Number Placeholder 6"/>
          <p:cNvSpPr>
            <a:spLocks noGrp="1"/>
          </p:cNvSpPr>
          <p:nvPr>
            <p:ph type="sldNum" sz="quarter" idx="12"/>
          </p:nvPr>
        </p:nvSpPr>
        <p:spPr/>
        <p:txBody>
          <a:bodyPr/>
          <a:lstStyle/>
          <a:p>
            <a:fld id="{9C96302D-50DE-436D-9A13-63B37C6E98AB}" type="slidenum">
              <a:rPr lang="en-US" smtClean="0"/>
              <a:t>5</a:t>
            </a:fld>
            <a:endParaRPr lang="en-US" dirty="0"/>
          </a:p>
        </p:txBody>
      </p:sp>
      <p:pic>
        <p:nvPicPr>
          <p:cNvPr id="5" name="Content Placeholder 4"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952708"/>
            <a:ext cx="8059767" cy="3792309"/>
          </a:xfrm>
          <a:ln>
            <a:solidFill>
              <a:srgbClr val="548235"/>
            </a:solidFill>
          </a:ln>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8933" y="2105603"/>
            <a:ext cx="2114867" cy="3405068"/>
          </a:xfrm>
          <a:prstGeom prst="rect">
            <a:avLst/>
          </a:prstGeom>
        </p:spPr>
      </p:pic>
    </p:spTree>
    <p:extLst>
      <p:ext uri="{BB962C8B-B14F-4D97-AF65-F5344CB8AC3E}">
        <p14:creationId xmlns:p14="http://schemas.microsoft.com/office/powerpoint/2010/main" val="4368589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sng" dirty="0" smtClean="0"/>
              <a:t>TANGENT:</a:t>
            </a:r>
            <a:r>
              <a:rPr lang="en-US" i="1" dirty="0" smtClean="0"/>
              <a:t> </a:t>
            </a:r>
            <a:r>
              <a:rPr lang="en-US" dirty="0" smtClean="0"/>
              <a:t>TPOT – Pipeline</a:t>
            </a:r>
            <a:endParaRPr lang="en-US" dirty="0"/>
          </a:p>
        </p:txBody>
      </p:sp>
      <p:sp>
        <p:nvSpPr>
          <p:cNvPr id="7" name="Slide Number Placeholder 6"/>
          <p:cNvSpPr>
            <a:spLocks noGrp="1"/>
          </p:cNvSpPr>
          <p:nvPr>
            <p:ph type="sldNum" sz="quarter" idx="12"/>
          </p:nvPr>
        </p:nvSpPr>
        <p:spPr/>
        <p:txBody>
          <a:bodyPr/>
          <a:lstStyle/>
          <a:p>
            <a:fld id="{9C96302D-50DE-436D-9A13-63B37C6E98AB}" type="slidenum">
              <a:rPr lang="en-US" smtClean="0"/>
              <a:t>6</a:t>
            </a:fld>
            <a:endParaRPr lang="en-US" dirty="0"/>
          </a:p>
        </p:txBody>
      </p:sp>
      <p:pic>
        <p:nvPicPr>
          <p:cNvPr id="4" name="Content Placeholder 3"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783763"/>
            <a:ext cx="8133342" cy="4035146"/>
          </a:xfrm>
          <a:ln>
            <a:solidFill>
              <a:srgbClr val="548235"/>
            </a:solidFill>
          </a:ln>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8933" y="2105603"/>
            <a:ext cx="2114867" cy="3405068"/>
          </a:xfrm>
          <a:prstGeom prst="rect">
            <a:avLst/>
          </a:prstGeom>
        </p:spPr>
      </p:pic>
    </p:spTree>
    <p:extLst>
      <p:ext uri="{BB962C8B-B14F-4D97-AF65-F5344CB8AC3E}">
        <p14:creationId xmlns:p14="http://schemas.microsoft.com/office/powerpoint/2010/main" val="7363274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sng" dirty="0" smtClean="0"/>
              <a:t>TANGENT:</a:t>
            </a:r>
            <a:r>
              <a:rPr lang="en-US" i="1" dirty="0" smtClean="0"/>
              <a:t> </a:t>
            </a:r>
            <a:r>
              <a:rPr lang="en-US" dirty="0" smtClean="0"/>
              <a:t>PCA </a:t>
            </a:r>
            <a:endParaRPr lang="en-US" dirty="0"/>
          </a:p>
        </p:txBody>
      </p:sp>
      <p:sp>
        <p:nvSpPr>
          <p:cNvPr id="4" name="Rectangle 3"/>
          <p:cNvSpPr>
            <a:spLocks noGrp="1" noChangeArrowheads="1"/>
          </p:cNvSpPr>
          <p:nvPr>
            <p:ph idx="1"/>
          </p:nvPr>
        </p:nvSpPr>
        <p:spPr>
          <a:xfrm>
            <a:off x="838199" y="1755118"/>
            <a:ext cx="8091488" cy="4357357"/>
          </a:xfrm>
        </p:spPr>
        <p:txBody>
          <a:bodyPr>
            <a:noAutofit/>
          </a:bodyPr>
          <a:lstStyle/>
          <a:p>
            <a:pPr>
              <a:buFont typeface="Wingdings" panose="05000000000000000000" pitchFamily="2" charset="2"/>
              <a:buChar char="§"/>
            </a:pPr>
            <a:r>
              <a:rPr lang="en-US" sz="2000" dirty="0" smtClean="0"/>
              <a:t>Principal Component Analysis (PCA)</a:t>
            </a:r>
          </a:p>
          <a:p>
            <a:pPr lvl="1">
              <a:buFont typeface="Wingdings" panose="05000000000000000000" pitchFamily="2" charset="2"/>
              <a:buChar char="§"/>
            </a:pPr>
            <a:r>
              <a:rPr lang="en-US" sz="1600" dirty="0" smtClean="0"/>
              <a:t>ML method to reduce number of features in a dataset</a:t>
            </a:r>
          </a:p>
          <a:p>
            <a:pPr lvl="1">
              <a:buFont typeface="Wingdings" panose="05000000000000000000" pitchFamily="2" charset="2"/>
              <a:buChar char="§"/>
            </a:pPr>
            <a:r>
              <a:rPr lang="en-US" sz="1600" dirty="0" smtClean="0"/>
              <a:t>A fundamental step in any project in order to reduce the chance of </a:t>
            </a:r>
            <a:r>
              <a:rPr lang="en-US" sz="1600" dirty="0" err="1" smtClean="0"/>
              <a:t>overfitting</a:t>
            </a:r>
            <a:endParaRPr lang="en-US" sz="1600" dirty="0" smtClean="0"/>
          </a:p>
          <a:p>
            <a:pPr lvl="1">
              <a:buFont typeface="Wingdings" panose="05000000000000000000" pitchFamily="2" charset="2"/>
              <a:buChar char="§"/>
            </a:pPr>
            <a:r>
              <a:rPr lang="en-US" sz="1600" dirty="0" smtClean="0"/>
              <a:t>Follow a step-by-step guide by </a:t>
            </a:r>
            <a:r>
              <a:rPr lang="en-US" sz="1600" dirty="0" err="1" smtClean="0"/>
              <a:t>Shivesn</a:t>
            </a:r>
            <a:r>
              <a:rPr lang="en-US" sz="1600" dirty="0" smtClean="0"/>
              <a:t> </a:t>
            </a:r>
            <a:r>
              <a:rPr lang="en-US" sz="1600" dirty="0" err="1" smtClean="0"/>
              <a:t>Chaturvedi</a:t>
            </a:r>
            <a:r>
              <a:rPr lang="en-US" sz="1600" dirty="0" smtClean="0"/>
              <a:t> on Coders Packet:</a:t>
            </a:r>
          </a:p>
          <a:p>
            <a:pPr lvl="1">
              <a:buFont typeface="Wingdings" panose="05000000000000000000" pitchFamily="2" charset="2"/>
              <a:buChar char="§"/>
            </a:pPr>
            <a:r>
              <a:rPr lang="en-US" sz="1400" dirty="0">
                <a:hlinkClick r:id="rId2"/>
              </a:rPr>
              <a:t>https://</a:t>
            </a:r>
            <a:r>
              <a:rPr lang="en-US" sz="1400" dirty="0" smtClean="0">
                <a:hlinkClick r:id="rId2"/>
              </a:rPr>
              <a:t>coderspacket.com/preprocessing-of-data-using-pca-principal-component-analysis</a:t>
            </a:r>
            <a:r>
              <a:rPr lang="en-US" sz="1400" dirty="0" smtClean="0"/>
              <a:t> </a:t>
            </a:r>
          </a:p>
        </p:txBody>
      </p:sp>
      <p:sp>
        <p:nvSpPr>
          <p:cNvPr id="7" name="Slide Number Placeholder 6"/>
          <p:cNvSpPr>
            <a:spLocks noGrp="1"/>
          </p:cNvSpPr>
          <p:nvPr>
            <p:ph type="sldNum" sz="quarter" idx="12"/>
          </p:nvPr>
        </p:nvSpPr>
        <p:spPr/>
        <p:txBody>
          <a:bodyPr/>
          <a:lstStyle/>
          <a:p>
            <a:fld id="{9C96302D-50DE-436D-9A13-63B37C6E98AB}" type="slidenum">
              <a:rPr lang="en-US" smtClean="0"/>
              <a:t>7</a:t>
            </a:fld>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8933" y="2105603"/>
            <a:ext cx="2114867" cy="3405068"/>
          </a:xfrm>
          <a:prstGeom prst="rect">
            <a:avLst/>
          </a:prstGeom>
        </p:spPr>
      </p:pic>
    </p:spTree>
    <p:extLst>
      <p:ext uri="{BB962C8B-B14F-4D97-AF65-F5344CB8AC3E}">
        <p14:creationId xmlns:p14="http://schemas.microsoft.com/office/powerpoint/2010/main" val="18999929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 TPOT: Pros/Cons</a:t>
            </a:r>
            <a:endParaRPr lang="en-US" dirty="0"/>
          </a:p>
        </p:txBody>
      </p:sp>
      <p:sp>
        <p:nvSpPr>
          <p:cNvPr id="7" name="Slide Number Placeholder 6"/>
          <p:cNvSpPr>
            <a:spLocks noGrp="1"/>
          </p:cNvSpPr>
          <p:nvPr>
            <p:ph type="sldNum" sz="quarter" idx="12"/>
          </p:nvPr>
        </p:nvSpPr>
        <p:spPr/>
        <p:txBody>
          <a:bodyPr/>
          <a:lstStyle/>
          <a:p>
            <a:fld id="{9C96302D-50DE-436D-9A13-63B37C6E98AB}" type="slidenum">
              <a:rPr lang="en-US" smtClean="0"/>
              <a:t>8</a:t>
            </a:fld>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815264892"/>
              </p:ext>
            </p:extLst>
          </p:nvPr>
        </p:nvGraphicFramePr>
        <p:xfrm>
          <a:off x="1533632" y="1956231"/>
          <a:ext cx="9124736" cy="3187500"/>
        </p:xfrm>
        <a:graphic>
          <a:graphicData uri="http://schemas.openxmlformats.org/drawingml/2006/table">
            <a:tbl>
              <a:tblPr firstRow="1" bandRow="1">
                <a:tableStyleId>{912C8C85-51F0-491E-9774-3900AFEF0FD7}</a:tableStyleId>
              </a:tblPr>
              <a:tblGrid>
                <a:gridCol w="4562368"/>
                <a:gridCol w="4562368"/>
              </a:tblGrid>
              <a:tr h="530957">
                <a:tc>
                  <a:txBody>
                    <a:bodyPr/>
                    <a:lstStyle/>
                    <a:p>
                      <a:r>
                        <a:rPr lang="en-US" sz="2400" dirty="0" smtClean="0"/>
                        <a:t>PROS</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48235"/>
                    </a:solidFill>
                  </a:tcPr>
                </a:tc>
                <a:tc>
                  <a:txBody>
                    <a:bodyPr/>
                    <a:lstStyle/>
                    <a:p>
                      <a:r>
                        <a:rPr lang="en-US" sz="2400" dirty="0" smtClean="0"/>
                        <a:t>CONS</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48235"/>
                    </a:solidFill>
                  </a:tcPr>
                </a:tc>
              </a:tr>
              <a:tr h="4315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Designed as a Data Scientist Assistant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Not designed for automated deep learning</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410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Open Source &amp; Community Support (Decent Documentation)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Needs lots of time (hours or even a day) for optimal results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80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Genetic Programming (natural selection like model selection)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Slow processing speed (have</a:t>
                      </a:r>
                      <a:r>
                        <a:rPr lang="en-US" sz="1600" baseline="0" dirty="0" smtClean="0"/>
                        <a:t> to configure parameters for faster performance)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80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600" dirty="0" smtClean="0"/>
                        <a:t>Different TPOT runs might result in different pipeline recommendations, as optimization</a:t>
                      </a:r>
                      <a:r>
                        <a:rPr lang="en-CA" sz="1600" baseline="0" dirty="0" smtClean="0"/>
                        <a:t> algorithm is stochastic in nature; however, it always chooses the best model for same dataset</a:t>
                      </a:r>
                      <a:endParaRPr lang="en-US" sz="16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Not simple to install</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92319220"/>
      </p:ext>
    </p:extLst>
  </p:cSld>
  <p:clrMapOvr>
    <a:masterClrMapping/>
  </p:clrMapOvr>
  <p:timing>
    <p:tnLst>
      <p:par>
        <p:cTn id="1" dur="indefinite" restart="never" nodeType="tmRoot"/>
      </p:par>
    </p:tnLst>
  </p:timing>
</p:sld>
</file>

<file path=ppt/theme/theme1.xml><?xml version="1.0" encoding="utf-8"?>
<a:theme xmlns:a="http://schemas.openxmlformats.org/drawingml/2006/main" name="DCTemplat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C_Template.potx" id="{1796D9FE-FCEA-46C1-B748-12FE3037880F}" vid="{A17809B9-797C-461B-99BE-67988CC989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DC_Template</Template>
  <TotalTime>22762</TotalTime>
  <Words>1719</Words>
  <Application>Microsoft Office PowerPoint</Application>
  <PresentationFormat>Widescreen</PresentationFormat>
  <Paragraphs>183</Paragraphs>
  <Slides>15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Mulish</vt:lpstr>
      <vt:lpstr>Wingdings</vt:lpstr>
      <vt:lpstr>DCTemplate</vt:lpstr>
      <vt:lpstr>AIDI 1010 –  Introduction to Emerging Technologies  WEEK5</vt:lpstr>
      <vt:lpstr>Week Objectives</vt:lpstr>
      <vt:lpstr>(A) TPOT (What is it?)</vt:lpstr>
      <vt:lpstr>TANGENT: Genetic Programming (GP)</vt:lpstr>
      <vt:lpstr>TANGENT: Fitness Function</vt:lpstr>
      <vt:lpstr>TANGENT: TPOT – Data Science Assistant</vt:lpstr>
      <vt:lpstr>TANGENT: TPOT – Pipeline</vt:lpstr>
      <vt:lpstr>TANGENT: PCA </vt:lpstr>
      <vt:lpstr>(B) TPOT: Pros/Cons</vt:lpstr>
      <vt:lpstr>(B) TPOT: Hyperparameters</vt:lpstr>
      <vt:lpstr>(C) TPOT: Example</vt:lpstr>
      <vt:lpstr>TANGENT: Cross-Validation</vt:lpstr>
      <vt:lpstr>Disclaimer</vt:lpstr>
      <vt:lpstr>References</vt:lpstr>
      <vt:lpstr>Thank You Very Much</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Uzair Ahmad</dc:creator>
  <cp:lastModifiedBy>JB</cp:lastModifiedBy>
  <cp:revision>152</cp:revision>
  <dcterms:created xsi:type="dcterms:W3CDTF">2020-06-03T22:03:42Z</dcterms:created>
  <dcterms:modified xsi:type="dcterms:W3CDTF">2022-02-10T22:19:26Z</dcterms:modified>
</cp:coreProperties>
</file>