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745" r:id="rId1"/>
  </p:sldMasterIdLst>
  <p:notesMasterIdLst>
    <p:notesMasterId r:id="rId14"/>
  </p:notesMasterIdLst>
  <p:handoutMasterIdLst>
    <p:handoutMasterId r:id="rId15"/>
  </p:handoutMasterIdLst>
  <p:sldIdLst>
    <p:sldId id="256" r:id="rId2"/>
    <p:sldId id="280" r:id="rId3"/>
    <p:sldId id="377" r:id="rId4"/>
    <p:sldId id="393" r:id="rId5"/>
    <p:sldId id="403" r:id="rId6"/>
    <p:sldId id="401" r:id="rId7"/>
    <p:sldId id="386" r:id="rId8"/>
    <p:sldId id="395" r:id="rId9"/>
    <p:sldId id="394" r:id="rId10"/>
    <p:sldId id="368" r:id="rId11"/>
    <p:sldId id="376" r:id="rId12"/>
    <p:sldId id="361"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a:srgbClr val="54823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286" autoAdjust="0"/>
    <p:restoredTop sz="95394" autoAdjust="0"/>
  </p:normalViewPr>
  <p:slideViewPr>
    <p:cSldViewPr snapToGrid="0">
      <p:cViewPr varScale="1">
        <p:scale>
          <a:sx n="122" d="100"/>
          <a:sy n="122" d="100"/>
        </p:scale>
        <p:origin x="288" y="86"/>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77" d="100"/>
          <a:sy n="77" d="100"/>
        </p:scale>
        <p:origin x="3413"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794F3DE-D638-4745-9ED7-D867AFD27833}" type="datetimeFigureOut">
              <a:rPr lang="en-US" smtClean="0"/>
              <a:t>2/17/2022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8B8C718-07CA-4B75-AB20-72D67692CE96}" type="slidenum">
              <a:rPr lang="en-US" smtClean="0"/>
              <a:t>‹#›</a:t>
            </a:fld>
            <a:endParaRPr lang="en-US"/>
          </a:p>
        </p:txBody>
      </p:sp>
    </p:spTree>
    <p:extLst>
      <p:ext uri="{BB962C8B-B14F-4D97-AF65-F5344CB8AC3E}">
        <p14:creationId xmlns:p14="http://schemas.microsoft.com/office/powerpoint/2010/main" val="10715361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3A519C-90A0-4E66-89AD-B2B05D54A8DE}" type="datetimeFigureOut">
              <a:rPr lang="en-US" smtClean="0"/>
              <a:t>2/17/2022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A91CA0-EEE1-42C5-AAF8-FF8F00FF449A}" type="slidenum">
              <a:rPr lang="en-US" smtClean="0"/>
              <a:t>‹#›</a:t>
            </a:fld>
            <a:endParaRPr lang="en-US" dirty="0"/>
          </a:p>
        </p:txBody>
      </p:sp>
    </p:spTree>
    <p:extLst>
      <p:ext uri="{BB962C8B-B14F-4D97-AF65-F5344CB8AC3E}">
        <p14:creationId xmlns:p14="http://schemas.microsoft.com/office/powerpoint/2010/main" val="41991815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A91CA0-EEE1-42C5-AAF8-FF8F00FF449A}" type="slidenum">
              <a:rPr lang="en-US" smtClean="0"/>
              <a:t>0</a:t>
            </a:fld>
            <a:endParaRPr lang="en-US" dirty="0"/>
          </a:p>
        </p:txBody>
      </p:sp>
    </p:spTree>
    <p:extLst>
      <p:ext uri="{BB962C8B-B14F-4D97-AF65-F5344CB8AC3E}">
        <p14:creationId xmlns:p14="http://schemas.microsoft.com/office/powerpoint/2010/main" val="23310654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A91CA0-EEE1-42C5-AAF8-FF8F00FF449A}" type="slidenum">
              <a:rPr lang="en-US" smtClean="0"/>
              <a:t>2</a:t>
            </a:fld>
            <a:endParaRPr lang="en-US" dirty="0"/>
          </a:p>
        </p:txBody>
      </p:sp>
    </p:spTree>
    <p:extLst>
      <p:ext uri="{BB962C8B-B14F-4D97-AF65-F5344CB8AC3E}">
        <p14:creationId xmlns:p14="http://schemas.microsoft.com/office/powerpoint/2010/main" val="28702030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A91CA0-EEE1-42C5-AAF8-FF8F00FF449A}" type="slidenum">
              <a:rPr lang="en-US" smtClean="0"/>
              <a:t>5</a:t>
            </a:fld>
            <a:endParaRPr lang="en-US" dirty="0"/>
          </a:p>
        </p:txBody>
      </p:sp>
    </p:spTree>
    <p:extLst>
      <p:ext uri="{BB962C8B-B14F-4D97-AF65-F5344CB8AC3E}">
        <p14:creationId xmlns:p14="http://schemas.microsoft.com/office/powerpoint/2010/main" val="34332386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stretch>
            <a:fillRect/>
          </a:stretch>
        </p:blipFill>
        <p:spPr>
          <a:xfrm>
            <a:off x="102193" y="6176963"/>
            <a:ext cx="2724147" cy="681037"/>
          </a:xfrm>
          <a:prstGeom prst="rect">
            <a:avLst/>
          </a:prstGeom>
        </p:spPr>
      </p:pic>
      <p:sp>
        <p:nvSpPr>
          <p:cNvPr id="2" name="Title 1"/>
          <p:cNvSpPr>
            <a:spLocks noGrp="1"/>
          </p:cNvSpPr>
          <p:nvPr>
            <p:ph type="ctrTitle"/>
          </p:nvPr>
        </p:nvSpPr>
        <p:spPr>
          <a:xfrm>
            <a:off x="1524000" y="1122363"/>
            <a:ext cx="9144000" cy="2387600"/>
          </a:xfrm>
          <a:solidFill>
            <a:schemeClr val="accent6">
              <a:lumMod val="75000"/>
            </a:schemeClr>
          </a:solidFill>
        </p:spPr>
        <p:txBody>
          <a:bodyPr anchor="b"/>
          <a:lstStyle>
            <a:lvl1pPr algn="ctr">
              <a:defRPr sz="60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1524000" y="3624340"/>
            <a:ext cx="9144000" cy="1655762"/>
          </a:xfrm>
        </p:spPr>
        <p:txBody>
          <a:bodyPr>
            <a:normAutofit/>
          </a:bodyPr>
          <a:lstStyle>
            <a:lvl1pPr marL="0" indent="0" algn="ctr">
              <a:buNone/>
              <a:defRPr sz="4000">
                <a:solidFill>
                  <a:srgbClr val="2E7158"/>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a:xfrm>
            <a:off x="1155922" y="6356350"/>
            <a:ext cx="2425477" cy="365125"/>
          </a:xfrm>
        </p:spPr>
        <p:txBody>
          <a:bodyPr/>
          <a:lstStyle/>
          <a:p>
            <a:fld id="{1B186027-7DAF-4EA9-BCC0-40EF79BB3EDE}" type="datetime1">
              <a:rPr lang="en-CA" smtClean="0"/>
              <a:t>2022-02-17</a:t>
            </a:fld>
            <a:endParaRPr lang="en-US" dirty="0"/>
          </a:p>
        </p:txBody>
      </p:sp>
      <p:sp>
        <p:nvSpPr>
          <p:cNvPr id="6" name="Slide Number Placeholder 5"/>
          <p:cNvSpPr>
            <a:spLocks noGrp="1"/>
          </p:cNvSpPr>
          <p:nvPr>
            <p:ph type="sldNum" sz="quarter" idx="12"/>
          </p:nvPr>
        </p:nvSpPr>
        <p:spPr>
          <a:xfrm>
            <a:off x="8610600" y="6356350"/>
            <a:ext cx="2743200" cy="365125"/>
          </a:xfrm>
        </p:spPr>
        <p:txBody>
          <a:bodyPr/>
          <a:lstStyle/>
          <a:p>
            <a:fld id="{9C96302D-50DE-436D-9A13-63B37C6E98AB}" type="slidenum">
              <a:rPr lang="en-US" smtClean="0"/>
              <a:t>‹#›</a:t>
            </a:fld>
            <a:endParaRPr lang="en-US" dirty="0"/>
          </a:p>
        </p:txBody>
      </p:sp>
    </p:spTree>
    <p:extLst>
      <p:ext uri="{BB962C8B-B14F-4D97-AF65-F5344CB8AC3E}">
        <p14:creationId xmlns:p14="http://schemas.microsoft.com/office/powerpoint/2010/main" val="404133820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EA3104-5B52-407E-B0A8-86B5FFBCBA7A}" type="datetime1">
              <a:rPr lang="en-CA" smtClean="0"/>
              <a:t>2022-02-17</a:t>
            </a:fld>
            <a:endParaRPr lang="en-US" dirty="0"/>
          </a:p>
        </p:txBody>
      </p:sp>
      <p:sp>
        <p:nvSpPr>
          <p:cNvPr id="6" name="Slide Number Placeholder 5"/>
          <p:cNvSpPr>
            <a:spLocks noGrp="1"/>
          </p:cNvSpPr>
          <p:nvPr>
            <p:ph type="sldNum" sz="quarter" idx="12"/>
          </p:nvPr>
        </p:nvSpPr>
        <p:spPr/>
        <p:txBody>
          <a:bodyPr/>
          <a:lstStyle/>
          <a:p>
            <a:fld id="{9C96302D-50DE-436D-9A13-63B37C6E98AB}" type="slidenum">
              <a:rPr lang="en-US" smtClean="0"/>
              <a:t>‹#›</a:t>
            </a:fld>
            <a:endParaRPr lang="en-US" dirty="0"/>
          </a:p>
        </p:txBody>
      </p:sp>
    </p:spTree>
    <p:extLst>
      <p:ext uri="{BB962C8B-B14F-4D97-AF65-F5344CB8AC3E}">
        <p14:creationId xmlns:p14="http://schemas.microsoft.com/office/powerpoint/2010/main" val="1573643052"/>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5B9F42-E6C0-4E0F-8C0D-6BB286B0AD1C}" type="datetime1">
              <a:rPr lang="en-CA" smtClean="0"/>
              <a:t>2022-02-17</a:t>
            </a:fld>
            <a:endParaRPr lang="en-US" dirty="0"/>
          </a:p>
        </p:txBody>
      </p:sp>
      <p:sp>
        <p:nvSpPr>
          <p:cNvPr id="6" name="Slide Number Placeholder 5"/>
          <p:cNvSpPr>
            <a:spLocks noGrp="1"/>
          </p:cNvSpPr>
          <p:nvPr>
            <p:ph type="sldNum" sz="quarter" idx="12"/>
          </p:nvPr>
        </p:nvSpPr>
        <p:spPr/>
        <p:txBody>
          <a:bodyPr/>
          <a:lstStyle/>
          <a:p>
            <a:fld id="{9C96302D-50DE-436D-9A13-63B37C6E98AB}" type="slidenum">
              <a:rPr lang="en-US" smtClean="0"/>
              <a:t>‹#›</a:t>
            </a:fld>
            <a:endParaRPr lang="en-US" dirty="0"/>
          </a:p>
        </p:txBody>
      </p:sp>
    </p:spTree>
    <p:extLst>
      <p:ext uri="{BB962C8B-B14F-4D97-AF65-F5344CB8AC3E}">
        <p14:creationId xmlns:p14="http://schemas.microsoft.com/office/powerpoint/2010/main" val="273724856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stretch>
            <a:fillRect/>
          </a:stretch>
        </p:blipFill>
        <p:spPr>
          <a:xfrm>
            <a:off x="102193" y="6176963"/>
            <a:ext cx="2724147" cy="681037"/>
          </a:xfrm>
          <a:prstGeom prst="rect">
            <a:avLst/>
          </a:prstGeom>
        </p:spPr>
      </p:pic>
      <p:sp>
        <p:nvSpPr>
          <p:cNvPr id="2" name="Title 1"/>
          <p:cNvSpPr>
            <a:spLocks noGrp="1"/>
          </p:cNvSpPr>
          <p:nvPr>
            <p:ph type="title"/>
          </p:nvPr>
        </p:nvSpPr>
        <p:spPr>
          <a:solidFill>
            <a:schemeClr val="accent6">
              <a:lumMod val="75000"/>
            </a:schemeClr>
          </a:solidFill>
        </p:spPr>
        <p:txBody>
          <a:bodyPr/>
          <a:lstStyle>
            <a:lvl1pPr>
              <a:defRPr>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155922" y="6356350"/>
            <a:ext cx="2425477" cy="365125"/>
          </a:xfrm>
        </p:spPr>
        <p:txBody>
          <a:bodyPr/>
          <a:lstStyle/>
          <a:p>
            <a:fld id="{8331AF19-B7F5-4FAA-94ED-8B78572EB73B}" type="datetime1">
              <a:rPr lang="en-CA" smtClean="0"/>
              <a:t>2022-02-17</a:t>
            </a:fld>
            <a:endParaRPr lang="en-CA"/>
          </a:p>
        </p:txBody>
      </p:sp>
      <p:sp>
        <p:nvSpPr>
          <p:cNvPr id="6" name="Slide Number Placeholder 5"/>
          <p:cNvSpPr>
            <a:spLocks noGrp="1"/>
          </p:cNvSpPr>
          <p:nvPr>
            <p:ph type="sldNum" sz="quarter" idx="12"/>
          </p:nvPr>
        </p:nvSpPr>
        <p:spPr/>
        <p:txBody>
          <a:bodyPr/>
          <a:lstStyle/>
          <a:p>
            <a:fld id="{9C96302D-50DE-436D-9A13-63B37C6E98AB}" type="slidenum">
              <a:rPr lang="en-US" smtClean="0"/>
              <a:t>‹#›</a:t>
            </a:fld>
            <a:endParaRPr lang="en-US" dirty="0"/>
          </a:p>
        </p:txBody>
      </p:sp>
    </p:spTree>
    <p:extLst>
      <p:ext uri="{BB962C8B-B14F-4D97-AF65-F5344CB8AC3E}">
        <p14:creationId xmlns:p14="http://schemas.microsoft.com/office/powerpoint/2010/main" val="236680464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stretch>
            <a:fillRect/>
          </a:stretch>
        </p:blipFill>
        <p:spPr>
          <a:xfrm>
            <a:off x="102193" y="6176963"/>
            <a:ext cx="2724147" cy="681037"/>
          </a:xfrm>
          <a:prstGeom prst="rect">
            <a:avLst/>
          </a:prstGeom>
        </p:spPr>
      </p:pic>
      <p:sp>
        <p:nvSpPr>
          <p:cNvPr id="2" name="Title 1"/>
          <p:cNvSpPr>
            <a:spLocks noGrp="1"/>
          </p:cNvSpPr>
          <p:nvPr>
            <p:ph type="title"/>
          </p:nvPr>
        </p:nvSpPr>
        <p:spPr>
          <a:xfrm>
            <a:off x="831850" y="1709738"/>
            <a:ext cx="10515600" cy="2852737"/>
          </a:xfrm>
          <a:solidFill>
            <a:schemeClr val="accent6">
              <a:lumMod val="75000"/>
            </a:schemeClr>
          </a:solidFill>
        </p:spPr>
        <p:txBody>
          <a:bodyPr anchor="b"/>
          <a:lstStyle>
            <a:lvl1pPr>
              <a:defRPr sz="600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1155922" y="6356350"/>
            <a:ext cx="2425477" cy="365125"/>
          </a:xfrm>
        </p:spPr>
        <p:txBody>
          <a:bodyPr/>
          <a:lstStyle/>
          <a:p>
            <a:fld id="{BE15C1FF-6AFA-4D12-B5E2-8FFA469B16FF}" type="datetime1">
              <a:rPr lang="en-CA" smtClean="0"/>
              <a:t>2022-02-17</a:t>
            </a:fld>
            <a:endParaRPr lang="en-US" dirty="0"/>
          </a:p>
        </p:txBody>
      </p:sp>
      <p:sp>
        <p:nvSpPr>
          <p:cNvPr id="6" name="Slide Number Placeholder 5"/>
          <p:cNvSpPr>
            <a:spLocks noGrp="1"/>
          </p:cNvSpPr>
          <p:nvPr>
            <p:ph type="sldNum" sz="quarter" idx="12"/>
          </p:nvPr>
        </p:nvSpPr>
        <p:spPr/>
        <p:txBody>
          <a:bodyPr/>
          <a:lstStyle/>
          <a:p>
            <a:fld id="{9C96302D-50DE-436D-9A13-63B37C6E98AB}" type="slidenum">
              <a:rPr lang="en-US" smtClean="0"/>
              <a:t>‹#›</a:t>
            </a:fld>
            <a:endParaRPr lang="en-US" dirty="0"/>
          </a:p>
        </p:txBody>
      </p:sp>
    </p:spTree>
    <p:extLst>
      <p:ext uri="{BB962C8B-B14F-4D97-AF65-F5344CB8AC3E}">
        <p14:creationId xmlns:p14="http://schemas.microsoft.com/office/powerpoint/2010/main" val="427344224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stretch>
            <a:fillRect/>
          </a:stretch>
        </p:blipFill>
        <p:spPr>
          <a:xfrm>
            <a:off x="102193" y="6176963"/>
            <a:ext cx="2724147" cy="681037"/>
          </a:xfrm>
          <a:prstGeom prst="rect">
            <a:avLst/>
          </a:prstGeom>
        </p:spPr>
      </p:pic>
      <p:sp>
        <p:nvSpPr>
          <p:cNvPr id="2" name="Title 1"/>
          <p:cNvSpPr>
            <a:spLocks noGrp="1"/>
          </p:cNvSpPr>
          <p:nvPr>
            <p:ph type="title"/>
          </p:nvPr>
        </p:nvSpPr>
        <p:spPr>
          <a:solidFill>
            <a:schemeClr val="accent6">
              <a:lumMod val="75000"/>
            </a:schemeClr>
          </a:solidFill>
        </p:spPr>
        <p:txBody>
          <a:bodyPr/>
          <a:lstStyle>
            <a:lvl1pPr>
              <a:defRPr>
                <a:solidFill>
                  <a:schemeClr val="bg1"/>
                </a:solidFill>
              </a:defRPr>
            </a:lvl1p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E262012-B17D-4EC0-90D1-AC5DF7CF1C97}" type="datetime1">
              <a:rPr lang="en-CA" smtClean="0"/>
              <a:t>2022-02-17</a:t>
            </a:fld>
            <a:endParaRPr lang="en-US" dirty="0"/>
          </a:p>
        </p:txBody>
      </p:sp>
      <p:sp>
        <p:nvSpPr>
          <p:cNvPr id="7" name="Slide Number Placeholder 6"/>
          <p:cNvSpPr>
            <a:spLocks noGrp="1"/>
          </p:cNvSpPr>
          <p:nvPr>
            <p:ph type="sldNum" sz="quarter" idx="12"/>
          </p:nvPr>
        </p:nvSpPr>
        <p:spPr/>
        <p:txBody>
          <a:bodyPr/>
          <a:lstStyle/>
          <a:p>
            <a:fld id="{9C96302D-50DE-436D-9A13-63B37C6E98AB}" type="slidenum">
              <a:rPr lang="en-US" smtClean="0"/>
              <a:t>‹#›</a:t>
            </a:fld>
            <a:endParaRPr lang="en-US" dirty="0"/>
          </a:p>
        </p:txBody>
      </p:sp>
    </p:spTree>
    <p:extLst>
      <p:ext uri="{BB962C8B-B14F-4D97-AF65-F5344CB8AC3E}">
        <p14:creationId xmlns:p14="http://schemas.microsoft.com/office/powerpoint/2010/main" val="54375157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stretch>
            <a:fillRect/>
          </a:stretch>
        </p:blipFill>
        <p:spPr>
          <a:xfrm>
            <a:off x="102193" y="6176963"/>
            <a:ext cx="2724147" cy="681037"/>
          </a:xfrm>
          <a:prstGeom prst="rect">
            <a:avLst/>
          </a:prstGeom>
        </p:spPr>
      </p:pic>
      <p:sp>
        <p:nvSpPr>
          <p:cNvPr id="2" name="Title 1"/>
          <p:cNvSpPr>
            <a:spLocks noGrp="1"/>
          </p:cNvSpPr>
          <p:nvPr>
            <p:ph type="title"/>
          </p:nvPr>
        </p:nvSpPr>
        <p:spPr>
          <a:xfrm>
            <a:off x="839788" y="365125"/>
            <a:ext cx="10515600" cy="1325563"/>
          </a:xfrm>
          <a:solidFill>
            <a:schemeClr val="accent6">
              <a:lumMod val="75000"/>
            </a:schemeClr>
          </a:solidFill>
        </p:spPr>
        <p:txBody>
          <a:bodyPr/>
          <a:lstStyle>
            <a:lvl1pPr>
              <a:defRPr>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1155922" y="6356350"/>
            <a:ext cx="2425477" cy="365125"/>
          </a:xfrm>
        </p:spPr>
        <p:txBody>
          <a:bodyPr/>
          <a:lstStyle/>
          <a:p>
            <a:fld id="{7EBDFC27-A89A-4C14-A188-89514DF5DEF9}" type="datetime1">
              <a:rPr lang="en-CA" smtClean="0"/>
              <a:t>2022-02-17</a:t>
            </a:fld>
            <a:endParaRPr lang="en-US" dirty="0"/>
          </a:p>
        </p:txBody>
      </p:sp>
      <p:sp>
        <p:nvSpPr>
          <p:cNvPr id="9" name="Slide Number Placeholder 8"/>
          <p:cNvSpPr>
            <a:spLocks noGrp="1"/>
          </p:cNvSpPr>
          <p:nvPr>
            <p:ph type="sldNum" sz="quarter" idx="12"/>
          </p:nvPr>
        </p:nvSpPr>
        <p:spPr/>
        <p:txBody>
          <a:bodyPr/>
          <a:lstStyle/>
          <a:p>
            <a:fld id="{9C96302D-50DE-436D-9A13-63B37C6E98AB}" type="slidenum">
              <a:rPr lang="en-US" smtClean="0"/>
              <a:t>‹#›</a:t>
            </a:fld>
            <a:endParaRPr lang="en-US" dirty="0"/>
          </a:p>
        </p:txBody>
      </p:sp>
    </p:spTree>
    <p:extLst>
      <p:ext uri="{BB962C8B-B14F-4D97-AF65-F5344CB8AC3E}">
        <p14:creationId xmlns:p14="http://schemas.microsoft.com/office/powerpoint/2010/main" val="376342532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stretch>
            <a:fillRect/>
          </a:stretch>
        </p:blipFill>
        <p:spPr>
          <a:xfrm>
            <a:off x="102193" y="6176963"/>
            <a:ext cx="2724147" cy="681037"/>
          </a:xfrm>
          <a:prstGeom prst="rect">
            <a:avLst/>
          </a:prstGeom>
        </p:spPr>
      </p:pic>
      <p:sp>
        <p:nvSpPr>
          <p:cNvPr id="2" name="Title 1"/>
          <p:cNvSpPr>
            <a:spLocks noGrp="1"/>
          </p:cNvSpPr>
          <p:nvPr>
            <p:ph type="title"/>
          </p:nvPr>
        </p:nvSpPr>
        <p:spPr>
          <a:solidFill>
            <a:schemeClr val="accent6">
              <a:lumMod val="75000"/>
            </a:schemeClr>
          </a:solidFill>
        </p:spPr>
        <p:txBody>
          <a:bodyPr/>
          <a:lstStyle>
            <a:lvl1pPr>
              <a:defRPr>
                <a:solidFill>
                  <a:schemeClr val="bg1"/>
                </a:solidFill>
              </a:defRPr>
            </a:lvl1pPr>
          </a:lstStyle>
          <a:p>
            <a:r>
              <a:rPr lang="en-US"/>
              <a:t>Click to edit Master title style</a:t>
            </a:r>
            <a:endParaRPr lang="en-US" dirty="0"/>
          </a:p>
        </p:txBody>
      </p:sp>
      <p:sp>
        <p:nvSpPr>
          <p:cNvPr id="3" name="Date Placeholder 2"/>
          <p:cNvSpPr>
            <a:spLocks noGrp="1"/>
          </p:cNvSpPr>
          <p:nvPr>
            <p:ph type="dt" sz="half" idx="10"/>
          </p:nvPr>
        </p:nvSpPr>
        <p:spPr>
          <a:xfrm>
            <a:off x="1155922" y="6356350"/>
            <a:ext cx="2425477" cy="365125"/>
          </a:xfrm>
        </p:spPr>
        <p:txBody>
          <a:bodyPr/>
          <a:lstStyle/>
          <a:p>
            <a:fld id="{2C1F1E85-ACE8-4F2E-B1B2-200A8A1A6E4A}" type="datetime1">
              <a:rPr lang="en-CA" smtClean="0"/>
              <a:t>2022-02-17</a:t>
            </a:fld>
            <a:endParaRPr lang="en-US" dirty="0"/>
          </a:p>
        </p:txBody>
      </p:sp>
      <p:sp>
        <p:nvSpPr>
          <p:cNvPr id="5" name="Slide Number Placeholder 4"/>
          <p:cNvSpPr>
            <a:spLocks noGrp="1"/>
          </p:cNvSpPr>
          <p:nvPr>
            <p:ph type="sldNum" sz="quarter" idx="12"/>
          </p:nvPr>
        </p:nvSpPr>
        <p:spPr/>
        <p:txBody>
          <a:bodyPr/>
          <a:lstStyle/>
          <a:p>
            <a:fld id="{9C96302D-50DE-436D-9A13-63B37C6E98AB}" type="slidenum">
              <a:rPr lang="en-US" smtClean="0"/>
              <a:t>‹#›</a:t>
            </a:fld>
            <a:endParaRPr lang="en-US" dirty="0"/>
          </a:p>
        </p:txBody>
      </p:sp>
    </p:spTree>
    <p:extLst>
      <p:ext uri="{BB962C8B-B14F-4D97-AF65-F5344CB8AC3E}">
        <p14:creationId xmlns:p14="http://schemas.microsoft.com/office/powerpoint/2010/main" val="227672742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102193" y="6176963"/>
            <a:ext cx="2724147" cy="681037"/>
          </a:xfrm>
          <a:prstGeom prst="rect">
            <a:avLst/>
          </a:prstGeom>
        </p:spPr>
      </p:pic>
      <p:sp>
        <p:nvSpPr>
          <p:cNvPr id="2" name="Date Placeholder 1"/>
          <p:cNvSpPr>
            <a:spLocks noGrp="1"/>
          </p:cNvSpPr>
          <p:nvPr>
            <p:ph type="dt" sz="half" idx="10"/>
          </p:nvPr>
        </p:nvSpPr>
        <p:spPr>
          <a:xfrm>
            <a:off x="1155922" y="6356350"/>
            <a:ext cx="2425477" cy="365125"/>
          </a:xfrm>
        </p:spPr>
        <p:txBody>
          <a:bodyPr/>
          <a:lstStyle/>
          <a:p>
            <a:fld id="{37B35CD4-B9EB-40EE-A4F7-0163F962F085}" type="datetime1">
              <a:rPr lang="en-CA" smtClean="0"/>
              <a:t>2022-02-17</a:t>
            </a:fld>
            <a:endParaRPr lang="en-US" dirty="0"/>
          </a:p>
        </p:txBody>
      </p:sp>
      <p:sp>
        <p:nvSpPr>
          <p:cNvPr id="4" name="Slide Number Placeholder 3"/>
          <p:cNvSpPr>
            <a:spLocks noGrp="1"/>
          </p:cNvSpPr>
          <p:nvPr>
            <p:ph type="sldNum" sz="quarter" idx="12"/>
          </p:nvPr>
        </p:nvSpPr>
        <p:spPr/>
        <p:txBody>
          <a:bodyPr/>
          <a:lstStyle/>
          <a:p>
            <a:fld id="{9C96302D-50DE-436D-9A13-63B37C6E98AB}" type="slidenum">
              <a:rPr lang="en-US" smtClean="0"/>
              <a:t>‹#›</a:t>
            </a:fld>
            <a:endParaRPr lang="en-US" dirty="0"/>
          </a:p>
        </p:txBody>
      </p:sp>
    </p:spTree>
    <p:extLst>
      <p:ext uri="{BB962C8B-B14F-4D97-AF65-F5344CB8AC3E}">
        <p14:creationId xmlns:p14="http://schemas.microsoft.com/office/powerpoint/2010/main" val="303018309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stretch>
            <a:fillRect/>
          </a:stretch>
        </p:blipFill>
        <p:spPr>
          <a:xfrm>
            <a:off x="102193" y="6176963"/>
            <a:ext cx="2724147" cy="681037"/>
          </a:xfrm>
          <a:prstGeom prst="rect">
            <a:avLst/>
          </a:prstGeom>
        </p:spPr>
      </p:pic>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6FC3731-6CD1-40EB-86DE-9CE721C9F603}" type="datetime1">
              <a:rPr lang="en-CA" smtClean="0"/>
              <a:t>2022-02-17</a:t>
            </a:fld>
            <a:endParaRPr lang="en-US" dirty="0"/>
          </a:p>
        </p:txBody>
      </p:sp>
      <p:sp>
        <p:nvSpPr>
          <p:cNvPr id="7" name="Slide Number Placeholder 6"/>
          <p:cNvSpPr>
            <a:spLocks noGrp="1"/>
          </p:cNvSpPr>
          <p:nvPr>
            <p:ph type="sldNum" sz="quarter" idx="12"/>
          </p:nvPr>
        </p:nvSpPr>
        <p:spPr/>
        <p:txBody>
          <a:bodyPr/>
          <a:lstStyle/>
          <a:p>
            <a:fld id="{9C96302D-50DE-436D-9A13-63B37C6E98AB}" type="slidenum">
              <a:rPr lang="en-US" smtClean="0"/>
              <a:t>‹#›</a:t>
            </a:fld>
            <a:endParaRPr lang="en-US" dirty="0"/>
          </a:p>
        </p:txBody>
      </p:sp>
    </p:spTree>
    <p:extLst>
      <p:ext uri="{BB962C8B-B14F-4D97-AF65-F5344CB8AC3E}">
        <p14:creationId xmlns:p14="http://schemas.microsoft.com/office/powerpoint/2010/main" val="365950435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3CCC4B2-C8FE-4E78-9A1A-17B5F3D1633A}" type="datetime1">
              <a:rPr lang="en-CA" smtClean="0"/>
              <a:t>2022-02-17</a:t>
            </a:fld>
            <a:endParaRPr lang="en-US" dirty="0"/>
          </a:p>
        </p:txBody>
      </p:sp>
      <p:sp>
        <p:nvSpPr>
          <p:cNvPr id="7" name="Slide Number Placeholder 6"/>
          <p:cNvSpPr>
            <a:spLocks noGrp="1"/>
          </p:cNvSpPr>
          <p:nvPr>
            <p:ph type="sldNum" sz="quarter" idx="12"/>
          </p:nvPr>
        </p:nvSpPr>
        <p:spPr/>
        <p:txBody>
          <a:bodyPr/>
          <a:lstStyle/>
          <a:p>
            <a:fld id="{9C96302D-50DE-436D-9A13-63B37C6E98AB}" type="slidenum">
              <a:rPr lang="en-US" smtClean="0"/>
              <a:t>‹#›</a:t>
            </a:fld>
            <a:endParaRPr lang="en-US" dirty="0"/>
          </a:p>
        </p:txBody>
      </p:sp>
    </p:spTree>
    <p:extLst>
      <p:ext uri="{BB962C8B-B14F-4D97-AF65-F5344CB8AC3E}">
        <p14:creationId xmlns:p14="http://schemas.microsoft.com/office/powerpoint/2010/main" val="217779602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3"/>
          <a:stretch>
            <a:fillRect/>
          </a:stretch>
        </p:blipFill>
        <p:spPr>
          <a:xfrm>
            <a:off x="102193" y="6176963"/>
            <a:ext cx="2724147" cy="681037"/>
          </a:xfrm>
          <a:prstGeom prst="rect">
            <a:avLst/>
          </a:prstGeom>
        </p:spPr>
      </p:pic>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038AAD-6927-48CA-9D6F-F1D5021F28AC}" type="datetime1">
              <a:rPr lang="en-CA" smtClean="0"/>
              <a:t>2022-02-17</a:t>
            </a:fld>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96302D-50DE-436D-9A13-63B37C6E98AB}" type="slidenum">
              <a:rPr lang="en-US" smtClean="0"/>
              <a:t>‹#›</a:t>
            </a:fld>
            <a:endParaRPr lang="en-US" dirty="0"/>
          </a:p>
        </p:txBody>
      </p:sp>
    </p:spTree>
    <p:extLst>
      <p:ext uri="{BB962C8B-B14F-4D97-AF65-F5344CB8AC3E}">
        <p14:creationId xmlns:p14="http://schemas.microsoft.com/office/powerpoint/2010/main" val="991340122"/>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hyperlink" Target="https://github.com/hyperopt" TargetMode="External"/><Relationship Id="rId13" Type="http://schemas.openxmlformats.org/officeDocument/2006/relationships/hyperlink" Target="https://hyperopt.github.io/hyperopt-sklearn/" TargetMode="External"/><Relationship Id="rId18" Type="http://schemas.openxmlformats.org/officeDocument/2006/relationships/hyperlink" Target="https://github.com/hyperopt/hyperopt-sklearn/issues/60" TargetMode="External"/><Relationship Id="rId3" Type="http://schemas.openxmlformats.org/officeDocument/2006/relationships/hyperlink" Target="https://towardsdatascience.com/hyperopt-hyperparameter-tuning-based-on-bayesian-optimization-7fa32dffaf29" TargetMode="External"/><Relationship Id="rId21" Type="http://schemas.openxmlformats.org/officeDocument/2006/relationships/hyperlink" Target="https://towardsdatascience.com/the-beauty-of-bayesian-optimization-explained-in-simple-terms-81f3ee13b10f" TargetMode="External"/><Relationship Id="rId7" Type="http://schemas.openxmlformats.org/officeDocument/2006/relationships/hyperlink" Target="https://github.com/hyperopt/hyperopt/wiki" TargetMode="External"/><Relationship Id="rId12" Type="http://schemas.openxmlformats.org/officeDocument/2006/relationships/hyperlink" Target="https://hyperopt.github.io/hyperopt/#examples" TargetMode="External"/><Relationship Id="rId17" Type="http://schemas.openxmlformats.org/officeDocument/2006/relationships/hyperlink" Target="https://stackoverflow.com/questions/64432043/how-to-install-hyperopt-sklearn-library-in-google-collab" TargetMode="External"/><Relationship Id="rId2" Type="http://schemas.openxmlformats.org/officeDocument/2006/relationships/hyperlink" Target="https://towardsdatascience.com/a-conceptual-explanation-of-bayesian-model-based-hyperparameter-optimization-for-machine-learning-b8172278050f" TargetMode="External"/><Relationship Id="rId16" Type="http://schemas.openxmlformats.org/officeDocument/2006/relationships/hyperlink" Target="https://serokell.io/blog/data-preprocessing" TargetMode="External"/><Relationship Id="rId20" Type="http://schemas.openxmlformats.org/officeDocument/2006/relationships/hyperlink" Target="https://www.programmersought.com/article/64516597874/" TargetMode="External"/><Relationship Id="rId1" Type="http://schemas.openxmlformats.org/officeDocument/2006/relationships/slideLayout" Target="../slideLayouts/slideLayout2.xml"/><Relationship Id="rId6" Type="http://schemas.openxmlformats.org/officeDocument/2006/relationships/hyperlink" Target="https://github.com/hyperopt/hyperopt-sklearn" TargetMode="External"/><Relationship Id="rId11" Type="http://schemas.openxmlformats.org/officeDocument/2006/relationships/hyperlink" Target="https://github.com/hyperopt/hyperopt-sklearn/issues/76" TargetMode="External"/><Relationship Id="rId5" Type="http://schemas.openxmlformats.org/officeDocument/2006/relationships/hyperlink" Target="https://github.com/hyperopt/hyperopt-sklearn/blob/master/hpsklearn/estimator.py#L429" TargetMode="External"/><Relationship Id="rId15" Type="http://schemas.openxmlformats.org/officeDocument/2006/relationships/hyperlink" Target="https://pythonrepo.com/repo/hyperopt-hyperopt-sklearn-python-deep-learning" TargetMode="External"/><Relationship Id="rId23" Type="http://schemas.openxmlformats.org/officeDocument/2006/relationships/hyperlink" Target="https://medium.com/mlearning-ai/automatic-hyperparameter-optimization-6a1692c2ebee" TargetMode="External"/><Relationship Id="rId10" Type="http://schemas.openxmlformats.org/officeDocument/2006/relationships/hyperlink" Target="https://github.com/hyperopt/hyperopt-sklearn/issues/133" TargetMode="External"/><Relationship Id="rId19" Type="http://schemas.openxmlformats.org/officeDocument/2006/relationships/hyperlink" Target="https://scikit-learn.org/stable/modules/generated/sklearn.svm.SVC.html" TargetMode="External"/><Relationship Id="rId4" Type="http://schemas.openxmlformats.org/officeDocument/2006/relationships/hyperlink" Target="https://machinelearningmastery.com/hyperopt-for-automated-machine-learning-with-scikit-learn/" TargetMode="External"/><Relationship Id="rId9" Type="http://schemas.openxmlformats.org/officeDocument/2006/relationships/hyperlink" Target="https://github.com/hyperopt/hyperopt-sklearn/issues/158" TargetMode="External"/><Relationship Id="rId14" Type="http://schemas.openxmlformats.org/officeDocument/2006/relationships/hyperlink" Target="https://pypi.org/project/hpsklearn/" TargetMode="External"/><Relationship Id="rId22" Type="http://schemas.openxmlformats.org/officeDocument/2006/relationships/hyperlink" Target="https://towardsdatascience.com/automl-in-python-a-comparison-between-hyperopt-sklearn-and-tpot-8c12aaf7e829"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hyperopt"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2.jpeg"/><Relationship Id="rId5" Type="http://schemas.openxmlformats.org/officeDocument/2006/relationships/hyperlink" Target="https://hyperopt.github.io/hyperopt/" TargetMode="External"/><Relationship Id="rId4" Type="http://schemas.openxmlformats.org/officeDocument/2006/relationships/hyperlink" Target="https://github.com/hyperopt/hyperopt/wiki"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hyperlink" Target="https://youtu.be/ttE0F7fghfk"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pythonrepo.com/repo/hyperopt-hyperopt-sklearn-python-deep-learning"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tmp"/></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github.com/hyperopt/hyperopt-sklearn/blob/master/hpsklearn/estimator.py#L429"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drive.google.com/drive/folders/1MllHE20Lk6qiJfNHfNQcdB8IxGzNQn3E"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z="4000" dirty="0" smtClean="0"/>
              <a:t>AIDI 1010 – </a:t>
            </a:r>
            <a:br>
              <a:rPr lang="en-US" sz="4000" dirty="0" smtClean="0"/>
            </a:br>
            <a:r>
              <a:rPr lang="en-CA" sz="4000" dirty="0" smtClean="0"/>
              <a:t>Introduction to Emerging Technologies</a:t>
            </a:r>
            <a:br>
              <a:rPr lang="en-CA" sz="4000" dirty="0" smtClean="0"/>
            </a:br>
            <a:r>
              <a:rPr lang="en-CA" sz="4000" smtClean="0"/>
              <a:t/>
            </a:r>
            <a:br>
              <a:rPr lang="en-CA" sz="4000" smtClean="0"/>
            </a:br>
            <a:r>
              <a:rPr lang="en-CA" b="1" u="sng" smtClean="0"/>
              <a:t>WEEK6</a:t>
            </a:r>
            <a:endParaRPr lang="en-US" b="1" dirty="0"/>
          </a:p>
        </p:txBody>
      </p:sp>
      <p:sp>
        <p:nvSpPr>
          <p:cNvPr id="3" name="Subtitle 2"/>
          <p:cNvSpPr>
            <a:spLocks noGrp="1"/>
          </p:cNvSpPr>
          <p:nvPr>
            <p:ph type="subTitle" idx="1"/>
          </p:nvPr>
        </p:nvSpPr>
        <p:spPr/>
        <p:txBody>
          <a:bodyPr/>
          <a:lstStyle/>
          <a:p>
            <a:r>
              <a:rPr lang="en-US" dirty="0" smtClean="0"/>
              <a:t>Jahanzeb Abbas (JB)</a:t>
            </a:r>
            <a:endParaRPr lang="en-US" dirty="0"/>
          </a:p>
        </p:txBody>
      </p:sp>
    </p:spTree>
    <p:extLst>
      <p:ext uri="{BB962C8B-B14F-4D97-AF65-F5344CB8AC3E}">
        <p14:creationId xmlns:p14="http://schemas.microsoft.com/office/powerpoint/2010/main" val="2845826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Disclaimer</a:t>
            </a:r>
            <a:endParaRPr lang="en-US" dirty="0"/>
          </a:p>
        </p:txBody>
      </p:sp>
      <p:sp>
        <p:nvSpPr>
          <p:cNvPr id="4" name="Rectangle 3"/>
          <p:cNvSpPr>
            <a:spLocks noGrp="1" noChangeArrowheads="1"/>
          </p:cNvSpPr>
          <p:nvPr>
            <p:ph idx="1"/>
          </p:nvPr>
        </p:nvSpPr>
        <p:spPr>
          <a:xfrm>
            <a:off x="838198" y="1755118"/>
            <a:ext cx="10515601" cy="4357357"/>
          </a:xfrm>
        </p:spPr>
        <p:txBody>
          <a:bodyPr>
            <a:normAutofit/>
          </a:bodyPr>
          <a:lstStyle/>
          <a:p>
            <a:pPr marL="0" indent="0">
              <a:buNone/>
            </a:pPr>
            <a:r>
              <a:rPr lang="en-US" sz="2000" dirty="0"/>
              <a:t>Due to nature of the course, various materials have </a:t>
            </a:r>
            <a:r>
              <a:rPr lang="en-US" sz="2000" dirty="0" smtClean="0"/>
              <a:t>been compiled </a:t>
            </a:r>
            <a:r>
              <a:rPr lang="en-US" sz="2000" dirty="0"/>
              <a:t>from different open source resources with some moderation. </a:t>
            </a:r>
            <a:endParaRPr lang="en-US" sz="2000" dirty="0" smtClean="0"/>
          </a:p>
          <a:p>
            <a:pPr marL="0" indent="0">
              <a:buNone/>
            </a:pPr>
            <a:r>
              <a:rPr lang="en-US" sz="2000" dirty="0" smtClean="0"/>
              <a:t>The </a:t>
            </a:r>
            <a:r>
              <a:rPr lang="en-US" sz="2000" dirty="0"/>
              <a:t>course designer (slides creator), sincerely </a:t>
            </a:r>
            <a:r>
              <a:rPr lang="en-US" sz="2000" dirty="0" smtClean="0"/>
              <a:t>acknowledges </a:t>
            </a:r>
            <a:r>
              <a:rPr lang="en-US" sz="2000" dirty="0"/>
              <a:t>their hard work and </a:t>
            </a:r>
            <a:r>
              <a:rPr lang="en-US" sz="2000" dirty="0" smtClean="0"/>
              <a:t>contribution, credit will be given wherever necessary</a:t>
            </a:r>
            <a:endParaRPr lang="en-US" sz="2000" dirty="0"/>
          </a:p>
        </p:txBody>
      </p:sp>
      <p:sp>
        <p:nvSpPr>
          <p:cNvPr id="5" name="Slide Number Placeholder 4"/>
          <p:cNvSpPr>
            <a:spLocks noGrp="1"/>
          </p:cNvSpPr>
          <p:nvPr>
            <p:ph type="sldNum" sz="quarter" idx="12"/>
          </p:nvPr>
        </p:nvSpPr>
        <p:spPr/>
        <p:txBody>
          <a:bodyPr/>
          <a:lstStyle/>
          <a:p>
            <a:fld id="{9C96302D-50DE-436D-9A13-63B37C6E98AB}" type="slidenum">
              <a:rPr lang="en-US" smtClean="0"/>
              <a:t>9</a:t>
            </a:fld>
            <a:endParaRPr lang="en-US" dirty="0"/>
          </a:p>
        </p:txBody>
      </p:sp>
    </p:spTree>
    <p:extLst>
      <p:ext uri="{BB962C8B-B14F-4D97-AF65-F5344CB8AC3E}">
        <p14:creationId xmlns:p14="http://schemas.microsoft.com/office/powerpoint/2010/main" val="10222536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4" name="Rectangle 3"/>
          <p:cNvSpPr>
            <a:spLocks noGrp="1" noChangeArrowheads="1"/>
          </p:cNvSpPr>
          <p:nvPr>
            <p:ph idx="1"/>
          </p:nvPr>
        </p:nvSpPr>
        <p:spPr>
          <a:xfrm>
            <a:off x="838199" y="1764643"/>
            <a:ext cx="10515601" cy="4357357"/>
          </a:xfrm>
        </p:spPr>
        <p:txBody>
          <a:bodyPr>
            <a:normAutofit fontScale="92500" lnSpcReduction="10000"/>
          </a:bodyPr>
          <a:lstStyle/>
          <a:p>
            <a:pPr>
              <a:buAutoNum type="arabicPeriod"/>
            </a:pPr>
            <a:r>
              <a:rPr lang="en-US" sz="1100" dirty="0">
                <a:hlinkClick r:id="rId2"/>
              </a:rPr>
              <a:t>https://</a:t>
            </a:r>
            <a:r>
              <a:rPr lang="en-US" sz="1100" dirty="0" smtClean="0">
                <a:hlinkClick r:id="rId2"/>
              </a:rPr>
              <a:t>towardsdatascience.com/a-conceptual-explanation-of-bayesian-model-based-hyperparameter-optimization-for-machine-learning-b8172278050f</a:t>
            </a:r>
            <a:endParaRPr lang="en-US" sz="1100" dirty="0" smtClean="0"/>
          </a:p>
          <a:p>
            <a:pPr>
              <a:buAutoNum type="arabicPeriod"/>
            </a:pPr>
            <a:r>
              <a:rPr lang="en-US" sz="1100" dirty="0">
                <a:hlinkClick r:id="rId3"/>
              </a:rPr>
              <a:t>https://</a:t>
            </a:r>
            <a:r>
              <a:rPr lang="en-US" sz="1100" dirty="0" smtClean="0">
                <a:hlinkClick r:id="rId3"/>
              </a:rPr>
              <a:t>towardsdatascience.com/hyperopt-hyperparameter-tuning-based-on-bayesian-optimization-7fa32dffaf29</a:t>
            </a:r>
            <a:endParaRPr lang="en-US" sz="1100" dirty="0" smtClean="0"/>
          </a:p>
          <a:p>
            <a:pPr>
              <a:buAutoNum type="arabicPeriod"/>
            </a:pPr>
            <a:r>
              <a:rPr lang="en-US" sz="1100" dirty="0">
                <a:hlinkClick r:id="rId4"/>
              </a:rPr>
              <a:t>https://machinelearningmastery.com/hyperopt-for-automated-machine-learning-with-scikit-learn</a:t>
            </a:r>
            <a:r>
              <a:rPr lang="en-US" sz="1100" dirty="0" smtClean="0">
                <a:hlinkClick r:id="rId4"/>
              </a:rPr>
              <a:t>/</a:t>
            </a:r>
            <a:endParaRPr lang="en-US" sz="1100" dirty="0" smtClean="0"/>
          </a:p>
          <a:p>
            <a:pPr>
              <a:buFont typeface="Arial" panose="020B0604020202020204" pitchFamily="34" charset="0"/>
              <a:buAutoNum type="arabicPeriod"/>
            </a:pPr>
            <a:r>
              <a:rPr lang="en-US" sz="1100" dirty="0">
                <a:hlinkClick r:id="rId5"/>
              </a:rPr>
              <a:t>https://</a:t>
            </a:r>
            <a:r>
              <a:rPr lang="en-US" sz="1100" dirty="0" smtClean="0">
                <a:hlinkClick r:id="rId5"/>
              </a:rPr>
              <a:t>github.com/hyperopt/hyperopt-sklearn/blob/master/hpsklearn/estimator.py#L429</a:t>
            </a:r>
            <a:r>
              <a:rPr lang="en-US" sz="1100" dirty="0" smtClean="0"/>
              <a:t>; </a:t>
            </a:r>
            <a:r>
              <a:rPr lang="en-US" sz="1100" dirty="0">
                <a:hlinkClick r:id="rId6"/>
              </a:rPr>
              <a:t>https://github.com/hyperopt/hyperopt-sklearn</a:t>
            </a:r>
            <a:r>
              <a:rPr lang="en-US" sz="1100" dirty="0"/>
              <a:t>; </a:t>
            </a:r>
            <a:r>
              <a:rPr lang="en-US" sz="1100" dirty="0">
                <a:hlinkClick r:id="rId7"/>
              </a:rPr>
              <a:t>https://github.com/hyperopt/hyperopt/wiki</a:t>
            </a:r>
            <a:r>
              <a:rPr lang="en-US" sz="1100" dirty="0"/>
              <a:t>; </a:t>
            </a:r>
            <a:r>
              <a:rPr lang="en-US" sz="1100" dirty="0">
                <a:hlinkClick r:id="rId8"/>
              </a:rPr>
              <a:t>https://</a:t>
            </a:r>
            <a:r>
              <a:rPr lang="en-US" sz="1100" dirty="0" smtClean="0">
                <a:hlinkClick r:id="rId8"/>
              </a:rPr>
              <a:t>github.com/hyperopt</a:t>
            </a:r>
            <a:r>
              <a:rPr lang="en-US" sz="1100" dirty="0"/>
              <a:t>; </a:t>
            </a:r>
            <a:r>
              <a:rPr lang="en-US" sz="1100" dirty="0">
                <a:hlinkClick r:id="rId9"/>
              </a:rPr>
              <a:t>https://</a:t>
            </a:r>
            <a:r>
              <a:rPr lang="en-US" sz="1100" dirty="0" smtClean="0">
                <a:hlinkClick r:id="rId9"/>
              </a:rPr>
              <a:t>github.com/hyperopt/hyperopt-sklearn/issues/158</a:t>
            </a:r>
            <a:r>
              <a:rPr lang="en-US" sz="1100" dirty="0"/>
              <a:t>; </a:t>
            </a:r>
            <a:r>
              <a:rPr lang="en-US" sz="1100" dirty="0">
                <a:hlinkClick r:id="rId10"/>
              </a:rPr>
              <a:t>https://</a:t>
            </a:r>
            <a:r>
              <a:rPr lang="en-US" sz="1100" dirty="0" smtClean="0">
                <a:hlinkClick r:id="rId10"/>
              </a:rPr>
              <a:t>github.com/hyperopt/hyperopt-sklearn/issues/133</a:t>
            </a:r>
            <a:r>
              <a:rPr lang="en-US" sz="1100" dirty="0"/>
              <a:t>; </a:t>
            </a:r>
            <a:r>
              <a:rPr lang="en-US" sz="1100" dirty="0">
                <a:hlinkClick r:id="rId11"/>
              </a:rPr>
              <a:t>https://</a:t>
            </a:r>
            <a:r>
              <a:rPr lang="en-US" sz="1100" dirty="0" smtClean="0">
                <a:hlinkClick r:id="rId11"/>
              </a:rPr>
              <a:t>github.com/hyperopt/hyperopt-sklearn/issues/76</a:t>
            </a:r>
            <a:r>
              <a:rPr lang="en-US" sz="1100" dirty="0" smtClean="0"/>
              <a:t> </a:t>
            </a:r>
          </a:p>
          <a:p>
            <a:pPr>
              <a:buAutoNum type="arabicPeriod"/>
            </a:pPr>
            <a:r>
              <a:rPr lang="en-US" sz="1100" dirty="0">
                <a:hlinkClick r:id="rId12"/>
              </a:rPr>
              <a:t>https://hyperopt.github.io/hyperopt/#</a:t>
            </a:r>
            <a:r>
              <a:rPr lang="en-US" sz="1100" dirty="0" smtClean="0">
                <a:hlinkClick r:id="rId12"/>
              </a:rPr>
              <a:t>examples</a:t>
            </a:r>
            <a:endParaRPr lang="en-US" sz="1100" dirty="0" smtClean="0"/>
          </a:p>
          <a:p>
            <a:pPr>
              <a:buAutoNum type="arabicPeriod"/>
            </a:pPr>
            <a:r>
              <a:rPr lang="en-US" sz="1100" dirty="0">
                <a:hlinkClick r:id="rId13"/>
              </a:rPr>
              <a:t>https://hyperopt.github.io/hyperopt-sklearn</a:t>
            </a:r>
            <a:r>
              <a:rPr lang="en-US" sz="1100" dirty="0" smtClean="0">
                <a:hlinkClick r:id="rId13"/>
              </a:rPr>
              <a:t>/</a:t>
            </a:r>
            <a:endParaRPr lang="en-US" sz="1100" dirty="0" smtClean="0"/>
          </a:p>
          <a:p>
            <a:pPr>
              <a:buAutoNum type="arabicPeriod"/>
            </a:pPr>
            <a:r>
              <a:rPr lang="en-US" sz="1100" dirty="0">
                <a:hlinkClick r:id="rId14"/>
              </a:rPr>
              <a:t>https://pypi.org/project/hpsklearn</a:t>
            </a:r>
            <a:r>
              <a:rPr lang="en-US" sz="1100" dirty="0" smtClean="0">
                <a:hlinkClick r:id="rId14"/>
              </a:rPr>
              <a:t>/</a:t>
            </a:r>
            <a:endParaRPr lang="en-US" sz="1100" dirty="0" smtClean="0"/>
          </a:p>
          <a:p>
            <a:pPr>
              <a:buAutoNum type="arabicPeriod"/>
            </a:pPr>
            <a:r>
              <a:rPr lang="en-US" sz="1100" dirty="0" smtClean="0">
                <a:hlinkClick r:id="rId15"/>
              </a:rPr>
              <a:t>https</a:t>
            </a:r>
            <a:r>
              <a:rPr lang="en-US" sz="1100" dirty="0">
                <a:hlinkClick r:id="rId15"/>
              </a:rPr>
              <a:t>://</a:t>
            </a:r>
            <a:r>
              <a:rPr lang="en-US" sz="1100" dirty="0" smtClean="0">
                <a:hlinkClick r:id="rId15"/>
              </a:rPr>
              <a:t>pythonrepo.com/repo/hyperopt-hyperopt-sklearn-python-deep-learning</a:t>
            </a:r>
            <a:endParaRPr lang="en-US" sz="1100" dirty="0" smtClean="0"/>
          </a:p>
          <a:p>
            <a:pPr>
              <a:buAutoNum type="arabicPeriod"/>
            </a:pPr>
            <a:r>
              <a:rPr lang="en-US" sz="1100" dirty="0">
                <a:hlinkClick r:id="rId16"/>
              </a:rPr>
              <a:t>https://</a:t>
            </a:r>
            <a:r>
              <a:rPr lang="en-US" sz="1100" dirty="0" smtClean="0">
                <a:hlinkClick r:id="rId16"/>
              </a:rPr>
              <a:t>serokell.io/blog/data-preprocessing</a:t>
            </a:r>
            <a:endParaRPr lang="en-US" sz="1100" dirty="0" smtClean="0"/>
          </a:p>
          <a:p>
            <a:pPr>
              <a:buAutoNum type="arabicPeriod"/>
            </a:pPr>
            <a:r>
              <a:rPr lang="en-US" sz="1100" dirty="0">
                <a:hlinkClick r:id="rId17"/>
              </a:rPr>
              <a:t>https://</a:t>
            </a:r>
            <a:r>
              <a:rPr lang="en-US" sz="1100" dirty="0" smtClean="0">
                <a:hlinkClick r:id="rId17"/>
              </a:rPr>
              <a:t>stackoverflow.com/questions/64432043/how-to-install-hyperopt-sklearn-library-in-google-collab</a:t>
            </a:r>
            <a:endParaRPr lang="en-US" sz="1100" dirty="0" smtClean="0"/>
          </a:p>
          <a:p>
            <a:pPr>
              <a:buAutoNum type="arabicPeriod"/>
            </a:pPr>
            <a:r>
              <a:rPr lang="en-US" sz="1100" dirty="0">
                <a:hlinkClick r:id="rId18"/>
              </a:rPr>
              <a:t>https://</a:t>
            </a:r>
            <a:r>
              <a:rPr lang="en-US" sz="1100" dirty="0" smtClean="0">
                <a:hlinkClick r:id="rId18"/>
              </a:rPr>
              <a:t>github.com/hyperopt/hyperopt-sklearn/issues/60</a:t>
            </a:r>
            <a:endParaRPr lang="en-US" sz="1100" dirty="0" smtClean="0"/>
          </a:p>
          <a:p>
            <a:pPr>
              <a:buAutoNum type="arabicPeriod"/>
            </a:pPr>
            <a:r>
              <a:rPr lang="en-US" sz="1100" dirty="0">
                <a:hlinkClick r:id="rId19"/>
              </a:rPr>
              <a:t>https://</a:t>
            </a:r>
            <a:r>
              <a:rPr lang="en-US" sz="1100" dirty="0" smtClean="0">
                <a:hlinkClick r:id="rId19"/>
              </a:rPr>
              <a:t>scikit-learn.org/stable/modules/generated/sklearn.svm.SVC.html</a:t>
            </a:r>
            <a:endParaRPr lang="en-US" sz="1100" dirty="0" smtClean="0"/>
          </a:p>
          <a:p>
            <a:pPr>
              <a:buAutoNum type="arabicPeriod"/>
            </a:pPr>
            <a:r>
              <a:rPr lang="en-US" sz="1100" dirty="0">
                <a:hlinkClick r:id="rId20"/>
              </a:rPr>
              <a:t>https://www.programmersought.com/article/64516597874</a:t>
            </a:r>
            <a:r>
              <a:rPr lang="en-US" sz="1100" dirty="0" smtClean="0">
                <a:hlinkClick r:id="rId20"/>
              </a:rPr>
              <a:t>/</a:t>
            </a:r>
            <a:endParaRPr lang="en-US" sz="1100" dirty="0" smtClean="0"/>
          </a:p>
          <a:p>
            <a:pPr>
              <a:buAutoNum type="arabicPeriod"/>
            </a:pPr>
            <a:r>
              <a:rPr lang="en-US" sz="1100" dirty="0">
                <a:hlinkClick r:id="rId21"/>
              </a:rPr>
              <a:t>https://</a:t>
            </a:r>
            <a:r>
              <a:rPr lang="en-US" sz="1100" dirty="0" smtClean="0">
                <a:hlinkClick r:id="rId21"/>
              </a:rPr>
              <a:t>towardsdatascience.com/the-beauty-of-bayesian-optimization-explained-in-simple-terms-81f3ee13b10f</a:t>
            </a:r>
            <a:endParaRPr lang="en-US" sz="1100" dirty="0" smtClean="0"/>
          </a:p>
          <a:p>
            <a:pPr>
              <a:buAutoNum type="arabicPeriod"/>
            </a:pPr>
            <a:r>
              <a:rPr lang="en-US" sz="1100" dirty="0">
                <a:hlinkClick r:id="rId22"/>
              </a:rPr>
              <a:t>https://</a:t>
            </a:r>
            <a:r>
              <a:rPr lang="en-US" sz="1100" dirty="0" smtClean="0">
                <a:hlinkClick r:id="rId22"/>
              </a:rPr>
              <a:t>towardsdatascience.com/automl-in-python-a-comparison-between-hyperopt-sklearn-and-tpot-8c12aaf7e829</a:t>
            </a:r>
            <a:endParaRPr lang="en-US" sz="1100" dirty="0" smtClean="0"/>
          </a:p>
          <a:p>
            <a:pPr>
              <a:buAutoNum type="arabicPeriod"/>
            </a:pPr>
            <a:r>
              <a:rPr lang="en-US" sz="1100" dirty="0">
                <a:hlinkClick r:id="rId23"/>
              </a:rPr>
              <a:t>https://</a:t>
            </a:r>
            <a:r>
              <a:rPr lang="en-US" sz="1100" dirty="0" smtClean="0">
                <a:hlinkClick r:id="rId23"/>
              </a:rPr>
              <a:t>medium.com/mlearning-ai/automatic-hyperparameter-optimization-6a1692c2ebee</a:t>
            </a:r>
            <a:endParaRPr lang="en-US" sz="1100" dirty="0" smtClean="0"/>
          </a:p>
          <a:p>
            <a:pPr>
              <a:buAutoNum type="arabicPeriod"/>
            </a:pPr>
            <a:endParaRPr lang="en-US" sz="1100" dirty="0" smtClean="0"/>
          </a:p>
          <a:p>
            <a:pPr>
              <a:buAutoNum type="arabicPeriod"/>
            </a:pPr>
            <a:endParaRPr lang="en-US" sz="1100" dirty="0" smtClean="0"/>
          </a:p>
          <a:p>
            <a:pPr>
              <a:buAutoNum type="arabicPeriod"/>
            </a:pPr>
            <a:endParaRPr lang="en-US" sz="1100" dirty="0" smtClean="0"/>
          </a:p>
          <a:p>
            <a:pPr>
              <a:buAutoNum type="arabicPeriod"/>
            </a:pPr>
            <a:endParaRPr lang="en-US" sz="1100" dirty="0" smtClean="0"/>
          </a:p>
          <a:p>
            <a:pPr>
              <a:buAutoNum type="arabicPeriod"/>
            </a:pPr>
            <a:endParaRPr lang="en-US" sz="1100" dirty="0" smtClean="0"/>
          </a:p>
        </p:txBody>
      </p:sp>
      <p:sp>
        <p:nvSpPr>
          <p:cNvPr id="5" name="Slide Number Placeholder 4"/>
          <p:cNvSpPr>
            <a:spLocks noGrp="1"/>
          </p:cNvSpPr>
          <p:nvPr>
            <p:ph type="sldNum" sz="quarter" idx="12"/>
          </p:nvPr>
        </p:nvSpPr>
        <p:spPr/>
        <p:txBody>
          <a:bodyPr/>
          <a:lstStyle/>
          <a:p>
            <a:fld id="{9C96302D-50DE-436D-9A13-63B37C6E98AB}" type="slidenum">
              <a:rPr lang="en-US" smtClean="0"/>
              <a:t>10</a:t>
            </a:fld>
            <a:endParaRPr lang="en-US" dirty="0"/>
          </a:p>
        </p:txBody>
      </p:sp>
    </p:spTree>
    <p:extLst>
      <p:ext uri="{BB962C8B-B14F-4D97-AF65-F5344CB8AC3E}">
        <p14:creationId xmlns:p14="http://schemas.microsoft.com/office/powerpoint/2010/main" val="4315649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43412" y="2245995"/>
            <a:ext cx="3305175" cy="3295650"/>
          </a:xfrm>
          <a:prstGeom prst="rect">
            <a:avLst/>
          </a:prstGeom>
        </p:spPr>
      </p:pic>
      <p:sp>
        <p:nvSpPr>
          <p:cNvPr id="2" name="Title 1"/>
          <p:cNvSpPr>
            <a:spLocks noGrp="1"/>
          </p:cNvSpPr>
          <p:nvPr>
            <p:ph type="title"/>
          </p:nvPr>
        </p:nvSpPr>
        <p:spPr/>
        <p:txBody>
          <a:bodyPr/>
          <a:lstStyle/>
          <a:p>
            <a:r>
              <a:rPr lang="en-US" dirty="0"/>
              <a:t>Thank You Very Much</a:t>
            </a:r>
          </a:p>
        </p:txBody>
      </p:sp>
      <p:sp>
        <p:nvSpPr>
          <p:cNvPr id="5" name="TextBox 4"/>
          <p:cNvSpPr txBox="1"/>
          <p:nvPr/>
        </p:nvSpPr>
        <p:spPr>
          <a:xfrm>
            <a:off x="4060377" y="5126146"/>
            <a:ext cx="4071243" cy="830997"/>
          </a:xfrm>
          <a:prstGeom prst="rect">
            <a:avLst/>
          </a:prstGeom>
          <a:noFill/>
        </p:spPr>
        <p:txBody>
          <a:bodyPr wrap="none" rtlCol="0">
            <a:spAutoFit/>
          </a:bodyPr>
          <a:lstStyle/>
          <a:p>
            <a:r>
              <a:rPr lang="en-US" sz="4800" dirty="0">
                <a:solidFill>
                  <a:srgbClr val="548235"/>
                </a:solidFill>
              </a:rPr>
              <a:t>Any </a:t>
            </a:r>
            <a:r>
              <a:rPr lang="en-US" sz="4800" dirty="0" smtClean="0">
                <a:solidFill>
                  <a:srgbClr val="548235"/>
                </a:solidFill>
              </a:rPr>
              <a:t>Questions?</a:t>
            </a:r>
            <a:endParaRPr lang="en-US" sz="4800" dirty="0">
              <a:solidFill>
                <a:srgbClr val="548235"/>
              </a:solidFill>
            </a:endParaRPr>
          </a:p>
        </p:txBody>
      </p:sp>
      <p:sp>
        <p:nvSpPr>
          <p:cNvPr id="4" name="Slide Number Placeholder 3"/>
          <p:cNvSpPr>
            <a:spLocks noGrp="1"/>
          </p:cNvSpPr>
          <p:nvPr>
            <p:ph type="sldNum" sz="quarter" idx="12"/>
          </p:nvPr>
        </p:nvSpPr>
        <p:spPr/>
        <p:txBody>
          <a:bodyPr/>
          <a:lstStyle/>
          <a:p>
            <a:fld id="{9C96302D-50DE-436D-9A13-63B37C6E98AB}" type="slidenum">
              <a:rPr lang="en-US" smtClean="0"/>
              <a:t>11</a:t>
            </a:fld>
            <a:endParaRPr lang="en-US" dirty="0"/>
          </a:p>
        </p:txBody>
      </p:sp>
    </p:spTree>
    <p:extLst>
      <p:ext uri="{BB962C8B-B14F-4D97-AF65-F5344CB8AC3E}">
        <p14:creationId xmlns:p14="http://schemas.microsoft.com/office/powerpoint/2010/main" val="24883236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Week Objectives</a:t>
            </a:r>
            <a:endParaRPr lang="en-US" dirty="0"/>
          </a:p>
        </p:txBody>
      </p:sp>
      <p:sp>
        <p:nvSpPr>
          <p:cNvPr id="3" name="Content Placeholder 2"/>
          <p:cNvSpPr>
            <a:spLocks noGrp="1"/>
          </p:cNvSpPr>
          <p:nvPr>
            <p:ph idx="1"/>
          </p:nvPr>
        </p:nvSpPr>
        <p:spPr/>
        <p:txBody>
          <a:bodyPr>
            <a:noAutofit/>
          </a:bodyPr>
          <a:lstStyle/>
          <a:p>
            <a:pPr>
              <a:buFont typeface="Wingdings" panose="05000000000000000000" pitchFamily="2" charset="2"/>
              <a:buChar char="§"/>
            </a:pPr>
            <a:r>
              <a:rPr lang="en-US" sz="1800" smtClean="0"/>
              <a:t>(</a:t>
            </a:r>
            <a:r>
              <a:rPr lang="en-US" sz="1800" dirty="0" smtClean="0"/>
              <a:t>A) </a:t>
            </a:r>
            <a:r>
              <a:rPr lang="en-US" sz="1800" dirty="0" err="1" smtClean="0"/>
              <a:t>HyperOpt</a:t>
            </a:r>
            <a:r>
              <a:rPr lang="en-US" sz="1800" dirty="0" smtClean="0"/>
              <a:t> &amp; </a:t>
            </a:r>
            <a:r>
              <a:rPr lang="en-US" sz="1800" dirty="0" err="1" smtClean="0"/>
              <a:t>HyperOpt-sklearn</a:t>
            </a:r>
            <a:endParaRPr lang="en-US" sz="1800" dirty="0" smtClean="0"/>
          </a:p>
          <a:p>
            <a:pPr lvl="1">
              <a:buFont typeface="Wingdings" panose="05000000000000000000" pitchFamily="2" charset="2"/>
              <a:buChar char="§"/>
            </a:pPr>
            <a:r>
              <a:rPr lang="en-US" sz="1400" dirty="0" smtClean="0"/>
              <a:t>What is it?</a:t>
            </a:r>
          </a:p>
          <a:p>
            <a:pPr>
              <a:buFont typeface="Wingdings" panose="05000000000000000000" pitchFamily="2" charset="2"/>
              <a:buChar char="§"/>
            </a:pPr>
            <a:r>
              <a:rPr lang="en-US" sz="1800" dirty="0" smtClean="0"/>
              <a:t>(B) </a:t>
            </a:r>
            <a:r>
              <a:rPr lang="en-US" sz="1800" dirty="0" err="1"/>
              <a:t>HyperOpt-sklearn</a:t>
            </a:r>
            <a:endParaRPr lang="en-US" sz="1800" dirty="0" smtClean="0"/>
          </a:p>
          <a:p>
            <a:pPr lvl="1">
              <a:buFont typeface="Wingdings" panose="05000000000000000000" pitchFamily="2" charset="2"/>
              <a:buChar char="§"/>
            </a:pPr>
            <a:r>
              <a:rPr lang="en-US" sz="1400" dirty="0"/>
              <a:t>Pros/Cons</a:t>
            </a:r>
          </a:p>
          <a:p>
            <a:pPr lvl="1">
              <a:buFont typeface="Wingdings" panose="05000000000000000000" pitchFamily="2" charset="2"/>
              <a:buChar char="§"/>
            </a:pPr>
            <a:r>
              <a:rPr lang="en-US" sz="1400" dirty="0" err="1" smtClean="0"/>
              <a:t>Hyperparameters</a:t>
            </a:r>
            <a:endParaRPr lang="en-US" sz="1400" dirty="0"/>
          </a:p>
          <a:p>
            <a:pPr>
              <a:buFont typeface="Wingdings" panose="05000000000000000000" pitchFamily="2" charset="2"/>
              <a:buChar char="§"/>
            </a:pPr>
            <a:r>
              <a:rPr lang="en-US" sz="1800" dirty="0" smtClean="0"/>
              <a:t>(C) Examples</a:t>
            </a:r>
          </a:p>
          <a:p>
            <a:pPr>
              <a:buFont typeface="Wingdings" panose="05000000000000000000" pitchFamily="2" charset="2"/>
              <a:buChar char="§"/>
            </a:pPr>
            <a:r>
              <a:rPr lang="en-US" sz="1800" dirty="0" smtClean="0"/>
              <a:t>(D) References</a:t>
            </a:r>
            <a:endParaRPr lang="en-US" sz="1800" dirty="0"/>
          </a:p>
        </p:txBody>
      </p:sp>
      <p:sp>
        <p:nvSpPr>
          <p:cNvPr id="5" name="Slide Number Placeholder 4"/>
          <p:cNvSpPr>
            <a:spLocks noGrp="1"/>
          </p:cNvSpPr>
          <p:nvPr>
            <p:ph type="sldNum" sz="quarter" idx="12"/>
          </p:nvPr>
        </p:nvSpPr>
        <p:spPr/>
        <p:txBody>
          <a:bodyPr/>
          <a:lstStyle/>
          <a:p>
            <a:fld id="{9C96302D-50DE-436D-9A13-63B37C6E98AB}" type="slidenum">
              <a:rPr lang="en-US" smtClean="0"/>
              <a:t>1</a:t>
            </a:fld>
            <a:endParaRPr lang="en-US" dirty="0"/>
          </a:p>
        </p:txBody>
      </p:sp>
    </p:spTree>
    <p:extLst>
      <p:ext uri="{BB962C8B-B14F-4D97-AF65-F5344CB8AC3E}">
        <p14:creationId xmlns:p14="http://schemas.microsoft.com/office/powerpoint/2010/main" val="31921155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r>
              <a:rPr lang="en-US" dirty="0" smtClean="0"/>
              <a:t>A) </a:t>
            </a:r>
            <a:r>
              <a:rPr lang="en-US" dirty="0" err="1" smtClean="0"/>
              <a:t>HyperOpt</a:t>
            </a:r>
            <a:r>
              <a:rPr lang="en-US" dirty="0" smtClean="0"/>
              <a:t> (</a:t>
            </a:r>
            <a:r>
              <a:rPr lang="en-US" u="sng" dirty="0" smtClean="0"/>
              <a:t>What is it?</a:t>
            </a:r>
            <a:r>
              <a:rPr lang="en-US" dirty="0" smtClean="0"/>
              <a:t>)</a:t>
            </a:r>
            <a:endParaRPr lang="en-US" dirty="0"/>
          </a:p>
        </p:txBody>
      </p:sp>
      <p:sp>
        <p:nvSpPr>
          <p:cNvPr id="4" name="Rectangle 3"/>
          <p:cNvSpPr>
            <a:spLocks noGrp="1" noChangeArrowheads="1"/>
          </p:cNvSpPr>
          <p:nvPr>
            <p:ph idx="1"/>
          </p:nvPr>
        </p:nvSpPr>
        <p:spPr>
          <a:xfrm>
            <a:off x="838199" y="1755118"/>
            <a:ext cx="7117081" cy="4357357"/>
          </a:xfrm>
        </p:spPr>
        <p:txBody>
          <a:bodyPr>
            <a:noAutofit/>
          </a:bodyPr>
          <a:lstStyle/>
          <a:p>
            <a:pPr>
              <a:buFont typeface="Wingdings" panose="05000000000000000000" pitchFamily="2" charset="2"/>
              <a:buChar char="§"/>
            </a:pPr>
            <a:r>
              <a:rPr lang="en-US" sz="1800" b="1" dirty="0" err="1" smtClean="0"/>
              <a:t>HyperOpt</a:t>
            </a:r>
            <a:r>
              <a:rPr lang="en-US" sz="1800" dirty="0" smtClean="0"/>
              <a:t> = Distributed Asynchronous </a:t>
            </a:r>
            <a:r>
              <a:rPr lang="en-US" sz="1800" b="1" dirty="0" err="1" smtClean="0"/>
              <a:t>Hyper</a:t>
            </a:r>
            <a:r>
              <a:rPr lang="en-US" sz="1800" dirty="0" err="1" smtClean="0"/>
              <a:t>parameter</a:t>
            </a:r>
            <a:r>
              <a:rPr lang="en-US" sz="1800" dirty="0" smtClean="0"/>
              <a:t> </a:t>
            </a:r>
            <a:r>
              <a:rPr lang="en-US" sz="1800" b="1" dirty="0" smtClean="0"/>
              <a:t>Opt</a:t>
            </a:r>
            <a:r>
              <a:rPr lang="en-US" sz="1800" dirty="0" smtClean="0"/>
              <a:t>imization; an open-source Python library enabling </a:t>
            </a:r>
            <a:r>
              <a:rPr lang="en-US" sz="1800" dirty="0" err="1" smtClean="0"/>
              <a:t>AutoML</a:t>
            </a:r>
            <a:endParaRPr lang="en-US" sz="1800" dirty="0" smtClean="0"/>
          </a:p>
          <a:p>
            <a:pPr lvl="1">
              <a:buFont typeface="Wingdings" panose="05000000000000000000" pitchFamily="2" charset="2"/>
              <a:buChar char="§"/>
            </a:pPr>
            <a:r>
              <a:rPr lang="en-US" sz="1400" dirty="0" err="1" smtClean="0"/>
              <a:t>HyperOpt</a:t>
            </a:r>
            <a:r>
              <a:rPr lang="en-US" sz="1400" dirty="0" smtClean="0"/>
              <a:t> was made </a:t>
            </a:r>
            <a:r>
              <a:rPr lang="en-US" sz="1400" dirty="0"/>
              <a:t>by </a:t>
            </a:r>
            <a:r>
              <a:rPr lang="en-US" sz="1400" dirty="0" smtClean="0"/>
              <a:t>James </a:t>
            </a:r>
            <a:r>
              <a:rPr lang="en-US" sz="1400" dirty="0" err="1" smtClean="0"/>
              <a:t>Bergstra</a:t>
            </a:r>
            <a:r>
              <a:rPr lang="en-US" sz="1400" dirty="0" smtClean="0"/>
              <a:t>, </a:t>
            </a:r>
            <a:r>
              <a:rPr lang="en-US" sz="1400" dirty="0"/>
              <a:t>et al. </a:t>
            </a:r>
            <a:r>
              <a:rPr lang="en-US" sz="1400" dirty="0" smtClean="0"/>
              <a:t>in 2011; a tool that allows automation of the search for optimal </a:t>
            </a:r>
            <a:r>
              <a:rPr lang="en-US" sz="1400" dirty="0" err="1" smtClean="0"/>
              <a:t>hyperparameters</a:t>
            </a:r>
            <a:r>
              <a:rPr lang="en-US" sz="1400" dirty="0" smtClean="0"/>
              <a:t> for any ML model being used</a:t>
            </a:r>
          </a:p>
          <a:p>
            <a:pPr lvl="1">
              <a:buFont typeface="Wingdings" panose="05000000000000000000" pitchFamily="2" charset="2"/>
              <a:buChar char="§"/>
            </a:pPr>
            <a:r>
              <a:rPr lang="en-US" sz="1400" dirty="0" err="1" smtClean="0"/>
              <a:t>HyperOpt</a:t>
            </a:r>
            <a:r>
              <a:rPr lang="en-US" sz="1400" dirty="0" smtClean="0"/>
              <a:t> is based on </a:t>
            </a:r>
            <a:r>
              <a:rPr lang="en-US" sz="1400" b="1" dirty="0" smtClean="0">
                <a:solidFill>
                  <a:srgbClr val="0033CC"/>
                </a:solidFill>
              </a:rPr>
              <a:t>Bayesian Optimization </a:t>
            </a:r>
            <a:r>
              <a:rPr lang="en-US" sz="1400" dirty="0" smtClean="0"/>
              <a:t>supported by a </a:t>
            </a:r>
            <a:r>
              <a:rPr lang="en-US" sz="1400" b="1" dirty="0" smtClean="0">
                <a:solidFill>
                  <a:srgbClr val="0033CC"/>
                </a:solidFill>
              </a:rPr>
              <a:t>SMBO</a:t>
            </a:r>
            <a:r>
              <a:rPr lang="en-US" sz="1400" dirty="0" smtClean="0">
                <a:solidFill>
                  <a:srgbClr val="0033CC"/>
                </a:solidFill>
              </a:rPr>
              <a:t> </a:t>
            </a:r>
            <a:r>
              <a:rPr lang="en-US" sz="1400" dirty="0" smtClean="0"/>
              <a:t>methodology - which can work with optimization algorithms like Gaussian Processes (GP), Tree of </a:t>
            </a:r>
            <a:r>
              <a:rPr lang="en-US" sz="1400" dirty="0" err="1" smtClean="0"/>
              <a:t>Parzen</a:t>
            </a:r>
            <a:r>
              <a:rPr lang="en-US" sz="1400" dirty="0" smtClean="0"/>
              <a:t> Estimators (TPE), Adaptive Tree of </a:t>
            </a:r>
            <a:r>
              <a:rPr lang="en-US" sz="1400" dirty="0" err="1" smtClean="0"/>
              <a:t>Parzen</a:t>
            </a:r>
            <a:r>
              <a:rPr lang="en-US" sz="1400" dirty="0" smtClean="0"/>
              <a:t> Estimators (ATPE)</a:t>
            </a:r>
          </a:p>
          <a:p>
            <a:pPr lvl="1">
              <a:buFont typeface="Wingdings" panose="05000000000000000000" pitchFamily="2" charset="2"/>
              <a:buChar char="§"/>
            </a:pPr>
            <a:r>
              <a:rPr lang="en-US" sz="1400" dirty="0" err="1" smtClean="0"/>
              <a:t>HyperOpt</a:t>
            </a:r>
            <a:r>
              <a:rPr lang="en-US" sz="1400" dirty="0" smtClean="0"/>
              <a:t> requires </a:t>
            </a:r>
            <a:r>
              <a:rPr lang="en-US" sz="1400" b="1" dirty="0" smtClean="0">
                <a:solidFill>
                  <a:srgbClr val="0033CC"/>
                </a:solidFill>
              </a:rPr>
              <a:t>four components</a:t>
            </a:r>
            <a:r>
              <a:rPr lang="en-US" sz="1400" dirty="0" smtClean="0"/>
              <a:t> for optimization of </a:t>
            </a:r>
            <a:r>
              <a:rPr lang="en-US" sz="1400" dirty="0" err="1" smtClean="0"/>
              <a:t>hyperparameters</a:t>
            </a:r>
            <a:endParaRPr lang="en-US" sz="1400" dirty="0" smtClean="0"/>
          </a:p>
          <a:p>
            <a:pPr lvl="2">
              <a:buFont typeface="Wingdings" panose="05000000000000000000" pitchFamily="2" charset="2"/>
              <a:buChar char="§"/>
            </a:pPr>
            <a:r>
              <a:rPr lang="en-US" sz="1200" dirty="0" smtClean="0"/>
              <a:t>Search Space</a:t>
            </a:r>
          </a:p>
          <a:p>
            <a:pPr lvl="2">
              <a:buFont typeface="Wingdings" panose="05000000000000000000" pitchFamily="2" charset="2"/>
              <a:buChar char="§"/>
            </a:pPr>
            <a:r>
              <a:rPr lang="en-US" sz="1200" dirty="0" smtClean="0"/>
              <a:t>Loss Function</a:t>
            </a:r>
          </a:p>
          <a:p>
            <a:pPr lvl="2">
              <a:buFont typeface="Wingdings" panose="05000000000000000000" pitchFamily="2" charset="2"/>
              <a:buChar char="§"/>
            </a:pPr>
            <a:r>
              <a:rPr lang="en-US" sz="1200" dirty="0" smtClean="0"/>
              <a:t>Optimization Algorithm</a:t>
            </a:r>
          </a:p>
          <a:p>
            <a:pPr lvl="2">
              <a:buFont typeface="Wingdings" panose="05000000000000000000" pitchFamily="2" charset="2"/>
              <a:buChar char="§"/>
            </a:pPr>
            <a:r>
              <a:rPr lang="en-US" sz="1200" dirty="0" smtClean="0"/>
              <a:t>Database (for scoring history, score, configuration)</a:t>
            </a:r>
            <a:endParaRPr lang="en-US" sz="1200" dirty="0"/>
          </a:p>
          <a:p>
            <a:pPr lvl="1">
              <a:buFont typeface="Wingdings" panose="05000000000000000000" pitchFamily="2" charset="2"/>
              <a:buChar char="§"/>
            </a:pPr>
            <a:r>
              <a:rPr lang="en-US" sz="1400" dirty="0" err="1" smtClean="0"/>
              <a:t>HyperOpt</a:t>
            </a:r>
            <a:r>
              <a:rPr lang="en-US" sz="1400" dirty="0" smtClean="0"/>
              <a:t> is difficult to use directly, since optimization procedures and search spaces are to be carefully crafted and monitored</a:t>
            </a:r>
          </a:p>
          <a:p>
            <a:pPr>
              <a:buFont typeface="Wingdings" panose="05000000000000000000" pitchFamily="2" charset="2"/>
              <a:buChar char="§"/>
            </a:pPr>
            <a:r>
              <a:rPr lang="en-US" sz="1800" dirty="0" smtClean="0"/>
              <a:t>All </a:t>
            </a:r>
            <a:r>
              <a:rPr lang="en-US" sz="1800" dirty="0"/>
              <a:t>documentation is available on: </a:t>
            </a:r>
            <a:endParaRPr lang="en-US" sz="1800" dirty="0" smtClean="0"/>
          </a:p>
          <a:p>
            <a:pPr lvl="1">
              <a:buFont typeface="Wingdings" panose="05000000000000000000" pitchFamily="2" charset="2"/>
              <a:buChar char="§"/>
            </a:pPr>
            <a:r>
              <a:rPr lang="en-US" sz="1400" dirty="0" smtClean="0">
                <a:hlinkClick r:id="rId3"/>
              </a:rPr>
              <a:t>https</a:t>
            </a:r>
            <a:r>
              <a:rPr lang="en-US" sz="1400" dirty="0">
                <a:hlinkClick r:id="rId3"/>
              </a:rPr>
              <a:t>://</a:t>
            </a:r>
            <a:r>
              <a:rPr lang="en-US" sz="1400" dirty="0" smtClean="0">
                <a:hlinkClick r:id="rId3"/>
              </a:rPr>
              <a:t>github.com/hyperopt</a:t>
            </a:r>
            <a:r>
              <a:rPr lang="en-US" sz="1400" dirty="0"/>
              <a:t>  /// </a:t>
            </a:r>
            <a:r>
              <a:rPr lang="en-US" sz="1400" dirty="0">
                <a:hlinkClick r:id="rId4"/>
              </a:rPr>
              <a:t>https://</a:t>
            </a:r>
            <a:r>
              <a:rPr lang="en-US" sz="1400" dirty="0" smtClean="0">
                <a:hlinkClick r:id="rId4"/>
              </a:rPr>
              <a:t>github.com/hyperopt/hyperopt/wiki</a:t>
            </a:r>
            <a:r>
              <a:rPr lang="en-US" sz="1400" dirty="0" smtClean="0"/>
              <a:t> </a:t>
            </a:r>
          </a:p>
          <a:p>
            <a:pPr lvl="1">
              <a:buFont typeface="Wingdings" panose="05000000000000000000" pitchFamily="2" charset="2"/>
              <a:buChar char="§"/>
            </a:pPr>
            <a:r>
              <a:rPr lang="en-US" sz="1400" dirty="0" smtClean="0">
                <a:hlinkClick r:id="rId5"/>
              </a:rPr>
              <a:t>https</a:t>
            </a:r>
            <a:r>
              <a:rPr lang="en-US" sz="1400" dirty="0">
                <a:hlinkClick r:id="rId5"/>
              </a:rPr>
              <a:t>://hyperopt.github.io/hyperopt</a:t>
            </a:r>
            <a:r>
              <a:rPr lang="en-US" sz="1400" dirty="0" smtClean="0">
                <a:hlinkClick r:id="rId5"/>
              </a:rPr>
              <a:t>/</a:t>
            </a:r>
            <a:r>
              <a:rPr lang="en-US" sz="1400" dirty="0" smtClean="0"/>
              <a:t> </a:t>
            </a:r>
            <a:endParaRPr lang="en-US" sz="1400" dirty="0"/>
          </a:p>
          <a:p>
            <a:pPr>
              <a:buFont typeface="Wingdings" panose="05000000000000000000" pitchFamily="2" charset="2"/>
              <a:buChar char="§"/>
            </a:pPr>
            <a:endParaRPr lang="en-US" sz="1800" dirty="0" smtClean="0"/>
          </a:p>
        </p:txBody>
      </p:sp>
      <p:sp>
        <p:nvSpPr>
          <p:cNvPr id="7" name="Slide Number Placeholder 6"/>
          <p:cNvSpPr>
            <a:spLocks noGrp="1"/>
          </p:cNvSpPr>
          <p:nvPr>
            <p:ph type="sldNum" sz="quarter" idx="12"/>
          </p:nvPr>
        </p:nvSpPr>
        <p:spPr/>
        <p:txBody>
          <a:bodyPr/>
          <a:lstStyle/>
          <a:p>
            <a:fld id="{9C96302D-50DE-436D-9A13-63B37C6E98AB}" type="slidenum">
              <a:rPr lang="en-US" smtClean="0"/>
              <a:t>2</a:t>
            </a:fld>
            <a:endParaRPr lang="en-US" dirty="0"/>
          </a:p>
        </p:txBody>
      </p:sp>
      <p:pic>
        <p:nvPicPr>
          <p:cNvPr id="1026" name="Picture 2" descr="https://miro.medium.com/max/2000/1*2gsysrNnSD-n8HDCHmpZFw.jpe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170557" y="3239836"/>
            <a:ext cx="3182222" cy="1790000"/>
          </a:xfrm>
          <a:prstGeom prst="rect">
            <a:avLst/>
          </a:prstGeom>
          <a:noFill/>
          <a:ln>
            <a:solidFill>
              <a:srgbClr val="548235"/>
            </a:solidFill>
          </a:ln>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8835838" y="5029836"/>
            <a:ext cx="1851660" cy="153888"/>
          </a:xfrm>
          <a:prstGeom prst="rect">
            <a:avLst/>
          </a:prstGeom>
          <a:noFill/>
        </p:spPr>
        <p:txBody>
          <a:bodyPr wrap="square" rtlCol="0">
            <a:spAutoFit/>
          </a:bodyPr>
          <a:lstStyle/>
          <a:p>
            <a:r>
              <a:rPr lang="en-US" sz="400" dirty="0"/>
              <a:t>https://miro.medium.com/max/2000/1*2gsysrNnSD-n8HDCHmpZFw.jpeg</a:t>
            </a:r>
          </a:p>
        </p:txBody>
      </p:sp>
    </p:spTree>
    <p:extLst>
      <p:ext uri="{BB962C8B-B14F-4D97-AF65-F5344CB8AC3E}">
        <p14:creationId xmlns:p14="http://schemas.microsoft.com/office/powerpoint/2010/main" val="16255305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u="sng" dirty="0" smtClean="0"/>
              <a:t>TANGENT:</a:t>
            </a:r>
            <a:r>
              <a:rPr lang="en-US" i="1" dirty="0" smtClean="0"/>
              <a:t> </a:t>
            </a:r>
            <a:r>
              <a:rPr lang="en-US" dirty="0" err="1" smtClean="0"/>
              <a:t>HyperOpt</a:t>
            </a:r>
            <a:r>
              <a:rPr lang="en-US" dirty="0" smtClean="0"/>
              <a:t> – Details (1)</a:t>
            </a:r>
            <a:endParaRPr lang="en-US" dirty="0"/>
          </a:p>
        </p:txBody>
      </p:sp>
      <p:sp>
        <p:nvSpPr>
          <p:cNvPr id="4" name="Rectangle 3"/>
          <p:cNvSpPr>
            <a:spLocks noGrp="1" noChangeArrowheads="1"/>
          </p:cNvSpPr>
          <p:nvPr>
            <p:ph idx="1"/>
          </p:nvPr>
        </p:nvSpPr>
        <p:spPr>
          <a:xfrm>
            <a:off x="838199" y="1755118"/>
            <a:ext cx="8091488" cy="4357357"/>
          </a:xfrm>
        </p:spPr>
        <p:txBody>
          <a:bodyPr>
            <a:noAutofit/>
          </a:bodyPr>
          <a:lstStyle/>
          <a:p>
            <a:pPr>
              <a:buFont typeface="Wingdings" panose="05000000000000000000" pitchFamily="2" charset="2"/>
              <a:buChar char="§"/>
            </a:pPr>
            <a:r>
              <a:rPr lang="en-US" sz="2000" b="1" dirty="0" err="1" smtClean="0">
                <a:solidFill>
                  <a:srgbClr val="0033CC"/>
                </a:solidFill>
              </a:rPr>
              <a:t>Hyperparameter</a:t>
            </a:r>
            <a:r>
              <a:rPr lang="en-US" sz="2000" b="1" dirty="0" smtClean="0">
                <a:solidFill>
                  <a:srgbClr val="0033CC"/>
                </a:solidFill>
              </a:rPr>
              <a:t> </a:t>
            </a:r>
            <a:r>
              <a:rPr lang="en-US" sz="2000" b="1" dirty="0" err="1" smtClean="0">
                <a:solidFill>
                  <a:srgbClr val="0033CC"/>
                </a:solidFill>
              </a:rPr>
              <a:t>vs</a:t>
            </a:r>
            <a:r>
              <a:rPr lang="en-US" sz="2000" b="1" dirty="0" smtClean="0">
                <a:solidFill>
                  <a:srgbClr val="0033CC"/>
                </a:solidFill>
              </a:rPr>
              <a:t> Model Parameters</a:t>
            </a:r>
          </a:p>
          <a:p>
            <a:pPr lvl="1">
              <a:buFont typeface="Wingdings" panose="05000000000000000000" pitchFamily="2" charset="2"/>
              <a:buChar char="§"/>
            </a:pPr>
            <a:r>
              <a:rPr lang="en-US" sz="1200" dirty="0">
                <a:solidFill>
                  <a:srgbClr val="FF0000"/>
                </a:solidFill>
              </a:rPr>
              <a:t>Formula</a:t>
            </a:r>
            <a:r>
              <a:rPr lang="en-US" sz="1200" dirty="0"/>
              <a:t> is representing </a:t>
            </a:r>
            <a:r>
              <a:rPr lang="en-US" sz="1200" dirty="0" err="1"/>
              <a:t>Hyperparameter</a:t>
            </a:r>
            <a:r>
              <a:rPr lang="en-US" sz="1200" dirty="0"/>
              <a:t> Optimization; find the model </a:t>
            </a:r>
            <a:r>
              <a:rPr lang="en-US" sz="1200" dirty="0" err="1"/>
              <a:t>hyperparameters</a:t>
            </a:r>
            <a:r>
              <a:rPr lang="en-US" sz="1200" dirty="0"/>
              <a:t> that yield the best score on a validation set </a:t>
            </a:r>
            <a:r>
              <a:rPr lang="en-US" sz="1200" dirty="0" smtClean="0"/>
              <a:t>metric</a:t>
            </a:r>
          </a:p>
          <a:p>
            <a:pPr lvl="1">
              <a:buFont typeface="Wingdings" panose="05000000000000000000" pitchFamily="2" charset="2"/>
              <a:buChar char="§"/>
            </a:pPr>
            <a:r>
              <a:rPr lang="en-US" sz="1200" dirty="0" err="1" smtClean="0"/>
              <a:t>Hyperparameters</a:t>
            </a:r>
            <a:r>
              <a:rPr lang="en-US" sz="1200" dirty="0" smtClean="0"/>
              <a:t> usually set by ML Engineers prior to training</a:t>
            </a:r>
          </a:p>
          <a:p>
            <a:pPr lvl="1">
              <a:buFont typeface="Wingdings" panose="05000000000000000000" pitchFamily="2" charset="2"/>
              <a:buChar char="§"/>
            </a:pPr>
            <a:r>
              <a:rPr lang="en-US" sz="1200" dirty="0" smtClean="0"/>
              <a:t>Example: # of trees in a Random Forest = </a:t>
            </a:r>
            <a:r>
              <a:rPr lang="en-US" sz="1200" dirty="0" err="1" smtClean="0"/>
              <a:t>Hyperparameter</a:t>
            </a:r>
            <a:r>
              <a:rPr lang="en-US" sz="1200" dirty="0" smtClean="0"/>
              <a:t> (model settings)</a:t>
            </a:r>
          </a:p>
          <a:p>
            <a:pPr lvl="1">
              <a:buFont typeface="Wingdings" panose="05000000000000000000" pitchFamily="2" charset="2"/>
              <a:buChar char="§"/>
            </a:pPr>
            <a:r>
              <a:rPr lang="en-US" sz="1200" dirty="0" smtClean="0"/>
              <a:t>Example: Weights in a neural network = Model Parameters learned during training</a:t>
            </a:r>
          </a:p>
          <a:p>
            <a:pPr>
              <a:buFont typeface="Wingdings" panose="05000000000000000000" pitchFamily="2" charset="2"/>
              <a:buChar char="§"/>
            </a:pPr>
            <a:r>
              <a:rPr lang="en-US" sz="2000" b="1" dirty="0" smtClean="0">
                <a:solidFill>
                  <a:srgbClr val="0033CC"/>
                </a:solidFill>
              </a:rPr>
              <a:t>Bayesian Optimization</a:t>
            </a:r>
          </a:p>
          <a:p>
            <a:pPr lvl="1">
              <a:buFont typeface="Wingdings" panose="05000000000000000000" pitchFamily="2" charset="2"/>
              <a:buChar char="§"/>
            </a:pPr>
            <a:r>
              <a:rPr lang="en-US" sz="1200" dirty="0" smtClean="0"/>
              <a:t>A </a:t>
            </a:r>
            <a:r>
              <a:rPr lang="en-US" sz="1200" dirty="0" err="1" smtClean="0"/>
              <a:t>hyperparameter</a:t>
            </a:r>
            <a:r>
              <a:rPr lang="en-US" sz="1200" dirty="0" smtClean="0"/>
              <a:t> optimization strategy; a technique that chooses the best </a:t>
            </a:r>
            <a:r>
              <a:rPr lang="en-US" sz="1200" dirty="0" err="1" smtClean="0"/>
              <a:t>hyperparameter</a:t>
            </a:r>
            <a:r>
              <a:rPr lang="en-US" sz="1200" dirty="0" smtClean="0"/>
              <a:t> through earlier bias/beliefs</a:t>
            </a:r>
          </a:p>
          <a:p>
            <a:pPr lvl="1">
              <a:buFont typeface="Wingdings" panose="05000000000000000000" pitchFamily="2" charset="2"/>
              <a:buChar char="§"/>
            </a:pPr>
            <a:r>
              <a:rPr lang="en-CA" sz="1200" i="1" dirty="0" smtClean="0"/>
              <a:t>Build </a:t>
            </a:r>
            <a:r>
              <a:rPr lang="en-CA" sz="1200" i="1" dirty="0"/>
              <a:t>a probability model of the objective function and use it to select the most promising </a:t>
            </a:r>
            <a:r>
              <a:rPr lang="en-CA" sz="1200" i="1" dirty="0" err="1"/>
              <a:t>hyperparameters</a:t>
            </a:r>
            <a:r>
              <a:rPr lang="en-CA" sz="1200" i="1" dirty="0"/>
              <a:t> to evaluate in the true objective function.</a:t>
            </a:r>
            <a:endParaRPr lang="en-US" sz="1200" i="1" dirty="0" smtClean="0"/>
          </a:p>
          <a:p>
            <a:pPr lvl="1">
              <a:buFont typeface="Wingdings" panose="05000000000000000000" pitchFamily="2" charset="2"/>
              <a:buChar char="§"/>
            </a:pPr>
            <a:r>
              <a:rPr lang="en-US" sz="1200" dirty="0" smtClean="0"/>
              <a:t>Picks a prior belief on how the </a:t>
            </a:r>
            <a:r>
              <a:rPr lang="en-US" sz="1200" dirty="0" err="1" smtClean="0"/>
              <a:t>hyperparameters</a:t>
            </a:r>
            <a:r>
              <a:rPr lang="en-US" sz="1200" dirty="0" smtClean="0"/>
              <a:t> will behave, and searches the parameter space by enforcing/updating that prior belief during training; prior beliefs </a:t>
            </a:r>
            <a:r>
              <a:rPr lang="en-US" sz="1200" dirty="0"/>
              <a:t>influencing predictions; </a:t>
            </a:r>
            <a:r>
              <a:rPr lang="en-US" sz="1200" dirty="0">
                <a:hlinkClick r:id="rId2"/>
              </a:rPr>
              <a:t>https://</a:t>
            </a:r>
            <a:r>
              <a:rPr lang="en-US" sz="1200" dirty="0" smtClean="0">
                <a:hlinkClick r:id="rId2"/>
              </a:rPr>
              <a:t>youtu.be/ttE0F7fghfk</a:t>
            </a:r>
            <a:r>
              <a:rPr lang="en-US" sz="1200" dirty="0" smtClean="0"/>
              <a:t> </a:t>
            </a:r>
          </a:p>
          <a:p>
            <a:pPr>
              <a:buFont typeface="Wingdings" panose="05000000000000000000" pitchFamily="2" charset="2"/>
              <a:buChar char="§"/>
            </a:pPr>
            <a:r>
              <a:rPr lang="en-US" sz="2000" b="1" dirty="0">
                <a:solidFill>
                  <a:srgbClr val="0033CC"/>
                </a:solidFill>
              </a:rPr>
              <a:t>SMBO </a:t>
            </a:r>
            <a:r>
              <a:rPr lang="en-US" sz="2000" b="1" dirty="0" smtClean="0">
                <a:solidFill>
                  <a:srgbClr val="0033CC"/>
                </a:solidFill>
              </a:rPr>
              <a:t>= Sequential </a:t>
            </a:r>
            <a:r>
              <a:rPr lang="en-US" sz="2000" b="1" dirty="0">
                <a:solidFill>
                  <a:srgbClr val="0033CC"/>
                </a:solidFill>
              </a:rPr>
              <a:t>Model-Based Global </a:t>
            </a:r>
            <a:r>
              <a:rPr lang="en-US" sz="2000" b="1" dirty="0" smtClean="0">
                <a:solidFill>
                  <a:srgbClr val="0033CC"/>
                </a:solidFill>
              </a:rPr>
              <a:t>Optimization</a:t>
            </a:r>
          </a:p>
          <a:p>
            <a:pPr lvl="1">
              <a:buFont typeface="Wingdings" panose="05000000000000000000" pitchFamily="2" charset="2"/>
              <a:buChar char="§"/>
            </a:pPr>
            <a:r>
              <a:rPr lang="en-US" sz="1200" dirty="0" smtClean="0"/>
              <a:t>Formalization of Bayesian Optimization and in some ways – more efficient than Bayesian</a:t>
            </a:r>
          </a:p>
          <a:p>
            <a:pPr lvl="1">
              <a:buFont typeface="Wingdings" panose="05000000000000000000" pitchFamily="2" charset="2"/>
              <a:buChar char="§"/>
            </a:pPr>
            <a:r>
              <a:rPr lang="en-US" sz="1200" dirty="0" smtClean="0"/>
              <a:t>Iterates between fitting models and using them to make choices about which configurations to investigate</a:t>
            </a:r>
          </a:p>
          <a:p>
            <a:pPr lvl="1">
              <a:buFont typeface="Wingdings" panose="05000000000000000000" pitchFamily="2" charset="2"/>
              <a:buChar char="§"/>
            </a:pPr>
            <a:r>
              <a:rPr lang="en-US" sz="1200" dirty="0" smtClean="0"/>
              <a:t>Reduces running time of </a:t>
            </a:r>
            <a:r>
              <a:rPr lang="en-US" sz="1200" dirty="0" err="1" smtClean="0"/>
              <a:t>hyperparameter</a:t>
            </a:r>
            <a:r>
              <a:rPr lang="en-US" sz="1200" dirty="0" smtClean="0"/>
              <a:t> tuning, conducts better scores on testing set in the same # of trials as other estimators (like Random Search)</a:t>
            </a:r>
          </a:p>
          <a:p>
            <a:pPr lvl="1">
              <a:buFont typeface="Wingdings" panose="05000000000000000000" pitchFamily="2" charset="2"/>
              <a:buChar char="§"/>
            </a:pPr>
            <a:endParaRPr lang="en-US" sz="1200" dirty="0" smtClean="0"/>
          </a:p>
          <a:p>
            <a:pPr lvl="1">
              <a:buFont typeface="Wingdings" panose="05000000000000000000" pitchFamily="2" charset="2"/>
              <a:buChar char="§"/>
            </a:pPr>
            <a:endParaRPr lang="en-US" sz="1800" dirty="0" smtClean="0"/>
          </a:p>
          <a:p>
            <a:pPr>
              <a:buFont typeface="Wingdings" panose="05000000000000000000" pitchFamily="2" charset="2"/>
              <a:buChar char="§"/>
            </a:pPr>
            <a:endParaRPr lang="en-US" sz="2000" dirty="0" smtClean="0"/>
          </a:p>
        </p:txBody>
      </p:sp>
      <p:sp>
        <p:nvSpPr>
          <p:cNvPr id="7" name="Slide Number Placeholder 6"/>
          <p:cNvSpPr>
            <a:spLocks noGrp="1"/>
          </p:cNvSpPr>
          <p:nvPr>
            <p:ph type="sldNum" sz="quarter" idx="12"/>
          </p:nvPr>
        </p:nvSpPr>
        <p:spPr/>
        <p:txBody>
          <a:bodyPr/>
          <a:lstStyle/>
          <a:p>
            <a:fld id="{9C96302D-50DE-436D-9A13-63B37C6E98AB}" type="slidenum">
              <a:rPr lang="en-US" smtClean="0"/>
              <a:t>3</a:t>
            </a:fld>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38933" y="2105603"/>
            <a:ext cx="2114867" cy="3405068"/>
          </a:xfrm>
          <a:prstGeom prst="rect">
            <a:avLst/>
          </a:prstGeom>
        </p:spPr>
      </p:pic>
      <p:pic>
        <p:nvPicPr>
          <p:cNvPr id="9" name="Picture 8" descr="Screen Clippi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517009" y="2536367"/>
            <a:ext cx="1286631" cy="389144"/>
          </a:xfrm>
          <a:prstGeom prst="rect">
            <a:avLst/>
          </a:prstGeom>
          <a:ln>
            <a:solidFill>
              <a:srgbClr val="FF0000"/>
            </a:solidFill>
          </a:ln>
        </p:spPr>
      </p:pic>
      <p:sp>
        <p:nvSpPr>
          <p:cNvPr id="11" name="TextBox 10"/>
          <p:cNvSpPr txBox="1"/>
          <p:nvPr/>
        </p:nvSpPr>
        <p:spPr>
          <a:xfrm>
            <a:off x="7447280" y="2920691"/>
            <a:ext cx="1402080" cy="138499"/>
          </a:xfrm>
          <a:prstGeom prst="rect">
            <a:avLst/>
          </a:prstGeom>
          <a:noFill/>
        </p:spPr>
        <p:txBody>
          <a:bodyPr wrap="square" rtlCol="0">
            <a:spAutoFit/>
          </a:bodyPr>
          <a:lstStyle/>
          <a:p>
            <a:r>
              <a:rPr lang="en-US" sz="300" dirty="0"/>
              <a:t>https://miro.medium.com/max/780/1*QR4_VOfAAWLVe2I0nqwtTg.png</a:t>
            </a:r>
          </a:p>
        </p:txBody>
      </p:sp>
    </p:spTree>
    <p:extLst>
      <p:ext uri="{BB962C8B-B14F-4D97-AF65-F5344CB8AC3E}">
        <p14:creationId xmlns:p14="http://schemas.microsoft.com/office/powerpoint/2010/main" val="33426987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u="sng" dirty="0" smtClean="0"/>
              <a:t>TANGENT:</a:t>
            </a:r>
            <a:r>
              <a:rPr lang="en-US" i="1" dirty="0" smtClean="0"/>
              <a:t> </a:t>
            </a:r>
            <a:r>
              <a:rPr lang="en-US" dirty="0" err="1" smtClean="0"/>
              <a:t>HyperOpt</a:t>
            </a:r>
            <a:r>
              <a:rPr lang="en-US" dirty="0" smtClean="0"/>
              <a:t> – Details (2)</a:t>
            </a:r>
            <a:endParaRPr lang="en-US" dirty="0"/>
          </a:p>
        </p:txBody>
      </p:sp>
      <p:sp>
        <p:nvSpPr>
          <p:cNvPr id="4" name="Rectangle 3"/>
          <p:cNvSpPr>
            <a:spLocks noGrp="1" noChangeArrowheads="1"/>
          </p:cNvSpPr>
          <p:nvPr>
            <p:ph idx="1"/>
          </p:nvPr>
        </p:nvSpPr>
        <p:spPr>
          <a:xfrm>
            <a:off x="838199" y="1755118"/>
            <a:ext cx="8091488" cy="4357357"/>
          </a:xfrm>
        </p:spPr>
        <p:txBody>
          <a:bodyPr>
            <a:noAutofit/>
          </a:bodyPr>
          <a:lstStyle/>
          <a:p>
            <a:pPr>
              <a:buFont typeface="Wingdings" panose="05000000000000000000" pitchFamily="2" charset="2"/>
              <a:buChar char="§"/>
            </a:pPr>
            <a:r>
              <a:rPr lang="en-US" sz="1400" b="1" dirty="0" smtClean="0">
                <a:solidFill>
                  <a:srgbClr val="0033CC"/>
                </a:solidFill>
              </a:rPr>
              <a:t>Four Components</a:t>
            </a:r>
            <a:r>
              <a:rPr lang="en-US" sz="1400" dirty="0" smtClean="0"/>
              <a:t>: Search Space, Loss Function,  History, Optimization Algorithm</a:t>
            </a:r>
          </a:p>
          <a:p>
            <a:pPr>
              <a:buFont typeface="Wingdings" panose="05000000000000000000" pitchFamily="2" charset="2"/>
              <a:buChar char="§"/>
            </a:pPr>
            <a:endParaRPr lang="en-US" sz="1100" dirty="0" smtClean="0"/>
          </a:p>
        </p:txBody>
      </p:sp>
      <p:sp>
        <p:nvSpPr>
          <p:cNvPr id="7" name="Slide Number Placeholder 6"/>
          <p:cNvSpPr>
            <a:spLocks noGrp="1"/>
          </p:cNvSpPr>
          <p:nvPr>
            <p:ph type="sldNum" sz="quarter" idx="12"/>
          </p:nvPr>
        </p:nvSpPr>
        <p:spPr/>
        <p:txBody>
          <a:bodyPr/>
          <a:lstStyle/>
          <a:p>
            <a:fld id="{9C96302D-50DE-436D-9A13-63B37C6E98AB}" type="slidenum">
              <a:rPr lang="en-US" smtClean="0"/>
              <a:t>4</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38933" y="2105603"/>
            <a:ext cx="2114867" cy="3405068"/>
          </a:xfrm>
          <a:prstGeom prst="rect">
            <a:avLst/>
          </a:prstGeom>
        </p:spPr>
      </p:pic>
      <p:pic>
        <p:nvPicPr>
          <p:cNvPr id="8" name="Picture 7"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5683" y="2105603"/>
            <a:ext cx="6995160" cy="4343014"/>
          </a:xfrm>
          <a:prstGeom prst="rect">
            <a:avLst/>
          </a:prstGeom>
          <a:ln>
            <a:solidFill>
              <a:srgbClr val="548235"/>
            </a:solidFill>
          </a:ln>
        </p:spPr>
      </p:pic>
      <p:sp>
        <p:nvSpPr>
          <p:cNvPr id="10" name="TextBox 9"/>
          <p:cNvSpPr txBox="1"/>
          <p:nvPr/>
        </p:nvSpPr>
        <p:spPr>
          <a:xfrm>
            <a:off x="3587433" y="6462960"/>
            <a:ext cx="1851660" cy="153888"/>
          </a:xfrm>
          <a:prstGeom prst="rect">
            <a:avLst/>
          </a:prstGeom>
          <a:noFill/>
        </p:spPr>
        <p:txBody>
          <a:bodyPr wrap="square" rtlCol="0">
            <a:spAutoFit/>
          </a:bodyPr>
          <a:lstStyle/>
          <a:p>
            <a:r>
              <a:rPr lang="en-US" sz="400" dirty="0"/>
              <a:t>https://miro.medium.com/max/2000/1*2gsysrNnSD-n8HDCHmpZFw.jpeg</a:t>
            </a:r>
          </a:p>
        </p:txBody>
      </p:sp>
    </p:spTree>
    <p:extLst>
      <p:ext uri="{BB962C8B-B14F-4D97-AF65-F5344CB8AC3E}">
        <p14:creationId xmlns:p14="http://schemas.microsoft.com/office/powerpoint/2010/main" val="31485242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r>
              <a:rPr lang="en-US" dirty="0" smtClean="0"/>
              <a:t>A) </a:t>
            </a:r>
            <a:r>
              <a:rPr lang="en-US" dirty="0" err="1" smtClean="0"/>
              <a:t>HyperOpt-sklearn</a:t>
            </a:r>
            <a:r>
              <a:rPr lang="en-US" dirty="0" smtClean="0"/>
              <a:t> (</a:t>
            </a:r>
            <a:r>
              <a:rPr lang="en-US" u="sng" dirty="0" smtClean="0"/>
              <a:t>What is it?</a:t>
            </a:r>
            <a:r>
              <a:rPr lang="en-US" dirty="0" smtClean="0"/>
              <a:t>)</a:t>
            </a:r>
            <a:endParaRPr lang="en-US" dirty="0"/>
          </a:p>
        </p:txBody>
      </p:sp>
      <p:sp>
        <p:nvSpPr>
          <p:cNvPr id="4" name="Rectangle 3"/>
          <p:cNvSpPr>
            <a:spLocks noGrp="1" noChangeArrowheads="1"/>
          </p:cNvSpPr>
          <p:nvPr>
            <p:ph idx="1"/>
          </p:nvPr>
        </p:nvSpPr>
        <p:spPr>
          <a:xfrm>
            <a:off x="838199" y="1755118"/>
            <a:ext cx="7255825" cy="4357357"/>
          </a:xfrm>
        </p:spPr>
        <p:txBody>
          <a:bodyPr>
            <a:noAutofit/>
          </a:bodyPr>
          <a:lstStyle/>
          <a:p>
            <a:pPr>
              <a:buFont typeface="Wingdings" panose="05000000000000000000" pitchFamily="2" charset="2"/>
              <a:buChar char="§"/>
            </a:pPr>
            <a:r>
              <a:rPr lang="en-US" sz="1800" b="1" dirty="0" err="1" smtClean="0"/>
              <a:t>HyperOpt-sklearn</a:t>
            </a:r>
            <a:r>
              <a:rPr lang="en-US" sz="1800" dirty="0" smtClean="0"/>
              <a:t> = aka </a:t>
            </a:r>
            <a:r>
              <a:rPr lang="en-US" sz="1800" b="1" i="1" dirty="0" err="1" smtClean="0"/>
              <a:t>hpsklearn</a:t>
            </a:r>
            <a:r>
              <a:rPr lang="en-US" sz="1800" dirty="0" smtClean="0"/>
              <a:t>, is a library introduced in 2014, an extension of </a:t>
            </a:r>
            <a:r>
              <a:rPr lang="en-US" sz="1800" dirty="0" err="1" smtClean="0"/>
              <a:t>HyperOpt</a:t>
            </a:r>
            <a:r>
              <a:rPr lang="en-US" sz="1800" dirty="0" smtClean="0"/>
              <a:t>; built on top of </a:t>
            </a:r>
            <a:r>
              <a:rPr lang="en-US" sz="1800" dirty="0" err="1" smtClean="0"/>
              <a:t>HyperOpt</a:t>
            </a:r>
            <a:r>
              <a:rPr lang="en-US" sz="1800" dirty="0" smtClean="0"/>
              <a:t> – </a:t>
            </a:r>
            <a:r>
              <a:rPr lang="en-US" sz="1800" b="1" i="1" dirty="0" err="1" smtClean="0"/>
              <a:t>hpsklearn</a:t>
            </a:r>
            <a:r>
              <a:rPr lang="en-US" sz="1800" dirty="0" smtClean="0"/>
              <a:t> is designed to work with various components of </a:t>
            </a:r>
            <a:r>
              <a:rPr lang="en-US" sz="1800" dirty="0" err="1" smtClean="0"/>
              <a:t>scikit</a:t>
            </a:r>
            <a:r>
              <a:rPr lang="en-US" sz="1800" dirty="0" smtClean="0"/>
              <a:t>-learn</a:t>
            </a:r>
          </a:p>
          <a:p>
            <a:pPr>
              <a:buFont typeface="Wingdings" panose="05000000000000000000" pitchFamily="2" charset="2"/>
              <a:buChar char="§"/>
            </a:pPr>
            <a:r>
              <a:rPr lang="en-US" sz="1800" dirty="0" smtClean="0"/>
              <a:t>It can help optimize ML </a:t>
            </a:r>
            <a:r>
              <a:rPr lang="en-US" sz="1800" dirty="0"/>
              <a:t>pipelines while addressing the data transformation, model selection, and </a:t>
            </a:r>
            <a:r>
              <a:rPr lang="en-US" sz="1800" dirty="0" err="1"/>
              <a:t>hyperparameter</a:t>
            </a:r>
            <a:r>
              <a:rPr lang="en-US" sz="1800" dirty="0"/>
              <a:t> optimization </a:t>
            </a:r>
            <a:r>
              <a:rPr lang="en-US" sz="1800" dirty="0" smtClean="0"/>
              <a:t>phases</a:t>
            </a:r>
            <a:endParaRPr lang="en-US" sz="2400" dirty="0" smtClean="0"/>
          </a:p>
          <a:p>
            <a:pPr>
              <a:buFont typeface="Wingdings" panose="05000000000000000000" pitchFamily="2" charset="2"/>
              <a:buChar char="§"/>
            </a:pPr>
            <a:r>
              <a:rPr lang="en-US" sz="1800" dirty="0" smtClean="0"/>
              <a:t>It requires </a:t>
            </a:r>
            <a:r>
              <a:rPr lang="en-US" sz="1800" b="1" dirty="0" smtClean="0"/>
              <a:t>three</a:t>
            </a:r>
            <a:r>
              <a:rPr lang="en-US" sz="1800" dirty="0" smtClean="0"/>
              <a:t> essential parameters </a:t>
            </a:r>
            <a:r>
              <a:rPr lang="en-US" sz="1800" dirty="0"/>
              <a:t>(</a:t>
            </a:r>
            <a:r>
              <a:rPr lang="en-US" sz="1800" dirty="0" smtClean="0"/>
              <a:t>customizable):</a:t>
            </a:r>
          </a:p>
          <a:p>
            <a:pPr lvl="1">
              <a:buFont typeface="Wingdings" panose="05000000000000000000" pitchFamily="2" charset="2"/>
              <a:buChar char="§"/>
            </a:pPr>
            <a:r>
              <a:rPr lang="en-US" sz="1400" b="1" dirty="0" smtClean="0"/>
              <a:t>The type </a:t>
            </a:r>
            <a:r>
              <a:rPr lang="en-US" sz="1400" b="1" dirty="0"/>
              <a:t>of </a:t>
            </a:r>
            <a:r>
              <a:rPr lang="en-US" sz="1400" b="1" dirty="0" smtClean="0"/>
              <a:t>data preprocessor </a:t>
            </a:r>
          </a:p>
          <a:p>
            <a:pPr lvl="2">
              <a:buFont typeface="Wingdings" panose="05000000000000000000" pitchFamily="2" charset="2"/>
              <a:buChar char="§"/>
            </a:pPr>
            <a:r>
              <a:rPr lang="en-US" sz="1100" dirty="0" smtClean="0"/>
              <a:t>performs assessment, cleaning, transformation, reduction</a:t>
            </a:r>
          </a:p>
          <a:p>
            <a:pPr lvl="1">
              <a:buFont typeface="Wingdings" panose="05000000000000000000" pitchFamily="2" charset="2"/>
              <a:buChar char="§"/>
            </a:pPr>
            <a:r>
              <a:rPr lang="en-US" sz="1400" b="1" dirty="0" smtClean="0"/>
              <a:t>The machine learning model (classifier or </a:t>
            </a:r>
            <a:r>
              <a:rPr lang="en-US" sz="1400" b="1" dirty="0" err="1" smtClean="0"/>
              <a:t>regressor</a:t>
            </a:r>
            <a:r>
              <a:rPr lang="en-US" sz="1400" b="1" dirty="0" smtClean="0"/>
              <a:t>)</a:t>
            </a:r>
          </a:p>
          <a:p>
            <a:pPr lvl="1">
              <a:buFont typeface="Wingdings" panose="05000000000000000000" pitchFamily="2" charset="2"/>
              <a:buChar char="§"/>
            </a:pPr>
            <a:r>
              <a:rPr lang="en-US" sz="1400" b="1" dirty="0" smtClean="0"/>
              <a:t>The optimizer</a:t>
            </a:r>
          </a:p>
          <a:p>
            <a:pPr>
              <a:buFont typeface="Wingdings" panose="05000000000000000000" pitchFamily="2" charset="2"/>
              <a:buChar char="§"/>
            </a:pPr>
            <a:r>
              <a:rPr lang="en-US" sz="1800" dirty="0"/>
              <a:t>It can be used for </a:t>
            </a:r>
            <a:r>
              <a:rPr lang="en-US" sz="1800" dirty="0" smtClean="0"/>
              <a:t>classification and </a:t>
            </a:r>
            <a:r>
              <a:rPr lang="en-US" sz="1800" dirty="0"/>
              <a:t>regression </a:t>
            </a:r>
            <a:r>
              <a:rPr lang="en-US" sz="1800" dirty="0" smtClean="0"/>
              <a:t>implementations</a:t>
            </a:r>
          </a:p>
          <a:p>
            <a:pPr>
              <a:buFont typeface="Wingdings" panose="05000000000000000000" pitchFamily="2" charset="2"/>
              <a:buChar char="§"/>
            </a:pPr>
            <a:r>
              <a:rPr lang="en-US" sz="1800" dirty="0" smtClean="0"/>
              <a:t>It has (so far) 24 classifiers, 12 </a:t>
            </a:r>
            <a:r>
              <a:rPr lang="en-US" sz="1800" dirty="0" err="1" smtClean="0"/>
              <a:t>regressors</a:t>
            </a:r>
            <a:r>
              <a:rPr lang="en-US" sz="1800" dirty="0" smtClean="0"/>
              <a:t>, and 9 preprocessing methods</a:t>
            </a:r>
          </a:p>
          <a:p>
            <a:pPr lvl="1">
              <a:buFont typeface="Wingdings" panose="05000000000000000000" pitchFamily="2" charset="2"/>
              <a:buChar char="§"/>
            </a:pPr>
            <a:r>
              <a:rPr lang="en-US" sz="1400" dirty="0" smtClean="0">
                <a:hlinkClick r:id="rId3"/>
              </a:rPr>
              <a:t>https</a:t>
            </a:r>
            <a:r>
              <a:rPr lang="en-US" sz="1400" dirty="0">
                <a:hlinkClick r:id="rId3"/>
              </a:rPr>
              <a:t>://pythonrepo.com/repo/hyperopt-hyperopt-sklearn-python-deep-learning</a:t>
            </a:r>
            <a:endParaRPr lang="en-US" sz="1400" dirty="0"/>
          </a:p>
          <a:p>
            <a:pPr lvl="1">
              <a:buFont typeface="Wingdings" panose="05000000000000000000" pitchFamily="2" charset="2"/>
              <a:buChar char="§"/>
            </a:pPr>
            <a:endParaRPr lang="en-US" sz="1800" b="1" dirty="0" smtClean="0"/>
          </a:p>
          <a:p>
            <a:pPr>
              <a:buFont typeface="Wingdings" panose="05000000000000000000" pitchFamily="2" charset="2"/>
              <a:buChar char="§"/>
            </a:pPr>
            <a:endParaRPr lang="en-US" sz="1800" dirty="0"/>
          </a:p>
          <a:p>
            <a:pPr>
              <a:buFont typeface="Wingdings" panose="05000000000000000000" pitchFamily="2" charset="2"/>
              <a:buChar char="§"/>
            </a:pPr>
            <a:endParaRPr lang="en-US" sz="1800" dirty="0" smtClean="0"/>
          </a:p>
        </p:txBody>
      </p:sp>
      <p:sp>
        <p:nvSpPr>
          <p:cNvPr id="7" name="Slide Number Placeholder 6"/>
          <p:cNvSpPr>
            <a:spLocks noGrp="1"/>
          </p:cNvSpPr>
          <p:nvPr>
            <p:ph type="sldNum" sz="quarter" idx="12"/>
          </p:nvPr>
        </p:nvSpPr>
        <p:spPr/>
        <p:txBody>
          <a:bodyPr/>
          <a:lstStyle/>
          <a:p>
            <a:fld id="{9C96302D-50DE-436D-9A13-63B37C6E98AB}" type="slidenum">
              <a:rPr lang="en-US" smtClean="0"/>
              <a:t>5</a:t>
            </a:fld>
            <a:endParaRPr lang="en-US" dirty="0"/>
          </a:p>
        </p:txBody>
      </p:sp>
      <p:pic>
        <p:nvPicPr>
          <p:cNvPr id="5" name="Picture 4"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29448" y="2453992"/>
            <a:ext cx="3124352" cy="699583"/>
          </a:xfrm>
          <a:prstGeom prst="rect">
            <a:avLst/>
          </a:prstGeom>
          <a:ln>
            <a:solidFill>
              <a:srgbClr val="548235"/>
            </a:solidFill>
          </a:ln>
        </p:spPr>
      </p:pic>
      <p:pic>
        <p:nvPicPr>
          <p:cNvPr id="3" name="Picture 2" descr="Screen Clippi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359164" y="3370901"/>
            <a:ext cx="4228671" cy="1488446"/>
          </a:xfrm>
          <a:prstGeom prst="rect">
            <a:avLst/>
          </a:prstGeom>
          <a:ln>
            <a:solidFill>
              <a:srgbClr val="548235"/>
            </a:solidFill>
          </a:ln>
        </p:spPr>
      </p:pic>
      <p:sp>
        <p:nvSpPr>
          <p:cNvPr id="9" name="TextBox 8"/>
          <p:cNvSpPr txBox="1"/>
          <p:nvPr/>
        </p:nvSpPr>
        <p:spPr>
          <a:xfrm>
            <a:off x="8681048" y="5076673"/>
            <a:ext cx="1851660" cy="153888"/>
          </a:xfrm>
          <a:prstGeom prst="rect">
            <a:avLst/>
          </a:prstGeom>
          <a:noFill/>
        </p:spPr>
        <p:txBody>
          <a:bodyPr wrap="square" rtlCol="0">
            <a:spAutoFit/>
          </a:bodyPr>
          <a:lstStyle/>
          <a:p>
            <a:r>
              <a:rPr lang="en-US" sz="400" dirty="0"/>
              <a:t>https://miro.medium.com/max/2000/1*2gsysrNnSD-n8HDCHmpZFw.jpeg</a:t>
            </a:r>
          </a:p>
        </p:txBody>
      </p:sp>
    </p:spTree>
    <p:extLst>
      <p:ext uri="{BB962C8B-B14F-4D97-AF65-F5344CB8AC3E}">
        <p14:creationId xmlns:p14="http://schemas.microsoft.com/office/powerpoint/2010/main" val="6078429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 </a:t>
            </a:r>
            <a:r>
              <a:rPr lang="en-US" dirty="0" err="1" smtClean="0"/>
              <a:t>HyperOpt-sklearn</a:t>
            </a:r>
            <a:r>
              <a:rPr lang="en-US" dirty="0" smtClean="0"/>
              <a:t>: Pros/Cons</a:t>
            </a:r>
            <a:endParaRPr lang="en-US" dirty="0"/>
          </a:p>
        </p:txBody>
      </p:sp>
      <p:sp>
        <p:nvSpPr>
          <p:cNvPr id="7" name="Slide Number Placeholder 6"/>
          <p:cNvSpPr>
            <a:spLocks noGrp="1"/>
          </p:cNvSpPr>
          <p:nvPr>
            <p:ph type="sldNum" sz="quarter" idx="12"/>
          </p:nvPr>
        </p:nvSpPr>
        <p:spPr/>
        <p:txBody>
          <a:bodyPr/>
          <a:lstStyle/>
          <a:p>
            <a:fld id="{9C96302D-50DE-436D-9A13-63B37C6E98AB}" type="slidenum">
              <a:rPr lang="en-US" smtClean="0"/>
              <a:t>6</a:t>
            </a:fld>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474689370"/>
              </p:ext>
            </p:extLst>
          </p:nvPr>
        </p:nvGraphicFramePr>
        <p:xfrm>
          <a:off x="1533632" y="1956231"/>
          <a:ext cx="9124736" cy="1942283"/>
        </p:xfrm>
        <a:graphic>
          <a:graphicData uri="http://schemas.openxmlformats.org/drawingml/2006/table">
            <a:tbl>
              <a:tblPr firstRow="1" bandRow="1">
                <a:tableStyleId>{912C8C85-51F0-491E-9774-3900AFEF0FD7}</a:tableStyleId>
              </a:tblPr>
              <a:tblGrid>
                <a:gridCol w="4562368"/>
                <a:gridCol w="4562368"/>
              </a:tblGrid>
              <a:tr h="530957">
                <a:tc>
                  <a:txBody>
                    <a:bodyPr/>
                    <a:lstStyle/>
                    <a:p>
                      <a:r>
                        <a:rPr lang="en-US" sz="2400" dirty="0" smtClean="0"/>
                        <a:t>PROS</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48235"/>
                    </a:solidFill>
                  </a:tcPr>
                </a:tc>
                <a:tc>
                  <a:txBody>
                    <a:bodyPr/>
                    <a:lstStyle/>
                    <a:p>
                      <a:r>
                        <a:rPr lang="en-US" sz="2400" dirty="0" smtClean="0"/>
                        <a:t>CONS</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48235"/>
                    </a:solidFill>
                  </a:tcPr>
                </a:tc>
              </a:tr>
              <a:tr h="43150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Designed for</a:t>
                      </a:r>
                      <a:r>
                        <a:rPr lang="en-US" sz="1600" baseline="0" dirty="0" smtClean="0"/>
                        <a:t> large scale datasets and to be used with multiple cores/machines</a:t>
                      </a:r>
                      <a:endParaRPr lang="en-US" sz="16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t>Applicable to classifiers/</a:t>
                      </a:r>
                      <a:r>
                        <a:rPr lang="en-US" sz="1600" dirty="0" err="1" smtClean="0"/>
                        <a:t>regressors</a:t>
                      </a:r>
                      <a:r>
                        <a:rPr lang="en-US" sz="1600" dirty="0" smtClean="0"/>
                        <a:t> only</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3410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Explicitly used to optimize</a:t>
                      </a:r>
                      <a:r>
                        <a:rPr lang="en-US" sz="1600" baseline="0" dirty="0" smtClean="0"/>
                        <a:t> ML pipelines</a:t>
                      </a:r>
                      <a:endParaRPr lang="en-US" sz="16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t>Different Models for same dataset</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809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Easy Install &amp; Fast Performance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t>Simple &amp; Limited Documentation</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6923192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 </a:t>
            </a:r>
            <a:r>
              <a:rPr lang="en-US" dirty="0" err="1" smtClean="0"/>
              <a:t>HyperOpt-sklearn</a:t>
            </a:r>
            <a:r>
              <a:rPr lang="en-US" dirty="0" smtClean="0"/>
              <a:t>: </a:t>
            </a:r>
            <a:r>
              <a:rPr lang="en-US" dirty="0" err="1" smtClean="0"/>
              <a:t>Hyperparameters</a:t>
            </a:r>
            <a:endParaRPr lang="en-US" dirty="0"/>
          </a:p>
        </p:txBody>
      </p:sp>
      <p:sp>
        <p:nvSpPr>
          <p:cNvPr id="7" name="Slide Number Placeholder 6"/>
          <p:cNvSpPr>
            <a:spLocks noGrp="1"/>
          </p:cNvSpPr>
          <p:nvPr>
            <p:ph type="sldNum" sz="quarter" idx="12"/>
          </p:nvPr>
        </p:nvSpPr>
        <p:spPr/>
        <p:txBody>
          <a:bodyPr/>
          <a:lstStyle/>
          <a:p>
            <a:fld id="{9C96302D-50DE-436D-9A13-63B37C6E98AB}" type="slidenum">
              <a:rPr lang="en-US" smtClean="0"/>
              <a:t>7</a:t>
            </a:fld>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61516731"/>
              </p:ext>
            </p:extLst>
          </p:nvPr>
        </p:nvGraphicFramePr>
        <p:xfrm>
          <a:off x="838201" y="2008819"/>
          <a:ext cx="10515599" cy="4023309"/>
        </p:xfrm>
        <a:graphic>
          <a:graphicData uri="http://schemas.openxmlformats.org/drawingml/2006/table">
            <a:tbl>
              <a:tblPr/>
              <a:tblGrid>
                <a:gridCol w="1569719"/>
                <a:gridCol w="868680"/>
                <a:gridCol w="8077200"/>
              </a:tblGrid>
              <a:tr h="238957">
                <a:tc gridSpan="3">
                  <a:txBody>
                    <a:bodyPr/>
                    <a:lstStyle/>
                    <a:p>
                      <a:pPr algn="ctr" fontAlgn="t" latinLnBrk="0"/>
                      <a:r>
                        <a:rPr lang="en-US" sz="2000" b="0" dirty="0" err="1" smtClean="0">
                          <a:solidFill>
                            <a:schemeClr val="bg1"/>
                          </a:solidFill>
                          <a:effectLst/>
                          <a:latin typeface="Mulish"/>
                        </a:rPr>
                        <a:t>HyperOpt</a:t>
                      </a:r>
                      <a:r>
                        <a:rPr lang="en-US" sz="2000" b="0" dirty="0" smtClean="0">
                          <a:solidFill>
                            <a:schemeClr val="bg1"/>
                          </a:solidFill>
                          <a:effectLst/>
                          <a:latin typeface="Mulish"/>
                        </a:rPr>
                        <a:t> Estimator (Class)</a:t>
                      </a:r>
                    </a:p>
                  </a:txBody>
                  <a:tcPr marL="24916" marR="24916" marT="24916" marB="24916">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CCD5FF"/>
                      </a:solidFill>
                      <a:prstDash val="solid"/>
                      <a:round/>
                      <a:headEnd type="none" w="med" len="med"/>
                      <a:tailEnd type="none" w="med" len="med"/>
                    </a:lnB>
                    <a:solidFill>
                      <a:srgbClr val="548235"/>
                    </a:solidFill>
                  </a:tcPr>
                </a:tc>
                <a:tc hMerge="1">
                  <a:txBody>
                    <a:bodyPr/>
                    <a:lstStyle/>
                    <a:p>
                      <a:pPr algn="l" fontAlgn="t" latinLnBrk="0"/>
                      <a:endParaRPr lang="en-US" sz="900" b="1" dirty="0">
                        <a:solidFill>
                          <a:schemeClr val="bg1"/>
                        </a:solidFill>
                        <a:effectLst/>
                        <a:latin typeface="Mulish"/>
                      </a:endParaRPr>
                    </a:p>
                  </a:txBody>
                  <a:tcPr marL="24916" marR="24916" marT="24916" marB="24916">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CCD5FF"/>
                      </a:solidFill>
                      <a:prstDash val="solid"/>
                      <a:round/>
                      <a:headEnd type="none" w="med" len="med"/>
                      <a:tailEnd type="none" w="med" len="med"/>
                    </a:lnB>
                    <a:solidFill>
                      <a:srgbClr val="548235"/>
                    </a:solidFill>
                  </a:tcPr>
                </a:tc>
                <a:tc hMerge="1">
                  <a:txBody>
                    <a:bodyPr/>
                    <a:lstStyle/>
                    <a:p>
                      <a:pPr algn="l" fontAlgn="t" latinLnBrk="0"/>
                      <a:endParaRPr lang="en-US" sz="900" b="1" dirty="0">
                        <a:solidFill>
                          <a:schemeClr val="bg1"/>
                        </a:solidFill>
                        <a:effectLst/>
                        <a:latin typeface="Mulish"/>
                      </a:endParaRPr>
                    </a:p>
                  </a:txBody>
                  <a:tcPr marL="24916" marR="24916" marT="24916" marB="24916">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CCD5FF"/>
                      </a:solidFill>
                      <a:prstDash val="solid"/>
                      <a:round/>
                      <a:headEnd type="none" w="med" len="med"/>
                      <a:tailEnd type="none" w="med" len="med"/>
                    </a:lnB>
                    <a:solidFill>
                      <a:srgbClr val="548235"/>
                    </a:solidFill>
                  </a:tcPr>
                </a:tc>
              </a:tr>
              <a:tr h="238957">
                <a:tc>
                  <a:txBody>
                    <a:bodyPr/>
                    <a:lstStyle/>
                    <a:p>
                      <a:pPr algn="l" fontAlgn="t" latinLnBrk="0"/>
                      <a:r>
                        <a:rPr lang="en-US" sz="900" b="1" u="none" strike="noStrike" dirty="0">
                          <a:solidFill>
                            <a:schemeClr val="bg1"/>
                          </a:solidFill>
                          <a:effectLst/>
                          <a:latin typeface="Mulish"/>
                        </a:rPr>
                        <a:t>Parameter name</a:t>
                      </a:r>
                      <a:endParaRPr lang="en-US" sz="900" b="1" dirty="0">
                        <a:solidFill>
                          <a:schemeClr val="bg1"/>
                        </a:solidFill>
                        <a:effectLst/>
                        <a:latin typeface="Mulish"/>
                      </a:endParaRPr>
                    </a:p>
                  </a:txBody>
                  <a:tcPr marL="24916" marR="24916" marT="24916" marB="24916">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CCD5FF"/>
                      </a:solidFill>
                      <a:prstDash val="solid"/>
                      <a:round/>
                      <a:headEnd type="none" w="med" len="med"/>
                      <a:tailEnd type="none" w="med" len="med"/>
                    </a:lnT>
                    <a:lnB w="9525" cap="flat" cmpd="sng" algn="ctr">
                      <a:solidFill>
                        <a:srgbClr val="CCD5FF"/>
                      </a:solidFill>
                      <a:prstDash val="solid"/>
                      <a:round/>
                      <a:headEnd type="none" w="med" len="med"/>
                      <a:tailEnd type="none" w="med" len="med"/>
                    </a:lnB>
                    <a:solidFill>
                      <a:srgbClr val="548235"/>
                    </a:solidFill>
                  </a:tcPr>
                </a:tc>
                <a:tc>
                  <a:txBody>
                    <a:bodyPr/>
                    <a:lstStyle/>
                    <a:p>
                      <a:pPr algn="l" fontAlgn="t" latinLnBrk="0"/>
                      <a:r>
                        <a:rPr lang="en-US" sz="900" b="1" u="none" strike="noStrike" dirty="0">
                          <a:solidFill>
                            <a:schemeClr val="bg1"/>
                          </a:solidFill>
                          <a:effectLst/>
                          <a:latin typeface="Mulish"/>
                        </a:rPr>
                        <a:t>Default value</a:t>
                      </a:r>
                      <a:endParaRPr lang="en-US" sz="900" b="1" dirty="0">
                        <a:solidFill>
                          <a:schemeClr val="bg1"/>
                        </a:solidFill>
                        <a:effectLst/>
                        <a:latin typeface="Mulish"/>
                      </a:endParaRPr>
                    </a:p>
                  </a:txBody>
                  <a:tcPr marL="24916" marR="24916" marT="24916" marB="24916">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CCD5FF"/>
                      </a:solidFill>
                      <a:prstDash val="solid"/>
                      <a:round/>
                      <a:headEnd type="none" w="med" len="med"/>
                      <a:tailEnd type="none" w="med" len="med"/>
                    </a:lnT>
                    <a:lnB w="9525" cap="flat" cmpd="sng" algn="ctr">
                      <a:solidFill>
                        <a:srgbClr val="CCD5FF"/>
                      </a:solidFill>
                      <a:prstDash val="solid"/>
                      <a:round/>
                      <a:headEnd type="none" w="med" len="med"/>
                      <a:tailEnd type="none" w="med" len="med"/>
                    </a:lnB>
                    <a:solidFill>
                      <a:srgbClr val="548235"/>
                    </a:solidFill>
                  </a:tcPr>
                </a:tc>
                <a:tc>
                  <a:txBody>
                    <a:bodyPr/>
                    <a:lstStyle/>
                    <a:p>
                      <a:pPr algn="l" fontAlgn="t" latinLnBrk="0"/>
                      <a:r>
                        <a:rPr lang="en-US" sz="900" b="1" u="none" strike="noStrike" dirty="0">
                          <a:solidFill>
                            <a:schemeClr val="bg1"/>
                          </a:solidFill>
                          <a:effectLst/>
                          <a:latin typeface="Mulish"/>
                        </a:rPr>
                        <a:t>Description</a:t>
                      </a:r>
                      <a:endParaRPr lang="en-US" sz="900" b="1" dirty="0">
                        <a:solidFill>
                          <a:schemeClr val="bg1"/>
                        </a:solidFill>
                        <a:effectLst/>
                        <a:latin typeface="Mulish"/>
                      </a:endParaRPr>
                    </a:p>
                  </a:txBody>
                  <a:tcPr marL="24916" marR="24916" marT="24916" marB="24916">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CCD5FF"/>
                      </a:solidFill>
                      <a:prstDash val="solid"/>
                      <a:round/>
                      <a:headEnd type="none" w="med" len="med"/>
                      <a:tailEnd type="none" w="med" len="med"/>
                    </a:lnT>
                    <a:lnB w="9525" cap="flat" cmpd="sng" algn="ctr">
                      <a:solidFill>
                        <a:srgbClr val="CCD5FF"/>
                      </a:solidFill>
                      <a:prstDash val="solid"/>
                      <a:round/>
                      <a:headEnd type="none" w="med" len="med"/>
                      <a:tailEnd type="none" w="med" len="med"/>
                    </a:lnB>
                    <a:solidFill>
                      <a:srgbClr val="548235"/>
                    </a:solidFill>
                  </a:tcPr>
                </a:tc>
              </a:tr>
              <a:tr h="149080">
                <a:tc>
                  <a:txBody>
                    <a:bodyPr/>
                    <a:lstStyle/>
                    <a:p>
                      <a:pPr algn="l" fontAlgn="t" latinLnBrk="0"/>
                      <a:r>
                        <a:rPr lang="en-US" sz="800" b="0" baseline="0" dirty="0" err="1" smtClean="0">
                          <a:solidFill>
                            <a:srgbClr val="151928"/>
                          </a:solidFill>
                          <a:effectLst/>
                          <a:latin typeface="Mulish"/>
                        </a:rPr>
                        <a:t>algo</a:t>
                      </a:r>
                      <a:endParaRPr lang="en-US" sz="800" b="0" baseline="0" dirty="0">
                        <a:solidFill>
                          <a:srgbClr val="151928"/>
                        </a:solidFill>
                        <a:effectLst/>
                        <a:latin typeface="Mulish"/>
                      </a:endParaRPr>
                    </a:p>
                  </a:txBody>
                  <a:tcPr marL="24916" marR="24916" marT="24916" marB="24916">
                    <a:lnL w="9525" cap="flat" cmpd="sng" algn="ctr">
                      <a:solidFill>
                        <a:srgbClr val="CCD5FF"/>
                      </a:solidFill>
                      <a:prstDash val="solid"/>
                      <a:round/>
                      <a:headEnd type="none" w="med" len="med"/>
                      <a:tailEnd type="none" w="med" len="med"/>
                    </a:lnL>
                    <a:lnR w="9525" cap="flat" cmpd="sng" algn="ctr">
                      <a:solidFill>
                        <a:srgbClr val="CCD5FF"/>
                      </a:solidFill>
                      <a:prstDash val="solid"/>
                      <a:round/>
                      <a:headEnd type="none" w="med" len="med"/>
                      <a:tailEnd type="none" w="med" len="med"/>
                    </a:lnR>
                    <a:lnT w="9525" cap="flat" cmpd="sng" algn="ctr">
                      <a:solidFill>
                        <a:srgbClr val="CCD5FF"/>
                      </a:solidFill>
                      <a:prstDash val="solid"/>
                      <a:round/>
                      <a:headEnd type="none" w="med" len="med"/>
                      <a:tailEnd type="none" w="med" len="med"/>
                    </a:lnT>
                    <a:lnB w="9525" cap="flat" cmpd="sng" algn="ctr">
                      <a:solidFill>
                        <a:srgbClr val="CCD5FF"/>
                      </a:solidFill>
                      <a:prstDash val="solid"/>
                      <a:round/>
                      <a:headEnd type="none" w="med" len="med"/>
                      <a:tailEnd type="none" w="med" len="med"/>
                    </a:lnB>
                    <a:solidFill>
                      <a:srgbClr val="FFFFFF"/>
                    </a:solidFill>
                  </a:tcPr>
                </a:tc>
                <a:tc>
                  <a:txBody>
                    <a:bodyPr/>
                    <a:lstStyle/>
                    <a:p>
                      <a:pPr algn="l" fontAlgn="t" latinLnBrk="0"/>
                      <a:r>
                        <a:rPr lang="en-US" sz="800" dirty="0" smtClean="0">
                          <a:solidFill>
                            <a:srgbClr val="151928"/>
                          </a:solidFill>
                          <a:effectLst/>
                          <a:latin typeface="Mulish"/>
                        </a:rPr>
                        <a:t>-</a:t>
                      </a:r>
                      <a:endParaRPr lang="en-US" sz="800" dirty="0">
                        <a:solidFill>
                          <a:srgbClr val="151928"/>
                        </a:solidFill>
                        <a:effectLst/>
                        <a:latin typeface="Mulish"/>
                      </a:endParaRPr>
                    </a:p>
                  </a:txBody>
                  <a:tcPr marL="24916" marR="24916" marT="24916" marB="24916">
                    <a:lnL w="9525" cap="flat" cmpd="sng" algn="ctr">
                      <a:solidFill>
                        <a:srgbClr val="CCD5FF"/>
                      </a:solidFill>
                      <a:prstDash val="solid"/>
                      <a:round/>
                      <a:headEnd type="none" w="med" len="med"/>
                      <a:tailEnd type="none" w="med" len="med"/>
                    </a:lnL>
                    <a:lnR w="9525" cap="flat" cmpd="sng" algn="ctr">
                      <a:solidFill>
                        <a:srgbClr val="CCD5FF"/>
                      </a:solidFill>
                      <a:prstDash val="solid"/>
                      <a:round/>
                      <a:headEnd type="none" w="med" len="med"/>
                      <a:tailEnd type="none" w="med" len="med"/>
                    </a:lnR>
                    <a:lnT w="9525" cap="flat" cmpd="sng" algn="ctr">
                      <a:solidFill>
                        <a:srgbClr val="CCD5FF"/>
                      </a:solidFill>
                      <a:prstDash val="solid"/>
                      <a:round/>
                      <a:headEnd type="none" w="med" len="med"/>
                      <a:tailEnd type="none" w="med" len="med"/>
                    </a:lnT>
                    <a:lnB w="9525" cap="flat" cmpd="sng" algn="ctr">
                      <a:solidFill>
                        <a:srgbClr val="CCD5FF"/>
                      </a:solidFill>
                      <a:prstDash val="solid"/>
                      <a:round/>
                      <a:headEnd type="none" w="med" len="med"/>
                      <a:tailEnd type="none" w="med" len="med"/>
                    </a:lnB>
                    <a:solidFill>
                      <a:srgbClr val="FFFFFF"/>
                    </a:solidFill>
                  </a:tcPr>
                </a:tc>
                <a:tc>
                  <a:txBody>
                    <a:bodyPr/>
                    <a:lstStyle/>
                    <a:p>
                      <a:pPr algn="l" fontAlgn="t" latinLnBrk="0"/>
                      <a:r>
                        <a:rPr lang="en-CA" sz="800" dirty="0" smtClean="0">
                          <a:solidFill>
                            <a:srgbClr val="151928"/>
                          </a:solidFill>
                          <a:effectLst/>
                          <a:latin typeface="Mulish"/>
                        </a:rPr>
                        <a:t>Algorithm</a:t>
                      </a:r>
                      <a:r>
                        <a:rPr lang="en-CA" sz="800" baseline="0" dirty="0" smtClean="0">
                          <a:solidFill>
                            <a:srgbClr val="151928"/>
                          </a:solidFill>
                          <a:effectLst/>
                          <a:latin typeface="Mulish"/>
                        </a:rPr>
                        <a:t> used for the search; </a:t>
                      </a:r>
                      <a:r>
                        <a:rPr lang="en-CA" sz="800" baseline="0" dirty="0" err="1" smtClean="0">
                          <a:solidFill>
                            <a:srgbClr val="151928"/>
                          </a:solidFill>
                          <a:effectLst/>
                          <a:latin typeface="Mulish"/>
                        </a:rPr>
                        <a:t>hyperopt</a:t>
                      </a:r>
                      <a:r>
                        <a:rPr lang="en-CA" sz="800" baseline="0" dirty="0" smtClean="0">
                          <a:solidFill>
                            <a:srgbClr val="151928"/>
                          </a:solidFill>
                          <a:effectLst/>
                          <a:latin typeface="Mulish"/>
                        </a:rPr>
                        <a:t> suggest </a:t>
                      </a:r>
                      <a:r>
                        <a:rPr lang="en-CA" sz="800" baseline="0" dirty="0" err="1" smtClean="0">
                          <a:solidFill>
                            <a:srgbClr val="151928"/>
                          </a:solidFill>
                          <a:effectLst/>
                          <a:latin typeface="Mulish"/>
                        </a:rPr>
                        <a:t>algo</a:t>
                      </a:r>
                      <a:r>
                        <a:rPr lang="en-CA" sz="800" baseline="0" dirty="0" smtClean="0">
                          <a:solidFill>
                            <a:srgbClr val="151928"/>
                          </a:solidFill>
                          <a:effectLst/>
                          <a:latin typeface="Mulish"/>
                        </a:rPr>
                        <a:t> (e.g. </a:t>
                      </a:r>
                      <a:r>
                        <a:rPr lang="en-CA" sz="800" baseline="0" dirty="0" err="1" smtClean="0">
                          <a:solidFill>
                            <a:srgbClr val="151928"/>
                          </a:solidFill>
                          <a:effectLst/>
                          <a:latin typeface="Mulish"/>
                        </a:rPr>
                        <a:t>rand.suggest</a:t>
                      </a:r>
                      <a:r>
                        <a:rPr lang="en-CA" sz="800" baseline="0" dirty="0" smtClean="0">
                          <a:solidFill>
                            <a:srgbClr val="151928"/>
                          </a:solidFill>
                          <a:effectLst/>
                          <a:latin typeface="Mulish"/>
                        </a:rPr>
                        <a:t>)</a:t>
                      </a:r>
                      <a:endParaRPr lang="en-CA" sz="800" dirty="0">
                        <a:solidFill>
                          <a:srgbClr val="151928"/>
                        </a:solidFill>
                        <a:effectLst/>
                        <a:latin typeface="Mulish"/>
                      </a:endParaRPr>
                    </a:p>
                  </a:txBody>
                  <a:tcPr marL="24916" marR="24916" marT="24916" marB="24916">
                    <a:lnL w="9525" cap="flat" cmpd="sng" algn="ctr">
                      <a:solidFill>
                        <a:srgbClr val="CCD5FF"/>
                      </a:solidFill>
                      <a:prstDash val="solid"/>
                      <a:round/>
                      <a:headEnd type="none" w="med" len="med"/>
                      <a:tailEnd type="none" w="med" len="med"/>
                    </a:lnL>
                    <a:lnR w="9525" cap="flat" cmpd="sng" algn="ctr">
                      <a:solidFill>
                        <a:srgbClr val="CCD5FF"/>
                      </a:solidFill>
                      <a:prstDash val="solid"/>
                      <a:round/>
                      <a:headEnd type="none" w="med" len="med"/>
                      <a:tailEnd type="none" w="med" len="med"/>
                    </a:lnR>
                    <a:lnT w="9525" cap="flat" cmpd="sng" algn="ctr">
                      <a:solidFill>
                        <a:srgbClr val="CCD5FF"/>
                      </a:solidFill>
                      <a:prstDash val="solid"/>
                      <a:round/>
                      <a:headEnd type="none" w="med" len="med"/>
                      <a:tailEnd type="none" w="med" len="med"/>
                    </a:lnT>
                    <a:lnB w="9525" cap="flat" cmpd="sng" algn="ctr">
                      <a:solidFill>
                        <a:srgbClr val="CCD5FF"/>
                      </a:solidFill>
                      <a:prstDash val="solid"/>
                      <a:round/>
                      <a:headEnd type="none" w="med" len="med"/>
                      <a:tailEnd type="none" w="med" len="med"/>
                    </a:lnB>
                    <a:solidFill>
                      <a:srgbClr val="FFFFFF"/>
                    </a:solidFill>
                  </a:tcPr>
                </a:tc>
              </a:tr>
              <a:tr h="149080">
                <a:tc>
                  <a:txBody>
                    <a:bodyPr/>
                    <a:lstStyle/>
                    <a:p>
                      <a:pPr algn="l" fontAlgn="t" latinLnBrk="0"/>
                      <a:r>
                        <a:rPr lang="en-US" sz="800" b="0" baseline="0" dirty="0" err="1" smtClean="0">
                          <a:solidFill>
                            <a:srgbClr val="151928"/>
                          </a:solidFill>
                          <a:effectLst/>
                          <a:latin typeface="Mulish"/>
                        </a:rPr>
                        <a:t>max_evals</a:t>
                      </a:r>
                      <a:endParaRPr lang="en-US" sz="800" b="0" baseline="0" dirty="0">
                        <a:solidFill>
                          <a:srgbClr val="151928"/>
                        </a:solidFill>
                        <a:effectLst/>
                        <a:latin typeface="Mulish"/>
                      </a:endParaRPr>
                    </a:p>
                  </a:txBody>
                  <a:tcPr marL="24916" marR="24916" marT="24916" marB="24916">
                    <a:lnL w="9525" cap="flat" cmpd="sng" algn="ctr">
                      <a:solidFill>
                        <a:srgbClr val="CCD5FF"/>
                      </a:solidFill>
                      <a:prstDash val="solid"/>
                      <a:round/>
                      <a:headEnd type="none" w="med" len="med"/>
                      <a:tailEnd type="none" w="med" len="med"/>
                    </a:lnL>
                    <a:lnR w="9525" cap="flat" cmpd="sng" algn="ctr">
                      <a:solidFill>
                        <a:srgbClr val="CCD5FF"/>
                      </a:solidFill>
                      <a:prstDash val="solid"/>
                      <a:round/>
                      <a:headEnd type="none" w="med" len="med"/>
                      <a:tailEnd type="none" w="med" len="med"/>
                    </a:lnR>
                    <a:lnT w="9525" cap="flat" cmpd="sng" algn="ctr">
                      <a:solidFill>
                        <a:srgbClr val="CCD5FF"/>
                      </a:solidFill>
                      <a:prstDash val="solid"/>
                      <a:round/>
                      <a:headEnd type="none" w="med" len="med"/>
                      <a:tailEnd type="none" w="med" len="med"/>
                    </a:lnT>
                    <a:lnB w="9525" cap="flat" cmpd="sng" algn="ctr">
                      <a:solidFill>
                        <a:srgbClr val="CCD5FF"/>
                      </a:solidFill>
                      <a:prstDash val="solid"/>
                      <a:round/>
                      <a:headEnd type="none" w="med" len="med"/>
                      <a:tailEnd type="none" w="med" len="med"/>
                    </a:lnB>
                    <a:solidFill>
                      <a:srgbClr val="FFFFFF"/>
                    </a:solidFill>
                  </a:tcPr>
                </a:tc>
                <a:tc>
                  <a:txBody>
                    <a:bodyPr/>
                    <a:lstStyle/>
                    <a:p>
                      <a:pPr algn="l" fontAlgn="t" latinLnBrk="0"/>
                      <a:r>
                        <a:rPr lang="en-US" sz="800" dirty="0" smtClean="0">
                          <a:solidFill>
                            <a:srgbClr val="151928"/>
                          </a:solidFill>
                          <a:effectLst/>
                          <a:latin typeface="Mulish"/>
                        </a:rPr>
                        <a:t>-</a:t>
                      </a:r>
                      <a:endParaRPr lang="en-US" sz="800" dirty="0">
                        <a:solidFill>
                          <a:srgbClr val="151928"/>
                        </a:solidFill>
                        <a:effectLst/>
                        <a:latin typeface="Mulish"/>
                      </a:endParaRPr>
                    </a:p>
                  </a:txBody>
                  <a:tcPr marL="24916" marR="24916" marT="24916" marB="24916">
                    <a:lnL w="9525" cap="flat" cmpd="sng" algn="ctr">
                      <a:solidFill>
                        <a:srgbClr val="CCD5FF"/>
                      </a:solidFill>
                      <a:prstDash val="solid"/>
                      <a:round/>
                      <a:headEnd type="none" w="med" len="med"/>
                      <a:tailEnd type="none" w="med" len="med"/>
                    </a:lnL>
                    <a:lnR w="9525" cap="flat" cmpd="sng" algn="ctr">
                      <a:solidFill>
                        <a:srgbClr val="CCD5FF"/>
                      </a:solidFill>
                      <a:prstDash val="solid"/>
                      <a:round/>
                      <a:headEnd type="none" w="med" len="med"/>
                      <a:tailEnd type="none" w="med" len="med"/>
                    </a:lnR>
                    <a:lnT w="9525" cap="flat" cmpd="sng" algn="ctr">
                      <a:solidFill>
                        <a:srgbClr val="CCD5FF"/>
                      </a:solidFill>
                      <a:prstDash val="solid"/>
                      <a:round/>
                      <a:headEnd type="none" w="med" len="med"/>
                      <a:tailEnd type="none" w="med" len="med"/>
                    </a:lnT>
                    <a:lnB w="9525" cap="flat" cmpd="sng" algn="ctr">
                      <a:solidFill>
                        <a:srgbClr val="CCD5FF"/>
                      </a:solidFill>
                      <a:prstDash val="solid"/>
                      <a:round/>
                      <a:headEnd type="none" w="med" len="med"/>
                      <a:tailEnd type="none" w="med" len="med"/>
                    </a:lnB>
                    <a:solidFill>
                      <a:srgbClr val="FFFFFF"/>
                    </a:solidFill>
                  </a:tcPr>
                </a:tc>
                <a:tc>
                  <a:txBody>
                    <a:bodyPr/>
                    <a:lstStyle/>
                    <a:p>
                      <a:pPr algn="l" fontAlgn="t" latinLnBrk="0"/>
                      <a:r>
                        <a:rPr lang="en-CA" sz="800" dirty="0" err="1" smtClean="0">
                          <a:solidFill>
                            <a:srgbClr val="151928"/>
                          </a:solidFill>
                          <a:effectLst/>
                          <a:latin typeface="Mulish"/>
                        </a:rPr>
                        <a:t>Int</a:t>
                      </a:r>
                      <a:r>
                        <a:rPr lang="en-CA" sz="800" dirty="0" smtClean="0">
                          <a:solidFill>
                            <a:srgbClr val="151928"/>
                          </a:solidFill>
                          <a:effectLst/>
                          <a:latin typeface="Mulish"/>
                        </a:rPr>
                        <a:t>; Number of evaluations performed in the search; Fit() will evaluate up to this-many configurations. Does not apply to </a:t>
                      </a:r>
                      <a:r>
                        <a:rPr lang="en-CA" sz="800" dirty="0" err="1" smtClean="0">
                          <a:solidFill>
                            <a:srgbClr val="151928"/>
                          </a:solidFill>
                          <a:effectLst/>
                          <a:latin typeface="Mulish"/>
                        </a:rPr>
                        <a:t>fit_iter</a:t>
                      </a:r>
                      <a:r>
                        <a:rPr lang="en-CA" sz="800" dirty="0" smtClean="0">
                          <a:solidFill>
                            <a:srgbClr val="151928"/>
                          </a:solidFill>
                          <a:effectLst/>
                          <a:latin typeface="Mulish"/>
                        </a:rPr>
                        <a:t>, which continues to search indefinitely.</a:t>
                      </a:r>
                      <a:endParaRPr lang="en-CA" sz="800" dirty="0">
                        <a:solidFill>
                          <a:srgbClr val="151928"/>
                        </a:solidFill>
                        <a:effectLst/>
                        <a:latin typeface="Mulish"/>
                      </a:endParaRPr>
                    </a:p>
                  </a:txBody>
                  <a:tcPr marL="24916" marR="24916" marT="24916" marB="24916">
                    <a:lnL w="9525" cap="flat" cmpd="sng" algn="ctr">
                      <a:solidFill>
                        <a:srgbClr val="CCD5FF"/>
                      </a:solidFill>
                      <a:prstDash val="solid"/>
                      <a:round/>
                      <a:headEnd type="none" w="med" len="med"/>
                      <a:tailEnd type="none" w="med" len="med"/>
                    </a:lnL>
                    <a:lnR w="9525" cap="flat" cmpd="sng" algn="ctr">
                      <a:solidFill>
                        <a:srgbClr val="CCD5FF"/>
                      </a:solidFill>
                      <a:prstDash val="solid"/>
                      <a:round/>
                      <a:headEnd type="none" w="med" len="med"/>
                      <a:tailEnd type="none" w="med" len="med"/>
                    </a:lnR>
                    <a:lnT w="9525" cap="flat" cmpd="sng" algn="ctr">
                      <a:solidFill>
                        <a:srgbClr val="CCD5FF"/>
                      </a:solidFill>
                      <a:prstDash val="solid"/>
                      <a:round/>
                      <a:headEnd type="none" w="med" len="med"/>
                      <a:tailEnd type="none" w="med" len="med"/>
                    </a:lnT>
                    <a:lnB w="9525" cap="flat" cmpd="sng" algn="ctr">
                      <a:solidFill>
                        <a:srgbClr val="CCD5FF"/>
                      </a:solidFill>
                      <a:prstDash val="solid"/>
                      <a:round/>
                      <a:headEnd type="none" w="med" len="med"/>
                      <a:tailEnd type="none" w="med" len="med"/>
                    </a:lnB>
                    <a:solidFill>
                      <a:srgbClr val="FFFFFF"/>
                    </a:solidFill>
                  </a:tcPr>
                </a:tc>
              </a:tr>
              <a:tr h="149080">
                <a:tc>
                  <a:txBody>
                    <a:bodyPr/>
                    <a:lstStyle/>
                    <a:p>
                      <a:pPr algn="l" fontAlgn="t" latinLnBrk="0"/>
                      <a:r>
                        <a:rPr lang="en-US" sz="800" b="0" baseline="0" dirty="0" err="1" smtClean="0">
                          <a:solidFill>
                            <a:srgbClr val="151928"/>
                          </a:solidFill>
                          <a:effectLst/>
                          <a:latin typeface="Mulish"/>
                        </a:rPr>
                        <a:t>trial_timeout</a:t>
                      </a:r>
                      <a:endParaRPr lang="en-US" sz="800" b="0" baseline="0" dirty="0">
                        <a:solidFill>
                          <a:srgbClr val="151928"/>
                        </a:solidFill>
                        <a:effectLst/>
                        <a:latin typeface="Mulish"/>
                      </a:endParaRPr>
                    </a:p>
                  </a:txBody>
                  <a:tcPr marL="24916" marR="24916" marT="24916" marB="24916">
                    <a:lnL w="9525" cap="flat" cmpd="sng" algn="ctr">
                      <a:solidFill>
                        <a:srgbClr val="CCD5FF"/>
                      </a:solidFill>
                      <a:prstDash val="solid"/>
                      <a:round/>
                      <a:headEnd type="none" w="med" len="med"/>
                      <a:tailEnd type="none" w="med" len="med"/>
                    </a:lnL>
                    <a:lnR w="9525" cap="flat" cmpd="sng" algn="ctr">
                      <a:solidFill>
                        <a:srgbClr val="CCD5FF"/>
                      </a:solidFill>
                      <a:prstDash val="solid"/>
                      <a:round/>
                      <a:headEnd type="none" w="med" len="med"/>
                      <a:tailEnd type="none" w="med" len="med"/>
                    </a:lnR>
                    <a:lnT w="9525" cap="flat" cmpd="sng" algn="ctr">
                      <a:solidFill>
                        <a:srgbClr val="CCD5FF"/>
                      </a:solidFill>
                      <a:prstDash val="solid"/>
                      <a:round/>
                      <a:headEnd type="none" w="med" len="med"/>
                      <a:tailEnd type="none" w="med" len="med"/>
                    </a:lnT>
                    <a:lnB w="9525" cap="flat" cmpd="sng" algn="ctr">
                      <a:solidFill>
                        <a:srgbClr val="CCD5FF"/>
                      </a:solidFill>
                      <a:prstDash val="solid"/>
                      <a:round/>
                      <a:headEnd type="none" w="med" len="med"/>
                      <a:tailEnd type="none" w="med" len="med"/>
                    </a:lnB>
                    <a:solidFill>
                      <a:srgbClr val="FFFFFF"/>
                    </a:solidFill>
                  </a:tcPr>
                </a:tc>
                <a:tc>
                  <a:txBody>
                    <a:bodyPr/>
                    <a:lstStyle/>
                    <a:p>
                      <a:pPr algn="l" fontAlgn="t" latinLnBrk="0"/>
                      <a:r>
                        <a:rPr lang="en-US" sz="800" dirty="0" smtClean="0">
                          <a:solidFill>
                            <a:srgbClr val="151928"/>
                          </a:solidFill>
                          <a:effectLst/>
                          <a:latin typeface="Mulish"/>
                        </a:rPr>
                        <a:t>-</a:t>
                      </a:r>
                      <a:endParaRPr lang="en-US" sz="800" dirty="0">
                        <a:solidFill>
                          <a:srgbClr val="151928"/>
                        </a:solidFill>
                        <a:effectLst/>
                        <a:latin typeface="Mulish"/>
                      </a:endParaRPr>
                    </a:p>
                  </a:txBody>
                  <a:tcPr marL="24916" marR="24916" marT="24916" marB="24916">
                    <a:lnL w="9525" cap="flat" cmpd="sng" algn="ctr">
                      <a:solidFill>
                        <a:srgbClr val="CCD5FF"/>
                      </a:solidFill>
                      <a:prstDash val="solid"/>
                      <a:round/>
                      <a:headEnd type="none" w="med" len="med"/>
                      <a:tailEnd type="none" w="med" len="med"/>
                    </a:lnL>
                    <a:lnR w="9525" cap="flat" cmpd="sng" algn="ctr">
                      <a:solidFill>
                        <a:srgbClr val="CCD5FF"/>
                      </a:solidFill>
                      <a:prstDash val="solid"/>
                      <a:round/>
                      <a:headEnd type="none" w="med" len="med"/>
                      <a:tailEnd type="none" w="med" len="med"/>
                    </a:lnR>
                    <a:lnT w="9525" cap="flat" cmpd="sng" algn="ctr">
                      <a:solidFill>
                        <a:srgbClr val="CCD5FF"/>
                      </a:solidFill>
                      <a:prstDash val="solid"/>
                      <a:round/>
                      <a:headEnd type="none" w="med" len="med"/>
                      <a:tailEnd type="none" w="med" len="med"/>
                    </a:lnT>
                    <a:lnB w="9525" cap="flat" cmpd="sng" algn="ctr">
                      <a:solidFill>
                        <a:srgbClr val="CCD5FF"/>
                      </a:solidFill>
                      <a:prstDash val="solid"/>
                      <a:round/>
                      <a:headEnd type="none" w="med" len="med"/>
                      <a:tailEnd type="none" w="med" len="med"/>
                    </a:lnB>
                    <a:solidFill>
                      <a:srgbClr val="FFFFFF"/>
                    </a:solidFill>
                  </a:tcPr>
                </a:tc>
                <a:tc>
                  <a:txBody>
                    <a:bodyPr/>
                    <a:lstStyle/>
                    <a:p>
                      <a:pPr algn="l" fontAlgn="t" latinLnBrk="0"/>
                      <a:r>
                        <a:rPr lang="en-CA" sz="800" dirty="0" smtClean="0">
                          <a:solidFill>
                            <a:srgbClr val="151928"/>
                          </a:solidFill>
                          <a:effectLst/>
                          <a:latin typeface="Mulish"/>
                        </a:rPr>
                        <a:t>Float (seconds); Limit</a:t>
                      </a:r>
                      <a:r>
                        <a:rPr lang="en-CA" sz="800" baseline="0" dirty="0" smtClean="0">
                          <a:solidFill>
                            <a:srgbClr val="151928"/>
                          </a:solidFill>
                          <a:effectLst/>
                          <a:latin typeface="Mulish"/>
                        </a:rPr>
                        <a:t> imposed on evaluating each pipeline; None for no timeout; Kill trial evaluations after this many seconds.</a:t>
                      </a:r>
                      <a:endParaRPr lang="en-CA" sz="800" dirty="0">
                        <a:solidFill>
                          <a:srgbClr val="151928"/>
                        </a:solidFill>
                        <a:effectLst/>
                        <a:latin typeface="Mulish"/>
                      </a:endParaRPr>
                    </a:p>
                  </a:txBody>
                  <a:tcPr marL="24916" marR="24916" marT="24916" marB="24916">
                    <a:lnL w="9525" cap="flat" cmpd="sng" algn="ctr">
                      <a:solidFill>
                        <a:srgbClr val="CCD5FF"/>
                      </a:solidFill>
                      <a:prstDash val="solid"/>
                      <a:round/>
                      <a:headEnd type="none" w="med" len="med"/>
                      <a:tailEnd type="none" w="med" len="med"/>
                    </a:lnL>
                    <a:lnR w="9525" cap="flat" cmpd="sng" algn="ctr">
                      <a:solidFill>
                        <a:srgbClr val="CCD5FF"/>
                      </a:solidFill>
                      <a:prstDash val="solid"/>
                      <a:round/>
                      <a:headEnd type="none" w="med" len="med"/>
                      <a:tailEnd type="none" w="med" len="med"/>
                    </a:lnR>
                    <a:lnT w="9525" cap="flat" cmpd="sng" algn="ctr">
                      <a:solidFill>
                        <a:srgbClr val="CCD5FF"/>
                      </a:solidFill>
                      <a:prstDash val="solid"/>
                      <a:round/>
                      <a:headEnd type="none" w="med" len="med"/>
                      <a:tailEnd type="none" w="med" len="med"/>
                    </a:lnT>
                    <a:lnB w="9525" cap="flat" cmpd="sng" algn="ctr">
                      <a:solidFill>
                        <a:srgbClr val="CCD5FF"/>
                      </a:solidFill>
                      <a:prstDash val="solid"/>
                      <a:round/>
                      <a:headEnd type="none" w="med" len="med"/>
                      <a:tailEnd type="none" w="med" len="med"/>
                    </a:lnB>
                    <a:solidFill>
                      <a:srgbClr val="FFFFFF"/>
                    </a:solidFill>
                  </a:tcPr>
                </a:tc>
              </a:tr>
              <a:tr h="149080">
                <a:tc>
                  <a:txBody>
                    <a:bodyPr/>
                    <a:lstStyle/>
                    <a:p>
                      <a:pPr algn="l" fontAlgn="t" latinLnBrk="0"/>
                      <a:r>
                        <a:rPr lang="en-US" sz="800" b="0" baseline="0" dirty="0" smtClean="0">
                          <a:solidFill>
                            <a:srgbClr val="151928"/>
                          </a:solidFill>
                          <a:effectLst/>
                          <a:latin typeface="Mulish"/>
                        </a:rPr>
                        <a:t>classifier</a:t>
                      </a:r>
                      <a:endParaRPr lang="en-US" sz="800" b="0" baseline="0" dirty="0">
                        <a:solidFill>
                          <a:srgbClr val="151928"/>
                        </a:solidFill>
                        <a:effectLst/>
                        <a:latin typeface="Mulish"/>
                      </a:endParaRPr>
                    </a:p>
                  </a:txBody>
                  <a:tcPr marL="24916" marR="24916" marT="24916" marB="24916">
                    <a:lnL w="9525" cap="flat" cmpd="sng" algn="ctr">
                      <a:solidFill>
                        <a:srgbClr val="CCD5FF"/>
                      </a:solidFill>
                      <a:prstDash val="solid"/>
                      <a:round/>
                      <a:headEnd type="none" w="med" len="med"/>
                      <a:tailEnd type="none" w="med" len="med"/>
                    </a:lnL>
                    <a:lnR w="9525" cap="flat" cmpd="sng" algn="ctr">
                      <a:solidFill>
                        <a:srgbClr val="CCD5FF"/>
                      </a:solidFill>
                      <a:prstDash val="solid"/>
                      <a:round/>
                      <a:headEnd type="none" w="med" len="med"/>
                      <a:tailEnd type="none" w="med" len="med"/>
                    </a:lnR>
                    <a:lnT w="9525" cap="flat" cmpd="sng" algn="ctr">
                      <a:solidFill>
                        <a:srgbClr val="CCD5FF"/>
                      </a:solidFill>
                      <a:prstDash val="solid"/>
                      <a:round/>
                      <a:headEnd type="none" w="med" len="med"/>
                      <a:tailEnd type="none" w="med" len="med"/>
                    </a:lnT>
                    <a:lnB w="9525" cap="flat" cmpd="sng" algn="ctr">
                      <a:solidFill>
                        <a:srgbClr val="CCD5FF"/>
                      </a:solidFill>
                      <a:prstDash val="solid"/>
                      <a:round/>
                      <a:headEnd type="none" w="med" len="med"/>
                      <a:tailEnd type="none" w="med" len="med"/>
                    </a:lnB>
                    <a:solidFill>
                      <a:srgbClr val="FFFFFF"/>
                    </a:solidFill>
                  </a:tcPr>
                </a:tc>
                <a:tc>
                  <a:txBody>
                    <a:bodyPr/>
                    <a:lstStyle/>
                    <a:p>
                      <a:pPr algn="l" fontAlgn="t" latinLnBrk="0"/>
                      <a:r>
                        <a:rPr lang="en-US" sz="800" dirty="0" smtClean="0">
                          <a:solidFill>
                            <a:srgbClr val="151928"/>
                          </a:solidFill>
                          <a:effectLst/>
                          <a:latin typeface="Mulish"/>
                        </a:rPr>
                        <a:t>-</a:t>
                      </a:r>
                      <a:endParaRPr lang="en-US" sz="800" dirty="0">
                        <a:solidFill>
                          <a:srgbClr val="151928"/>
                        </a:solidFill>
                        <a:effectLst/>
                        <a:latin typeface="Mulish"/>
                      </a:endParaRPr>
                    </a:p>
                  </a:txBody>
                  <a:tcPr marL="24916" marR="24916" marT="24916" marB="24916">
                    <a:lnL w="9525" cap="flat" cmpd="sng" algn="ctr">
                      <a:solidFill>
                        <a:srgbClr val="CCD5FF"/>
                      </a:solidFill>
                      <a:prstDash val="solid"/>
                      <a:round/>
                      <a:headEnd type="none" w="med" len="med"/>
                      <a:tailEnd type="none" w="med" len="med"/>
                    </a:lnL>
                    <a:lnR w="9525" cap="flat" cmpd="sng" algn="ctr">
                      <a:solidFill>
                        <a:srgbClr val="CCD5FF"/>
                      </a:solidFill>
                      <a:prstDash val="solid"/>
                      <a:round/>
                      <a:headEnd type="none" w="med" len="med"/>
                      <a:tailEnd type="none" w="med" len="med"/>
                    </a:lnR>
                    <a:lnT w="9525" cap="flat" cmpd="sng" algn="ctr">
                      <a:solidFill>
                        <a:srgbClr val="CCD5FF"/>
                      </a:solidFill>
                      <a:prstDash val="solid"/>
                      <a:round/>
                      <a:headEnd type="none" w="med" len="med"/>
                      <a:tailEnd type="none" w="med" len="med"/>
                    </a:lnT>
                    <a:lnB w="9525" cap="flat" cmpd="sng" algn="ctr">
                      <a:solidFill>
                        <a:srgbClr val="CCD5FF"/>
                      </a:solidFill>
                      <a:prstDash val="solid"/>
                      <a:round/>
                      <a:headEnd type="none" w="med" len="med"/>
                      <a:tailEnd type="none" w="med" len="med"/>
                    </a:lnB>
                    <a:solidFill>
                      <a:srgbClr val="FFFFFF"/>
                    </a:solidFill>
                  </a:tcPr>
                </a:tc>
                <a:tc>
                  <a:txBody>
                    <a:bodyPr/>
                    <a:lstStyle/>
                    <a:p>
                      <a:pPr algn="l" fontAlgn="t" latinLnBrk="0"/>
                      <a:r>
                        <a:rPr lang="en-CA" sz="800" dirty="0" smtClean="0">
                          <a:solidFill>
                            <a:srgbClr val="151928"/>
                          </a:solidFill>
                          <a:effectLst/>
                          <a:latin typeface="Mulish"/>
                        </a:rPr>
                        <a:t>Used for classification tasks, specifies the classification</a:t>
                      </a:r>
                      <a:r>
                        <a:rPr lang="en-CA" sz="800" baseline="0" dirty="0" smtClean="0">
                          <a:solidFill>
                            <a:srgbClr val="151928"/>
                          </a:solidFill>
                          <a:effectLst/>
                          <a:latin typeface="Mulish"/>
                        </a:rPr>
                        <a:t> </a:t>
                      </a:r>
                      <a:r>
                        <a:rPr lang="en-CA" sz="800" dirty="0" smtClean="0">
                          <a:solidFill>
                            <a:srgbClr val="151928"/>
                          </a:solidFill>
                          <a:effectLst/>
                          <a:latin typeface="Mulish"/>
                        </a:rPr>
                        <a:t>search of models;</a:t>
                      </a:r>
                      <a:r>
                        <a:rPr lang="en-CA" sz="800" baseline="0" dirty="0" smtClean="0">
                          <a:solidFill>
                            <a:srgbClr val="151928"/>
                          </a:solidFill>
                          <a:effectLst/>
                          <a:latin typeface="Mulish"/>
                        </a:rPr>
                        <a:t> </a:t>
                      </a:r>
                      <a:r>
                        <a:rPr lang="en-CA" sz="800" dirty="0" smtClean="0">
                          <a:solidFill>
                            <a:srgbClr val="151928"/>
                          </a:solidFill>
                          <a:effectLst/>
                          <a:latin typeface="Mulish"/>
                        </a:rPr>
                        <a:t>;</a:t>
                      </a:r>
                      <a:r>
                        <a:rPr lang="en-CA" sz="800" baseline="0" dirty="0" smtClean="0">
                          <a:solidFill>
                            <a:srgbClr val="151928"/>
                          </a:solidFill>
                          <a:effectLst/>
                          <a:latin typeface="Mulish"/>
                        </a:rPr>
                        <a:t> use the value: </a:t>
                      </a:r>
                      <a:r>
                        <a:rPr lang="en-US" sz="800" i="1" baseline="0" dirty="0" err="1" smtClean="0">
                          <a:solidFill>
                            <a:srgbClr val="151928"/>
                          </a:solidFill>
                          <a:effectLst/>
                          <a:latin typeface="Mulish"/>
                        </a:rPr>
                        <a:t>any_classifier</a:t>
                      </a:r>
                      <a:r>
                        <a:rPr lang="en-US" sz="800" i="1" dirty="0" smtClean="0">
                          <a:solidFill>
                            <a:srgbClr val="151928"/>
                          </a:solidFill>
                          <a:effectLst/>
                          <a:latin typeface="Mulish"/>
                        </a:rPr>
                        <a:t>(‘</a:t>
                      </a:r>
                      <a:r>
                        <a:rPr lang="en-US" sz="800" i="1" dirty="0" err="1" smtClean="0">
                          <a:solidFill>
                            <a:srgbClr val="151928"/>
                          </a:solidFill>
                          <a:effectLst/>
                          <a:latin typeface="Mulish"/>
                        </a:rPr>
                        <a:t>cla</a:t>
                      </a:r>
                      <a:r>
                        <a:rPr lang="en-US" sz="800" i="1" dirty="0" smtClean="0">
                          <a:solidFill>
                            <a:srgbClr val="151928"/>
                          </a:solidFill>
                          <a:effectLst/>
                          <a:latin typeface="Mulish"/>
                        </a:rPr>
                        <a:t>’)</a:t>
                      </a:r>
                      <a:endParaRPr lang="en-CA" sz="800" dirty="0">
                        <a:solidFill>
                          <a:srgbClr val="151928"/>
                        </a:solidFill>
                        <a:effectLst/>
                        <a:latin typeface="Mulish"/>
                      </a:endParaRPr>
                    </a:p>
                  </a:txBody>
                  <a:tcPr marL="24916" marR="24916" marT="24916" marB="24916">
                    <a:lnL w="9525" cap="flat" cmpd="sng" algn="ctr">
                      <a:solidFill>
                        <a:srgbClr val="CCD5FF"/>
                      </a:solidFill>
                      <a:prstDash val="solid"/>
                      <a:round/>
                      <a:headEnd type="none" w="med" len="med"/>
                      <a:tailEnd type="none" w="med" len="med"/>
                    </a:lnL>
                    <a:lnR w="9525" cap="flat" cmpd="sng" algn="ctr">
                      <a:solidFill>
                        <a:srgbClr val="CCD5FF"/>
                      </a:solidFill>
                      <a:prstDash val="solid"/>
                      <a:round/>
                      <a:headEnd type="none" w="med" len="med"/>
                      <a:tailEnd type="none" w="med" len="med"/>
                    </a:lnR>
                    <a:lnT w="9525" cap="flat" cmpd="sng" algn="ctr">
                      <a:solidFill>
                        <a:srgbClr val="CCD5FF"/>
                      </a:solidFill>
                      <a:prstDash val="solid"/>
                      <a:round/>
                      <a:headEnd type="none" w="med" len="med"/>
                      <a:tailEnd type="none" w="med" len="med"/>
                    </a:lnT>
                    <a:lnB w="9525" cap="flat" cmpd="sng" algn="ctr">
                      <a:solidFill>
                        <a:srgbClr val="CCD5FF"/>
                      </a:solidFill>
                      <a:prstDash val="solid"/>
                      <a:round/>
                      <a:headEnd type="none" w="med" len="med"/>
                      <a:tailEnd type="none" w="med" len="med"/>
                    </a:lnB>
                    <a:solidFill>
                      <a:srgbClr val="FFFFFF"/>
                    </a:solidFill>
                  </a:tcPr>
                </a:tc>
              </a:tr>
              <a:tr h="149080">
                <a:tc>
                  <a:txBody>
                    <a:bodyPr/>
                    <a:lstStyle/>
                    <a:p>
                      <a:pPr algn="l" fontAlgn="t" latinLnBrk="0"/>
                      <a:r>
                        <a:rPr lang="en-US" sz="800" b="0" baseline="0" dirty="0" err="1" smtClean="0">
                          <a:solidFill>
                            <a:srgbClr val="151928"/>
                          </a:solidFill>
                          <a:effectLst/>
                          <a:latin typeface="Mulish"/>
                        </a:rPr>
                        <a:t>regressor</a:t>
                      </a:r>
                      <a:endParaRPr lang="en-US" sz="800" b="0" baseline="0" dirty="0">
                        <a:solidFill>
                          <a:srgbClr val="151928"/>
                        </a:solidFill>
                        <a:effectLst/>
                        <a:latin typeface="Mulish"/>
                      </a:endParaRPr>
                    </a:p>
                  </a:txBody>
                  <a:tcPr marL="24916" marR="24916" marT="24916" marB="24916">
                    <a:lnL w="9525" cap="flat" cmpd="sng" algn="ctr">
                      <a:solidFill>
                        <a:srgbClr val="CCD5FF"/>
                      </a:solidFill>
                      <a:prstDash val="solid"/>
                      <a:round/>
                      <a:headEnd type="none" w="med" len="med"/>
                      <a:tailEnd type="none" w="med" len="med"/>
                    </a:lnL>
                    <a:lnR w="9525" cap="flat" cmpd="sng" algn="ctr">
                      <a:solidFill>
                        <a:srgbClr val="CCD5FF"/>
                      </a:solidFill>
                      <a:prstDash val="solid"/>
                      <a:round/>
                      <a:headEnd type="none" w="med" len="med"/>
                      <a:tailEnd type="none" w="med" len="med"/>
                    </a:lnR>
                    <a:lnT w="9525" cap="flat" cmpd="sng" algn="ctr">
                      <a:solidFill>
                        <a:srgbClr val="CCD5FF"/>
                      </a:solidFill>
                      <a:prstDash val="solid"/>
                      <a:round/>
                      <a:headEnd type="none" w="med" len="med"/>
                      <a:tailEnd type="none" w="med" len="med"/>
                    </a:lnT>
                    <a:lnB w="9525" cap="flat" cmpd="sng" algn="ctr">
                      <a:solidFill>
                        <a:srgbClr val="CCD5FF"/>
                      </a:solidFill>
                      <a:prstDash val="solid"/>
                      <a:round/>
                      <a:headEnd type="none" w="med" len="med"/>
                      <a:tailEnd type="none" w="med" len="med"/>
                    </a:lnB>
                    <a:solidFill>
                      <a:srgbClr val="FFFFFF"/>
                    </a:solidFill>
                  </a:tcPr>
                </a:tc>
                <a:tc>
                  <a:txBody>
                    <a:bodyPr/>
                    <a:lstStyle/>
                    <a:p>
                      <a:pPr algn="l" fontAlgn="t" latinLnBrk="0"/>
                      <a:r>
                        <a:rPr lang="en-US" sz="800" dirty="0" smtClean="0">
                          <a:solidFill>
                            <a:srgbClr val="151928"/>
                          </a:solidFill>
                          <a:effectLst/>
                          <a:latin typeface="Mulish"/>
                        </a:rPr>
                        <a:t>-</a:t>
                      </a:r>
                      <a:endParaRPr lang="en-US" sz="800" dirty="0">
                        <a:solidFill>
                          <a:srgbClr val="151928"/>
                        </a:solidFill>
                        <a:effectLst/>
                        <a:latin typeface="Mulish"/>
                      </a:endParaRPr>
                    </a:p>
                  </a:txBody>
                  <a:tcPr marL="24916" marR="24916" marT="24916" marB="24916">
                    <a:lnL w="9525" cap="flat" cmpd="sng" algn="ctr">
                      <a:solidFill>
                        <a:srgbClr val="CCD5FF"/>
                      </a:solidFill>
                      <a:prstDash val="solid"/>
                      <a:round/>
                      <a:headEnd type="none" w="med" len="med"/>
                      <a:tailEnd type="none" w="med" len="med"/>
                    </a:lnL>
                    <a:lnR w="9525" cap="flat" cmpd="sng" algn="ctr">
                      <a:solidFill>
                        <a:srgbClr val="CCD5FF"/>
                      </a:solidFill>
                      <a:prstDash val="solid"/>
                      <a:round/>
                      <a:headEnd type="none" w="med" len="med"/>
                      <a:tailEnd type="none" w="med" len="med"/>
                    </a:lnR>
                    <a:lnT w="9525" cap="flat" cmpd="sng" algn="ctr">
                      <a:solidFill>
                        <a:srgbClr val="CCD5FF"/>
                      </a:solidFill>
                      <a:prstDash val="solid"/>
                      <a:round/>
                      <a:headEnd type="none" w="med" len="med"/>
                      <a:tailEnd type="none" w="med" len="med"/>
                    </a:lnT>
                    <a:lnB w="9525" cap="flat" cmpd="sng" algn="ctr">
                      <a:solidFill>
                        <a:srgbClr val="CCD5FF"/>
                      </a:solidFill>
                      <a:prstDash val="solid"/>
                      <a:round/>
                      <a:headEnd type="none" w="med" len="med"/>
                      <a:tailEnd type="none" w="med" len="med"/>
                    </a:lnB>
                    <a:solidFill>
                      <a:srgbClr val="FFFFFF"/>
                    </a:solidFill>
                  </a:tcP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CA" sz="800" dirty="0" smtClean="0">
                          <a:solidFill>
                            <a:srgbClr val="151928"/>
                          </a:solidFill>
                          <a:effectLst/>
                          <a:latin typeface="Mulish"/>
                        </a:rPr>
                        <a:t>Used for </a:t>
                      </a:r>
                      <a:r>
                        <a:rPr lang="en-CA" sz="800" dirty="0" err="1" smtClean="0">
                          <a:solidFill>
                            <a:srgbClr val="151928"/>
                          </a:solidFill>
                          <a:effectLst/>
                          <a:latin typeface="Mulish"/>
                        </a:rPr>
                        <a:t>regressor</a:t>
                      </a:r>
                      <a:r>
                        <a:rPr lang="en-CA" sz="800" dirty="0" smtClean="0">
                          <a:solidFill>
                            <a:srgbClr val="151928"/>
                          </a:solidFill>
                          <a:effectLst/>
                          <a:latin typeface="Mulish"/>
                        </a:rPr>
                        <a:t> tasks, specifies the regression search of models;</a:t>
                      </a:r>
                      <a:r>
                        <a:rPr lang="en-CA" sz="800" baseline="0" dirty="0" smtClean="0">
                          <a:solidFill>
                            <a:srgbClr val="151928"/>
                          </a:solidFill>
                          <a:effectLst/>
                          <a:latin typeface="Mulish"/>
                        </a:rPr>
                        <a:t> use the value: </a:t>
                      </a:r>
                      <a:r>
                        <a:rPr lang="en-US" sz="800" i="1" dirty="0" err="1" smtClean="0">
                          <a:solidFill>
                            <a:srgbClr val="151928"/>
                          </a:solidFill>
                          <a:effectLst/>
                          <a:latin typeface="Mulish"/>
                        </a:rPr>
                        <a:t>any_regressor</a:t>
                      </a:r>
                      <a:r>
                        <a:rPr lang="en-US" sz="800" i="1" dirty="0" smtClean="0">
                          <a:solidFill>
                            <a:srgbClr val="151928"/>
                          </a:solidFill>
                          <a:effectLst/>
                          <a:latin typeface="Mulish"/>
                        </a:rPr>
                        <a:t>(‘</a:t>
                      </a:r>
                      <a:r>
                        <a:rPr lang="en-US" sz="800" i="1" dirty="0" err="1" smtClean="0">
                          <a:solidFill>
                            <a:srgbClr val="151928"/>
                          </a:solidFill>
                          <a:effectLst/>
                          <a:latin typeface="Mulish"/>
                        </a:rPr>
                        <a:t>reg</a:t>
                      </a:r>
                      <a:r>
                        <a:rPr lang="en-US" sz="800" i="1" dirty="0" smtClean="0">
                          <a:solidFill>
                            <a:srgbClr val="151928"/>
                          </a:solidFill>
                          <a:effectLst/>
                          <a:latin typeface="Mulish"/>
                        </a:rPr>
                        <a:t>’)</a:t>
                      </a:r>
                    </a:p>
                  </a:txBody>
                  <a:tcPr marL="24916" marR="24916" marT="24916" marB="24916">
                    <a:lnL w="9525" cap="flat" cmpd="sng" algn="ctr">
                      <a:solidFill>
                        <a:srgbClr val="CCD5FF"/>
                      </a:solidFill>
                      <a:prstDash val="solid"/>
                      <a:round/>
                      <a:headEnd type="none" w="med" len="med"/>
                      <a:tailEnd type="none" w="med" len="med"/>
                    </a:lnL>
                    <a:lnR w="9525" cap="flat" cmpd="sng" algn="ctr">
                      <a:solidFill>
                        <a:srgbClr val="CCD5FF"/>
                      </a:solidFill>
                      <a:prstDash val="solid"/>
                      <a:round/>
                      <a:headEnd type="none" w="med" len="med"/>
                      <a:tailEnd type="none" w="med" len="med"/>
                    </a:lnR>
                    <a:lnT w="9525" cap="flat" cmpd="sng" algn="ctr">
                      <a:solidFill>
                        <a:srgbClr val="CCD5FF"/>
                      </a:solidFill>
                      <a:prstDash val="solid"/>
                      <a:round/>
                      <a:headEnd type="none" w="med" len="med"/>
                      <a:tailEnd type="none" w="med" len="med"/>
                    </a:lnT>
                    <a:lnB w="9525" cap="flat" cmpd="sng" algn="ctr">
                      <a:solidFill>
                        <a:srgbClr val="CCD5FF"/>
                      </a:solidFill>
                      <a:prstDash val="solid"/>
                      <a:round/>
                      <a:headEnd type="none" w="med" len="med"/>
                      <a:tailEnd type="none" w="med" len="med"/>
                    </a:lnB>
                    <a:solidFill>
                      <a:srgbClr val="FFFFFF"/>
                    </a:solidFill>
                  </a:tcPr>
                </a:tc>
              </a:tr>
              <a:tr h="149080">
                <a:tc>
                  <a:txBody>
                    <a:bodyPr/>
                    <a:lstStyle/>
                    <a:p>
                      <a:pPr algn="l" fontAlgn="t" latinLnBrk="0"/>
                      <a:r>
                        <a:rPr lang="en-US" sz="800" b="0" baseline="0" dirty="0" smtClean="0">
                          <a:solidFill>
                            <a:srgbClr val="151928"/>
                          </a:solidFill>
                          <a:effectLst/>
                          <a:latin typeface="Mulish"/>
                        </a:rPr>
                        <a:t>preprocessing</a:t>
                      </a:r>
                      <a:endParaRPr lang="en-US" sz="800" b="0" baseline="0" dirty="0">
                        <a:solidFill>
                          <a:srgbClr val="151928"/>
                        </a:solidFill>
                        <a:effectLst/>
                        <a:latin typeface="Mulish"/>
                      </a:endParaRPr>
                    </a:p>
                  </a:txBody>
                  <a:tcPr marL="24916" marR="24916" marT="24916" marB="24916">
                    <a:lnL w="9525" cap="flat" cmpd="sng" algn="ctr">
                      <a:solidFill>
                        <a:srgbClr val="CCD5FF"/>
                      </a:solidFill>
                      <a:prstDash val="solid"/>
                      <a:round/>
                      <a:headEnd type="none" w="med" len="med"/>
                      <a:tailEnd type="none" w="med" len="med"/>
                    </a:lnL>
                    <a:lnR w="9525" cap="flat" cmpd="sng" algn="ctr">
                      <a:solidFill>
                        <a:srgbClr val="CCD5FF"/>
                      </a:solidFill>
                      <a:prstDash val="solid"/>
                      <a:round/>
                      <a:headEnd type="none" w="med" len="med"/>
                      <a:tailEnd type="none" w="med" len="med"/>
                    </a:lnR>
                    <a:lnT w="9525" cap="flat" cmpd="sng" algn="ctr">
                      <a:solidFill>
                        <a:srgbClr val="CCD5FF"/>
                      </a:solidFill>
                      <a:prstDash val="solid"/>
                      <a:round/>
                      <a:headEnd type="none" w="med" len="med"/>
                      <a:tailEnd type="none" w="med" len="med"/>
                    </a:lnT>
                    <a:lnB w="9525" cap="flat" cmpd="sng" algn="ctr">
                      <a:solidFill>
                        <a:srgbClr val="CCD5FF"/>
                      </a:solidFill>
                      <a:prstDash val="solid"/>
                      <a:round/>
                      <a:headEnd type="none" w="med" len="med"/>
                      <a:tailEnd type="none" w="med" len="med"/>
                    </a:lnB>
                    <a:solidFill>
                      <a:srgbClr val="FFFFFF"/>
                    </a:solidFill>
                  </a:tcPr>
                </a:tc>
                <a:tc>
                  <a:txBody>
                    <a:bodyPr/>
                    <a:lstStyle/>
                    <a:p>
                      <a:pPr algn="l" fontAlgn="t" latinLnBrk="0"/>
                      <a:r>
                        <a:rPr lang="en-US" sz="800" dirty="0" smtClean="0">
                          <a:solidFill>
                            <a:srgbClr val="151928"/>
                          </a:solidFill>
                          <a:effectLst/>
                          <a:latin typeface="Mulish"/>
                        </a:rPr>
                        <a:t>None</a:t>
                      </a:r>
                      <a:endParaRPr lang="en-US" sz="800" dirty="0">
                        <a:solidFill>
                          <a:srgbClr val="151928"/>
                        </a:solidFill>
                        <a:effectLst/>
                        <a:latin typeface="Mulish"/>
                      </a:endParaRPr>
                    </a:p>
                  </a:txBody>
                  <a:tcPr marL="24916" marR="24916" marT="24916" marB="24916">
                    <a:lnL w="9525" cap="flat" cmpd="sng" algn="ctr">
                      <a:solidFill>
                        <a:srgbClr val="CCD5FF"/>
                      </a:solidFill>
                      <a:prstDash val="solid"/>
                      <a:round/>
                      <a:headEnd type="none" w="med" len="med"/>
                      <a:tailEnd type="none" w="med" len="med"/>
                    </a:lnL>
                    <a:lnR w="9525" cap="flat" cmpd="sng" algn="ctr">
                      <a:solidFill>
                        <a:srgbClr val="CCD5FF"/>
                      </a:solidFill>
                      <a:prstDash val="solid"/>
                      <a:round/>
                      <a:headEnd type="none" w="med" len="med"/>
                      <a:tailEnd type="none" w="med" len="med"/>
                    </a:lnR>
                    <a:lnT w="9525" cap="flat" cmpd="sng" algn="ctr">
                      <a:solidFill>
                        <a:srgbClr val="CCD5FF"/>
                      </a:solidFill>
                      <a:prstDash val="solid"/>
                      <a:round/>
                      <a:headEnd type="none" w="med" len="med"/>
                      <a:tailEnd type="none" w="med" len="med"/>
                    </a:lnT>
                    <a:lnB w="9525" cap="flat" cmpd="sng" algn="ctr">
                      <a:solidFill>
                        <a:srgbClr val="CCD5FF"/>
                      </a:solidFill>
                      <a:prstDash val="solid"/>
                      <a:round/>
                      <a:headEnd type="none" w="med" len="med"/>
                      <a:tailEnd type="none" w="med" len="med"/>
                    </a:lnB>
                    <a:solidFill>
                      <a:srgbClr val="FFFFFF"/>
                    </a:solidFill>
                  </a:tcPr>
                </a:tc>
                <a:tc>
                  <a:txBody>
                    <a:bodyPr/>
                    <a:lstStyle/>
                    <a:p>
                      <a:pPr algn="l" fontAlgn="t" latinLnBrk="0"/>
                      <a:r>
                        <a:rPr lang="en-CA" sz="800" dirty="0" smtClean="0">
                          <a:solidFill>
                            <a:srgbClr val="151928"/>
                          </a:solidFill>
                          <a:effectLst/>
                          <a:latin typeface="Mulish"/>
                        </a:rPr>
                        <a:t>Used to perform data preparation operations; should use the value:</a:t>
                      </a:r>
                      <a:r>
                        <a:rPr lang="en-CA" sz="800" baseline="0" dirty="0" smtClean="0">
                          <a:solidFill>
                            <a:srgbClr val="151928"/>
                          </a:solidFill>
                          <a:effectLst/>
                          <a:latin typeface="Mulish"/>
                        </a:rPr>
                        <a:t> </a:t>
                      </a:r>
                      <a:r>
                        <a:rPr lang="en-CA" sz="800" i="1" dirty="0" err="1" smtClean="0">
                          <a:solidFill>
                            <a:srgbClr val="151928"/>
                          </a:solidFill>
                          <a:effectLst/>
                          <a:latin typeface="Mulish"/>
                        </a:rPr>
                        <a:t>any_preprocessing</a:t>
                      </a:r>
                      <a:r>
                        <a:rPr lang="en-CA" sz="800" dirty="0" smtClean="0">
                          <a:solidFill>
                            <a:srgbClr val="151928"/>
                          </a:solidFill>
                          <a:effectLst/>
                          <a:latin typeface="Mulish"/>
                        </a:rPr>
                        <a:t> to use a pre-defined list; default is None; This should evaluate to a list of </a:t>
                      </a:r>
                      <a:r>
                        <a:rPr lang="en-CA" sz="800" dirty="0" err="1" smtClean="0">
                          <a:solidFill>
                            <a:srgbClr val="151928"/>
                          </a:solidFill>
                          <a:effectLst/>
                          <a:latin typeface="Mulish"/>
                        </a:rPr>
                        <a:t>sklearn</a:t>
                      </a:r>
                      <a:r>
                        <a:rPr lang="en-CA" sz="800" dirty="0" smtClean="0">
                          <a:solidFill>
                            <a:srgbClr val="151928"/>
                          </a:solidFill>
                          <a:effectLst/>
                          <a:latin typeface="Mulish"/>
                        </a:rPr>
                        <a:t>-style preprocessing;</a:t>
                      </a:r>
                      <a:r>
                        <a:rPr lang="en-CA" sz="800" baseline="0" dirty="0" smtClean="0">
                          <a:solidFill>
                            <a:srgbClr val="151928"/>
                          </a:solidFill>
                          <a:effectLst/>
                          <a:latin typeface="Mulish"/>
                        </a:rPr>
                        <a:t> </a:t>
                      </a:r>
                      <a:r>
                        <a:rPr lang="en-CA" sz="800" dirty="0" smtClean="0">
                          <a:solidFill>
                            <a:srgbClr val="151928"/>
                          </a:solidFill>
                          <a:effectLst/>
                          <a:latin typeface="Mulish"/>
                        </a:rPr>
                        <a:t>modules (may include </a:t>
                      </a:r>
                      <a:r>
                        <a:rPr lang="en-CA" sz="800" dirty="0" err="1" smtClean="0">
                          <a:solidFill>
                            <a:srgbClr val="151928"/>
                          </a:solidFill>
                          <a:effectLst/>
                          <a:latin typeface="Mulish"/>
                        </a:rPr>
                        <a:t>hyperparameters</a:t>
                      </a:r>
                      <a:r>
                        <a:rPr lang="en-CA" sz="800" dirty="0" smtClean="0">
                          <a:solidFill>
                            <a:srgbClr val="151928"/>
                          </a:solidFill>
                          <a:effectLst/>
                          <a:latin typeface="Mulish"/>
                        </a:rPr>
                        <a:t>). When None, a random preprocessing module will be used.</a:t>
                      </a:r>
                      <a:endParaRPr lang="en-CA" sz="800" dirty="0">
                        <a:solidFill>
                          <a:srgbClr val="151928"/>
                        </a:solidFill>
                        <a:effectLst/>
                        <a:latin typeface="Mulish"/>
                      </a:endParaRPr>
                    </a:p>
                  </a:txBody>
                  <a:tcPr marL="24916" marR="24916" marT="24916" marB="24916">
                    <a:lnL w="9525" cap="flat" cmpd="sng" algn="ctr">
                      <a:solidFill>
                        <a:srgbClr val="CCD5FF"/>
                      </a:solidFill>
                      <a:prstDash val="solid"/>
                      <a:round/>
                      <a:headEnd type="none" w="med" len="med"/>
                      <a:tailEnd type="none" w="med" len="med"/>
                    </a:lnL>
                    <a:lnR w="9525" cap="flat" cmpd="sng" algn="ctr">
                      <a:solidFill>
                        <a:srgbClr val="CCD5FF"/>
                      </a:solidFill>
                      <a:prstDash val="solid"/>
                      <a:round/>
                      <a:headEnd type="none" w="med" len="med"/>
                      <a:tailEnd type="none" w="med" len="med"/>
                    </a:lnR>
                    <a:lnT w="9525" cap="flat" cmpd="sng" algn="ctr">
                      <a:solidFill>
                        <a:srgbClr val="CCD5FF"/>
                      </a:solidFill>
                      <a:prstDash val="solid"/>
                      <a:round/>
                      <a:headEnd type="none" w="med" len="med"/>
                      <a:tailEnd type="none" w="med" len="med"/>
                    </a:lnT>
                    <a:lnB w="9525" cap="flat" cmpd="sng" algn="ctr">
                      <a:solidFill>
                        <a:srgbClr val="CCD5FF"/>
                      </a:solidFill>
                      <a:prstDash val="solid"/>
                      <a:round/>
                      <a:headEnd type="none" w="med" len="med"/>
                      <a:tailEnd type="none" w="med" len="med"/>
                    </a:lnB>
                    <a:solidFill>
                      <a:srgbClr val="FFFFFF"/>
                    </a:solidFill>
                  </a:tcPr>
                </a:tc>
              </a:tr>
              <a:tr h="149080">
                <a:tc>
                  <a:txBody>
                    <a:bodyPr/>
                    <a:lstStyle/>
                    <a:p>
                      <a:pPr algn="l" fontAlgn="t" latinLnBrk="0"/>
                      <a:r>
                        <a:rPr lang="en-US" sz="800" b="0" baseline="0" dirty="0" err="1" smtClean="0">
                          <a:solidFill>
                            <a:srgbClr val="151928"/>
                          </a:solidFill>
                          <a:effectLst/>
                          <a:latin typeface="Mulish"/>
                        </a:rPr>
                        <a:t>ex_preprocs</a:t>
                      </a:r>
                      <a:endParaRPr lang="en-US" sz="800" b="0" baseline="0" dirty="0">
                        <a:solidFill>
                          <a:srgbClr val="151928"/>
                        </a:solidFill>
                        <a:effectLst/>
                        <a:latin typeface="Mulish"/>
                      </a:endParaRPr>
                    </a:p>
                  </a:txBody>
                  <a:tcPr marL="24916" marR="24916" marT="24916" marB="24916">
                    <a:lnL w="9525" cap="flat" cmpd="sng" algn="ctr">
                      <a:solidFill>
                        <a:srgbClr val="CCD5FF"/>
                      </a:solidFill>
                      <a:prstDash val="solid"/>
                      <a:round/>
                      <a:headEnd type="none" w="med" len="med"/>
                      <a:tailEnd type="none" w="med" len="med"/>
                    </a:lnL>
                    <a:lnR w="9525" cap="flat" cmpd="sng" algn="ctr">
                      <a:solidFill>
                        <a:srgbClr val="CCD5FF"/>
                      </a:solidFill>
                      <a:prstDash val="solid"/>
                      <a:round/>
                      <a:headEnd type="none" w="med" len="med"/>
                      <a:tailEnd type="none" w="med" len="med"/>
                    </a:lnR>
                    <a:lnT w="9525" cap="flat" cmpd="sng" algn="ctr">
                      <a:solidFill>
                        <a:srgbClr val="CCD5FF"/>
                      </a:solidFill>
                      <a:prstDash val="solid"/>
                      <a:round/>
                      <a:headEnd type="none" w="med" len="med"/>
                      <a:tailEnd type="none" w="med" len="med"/>
                    </a:lnT>
                    <a:lnB w="9525" cap="flat" cmpd="sng" algn="ctr">
                      <a:solidFill>
                        <a:srgbClr val="CCD5FF"/>
                      </a:solidFill>
                      <a:prstDash val="solid"/>
                      <a:round/>
                      <a:headEnd type="none" w="med" len="med"/>
                      <a:tailEnd type="none" w="med" len="med"/>
                    </a:lnB>
                    <a:solidFill>
                      <a:srgbClr val="FFFFFF"/>
                    </a:solidFill>
                  </a:tcPr>
                </a:tc>
                <a:tc>
                  <a:txBody>
                    <a:bodyPr/>
                    <a:lstStyle/>
                    <a:p>
                      <a:pPr algn="l" fontAlgn="t" latinLnBrk="0"/>
                      <a:r>
                        <a:rPr lang="en-US" sz="800" dirty="0" smtClean="0">
                          <a:solidFill>
                            <a:srgbClr val="151928"/>
                          </a:solidFill>
                          <a:effectLst/>
                          <a:latin typeface="Mulish"/>
                        </a:rPr>
                        <a:t>None</a:t>
                      </a:r>
                      <a:endParaRPr lang="en-US" sz="800" dirty="0">
                        <a:solidFill>
                          <a:srgbClr val="151928"/>
                        </a:solidFill>
                        <a:effectLst/>
                        <a:latin typeface="Mulish"/>
                      </a:endParaRPr>
                    </a:p>
                  </a:txBody>
                  <a:tcPr marL="24916" marR="24916" marT="24916" marB="24916">
                    <a:lnL w="9525" cap="flat" cmpd="sng" algn="ctr">
                      <a:solidFill>
                        <a:srgbClr val="CCD5FF"/>
                      </a:solidFill>
                      <a:prstDash val="solid"/>
                      <a:round/>
                      <a:headEnd type="none" w="med" len="med"/>
                      <a:tailEnd type="none" w="med" len="med"/>
                    </a:lnL>
                    <a:lnR w="9525" cap="flat" cmpd="sng" algn="ctr">
                      <a:solidFill>
                        <a:srgbClr val="CCD5FF"/>
                      </a:solidFill>
                      <a:prstDash val="solid"/>
                      <a:round/>
                      <a:headEnd type="none" w="med" len="med"/>
                      <a:tailEnd type="none" w="med" len="med"/>
                    </a:lnR>
                    <a:lnT w="9525" cap="flat" cmpd="sng" algn="ctr">
                      <a:solidFill>
                        <a:srgbClr val="CCD5FF"/>
                      </a:solidFill>
                      <a:prstDash val="solid"/>
                      <a:round/>
                      <a:headEnd type="none" w="med" len="med"/>
                      <a:tailEnd type="none" w="med" len="med"/>
                    </a:lnT>
                    <a:lnB w="9525" cap="flat" cmpd="sng" algn="ctr">
                      <a:solidFill>
                        <a:srgbClr val="CCD5FF"/>
                      </a:solidFill>
                      <a:prstDash val="solid"/>
                      <a:round/>
                      <a:headEnd type="none" w="med" len="med"/>
                      <a:tailEnd type="none" w="med" len="med"/>
                    </a:lnB>
                    <a:solidFill>
                      <a:srgbClr val="FFFFFF"/>
                    </a:solidFill>
                  </a:tcPr>
                </a:tc>
                <a:tc>
                  <a:txBody>
                    <a:bodyPr/>
                    <a:lstStyle/>
                    <a:p>
                      <a:pPr algn="l" fontAlgn="t" latinLnBrk="0"/>
                      <a:r>
                        <a:rPr lang="en-CA" sz="800" dirty="0" smtClean="0">
                          <a:solidFill>
                            <a:srgbClr val="151928"/>
                          </a:solidFill>
                          <a:effectLst/>
                          <a:latin typeface="Mulish"/>
                        </a:rPr>
                        <a:t>Default is None; This should evaluate to a list of lists of </a:t>
                      </a:r>
                      <a:r>
                        <a:rPr lang="en-CA" sz="800" dirty="0" err="1" smtClean="0">
                          <a:solidFill>
                            <a:srgbClr val="151928"/>
                          </a:solidFill>
                          <a:effectLst/>
                          <a:latin typeface="Mulish"/>
                        </a:rPr>
                        <a:t>sklearn</a:t>
                      </a:r>
                      <a:r>
                        <a:rPr lang="en-CA" sz="800" dirty="0" smtClean="0">
                          <a:solidFill>
                            <a:srgbClr val="151928"/>
                          </a:solidFill>
                          <a:effectLst/>
                          <a:latin typeface="Mulish"/>
                        </a:rPr>
                        <a:t>-style preprocessing modules for each exogenous dataset. When None, no preprocessing will be applied to exogenous data.</a:t>
                      </a:r>
                      <a:endParaRPr lang="en-CA" sz="800" dirty="0">
                        <a:solidFill>
                          <a:srgbClr val="151928"/>
                        </a:solidFill>
                        <a:effectLst/>
                        <a:latin typeface="Mulish"/>
                      </a:endParaRPr>
                    </a:p>
                  </a:txBody>
                  <a:tcPr marL="24916" marR="24916" marT="24916" marB="24916">
                    <a:lnL w="9525" cap="flat" cmpd="sng" algn="ctr">
                      <a:solidFill>
                        <a:srgbClr val="CCD5FF"/>
                      </a:solidFill>
                      <a:prstDash val="solid"/>
                      <a:round/>
                      <a:headEnd type="none" w="med" len="med"/>
                      <a:tailEnd type="none" w="med" len="med"/>
                    </a:lnL>
                    <a:lnR w="9525" cap="flat" cmpd="sng" algn="ctr">
                      <a:solidFill>
                        <a:srgbClr val="CCD5FF"/>
                      </a:solidFill>
                      <a:prstDash val="solid"/>
                      <a:round/>
                      <a:headEnd type="none" w="med" len="med"/>
                      <a:tailEnd type="none" w="med" len="med"/>
                    </a:lnR>
                    <a:lnT w="9525" cap="flat" cmpd="sng" algn="ctr">
                      <a:solidFill>
                        <a:srgbClr val="CCD5FF"/>
                      </a:solidFill>
                      <a:prstDash val="solid"/>
                      <a:round/>
                      <a:headEnd type="none" w="med" len="med"/>
                      <a:tailEnd type="none" w="med" len="med"/>
                    </a:lnT>
                    <a:lnB w="9525" cap="flat" cmpd="sng" algn="ctr">
                      <a:solidFill>
                        <a:srgbClr val="CCD5FF"/>
                      </a:solidFill>
                      <a:prstDash val="solid"/>
                      <a:round/>
                      <a:headEnd type="none" w="med" len="med"/>
                      <a:tailEnd type="none" w="med" len="med"/>
                    </a:lnB>
                    <a:solidFill>
                      <a:srgbClr val="FFFFFF"/>
                    </a:solidFill>
                  </a:tcPr>
                </a:tc>
              </a:tr>
              <a:tr h="149080">
                <a:tc>
                  <a:txBody>
                    <a:bodyPr/>
                    <a:lstStyle/>
                    <a:p>
                      <a:pPr algn="l" fontAlgn="t" latinLnBrk="0"/>
                      <a:r>
                        <a:rPr lang="en-US" sz="800" b="0" baseline="0" dirty="0" err="1" smtClean="0">
                          <a:solidFill>
                            <a:srgbClr val="151928"/>
                          </a:solidFill>
                          <a:effectLst/>
                          <a:latin typeface="Mulish"/>
                        </a:rPr>
                        <a:t>loss_fn</a:t>
                      </a:r>
                      <a:endParaRPr lang="en-US" sz="800" b="0" baseline="0" dirty="0">
                        <a:solidFill>
                          <a:srgbClr val="151928"/>
                        </a:solidFill>
                        <a:effectLst/>
                        <a:latin typeface="Mulish"/>
                      </a:endParaRPr>
                    </a:p>
                  </a:txBody>
                  <a:tcPr marL="24916" marR="24916" marT="24916" marB="24916">
                    <a:lnL w="9525" cap="flat" cmpd="sng" algn="ctr">
                      <a:solidFill>
                        <a:srgbClr val="CCD5FF"/>
                      </a:solidFill>
                      <a:prstDash val="solid"/>
                      <a:round/>
                      <a:headEnd type="none" w="med" len="med"/>
                      <a:tailEnd type="none" w="med" len="med"/>
                    </a:lnL>
                    <a:lnR w="9525" cap="flat" cmpd="sng" algn="ctr">
                      <a:solidFill>
                        <a:srgbClr val="CCD5FF"/>
                      </a:solidFill>
                      <a:prstDash val="solid"/>
                      <a:round/>
                      <a:headEnd type="none" w="med" len="med"/>
                      <a:tailEnd type="none" w="med" len="med"/>
                    </a:lnR>
                    <a:lnT w="9525" cap="flat" cmpd="sng" algn="ctr">
                      <a:solidFill>
                        <a:srgbClr val="CCD5FF"/>
                      </a:solidFill>
                      <a:prstDash val="solid"/>
                      <a:round/>
                      <a:headEnd type="none" w="med" len="med"/>
                      <a:tailEnd type="none" w="med" len="med"/>
                    </a:lnT>
                    <a:lnB w="9525" cap="flat" cmpd="sng" algn="ctr">
                      <a:solidFill>
                        <a:srgbClr val="CCD5FF"/>
                      </a:solidFill>
                      <a:prstDash val="solid"/>
                      <a:round/>
                      <a:headEnd type="none" w="med" len="med"/>
                      <a:tailEnd type="none" w="med" len="med"/>
                    </a:lnB>
                    <a:solidFill>
                      <a:srgbClr val="FFFFFF"/>
                    </a:solidFill>
                  </a:tcPr>
                </a:tc>
                <a:tc>
                  <a:txBody>
                    <a:bodyPr/>
                    <a:lstStyle/>
                    <a:p>
                      <a:pPr algn="l" fontAlgn="t" latinLnBrk="0"/>
                      <a:r>
                        <a:rPr lang="en-US" sz="800" dirty="0" smtClean="0">
                          <a:solidFill>
                            <a:srgbClr val="151928"/>
                          </a:solidFill>
                          <a:effectLst/>
                          <a:latin typeface="Mulish"/>
                        </a:rPr>
                        <a:t>-</a:t>
                      </a:r>
                      <a:endParaRPr lang="en-US" sz="800" dirty="0">
                        <a:solidFill>
                          <a:srgbClr val="151928"/>
                        </a:solidFill>
                        <a:effectLst/>
                        <a:latin typeface="Mulish"/>
                      </a:endParaRPr>
                    </a:p>
                  </a:txBody>
                  <a:tcPr marL="24916" marR="24916" marT="24916" marB="24916">
                    <a:lnL w="9525" cap="flat" cmpd="sng" algn="ctr">
                      <a:solidFill>
                        <a:srgbClr val="CCD5FF"/>
                      </a:solidFill>
                      <a:prstDash val="solid"/>
                      <a:round/>
                      <a:headEnd type="none" w="med" len="med"/>
                      <a:tailEnd type="none" w="med" len="med"/>
                    </a:lnL>
                    <a:lnR w="9525" cap="flat" cmpd="sng" algn="ctr">
                      <a:solidFill>
                        <a:srgbClr val="CCD5FF"/>
                      </a:solidFill>
                      <a:prstDash val="solid"/>
                      <a:round/>
                      <a:headEnd type="none" w="med" len="med"/>
                      <a:tailEnd type="none" w="med" len="med"/>
                    </a:lnR>
                    <a:lnT w="9525" cap="flat" cmpd="sng" algn="ctr">
                      <a:solidFill>
                        <a:srgbClr val="CCD5FF"/>
                      </a:solidFill>
                      <a:prstDash val="solid"/>
                      <a:round/>
                      <a:headEnd type="none" w="med" len="med"/>
                      <a:tailEnd type="none" w="med" len="med"/>
                    </a:lnT>
                    <a:lnB w="9525" cap="flat" cmpd="sng" algn="ctr">
                      <a:solidFill>
                        <a:srgbClr val="CCD5FF"/>
                      </a:solidFill>
                      <a:prstDash val="solid"/>
                      <a:round/>
                      <a:headEnd type="none" w="med" len="med"/>
                      <a:tailEnd type="none" w="med" len="med"/>
                    </a:lnB>
                    <a:solidFill>
                      <a:srgbClr val="FFFFFF"/>
                    </a:solidFill>
                  </a:tcPr>
                </a:tc>
                <a:tc>
                  <a:txBody>
                    <a:bodyPr/>
                    <a:lstStyle/>
                    <a:p>
                      <a:pPr algn="l" fontAlgn="t" latinLnBrk="0"/>
                      <a:r>
                        <a:rPr lang="en-CA" sz="800" dirty="0" smtClean="0">
                          <a:solidFill>
                            <a:srgbClr val="151928"/>
                          </a:solidFill>
                          <a:effectLst/>
                          <a:latin typeface="Mulish"/>
                        </a:rPr>
                        <a:t>A function that takes the arguments (</a:t>
                      </a:r>
                      <a:r>
                        <a:rPr lang="en-CA" sz="800" dirty="0" err="1" smtClean="0">
                          <a:solidFill>
                            <a:srgbClr val="151928"/>
                          </a:solidFill>
                          <a:effectLst/>
                          <a:latin typeface="Mulish"/>
                        </a:rPr>
                        <a:t>y_target</a:t>
                      </a:r>
                      <a:r>
                        <a:rPr lang="en-CA" sz="800" dirty="0" smtClean="0">
                          <a:solidFill>
                            <a:srgbClr val="151928"/>
                          </a:solidFill>
                          <a:effectLst/>
                          <a:latin typeface="Mulish"/>
                        </a:rPr>
                        <a:t>, </a:t>
                      </a:r>
                      <a:r>
                        <a:rPr lang="en-CA" sz="800" dirty="0" err="1" smtClean="0">
                          <a:solidFill>
                            <a:srgbClr val="151928"/>
                          </a:solidFill>
                          <a:effectLst/>
                          <a:latin typeface="Mulish"/>
                        </a:rPr>
                        <a:t>y_prediction</a:t>
                      </a:r>
                      <a:r>
                        <a:rPr lang="en-CA" sz="800" dirty="0" smtClean="0">
                          <a:solidFill>
                            <a:srgbClr val="151928"/>
                          </a:solidFill>
                          <a:effectLst/>
                          <a:latin typeface="Mulish"/>
                        </a:rPr>
                        <a:t>) and computes a loss value to be minimized. If no function is specified, '1.0 - </a:t>
                      </a:r>
                      <a:r>
                        <a:rPr lang="en-CA" sz="800" dirty="0" err="1" smtClean="0">
                          <a:solidFill>
                            <a:srgbClr val="151928"/>
                          </a:solidFill>
                          <a:effectLst/>
                          <a:latin typeface="Mulish"/>
                        </a:rPr>
                        <a:t>accuracy_score</a:t>
                      </a:r>
                      <a:r>
                        <a:rPr lang="en-CA" sz="800" dirty="0" smtClean="0">
                          <a:solidFill>
                            <a:srgbClr val="151928"/>
                          </a:solidFill>
                          <a:effectLst/>
                          <a:latin typeface="Mulish"/>
                        </a:rPr>
                        <a:t>(</a:t>
                      </a:r>
                      <a:r>
                        <a:rPr lang="en-CA" sz="800" dirty="0" err="1" smtClean="0">
                          <a:solidFill>
                            <a:srgbClr val="151928"/>
                          </a:solidFill>
                          <a:effectLst/>
                          <a:latin typeface="Mulish"/>
                        </a:rPr>
                        <a:t>y_target</a:t>
                      </a:r>
                      <a:r>
                        <a:rPr lang="en-CA" sz="800" dirty="0" smtClean="0">
                          <a:solidFill>
                            <a:srgbClr val="151928"/>
                          </a:solidFill>
                          <a:effectLst/>
                          <a:latin typeface="Mulish"/>
                        </a:rPr>
                        <a:t>, </a:t>
                      </a:r>
                      <a:r>
                        <a:rPr lang="en-CA" sz="800" dirty="0" err="1" smtClean="0">
                          <a:solidFill>
                            <a:srgbClr val="151928"/>
                          </a:solidFill>
                          <a:effectLst/>
                          <a:latin typeface="Mulish"/>
                        </a:rPr>
                        <a:t>y_prediction</a:t>
                      </a:r>
                      <a:r>
                        <a:rPr lang="en-CA" sz="800" dirty="0" smtClean="0">
                          <a:solidFill>
                            <a:srgbClr val="151928"/>
                          </a:solidFill>
                          <a:effectLst/>
                          <a:latin typeface="Mulish"/>
                        </a:rPr>
                        <a:t>)' is used for classification and '1.0 - r2_score(</a:t>
                      </a:r>
                      <a:r>
                        <a:rPr lang="en-CA" sz="800" dirty="0" err="1" smtClean="0">
                          <a:solidFill>
                            <a:srgbClr val="151928"/>
                          </a:solidFill>
                          <a:effectLst/>
                          <a:latin typeface="Mulish"/>
                        </a:rPr>
                        <a:t>y_target</a:t>
                      </a:r>
                      <a:r>
                        <a:rPr lang="en-CA" sz="800" dirty="0" smtClean="0">
                          <a:solidFill>
                            <a:srgbClr val="151928"/>
                          </a:solidFill>
                          <a:effectLst/>
                          <a:latin typeface="Mulish"/>
                        </a:rPr>
                        <a:t>, </a:t>
                      </a:r>
                      <a:r>
                        <a:rPr lang="en-CA" sz="800" dirty="0" err="1" smtClean="0">
                          <a:solidFill>
                            <a:srgbClr val="151928"/>
                          </a:solidFill>
                          <a:effectLst/>
                          <a:latin typeface="Mulish"/>
                        </a:rPr>
                        <a:t>y_prediction</a:t>
                      </a:r>
                      <a:r>
                        <a:rPr lang="en-CA" sz="800" dirty="0" smtClean="0">
                          <a:solidFill>
                            <a:srgbClr val="151928"/>
                          </a:solidFill>
                          <a:effectLst/>
                          <a:latin typeface="Mulish"/>
                        </a:rPr>
                        <a:t>)‘ is used for regression</a:t>
                      </a:r>
                      <a:endParaRPr lang="en-CA" sz="800" dirty="0">
                        <a:solidFill>
                          <a:srgbClr val="151928"/>
                        </a:solidFill>
                        <a:effectLst/>
                        <a:latin typeface="Mulish"/>
                      </a:endParaRPr>
                    </a:p>
                  </a:txBody>
                  <a:tcPr marL="24916" marR="24916" marT="24916" marB="24916">
                    <a:lnL w="9525" cap="flat" cmpd="sng" algn="ctr">
                      <a:solidFill>
                        <a:srgbClr val="CCD5FF"/>
                      </a:solidFill>
                      <a:prstDash val="solid"/>
                      <a:round/>
                      <a:headEnd type="none" w="med" len="med"/>
                      <a:tailEnd type="none" w="med" len="med"/>
                    </a:lnL>
                    <a:lnR w="9525" cap="flat" cmpd="sng" algn="ctr">
                      <a:solidFill>
                        <a:srgbClr val="CCD5FF"/>
                      </a:solidFill>
                      <a:prstDash val="solid"/>
                      <a:round/>
                      <a:headEnd type="none" w="med" len="med"/>
                      <a:tailEnd type="none" w="med" len="med"/>
                    </a:lnR>
                    <a:lnT w="9525" cap="flat" cmpd="sng" algn="ctr">
                      <a:solidFill>
                        <a:srgbClr val="CCD5FF"/>
                      </a:solidFill>
                      <a:prstDash val="solid"/>
                      <a:round/>
                      <a:headEnd type="none" w="med" len="med"/>
                      <a:tailEnd type="none" w="med" len="med"/>
                    </a:lnT>
                    <a:lnB w="9525" cap="flat" cmpd="sng" algn="ctr">
                      <a:solidFill>
                        <a:srgbClr val="CCD5FF"/>
                      </a:solidFill>
                      <a:prstDash val="solid"/>
                      <a:round/>
                      <a:headEnd type="none" w="med" len="med"/>
                      <a:tailEnd type="none" w="med" len="med"/>
                    </a:lnB>
                    <a:solidFill>
                      <a:srgbClr val="FFFFFF"/>
                    </a:solidFill>
                  </a:tcPr>
                </a:tc>
              </a:tr>
              <a:tr h="149080">
                <a:tc>
                  <a:txBody>
                    <a:bodyPr/>
                    <a:lstStyle/>
                    <a:p>
                      <a:pPr algn="l" fontAlgn="t" latinLnBrk="0"/>
                      <a:r>
                        <a:rPr lang="en-US" sz="800" b="0" baseline="0" dirty="0" err="1" smtClean="0">
                          <a:solidFill>
                            <a:srgbClr val="151928"/>
                          </a:solidFill>
                          <a:effectLst/>
                          <a:latin typeface="Mulish"/>
                        </a:rPr>
                        <a:t>continuous_loss_fn</a:t>
                      </a:r>
                      <a:endParaRPr lang="en-US" sz="800" b="0" baseline="0" dirty="0">
                        <a:solidFill>
                          <a:srgbClr val="151928"/>
                        </a:solidFill>
                        <a:effectLst/>
                        <a:latin typeface="Mulish"/>
                      </a:endParaRPr>
                    </a:p>
                  </a:txBody>
                  <a:tcPr marL="24916" marR="24916" marT="24916" marB="24916">
                    <a:lnL w="9525" cap="flat" cmpd="sng" algn="ctr">
                      <a:solidFill>
                        <a:srgbClr val="CCD5FF"/>
                      </a:solidFill>
                      <a:prstDash val="solid"/>
                      <a:round/>
                      <a:headEnd type="none" w="med" len="med"/>
                      <a:tailEnd type="none" w="med" len="med"/>
                    </a:lnL>
                    <a:lnR w="9525" cap="flat" cmpd="sng" algn="ctr">
                      <a:solidFill>
                        <a:srgbClr val="CCD5FF"/>
                      </a:solidFill>
                      <a:prstDash val="solid"/>
                      <a:round/>
                      <a:headEnd type="none" w="med" len="med"/>
                      <a:tailEnd type="none" w="med" len="med"/>
                    </a:lnR>
                    <a:lnT w="9525" cap="flat" cmpd="sng" algn="ctr">
                      <a:solidFill>
                        <a:srgbClr val="CCD5FF"/>
                      </a:solidFill>
                      <a:prstDash val="solid"/>
                      <a:round/>
                      <a:headEnd type="none" w="med" len="med"/>
                      <a:tailEnd type="none" w="med" len="med"/>
                    </a:lnT>
                    <a:lnB w="9525" cap="flat" cmpd="sng" algn="ctr">
                      <a:solidFill>
                        <a:srgbClr val="CCD5FF"/>
                      </a:solidFill>
                      <a:prstDash val="solid"/>
                      <a:round/>
                      <a:headEnd type="none" w="med" len="med"/>
                      <a:tailEnd type="none" w="med" len="med"/>
                    </a:lnB>
                    <a:solidFill>
                      <a:srgbClr val="FFFFFF"/>
                    </a:solidFill>
                  </a:tcPr>
                </a:tc>
                <a:tc>
                  <a:txBody>
                    <a:bodyPr/>
                    <a:lstStyle/>
                    <a:p>
                      <a:pPr algn="l" fontAlgn="t" latinLnBrk="0"/>
                      <a:r>
                        <a:rPr lang="en-US" sz="800" dirty="0" smtClean="0">
                          <a:solidFill>
                            <a:srgbClr val="151928"/>
                          </a:solidFill>
                          <a:effectLst/>
                          <a:latin typeface="Mulish"/>
                        </a:rPr>
                        <a:t>False</a:t>
                      </a:r>
                      <a:endParaRPr lang="en-US" sz="800" dirty="0">
                        <a:solidFill>
                          <a:srgbClr val="151928"/>
                        </a:solidFill>
                        <a:effectLst/>
                        <a:latin typeface="Mulish"/>
                      </a:endParaRPr>
                    </a:p>
                  </a:txBody>
                  <a:tcPr marL="24916" marR="24916" marT="24916" marB="24916">
                    <a:lnL w="9525" cap="flat" cmpd="sng" algn="ctr">
                      <a:solidFill>
                        <a:srgbClr val="CCD5FF"/>
                      </a:solidFill>
                      <a:prstDash val="solid"/>
                      <a:round/>
                      <a:headEnd type="none" w="med" len="med"/>
                      <a:tailEnd type="none" w="med" len="med"/>
                    </a:lnL>
                    <a:lnR w="9525" cap="flat" cmpd="sng" algn="ctr">
                      <a:solidFill>
                        <a:srgbClr val="CCD5FF"/>
                      </a:solidFill>
                      <a:prstDash val="solid"/>
                      <a:round/>
                      <a:headEnd type="none" w="med" len="med"/>
                      <a:tailEnd type="none" w="med" len="med"/>
                    </a:lnR>
                    <a:lnT w="9525" cap="flat" cmpd="sng" algn="ctr">
                      <a:solidFill>
                        <a:srgbClr val="CCD5FF"/>
                      </a:solidFill>
                      <a:prstDash val="solid"/>
                      <a:round/>
                      <a:headEnd type="none" w="med" len="med"/>
                      <a:tailEnd type="none" w="med" len="med"/>
                    </a:lnT>
                    <a:lnB w="9525" cap="flat" cmpd="sng" algn="ctr">
                      <a:solidFill>
                        <a:srgbClr val="CCD5FF"/>
                      </a:solidFill>
                      <a:prstDash val="solid"/>
                      <a:round/>
                      <a:headEnd type="none" w="med" len="med"/>
                      <a:tailEnd type="none" w="med" len="med"/>
                    </a:lnB>
                    <a:solidFill>
                      <a:srgbClr val="FFFFFF"/>
                    </a:solidFill>
                  </a:tcPr>
                </a:tc>
                <a:tc>
                  <a:txBody>
                    <a:bodyPr/>
                    <a:lstStyle/>
                    <a:p>
                      <a:pPr algn="l" fontAlgn="t" latinLnBrk="0"/>
                      <a:r>
                        <a:rPr lang="en-CA" sz="800" dirty="0" smtClean="0">
                          <a:solidFill>
                            <a:srgbClr val="151928"/>
                          </a:solidFill>
                          <a:effectLst/>
                          <a:latin typeface="Mulish"/>
                        </a:rPr>
                        <a:t>Boolean; default is False; When true, the loss function is passed the output of </a:t>
                      </a:r>
                      <a:r>
                        <a:rPr lang="en-CA" sz="800" dirty="0" err="1" smtClean="0">
                          <a:solidFill>
                            <a:srgbClr val="151928"/>
                          </a:solidFill>
                          <a:effectLst/>
                          <a:latin typeface="Mulish"/>
                        </a:rPr>
                        <a:t>predict_proba</a:t>
                      </a:r>
                      <a:r>
                        <a:rPr lang="en-CA" sz="800" dirty="0" smtClean="0">
                          <a:solidFill>
                            <a:srgbClr val="151928"/>
                          </a:solidFill>
                          <a:effectLst/>
                          <a:latin typeface="Mulish"/>
                        </a:rPr>
                        <a:t>() as the second argument.  This is to facilitate the use of continuous loss functions like cross entropy or AUC.  When false, the loss function is given the output of predict().  If true, `classifier` and `</a:t>
                      </a:r>
                      <a:r>
                        <a:rPr lang="en-CA" sz="800" dirty="0" err="1" smtClean="0">
                          <a:solidFill>
                            <a:srgbClr val="151928"/>
                          </a:solidFill>
                          <a:effectLst/>
                          <a:latin typeface="Mulish"/>
                        </a:rPr>
                        <a:t>loss_fn</a:t>
                      </a:r>
                      <a:r>
                        <a:rPr lang="en-CA" sz="800" dirty="0" smtClean="0">
                          <a:solidFill>
                            <a:srgbClr val="151928"/>
                          </a:solidFill>
                          <a:effectLst/>
                          <a:latin typeface="Mulish"/>
                        </a:rPr>
                        <a:t>` must also be specified.</a:t>
                      </a:r>
                      <a:endParaRPr lang="en-CA" sz="800" dirty="0">
                        <a:solidFill>
                          <a:srgbClr val="151928"/>
                        </a:solidFill>
                        <a:effectLst/>
                        <a:latin typeface="Mulish"/>
                      </a:endParaRPr>
                    </a:p>
                  </a:txBody>
                  <a:tcPr marL="24916" marR="24916" marT="24916" marB="24916">
                    <a:lnL w="9525" cap="flat" cmpd="sng" algn="ctr">
                      <a:solidFill>
                        <a:srgbClr val="CCD5FF"/>
                      </a:solidFill>
                      <a:prstDash val="solid"/>
                      <a:round/>
                      <a:headEnd type="none" w="med" len="med"/>
                      <a:tailEnd type="none" w="med" len="med"/>
                    </a:lnL>
                    <a:lnR w="9525" cap="flat" cmpd="sng" algn="ctr">
                      <a:solidFill>
                        <a:srgbClr val="CCD5FF"/>
                      </a:solidFill>
                      <a:prstDash val="solid"/>
                      <a:round/>
                      <a:headEnd type="none" w="med" len="med"/>
                      <a:tailEnd type="none" w="med" len="med"/>
                    </a:lnR>
                    <a:lnT w="9525" cap="flat" cmpd="sng" algn="ctr">
                      <a:solidFill>
                        <a:srgbClr val="CCD5FF"/>
                      </a:solidFill>
                      <a:prstDash val="solid"/>
                      <a:round/>
                      <a:headEnd type="none" w="med" len="med"/>
                      <a:tailEnd type="none" w="med" len="med"/>
                    </a:lnT>
                    <a:lnB w="9525" cap="flat" cmpd="sng" algn="ctr">
                      <a:solidFill>
                        <a:srgbClr val="CCD5FF"/>
                      </a:solidFill>
                      <a:prstDash val="solid"/>
                      <a:round/>
                      <a:headEnd type="none" w="med" len="med"/>
                      <a:tailEnd type="none" w="med" len="med"/>
                    </a:lnB>
                    <a:solidFill>
                      <a:srgbClr val="FFFFFF"/>
                    </a:solidFill>
                  </a:tcPr>
                </a:tc>
              </a:tr>
              <a:tr h="149080">
                <a:tc>
                  <a:txBody>
                    <a:bodyPr/>
                    <a:lstStyle/>
                    <a:p>
                      <a:pPr algn="l" fontAlgn="t" latinLnBrk="0"/>
                      <a:r>
                        <a:rPr lang="en-US" sz="800" b="0" baseline="0" dirty="0" err="1" smtClean="0">
                          <a:solidFill>
                            <a:srgbClr val="151928"/>
                          </a:solidFill>
                          <a:effectLst/>
                          <a:latin typeface="Mulish"/>
                        </a:rPr>
                        <a:t>fit_increment</a:t>
                      </a:r>
                      <a:endParaRPr lang="en-US" sz="800" b="0" baseline="0" dirty="0">
                        <a:solidFill>
                          <a:srgbClr val="151928"/>
                        </a:solidFill>
                        <a:effectLst/>
                        <a:latin typeface="Mulish"/>
                      </a:endParaRPr>
                    </a:p>
                  </a:txBody>
                  <a:tcPr marL="24916" marR="24916" marT="24916" marB="24916">
                    <a:lnL w="9525" cap="flat" cmpd="sng" algn="ctr">
                      <a:solidFill>
                        <a:srgbClr val="CCD5FF"/>
                      </a:solidFill>
                      <a:prstDash val="solid"/>
                      <a:round/>
                      <a:headEnd type="none" w="med" len="med"/>
                      <a:tailEnd type="none" w="med" len="med"/>
                    </a:lnL>
                    <a:lnR w="9525" cap="flat" cmpd="sng" algn="ctr">
                      <a:solidFill>
                        <a:srgbClr val="CCD5FF"/>
                      </a:solidFill>
                      <a:prstDash val="solid"/>
                      <a:round/>
                      <a:headEnd type="none" w="med" len="med"/>
                      <a:tailEnd type="none" w="med" len="med"/>
                    </a:lnR>
                    <a:lnT w="9525" cap="flat" cmpd="sng" algn="ctr">
                      <a:solidFill>
                        <a:srgbClr val="CCD5FF"/>
                      </a:solidFill>
                      <a:prstDash val="solid"/>
                      <a:round/>
                      <a:headEnd type="none" w="med" len="med"/>
                      <a:tailEnd type="none" w="med" len="med"/>
                    </a:lnT>
                    <a:lnB w="9525" cap="flat" cmpd="sng" algn="ctr">
                      <a:solidFill>
                        <a:srgbClr val="CCD5FF"/>
                      </a:solidFill>
                      <a:prstDash val="solid"/>
                      <a:round/>
                      <a:headEnd type="none" w="med" len="med"/>
                      <a:tailEnd type="none" w="med" len="med"/>
                    </a:lnB>
                    <a:solidFill>
                      <a:srgbClr val="FFFFFF"/>
                    </a:solidFill>
                  </a:tcPr>
                </a:tc>
                <a:tc>
                  <a:txBody>
                    <a:bodyPr/>
                    <a:lstStyle/>
                    <a:p>
                      <a:pPr algn="l" fontAlgn="t" latinLnBrk="0"/>
                      <a:r>
                        <a:rPr lang="en-US" sz="800" dirty="0" smtClean="0">
                          <a:solidFill>
                            <a:srgbClr val="151928"/>
                          </a:solidFill>
                          <a:effectLst/>
                          <a:latin typeface="Mulish"/>
                        </a:rPr>
                        <a:t>-</a:t>
                      </a:r>
                      <a:endParaRPr lang="en-US" sz="800" dirty="0">
                        <a:solidFill>
                          <a:srgbClr val="151928"/>
                        </a:solidFill>
                        <a:effectLst/>
                        <a:latin typeface="Mulish"/>
                      </a:endParaRPr>
                    </a:p>
                  </a:txBody>
                  <a:tcPr marL="24916" marR="24916" marT="24916" marB="24916">
                    <a:lnL w="9525" cap="flat" cmpd="sng" algn="ctr">
                      <a:solidFill>
                        <a:srgbClr val="CCD5FF"/>
                      </a:solidFill>
                      <a:prstDash val="solid"/>
                      <a:round/>
                      <a:headEnd type="none" w="med" len="med"/>
                      <a:tailEnd type="none" w="med" len="med"/>
                    </a:lnL>
                    <a:lnR w="9525" cap="flat" cmpd="sng" algn="ctr">
                      <a:solidFill>
                        <a:srgbClr val="CCD5FF"/>
                      </a:solidFill>
                      <a:prstDash val="solid"/>
                      <a:round/>
                      <a:headEnd type="none" w="med" len="med"/>
                      <a:tailEnd type="none" w="med" len="med"/>
                    </a:lnR>
                    <a:lnT w="9525" cap="flat" cmpd="sng" algn="ctr">
                      <a:solidFill>
                        <a:srgbClr val="CCD5FF"/>
                      </a:solidFill>
                      <a:prstDash val="solid"/>
                      <a:round/>
                      <a:headEnd type="none" w="med" len="med"/>
                      <a:tailEnd type="none" w="med" len="med"/>
                    </a:lnT>
                    <a:lnB w="9525" cap="flat" cmpd="sng" algn="ctr">
                      <a:solidFill>
                        <a:srgbClr val="CCD5FF"/>
                      </a:solidFill>
                      <a:prstDash val="solid"/>
                      <a:round/>
                      <a:headEnd type="none" w="med" len="med"/>
                      <a:tailEnd type="none" w="med" len="med"/>
                    </a:lnB>
                    <a:solidFill>
                      <a:srgbClr val="FFFFFF"/>
                    </a:solidFill>
                  </a:tcPr>
                </a:tc>
                <a:tc>
                  <a:txBody>
                    <a:bodyPr/>
                    <a:lstStyle/>
                    <a:p>
                      <a:pPr algn="l" fontAlgn="t" latinLnBrk="0"/>
                      <a:r>
                        <a:rPr lang="en-CA" sz="800" dirty="0" err="1" smtClean="0">
                          <a:solidFill>
                            <a:srgbClr val="151928"/>
                          </a:solidFill>
                          <a:effectLst/>
                          <a:latin typeface="Mulish"/>
                        </a:rPr>
                        <a:t>Int</a:t>
                      </a:r>
                      <a:r>
                        <a:rPr lang="en-CA" sz="800" dirty="0" smtClean="0">
                          <a:solidFill>
                            <a:srgbClr val="151928"/>
                          </a:solidFill>
                          <a:effectLst/>
                          <a:latin typeface="Mulish"/>
                        </a:rPr>
                        <a:t>; Every this-many trials will be a synchronization barrier for ongoing trials, and the </a:t>
                      </a:r>
                      <a:r>
                        <a:rPr lang="en-CA" sz="800" dirty="0" err="1" smtClean="0">
                          <a:solidFill>
                            <a:srgbClr val="151928"/>
                          </a:solidFill>
                          <a:effectLst/>
                          <a:latin typeface="Mulish"/>
                        </a:rPr>
                        <a:t>hyperopt</a:t>
                      </a:r>
                      <a:r>
                        <a:rPr lang="en-CA" sz="800" dirty="0" smtClean="0">
                          <a:solidFill>
                            <a:srgbClr val="151928"/>
                          </a:solidFill>
                          <a:effectLst/>
                          <a:latin typeface="Mulish"/>
                        </a:rPr>
                        <a:t> Trials object may be check-pointed.  (Currently evaluations are done serially, but that might easily change in future to allow e.g. </a:t>
                      </a:r>
                      <a:r>
                        <a:rPr lang="en-CA" sz="800" dirty="0" err="1" smtClean="0">
                          <a:solidFill>
                            <a:srgbClr val="151928"/>
                          </a:solidFill>
                          <a:effectLst/>
                          <a:latin typeface="Mulish"/>
                        </a:rPr>
                        <a:t>MongoTrials</a:t>
                      </a:r>
                      <a:r>
                        <a:rPr lang="en-CA" sz="800" dirty="0" smtClean="0">
                          <a:solidFill>
                            <a:srgbClr val="151928"/>
                          </a:solidFill>
                          <a:effectLst/>
                          <a:latin typeface="Mulish"/>
                        </a:rPr>
                        <a:t>)</a:t>
                      </a:r>
                      <a:endParaRPr lang="en-CA" sz="800" dirty="0">
                        <a:solidFill>
                          <a:srgbClr val="151928"/>
                        </a:solidFill>
                        <a:effectLst/>
                        <a:latin typeface="Mulish"/>
                      </a:endParaRPr>
                    </a:p>
                  </a:txBody>
                  <a:tcPr marL="24916" marR="24916" marT="24916" marB="24916">
                    <a:lnL w="9525" cap="flat" cmpd="sng" algn="ctr">
                      <a:solidFill>
                        <a:srgbClr val="CCD5FF"/>
                      </a:solidFill>
                      <a:prstDash val="solid"/>
                      <a:round/>
                      <a:headEnd type="none" w="med" len="med"/>
                      <a:tailEnd type="none" w="med" len="med"/>
                    </a:lnL>
                    <a:lnR w="9525" cap="flat" cmpd="sng" algn="ctr">
                      <a:solidFill>
                        <a:srgbClr val="CCD5FF"/>
                      </a:solidFill>
                      <a:prstDash val="solid"/>
                      <a:round/>
                      <a:headEnd type="none" w="med" len="med"/>
                      <a:tailEnd type="none" w="med" len="med"/>
                    </a:lnR>
                    <a:lnT w="9525" cap="flat" cmpd="sng" algn="ctr">
                      <a:solidFill>
                        <a:srgbClr val="CCD5FF"/>
                      </a:solidFill>
                      <a:prstDash val="solid"/>
                      <a:round/>
                      <a:headEnd type="none" w="med" len="med"/>
                      <a:tailEnd type="none" w="med" len="med"/>
                    </a:lnT>
                    <a:lnB w="9525" cap="flat" cmpd="sng" algn="ctr">
                      <a:solidFill>
                        <a:srgbClr val="CCD5FF"/>
                      </a:solidFill>
                      <a:prstDash val="solid"/>
                      <a:round/>
                      <a:headEnd type="none" w="med" len="med"/>
                      <a:tailEnd type="none" w="med" len="med"/>
                    </a:lnB>
                    <a:solidFill>
                      <a:srgbClr val="FFFFFF"/>
                    </a:solidFill>
                  </a:tcPr>
                </a:tc>
              </a:tr>
              <a:tr h="149080">
                <a:tc>
                  <a:txBody>
                    <a:bodyPr/>
                    <a:lstStyle/>
                    <a:p>
                      <a:pPr algn="l" fontAlgn="t" latinLnBrk="0"/>
                      <a:r>
                        <a:rPr lang="en-US" sz="800" b="0" baseline="0" dirty="0" err="1" smtClean="0">
                          <a:solidFill>
                            <a:srgbClr val="151928"/>
                          </a:solidFill>
                          <a:effectLst/>
                          <a:latin typeface="Mulish"/>
                        </a:rPr>
                        <a:t>fit_increment_dump_filename</a:t>
                      </a:r>
                      <a:endParaRPr lang="en-US" sz="800" b="0" baseline="0" dirty="0">
                        <a:solidFill>
                          <a:srgbClr val="151928"/>
                        </a:solidFill>
                        <a:effectLst/>
                        <a:latin typeface="Mulish"/>
                      </a:endParaRPr>
                    </a:p>
                  </a:txBody>
                  <a:tcPr marL="24916" marR="24916" marT="24916" marB="24916">
                    <a:lnL w="9525" cap="flat" cmpd="sng" algn="ctr">
                      <a:solidFill>
                        <a:srgbClr val="CCD5FF"/>
                      </a:solidFill>
                      <a:prstDash val="solid"/>
                      <a:round/>
                      <a:headEnd type="none" w="med" len="med"/>
                      <a:tailEnd type="none" w="med" len="med"/>
                    </a:lnL>
                    <a:lnR w="9525" cap="flat" cmpd="sng" algn="ctr">
                      <a:solidFill>
                        <a:srgbClr val="CCD5FF"/>
                      </a:solidFill>
                      <a:prstDash val="solid"/>
                      <a:round/>
                      <a:headEnd type="none" w="med" len="med"/>
                      <a:tailEnd type="none" w="med" len="med"/>
                    </a:lnR>
                    <a:lnT w="9525" cap="flat" cmpd="sng" algn="ctr">
                      <a:solidFill>
                        <a:srgbClr val="CCD5FF"/>
                      </a:solidFill>
                      <a:prstDash val="solid"/>
                      <a:round/>
                      <a:headEnd type="none" w="med" len="med"/>
                      <a:tailEnd type="none" w="med" len="med"/>
                    </a:lnT>
                    <a:lnB w="9525" cap="flat" cmpd="sng" algn="ctr">
                      <a:solidFill>
                        <a:srgbClr val="CCD5FF"/>
                      </a:solidFill>
                      <a:prstDash val="solid"/>
                      <a:round/>
                      <a:headEnd type="none" w="med" len="med"/>
                      <a:tailEnd type="none" w="med" len="med"/>
                    </a:lnB>
                    <a:solidFill>
                      <a:srgbClr val="FFFFFF"/>
                    </a:solidFill>
                  </a:tcPr>
                </a:tc>
                <a:tc>
                  <a:txBody>
                    <a:bodyPr/>
                    <a:lstStyle/>
                    <a:p>
                      <a:pPr algn="l" fontAlgn="t" latinLnBrk="0"/>
                      <a:r>
                        <a:rPr lang="en-US" sz="800" dirty="0" smtClean="0">
                          <a:solidFill>
                            <a:srgbClr val="151928"/>
                          </a:solidFill>
                          <a:effectLst/>
                          <a:latin typeface="Mulish"/>
                        </a:rPr>
                        <a:t>-</a:t>
                      </a:r>
                      <a:endParaRPr lang="en-US" sz="800" dirty="0">
                        <a:solidFill>
                          <a:srgbClr val="151928"/>
                        </a:solidFill>
                        <a:effectLst/>
                        <a:latin typeface="Mulish"/>
                      </a:endParaRPr>
                    </a:p>
                  </a:txBody>
                  <a:tcPr marL="24916" marR="24916" marT="24916" marB="24916">
                    <a:lnL w="9525" cap="flat" cmpd="sng" algn="ctr">
                      <a:solidFill>
                        <a:srgbClr val="CCD5FF"/>
                      </a:solidFill>
                      <a:prstDash val="solid"/>
                      <a:round/>
                      <a:headEnd type="none" w="med" len="med"/>
                      <a:tailEnd type="none" w="med" len="med"/>
                    </a:lnL>
                    <a:lnR w="9525" cap="flat" cmpd="sng" algn="ctr">
                      <a:solidFill>
                        <a:srgbClr val="CCD5FF"/>
                      </a:solidFill>
                      <a:prstDash val="solid"/>
                      <a:round/>
                      <a:headEnd type="none" w="med" len="med"/>
                      <a:tailEnd type="none" w="med" len="med"/>
                    </a:lnR>
                    <a:lnT w="9525" cap="flat" cmpd="sng" algn="ctr">
                      <a:solidFill>
                        <a:srgbClr val="CCD5FF"/>
                      </a:solidFill>
                      <a:prstDash val="solid"/>
                      <a:round/>
                      <a:headEnd type="none" w="med" len="med"/>
                      <a:tailEnd type="none" w="med" len="med"/>
                    </a:lnT>
                    <a:lnB w="9525" cap="flat" cmpd="sng" algn="ctr">
                      <a:solidFill>
                        <a:srgbClr val="CCD5FF"/>
                      </a:solidFill>
                      <a:prstDash val="solid"/>
                      <a:round/>
                      <a:headEnd type="none" w="med" len="med"/>
                      <a:tailEnd type="none" w="med" len="med"/>
                    </a:lnB>
                    <a:solidFill>
                      <a:srgbClr val="FFFFFF"/>
                    </a:solidFill>
                  </a:tcPr>
                </a:tc>
                <a:tc>
                  <a:txBody>
                    <a:bodyPr/>
                    <a:lstStyle/>
                    <a:p>
                      <a:pPr algn="l" fontAlgn="t" latinLnBrk="0"/>
                      <a:r>
                        <a:rPr lang="en-CA" sz="800" dirty="0" err="1" smtClean="0">
                          <a:solidFill>
                            <a:srgbClr val="151928"/>
                          </a:solidFill>
                          <a:effectLst/>
                          <a:latin typeface="Mulish"/>
                        </a:rPr>
                        <a:t>Str</a:t>
                      </a:r>
                      <a:r>
                        <a:rPr lang="en-CA" sz="800" dirty="0" smtClean="0">
                          <a:solidFill>
                            <a:srgbClr val="151928"/>
                          </a:solidFill>
                          <a:effectLst/>
                          <a:latin typeface="Mulish"/>
                        </a:rPr>
                        <a:t> or None; Periodically dump </a:t>
                      </a:r>
                      <a:r>
                        <a:rPr lang="en-CA" sz="800" dirty="0" err="1" smtClean="0">
                          <a:solidFill>
                            <a:srgbClr val="151928"/>
                          </a:solidFill>
                          <a:effectLst/>
                          <a:latin typeface="Mulish"/>
                        </a:rPr>
                        <a:t>self.trials</a:t>
                      </a:r>
                      <a:r>
                        <a:rPr lang="en-CA" sz="800" dirty="0" smtClean="0">
                          <a:solidFill>
                            <a:srgbClr val="151928"/>
                          </a:solidFill>
                          <a:effectLst/>
                          <a:latin typeface="Mulish"/>
                        </a:rPr>
                        <a:t> to this file (via </a:t>
                      </a:r>
                      <a:r>
                        <a:rPr lang="en-CA" sz="800" dirty="0" err="1" smtClean="0">
                          <a:solidFill>
                            <a:srgbClr val="151928"/>
                          </a:solidFill>
                          <a:effectLst/>
                          <a:latin typeface="Mulish"/>
                        </a:rPr>
                        <a:t>cPickle</a:t>
                      </a:r>
                      <a:r>
                        <a:rPr lang="en-CA" sz="800" dirty="0" smtClean="0">
                          <a:solidFill>
                            <a:srgbClr val="151928"/>
                          </a:solidFill>
                          <a:effectLst/>
                          <a:latin typeface="Mulish"/>
                        </a:rPr>
                        <a:t>) during fit()  Saves after every `</a:t>
                      </a:r>
                      <a:r>
                        <a:rPr lang="en-CA" sz="800" dirty="0" err="1" smtClean="0">
                          <a:solidFill>
                            <a:srgbClr val="151928"/>
                          </a:solidFill>
                          <a:effectLst/>
                          <a:latin typeface="Mulish"/>
                        </a:rPr>
                        <a:t>fit_increment</a:t>
                      </a:r>
                      <a:r>
                        <a:rPr lang="en-CA" sz="800" dirty="0" smtClean="0">
                          <a:solidFill>
                            <a:srgbClr val="151928"/>
                          </a:solidFill>
                          <a:effectLst/>
                          <a:latin typeface="Mulish"/>
                        </a:rPr>
                        <a:t>` trial evaluations.</a:t>
                      </a:r>
                      <a:endParaRPr lang="en-CA" sz="800" dirty="0">
                        <a:solidFill>
                          <a:srgbClr val="151928"/>
                        </a:solidFill>
                        <a:effectLst/>
                        <a:latin typeface="Mulish"/>
                      </a:endParaRPr>
                    </a:p>
                  </a:txBody>
                  <a:tcPr marL="24916" marR="24916" marT="24916" marB="24916">
                    <a:lnL w="9525" cap="flat" cmpd="sng" algn="ctr">
                      <a:solidFill>
                        <a:srgbClr val="CCD5FF"/>
                      </a:solidFill>
                      <a:prstDash val="solid"/>
                      <a:round/>
                      <a:headEnd type="none" w="med" len="med"/>
                      <a:tailEnd type="none" w="med" len="med"/>
                    </a:lnL>
                    <a:lnR w="9525" cap="flat" cmpd="sng" algn="ctr">
                      <a:solidFill>
                        <a:srgbClr val="CCD5FF"/>
                      </a:solidFill>
                      <a:prstDash val="solid"/>
                      <a:round/>
                      <a:headEnd type="none" w="med" len="med"/>
                      <a:tailEnd type="none" w="med" len="med"/>
                    </a:lnR>
                    <a:lnT w="9525" cap="flat" cmpd="sng" algn="ctr">
                      <a:solidFill>
                        <a:srgbClr val="CCD5FF"/>
                      </a:solidFill>
                      <a:prstDash val="solid"/>
                      <a:round/>
                      <a:headEnd type="none" w="med" len="med"/>
                      <a:tailEnd type="none" w="med" len="med"/>
                    </a:lnT>
                    <a:lnB w="9525" cap="flat" cmpd="sng" algn="ctr">
                      <a:solidFill>
                        <a:srgbClr val="CCD5FF"/>
                      </a:solidFill>
                      <a:prstDash val="solid"/>
                      <a:round/>
                      <a:headEnd type="none" w="med" len="med"/>
                      <a:tailEnd type="none" w="med" len="med"/>
                    </a:lnB>
                    <a:solidFill>
                      <a:srgbClr val="FFFFFF"/>
                    </a:solidFill>
                  </a:tcPr>
                </a:tc>
              </a:tr>
              <a:tr h="149080">
                <a:tc>
                  <a:txBody>
                    <a:bodyPr/>
                    <a:lstStyle/>
                    <a:p>
                      <a:pPr algn="l" fontAlgn="t" latinLnBrk="0"/>
                      <a:r>
                        <a:rPr lang="en-US" sz="800" b="0" baseline="0" dirty="0" smtClean="0">
                          <a:solidFill>
                            <a:srgbClr val="151928"/>
                          </a:solidFill>
                          <a:effectLst/>
                          <a:latin typeface="Mulish"/>
                        </a:rPr>
                        <a:t>seed</a:t>
                      </a:r>
                      <a:endParaRPr lang="en-US" sz="800" b="0" baseline="0" dirty="0">
                        <a:solidFill>
                          <a:srgbClr val="151928"/>
                        </a:solidFill>
                        <a:effectLst/>
                        <a:latin typeface="Mulish"/>
                      </a:endParaRPr>
                    </a:p>
                  </a:txBody>
                  <a:tcPr marL="24916" marR="24916" marT="24916" marB="24916">
                    <a:lnL w="9525" cap="flat" cmpd="sng" algn="ctr">
                      <a:solidFill>
                        <a:srgbClr val="CCD5FF"/>
                      </a:solidFill>
                      <a:prstDash val="solid"/>
                      <a:round/>
                      <a:headEnd type="none" w="med" len="med"/>
                      <a:tailEnd type="none" w="med" len="med"/>
                    </a:lnL>
                    <a:lnR w="9525" cap="flat" cmpd="sng" algn="ctr">
                      <a:solidFill>
                        <a:srgbClr val="CCD5FF"/>
                      </a:solidFill>
                      <a:prstDash val="solid"/>
                      <a:round/>
                      <a:headEnd type="none" w="med" len="med"/>
                      <a:tailEnd type="none" w="med" len="med"/>
                    </a:lnR>
                    <a:lnT w="9525" cap="flat" cmpd="sng" algn="ctr">
                      <a:solidFill>
                        <a:srgbClr val="CCD5FF"/>
                      </a:solidFill>
                      <a:prstDash val="solid"/>
                      <a:round/>
                      <a:headEnd type="none" w="med" len="med"/>
                      <a:tailEnd type="none" w="med" len="med"/>
                    </a:lnT>
                    <a:lnB w="9525" cap="flat" cmpd="sng" algn="ctr">
                      <a:solidFill>
                        <a:srgbClr val="CCD5FF"/>
                      </a:solidFill>
                      <a:prstDash val="solid"/>
                      <a:round/>
                      <a:headEnd type="none" w="med" len="med"/>
                      <a:tailEnd type="none" w="med" len="med"/>
                    </a:lnB>
                    <a:solidFill>
                      <a:srgbClr val="FFFFFF"/>
                    </a:solidFill>
                  </a:tcPr>
                </a:tc>
                <a:tc>
                  <a:txBody>
                    <a:bodyPr/>
                    <a:lstStyle/>
                    <a:p>
                      <a:pPr algn="l" fontAlgn="t" latinLnBrk="0"/>
                      <a:r>
                        <a:rPr lang="en-US" sz="800" dirty="0" smtClean="0">
                          <a:solidFill>
                            <a:srgbClr val="151928"/>
                          </a:solidFill>
                          <a:effectLst/>
                          <a:latin typeface="Mulish"/>
                        </a:rPr>
                        <a:t>None</a:t>
                      </a:r>
                      <a:endParaRPr lang="en-US" sz="800" dirty="0">
                        <a:solidFill>
                          <a:srgbClr val="151928"/>
                        </a:solidFill>
                        <a:effectLst/>
                        <a:latin typeface="Mulish"/>
                      </a:endParaRPr>
                    </a:p>
                  </a:txBody>
                  <a:tcPr marL="24916" marR="24916" marT="24916" marB="24916">
                    <a:lnL w="9525" cap="flat" cmpd="sng" algn="ctr">
                      <a:solidFill>
                        <a:srgbClr val="CCD5FF"/>
                      </a:solidFill>
                      <a:prstDash val="solid"/>
                      <a:round/>
                      <a:headEnd type="none" w="med" len="med"/>
                      <a:tailEnd type="none" w="med" len="med"/>
                    </a:lnL>
                    <a:lnR w="9525" cap="flat" cmpd="sng" algn="ctr">
                      <a:solidFill>
                        <a:srgbClr val="CCD5FF"/>
                      </a:solidFill>
                      <a:prstDash val="solid"/>
                      <a:round/>
                      <a:headEnd type="none" w="med" len="med"/>
                      <a:tailEnd type="none" w="med" len="med"/>
                    </a:lnR>
                    <a:lnT w="9525" cap="flat" cmpd="sng" algn="ctr">
                      <a:solidFill>
                        <a:srgbClr val="CCD5FF"/>
                      </a:solidFill>
                      <a:prstDash val="solid"/>
                      <a:round/>
                      <a:headEnd type="none" w="med" len="med"/>
                      <a:tailEnd type="none" w="med" len="med"/>
                    </a:lnT>
                    <a:lnB w="9525" cap="flat" cmpd="sng" algn="ctr">
                      <a:solidFill>
                        <a:srgbClr val="CCD5FF"/>
                      </a:solidFill>
                      <a:prstDash val="solid"/>
                      <a:round/>
                      <a:headEnd type="none" w="med" len="med"/>
                      <a:tailEnd type="none" w="med" len="med"/>
                    </a:lnB>
                    <a:solidFill>
                      <a:srgbClr val="FFFFFF"/>
                    </a:solidFill>
                  </a:tcPr>
                </a:tc>
                <a:tc>
                  <a:txBody>
                    <a:bodyPr/>
                    <a:lstStyle/>
                    <a:p>
                      <a:pPr algn="l" fontAlgn="t" latinLnBrk="0"/>
                      <a:r>
                        <a:rPr lang="en-CA" sz="800" dirty="0" err="1" smtClean="0">
                          <a:solidFill>
                            <a:srgbClr val="151928"/>
                          </a:solidFill>
                          <a:effectLst/>
                          <a:latin typeface="Mulish"/>
                        </a:rPr>
                        <a:t>numpy.random.RandomState</a:t>
                      </a:r>
                      <a:r>
                        <a:rPr lang="en-CA" sz="800" dirty="0" smtClean="0">
                          <a:solidFill>
                            <a:srgbClr val="151928"/>
                          </a:solidFill>
                          <a:effectLst/>
                          <a:latin typeface="Mulish"/>
                        </a:rPr>
                        <a:t> or </a:t>
                      </a:r>
                      <a:r>
                        <a:rPr lang="en-CA" sz="800" dirty="0" err="1" smtClean="0">
                          <a:solidFill>
                            <a:srgbClr val="151928"/>
                          </a:solidFill>
                          <a:effectLst/>
                          <a:latin typeface="Mulish"/>
                        </a:rPr>
                        <a:t>int</a:t>
                      </a:r>
                      <a:r>
                        <a:rPr lang="en-CA" sz="800" dirty="0" smtClean="0">
                          <a:solidFill>
                            <a:srgbClr val="151928"/>
                          </a:solidFill>
                          <a:effectLst/>
                          <a:latin typeface="Mulish"/>
                        </a:rPr>
                        <a:t> or None; If </a:t>
                      </a:r>
                      <a:r>
                        <a:rPr lang="en-CA" sz="800" dirty="0" err="1" smtClean="0">
                          <a:solidFill>
                            <a:srgbClr val="151928"/>
                          </a:solidFill>
                          <a:effectLst/>
                          <a:latin typeface="Mulish"/>
                        </a:rPr>
                        <a:t>int</a:t>
                      </a:r>
                      <a:r>
                        <a:rPr lang="en-CA" sz="800" dirty="0" smtClean="0">
                          <a:solidFill>
                            <a:srgbClr val="151928"/>
                          </a:solidFill>
                          <a:effectLst/>
                          <a:latin typeface="Mulish"/>
                        </a:rPr>
                        <a:t>, the integer will be used to seed a </a:t>
                      </a:r>
                      <a:r>
                        <a:rPr lang="en-CA" sz="800" dirty="0" err="1" smtClean="0">
                          <a:solidFill>
                            <a:srgbClr val="151928"/>
                          </a:solidFill>
                          <a:effectLst/>
                          <a:latin typeface="Mulish"/>
                        </a:rPr>
                        <a:t>RandomState</a:t>
                      </a:r>
                      <a:r>
                        <a:rPr lang="en-CA" sz="800" dirty="0" smtClean="0">
                          <a:solidFill>
                            <a:srgbClr val="151928"/>
                          </a:solidFill>
                          <a:effectLst/>
                          <a:latin typeface="Mulish"/>
                        </a:rPr>
                        <a:t> instance for use in </a:t>
                      </a:r>
                      <a:r>
                        <a:rPr lang="en-CA" sz="800" dirty="0" err="1" smtClean="0">
                          <a:solidFill>
                            <a:srgbClr val="151928"/>
                          </a:solidFill>
                          <a:effectLst/>
                          <a:latin typeface="Mulish"/>
                        </a:rPr>
                        <a:t>hyperopt.fmin</a:t>
                      </a:r>
                      <a:r>
                        <a:rPr lang="en-CA" sz="800" dirty="0" smtClean="0">
                          <a:solidFill>
                            <a:srgbClr val="151928"/>
                          </a:solidFill>
                          <a:effectLst/>
                          <a:latin typeface="Mulish"/>
                        </a:rPr>
                        <a:t>. Use None to make sure each run is independent. Default is None.</a:t>
                      </a:r>
                      <a:endParaRPr lang="en-CA" sz="800" dirty="0">
                        <a:solidFill>
                          <a:srgbClr val="151928"/>
                        </a:solidFill>
                        <a:effectLst/>
                        <a:latin typeface="Mulish"/>
                      </a:endParaRPr>
                    </a:p>
                  </a:txBody>
                  <a:tcPr marL="24916" marR="24916" marT="24916" marB="24916">
                    <a:lnL w="9525" cap="flat" cmpd="sng" algn="ctr">
                      <a:solidFill>
                        <a:srgbClr val="CCD5FF"/>
                      </a:solidFill>
                      <a:prstDash val="solid"/>
                      <a:round/>
                      <a:headEnd type="none" w="med" len="med"/>
                      <a:tailEnd type="none" w="med" len="med"/>
                    </a:lnL>
                    <a:lnR w="9525" cap="flat" cmpd="sng" algn="ctr">
                      <a:solidFill>
                        <a:srgbClr val="CCD5FF"/>
                      </a:solidFill>
                      <a:prstDash val="solid"/>
                      <a:round/>
                      <a:headEnd type="none" w="med" len="med"/>
                      <a:tailEnd type="none" w="med" len="med"/>
                    </a:lnR>
                    <a:lnT w="9525" cap="flat" cmpd="sng" algn="ctr">
                      <a:solidFill>
                        <a:srgbClr val="CCD5FF"/>
                      </a:solidFill>
                      <a:prstDash val="solid"/>
                      <a:round/>
                      <a:headEnd type="none" w="med" len="med"/>
                      <a:tailEnd type="none" w="med" len="med"/>
                    </a:lnT>
                    <a:lnB w="9525" cap="flat" cmpd="sng" algn="ctr">
                      <a:solidFill>
                        <a:srgbClr val="CCD5FF"/>
                      </a:solidFill>
                      <a:prstDash val="solid"/>
                      <a:round/>
                      <a:headEnd type="none" w="med" len="med"/>
                      <a:tailEnd type="none" w="med" len="med"/>
                    </a:lnB>
                    <a:solidFill>
                      <a:srgbClr val="FFFFFF"/>
                    </a:solidFill>
                  </a:tcPr>
                </a:tc>
              </a:tr>
              <a:tr h="149080">
                <a:tc>
                  <a:txBody>
                    <a:bodyPr/>
                    <a:lstStyle/>
                    <a:p>
                      <a:pPr algn="l" fontAlgn="t" latinLnBrk="0"/>
                      <a:r>
                        <a:rPr lang="en-US" sz="800" b="0" baseline="0" dirty="0" err="1" smtClean="0">
                          <a:solidFill>
                            <a:srgbClr val="151928"/>
                          </a:solidFill>
                          <a:effectLst/>
                          <a:latin typeface="Mulish"/>
                        </a:rPr>
                        <a:t>Use_partial_fit</a:t>
                      </a:r>
                      <a:endParaRPr lang="en-US" sz="800" b="0" baseline="0" dirty="0">
                        <a:solidFill>
                          <a:srgbClr val="151928"/>
                        </a:solidFill>
                        <a:effectLst/>
                        <a:latin typeface="Mulish"/>
                      </a:endParaRPr>
                    </a:p>
                  </a:txBody>
                  <a:tcPr marL="24916" marR="24916" marT="24916" marB="24916">
                    <a:lnL w="9525" cap="flat" cmpd="sng" algn="ctr">
                      <a:solidFill>
                        <a:srgbClr val="CCD5FF"/>
                      </a:solidFill>
                      <a:prstDash val="solid"/>
                      <a:round/>
                      <a:headEnd type="none" w="med" len="med"/>
                      <a:tailEnd type="none" w="med" len="med"/>
                    </a:lnL>
                    <a:lnR w="9525" cap="flat" cmpd="sng" algn="ctr">
                      <a:solidFill>
                        <a:srgbClr val="CCD5FF"/>
                      </a:solidFill>
                      <a:prstDash val="solid"/>
                      <a:round/>
                      <a:headEnd type="none" w="med" len="med"/>
                      <a:tailEnd type="none" w="med" len="med"/>
                    </a:lnR>
                    <a:lnT w="9525" cap="flat" cmpd="sng" algn="ctr">
                      <a:solidFill>
                        <a:srgbClr val="CCD5FF"/>
                      </a:solidFill>
                      <a:prstDash val="solid"/>
                      <a:round/>
                      <a:headEnd type="none" w="med" len="med"/>
                      <a:tailEnd type="none" w="med" len="med"/>
                    </a:lnT>
                    <a:lnB w="9525" cap="flat" cmpd="sng" algn="ctr">
                      <a:solidFill>
                        <a:srgbClr val="CCD5FF"/>
                      </a:solidFill>
                      <a:prstDash val="solid"/>
                      <a:round/>
                      <a:headEnd type="none" w="med" len="med"/>
                      <a:tailEnd type="none" w="med" len="med"/>
                    </a:lnB>
                    <a:solidFill>
                      <a:srgbClr val="FFFFFF"/>
                    </a:solidFill>
                  </a:tcPr>
                </a:tc>
                <a:tc>
                  <a:txBody>
                    <a:bodyPr/>
                    <a:lstStyle/>
                    <a:p>
                      <a:pPr algn="l" fontAlgn="t" latinLnBrk="0"/>
                      <a:r>
                        <a:rPr lang="en-US" sz="800" dirty="0" smtClean="0">
                          <a:solidFill>
                            <a:srgbClr val="151928"/>
                          </a:solidFill>
                          <a:effectLst/>
                          <a:latin typeface="Mulish"/>
                        </a:rPr>
                        <a:t>-</a:t>
                      </a:r>
                      <a:endParaRPr lang="en-US" sz="800" dirty="0">
                        <a:solidFill>
                          <a:srgbClr val="151928"/>
                        </a:solidFill>
                        <a:effectLst/>
                        <a:latin typeface="Mulish"/>
                      </a:endParaRPr>
                    </a:p>
                  </a:txBody>
                  <a:tcPr marL="24916" marR="24916" marT="24916" marB="24916">
                    <a:lnL w="9525" cap="flat" cmpd="sng" algn="ctr">
                      <a:solidFill>
                        <a:srgbClr val="CCD5FF"/>
                      </a:solidFill>
                      <a:prstDash val="solid"/>
                      <a:round/>
                      <a:headEnd type="none" w="med" len="med"/>
                      <a:tailEnd type="none" w="med" len="med"/>
                    </a:lnL>
                    <a:lnR w="9525" cap="flat" cmpd="sng" algn="ctr">
                      <a:solidFill>
                        <a:srgbClr val="CCD5FF"/>
                      </a:solidFill>
                      <a:prstDash val="solid"/>
                      <a:round/>
                      <a:headEnd type="none" w="med" len="med"/>
                      <a:tailEnd type="none" w="med" len="med"/>
                    </a:lnR>
                    <a:lnT w="9525" cap="flat" cmpd="sng" algn="ctr">
                      <a:solidFill>
                        <a:srgbClr val="CCD5FF"/>
                      </a:solidFill>
                      <a:prstDash val="solid"/>
                      <a:round/>
                      <a:headEnd type="none" w="med" len="med"/>
                      <a:tailEnd type="none" w="med" len="med"/>
                    </a:lnT>
                    <a:lnB w="9525" cap="flat" cmpd="sng" algn="ctr">
                      <a:solidFill>
                        <a:srgbClr val="CCD5FF"/>
                      </a:solidFill>
                      <a:prstDash val="solid"/>
                      <a:round/>
                      <a:headEnd type="none" w="med" len="med"/>
                      <a:tailEnd type="none" w="med" len="med"/>
                    </a:lnB>
                    <a:solidFill>
                      <a:srgbClr val="FFFFFF"/>
                    </a:solidFill>
                  </a:tcPr>
                </a:tc>
                <a:tc>
                  <a:txBody>
                    <a:bodyPr/>
                    <a:lstStyle/>
                    <a:p>
                      <a:pPr algn="l" fontAlgn="t" latinLnBrk="0"/>
                      <a:r>
                        <a:rPr lang="en-CA" sz="800" dirty="0" smtClean="0">
                          <a:solidFill>
                            <a:srgbClr val="151928"/>
                          </a:solidFill>
                          <a:effectLst/>
                          <a:latin typeface="Mulish"/>
                        </a:rPr>
                        <a:t>Boolean; If the learner support partial fit, it can be used for online learning. However, the whole train set is not split into mini batches here. The partial fit is used to iteratively update parameters on the whole train set. Early stopping is used to kill the training when the validation score stops improving.</a:t>
                      </a:r>
                      <a:endParaRPr lang="en-CA" sz="800" dirty="0">
                        <a:solidFill>
                          <a:srgbClr val="151928"/>
                        </a:solidFill>
                        <a:effectLst/>
                        <a:latin typeface="Mulish"/>
                      </a:endParaRPr>
                    </a:p>
                  </a:txBody>
                  <a:tcPr marL="24916" marR="24916" marT="24916" marB="24916">
                    <a:lnL w="9525" cap="flat" cmpd="sng" algn="ctr">
                      <a:solidFill>
                        <a:srgbClr val="CCD5FF"/>
                      </a:solidFill>
                      <a:prstDash val="solid"/>
                      <a:round/>
                      <a:headEnd type="none" w="med" len="med"/>
                      <a:tailEnd type="none" w="med" len="med"/>
                    </a:lnL>
                    <a:lnR w="9525" cap="flat" cmpd="sng" algn="ctr">
                      <a:solidFill>
                        <a:srgbClr val="CCD5FF"/>
                      </a:solidFill>
                      <a:prstDash val="solid"/>
                      <a:round/>
                      <a:headEnd type="none" w="med" len="med"/>
                      <a:tailEnd type="none" w="med" len="med"/>
                    </a:lnR>
                    <a:lnT w="9525" cap="flat" cmpd="sng" algn="ctr">
                      <a:solidFill>
                        <a:srgbClr val="CCD5FF"/>
                      </a:solidFill>
                      <a:prstDash val="solid"/>
                      <a:round/>
                      <a:headEnd type="none" w="med" len="med"/>
                      <a:tailEnd type="none" w="med" len="med"/>
                    </a:lnT>
                    <a:lnB w="9525" cap="flat" cmpd="sng" algn="ctr">
                      <a:solidFill>
                        <a:srgbClr val="CCD5FF"/>
                      </a:solidFill>
                      <a:prstDash val="solid"/>
                      <a:round/>
                      <a:headEnd type="none" w="med" len="med"/>
                      <a:tailEnd type="none" w="med" len="med"/>
                    </a:lnB>
                    <a:solidFill>
                      <a:srgbClr val="FFFFFF"/>
                    </a:solidFill>
                  </a:tcPr>
                </a:tc>
              </a:tr>
              <a:tr h="149080">
                <a:tc>
                  <a:txBody>
                    <a:bodyPr/>
                    <a:lstStyle/>
                    <a:p>
                      <a:pPr algn="l" fontAlgn="t" latinLnBrk="0"/>
                      <a:r>
                        <a:rPr lang="en-US" sz="800" b="0" baseline="0" dirty="0" smtClean="0">
                          <a:solidFill>
                            <a:srgbClr val="151928"/>
                          </a:solidFill>
                          <a:effectLst/>
                          <a:latin typeface="Mulish"/>
                        </a:rPr>
                        <a:t>refit</a:t>
                      </a:r>
                      <a:endParaRPr lang="en-US" sz="800" b="0" baseline="0" dirty="0">
                        <a:solidFill>
                          <a:srgbClr val="151928"/>
                        </a:solidFill>
                        <a:effectLst/>
                        <a:latin typeface="Mulish"/>
                      </a:endParaRPr>
                    </a:p>
                  </a:txBody>
                  <a:tcPr marL="24916" marR="24916" marT="24916" marB="24916">
                    <a:lnL w="9525" cap="flat" cmpd="sng" algn="ctr">
                      <a:solidFill>
                        <a:srgbClr val="CCD5FF"/>
                      </a:solidFill>
                      <a:prstDash val="solid"/>
                      <a:round/>
                      <a:headEnd type="none" w="med" len="med"/>
                      <a:tailEnd type="none" w="med" len="med"/>
                    </a:lnL>
                    <a:lnR w="9525" cap="flat" cmpd="sng" algn="ctr">
                      <a:solidFill>
                        <a:srgbClr val="CCD5FF"/>
                      </a:solidFill>
                      <a:prstDash val="solid"/>
                      <a:round/>
                      <a:headEnd type="none" w="med" len="med"/>
                      <a:tailEnd type="none" w="med" len="med"/>
                    </a:lnR>
                    <a:lnT w="9525" cap="flat" cmpd="sng" algn="ctr">
                      <a:solidFill>
                        <a:srgbClr val="CCD5FF"/>
                      </a:solidFill>
                      <a:prstDash val="solid"/>
                      <a:round/>
                      <a:headEnd type="none" w="med" len="med"/>
                      <a:tailEnd type="none" w="med" len="med"/>
                    </a:lnT>
                    <a:lnB w="9525" cap="flat" cmpd="sng" algn="ctr">
                      <a:solidFill>
                        <a:srgbClr val="CCD5FF"/>
                      </a:solidFill>
                      <a:prstDash val="solid"/>
                      <a:round/>
                      <a:headEnd type="none" w="med" len="med"/>
                      <a:tailEnd type="none" w="med" len="med"/>
                    </a:lnB>
                    <a:solidFill>
                      <a:srgbClr val="FFFFFF"/>
                    </a:solidFill>
                  </a:tcPr>
                </a:tc>
                <a:tc>
                  <a:txBody>
                    <a:bodyPr/>
                    <a:lstStyle/>
                    <a:p>
                      <a:pPr algn="l" fontAlgn="t" latinLnBrk="0"/>
                      <a:r>
                        <a:rPr lang="en-US" sz="800" dirty="0" smtClean="0">
                          <a:solidFill>
                            <a:srgbClr val="151928"/>
                          </a:solidFill>
                          <a:effectLst/>
                          <a:latin typeface="Mulish"/>
                        </a:rPr>
                        <a:t>True</a:t>
                      </a:r>
                      <a:endParaRPr lang="en-US" sz="800" dirty="0">
                        <a:solidFill>
                          <a:srgbClr val="151928"/>
                        </a:solidFill>
                        <a:effectLst/>
                        <a:latin typeface="Mulish"/>
                      </a:endParaRPr>
                    </a:p>
                  </a:txBody>
                  <a:tcPr marL="24916" marR="24916" marT="24916" marB="24916">
                    <a:lnL w="9525" cap="flat" cmpd="sng" algn="ctr">
                      <a:solidFill>
                        <a:srgbClr val="CCD5FF"/>
                      </a:solidFill>
                      <a:prstDash val="solid"/>
                      <a:round/>
                      <a:headEnd type="none" w="med" len="med"/>
                      <a:tailEnd type="none" w="med" len="med"/>
                    </a:lnL>
                    <a:lnR w="9525" cap="flat" cmpd="sng" algn="ctr">
                      <a:solidFill>
                        <a:srgbClr val="CCD5FF"/>
                      </a:solidFill>
                      <a:prstDash val="solid"/>
                      <a:round/>
                      <a:headEnd type="none" w="med" len="med"/>
                      <a:tailEnd type="none" w="med" len="med"/>
                    </a:lnR>
                    <a:lnT w="9525" cap="flat" cmpd="sng" algn="ctr">
                      <a:solidFill>
                        <a:srgbClr val="CCD5FF"/>
                      </a:solidFill>
                      <a:prstDash val="solid"/>
                      <a:round/>
                      <a:headEnd type="none" w="med" len="med"/>
                      <a:tailEnd type="none" w="med" len="med"/>
                    </a:lnT>
                    <a:lnB w="9525" cap="flat" cmpd="sng" algn="ctr">
                      <a:solidFill>
                        <a:srgbClr val="CCD5FF"/>
                      </a:solidFill>
                      <a:prstDash val="solid"/>
                      <a:round/>
                      <a:headEnd type="none" w="med" len="med"/>
                      <a:tailEnd type="none" w="med" len="med"/>
                    </a:lnB>
                    <a:solidFill>
                      <a:srgbClr val="FFFFFF"/>
                    </a:solidFill>
                  </a:tcPr>
                </a:tc>
                <a:tc>
                  <a:txBody>
                    <a:bodyPr/>
                    <a:lstStyle/>
                    <a:p>
                      <a:pPr algn="l" fontAlgn="t" latinLnBrk="0"/>
                      <a:r>
                        <a:rPr lang="en-CA" sz="800" dirty="0" smtClean="0">
                          <a:solidFill>
                            <a:srgbClr val="151928"/>
                          </a:solidFill>
                          <a:effectLst/>
                          <a:latin typeface="Mulish"/>
                        </a:rPr>
                        <a:t>Boolean, default True; Refit the best model on the whole data set.</a:t>
                      </a:r>
                      <a:endParaRPr lang="en-CA" sz="800" dirty="0">
                        <a:solidFill>
                          <a:srgbClr val="151928"/>
                        </a:solidFill>
                        <a:effectLst/>
                        <a:latin typeface="Mulish"/>
                      </a:endParaRPr>
                    </a:p>
                  </a:txBody>
                  <a:tcPr marL="24916" marR="24916" marT="24916" marB="24916">
                    <a:lnL w="9525" cap="flat" cmpd="sng" algn="ctr">
                      <a:solidFill>
                        <a:srgbClr val="CCD5FF"/>
                      </a:solidFill>
                      <a:prstDash val="solid"/>
                      <a:round/>
                      <a:headEnd type="none" w="med" len="med"/>
                      <a:tailEnd type="none" w="med" len="med"/>
                    </a:lnL>
                    <a:lnR w="9525" cap="flat" cmpd="sng" algn="ctr">
                      <a:solidFill>
                        <a:srgbClr val="CCD5FF"/>
                      </a:solidFill>
                      <a:prstDash val="solid"/>
                      <a:round/>
                      <a:headEnd type="none" w="med" len="med"/>
                      <a:tailEnd type="none" w="med" len="med"/>
                    </a:lnR>
                    <a:lnT w="9525" cap="flat" cmpd="sng" algn="ctr">
                      <a:solidFill>
                        <a:srgbClr val="CCD5FF"/>
                      </a:solidFill>
                      <a:prstDash val="solid"/>
                      <a:round/>
                      <a:headEnd type="none" w="med" len="med"/>
                      <a:tailEnd type="none" w="med" len="med"/>
                    </a:lnT>
                    <a:lnB w="9525" cap="flat" cmpd="sng" algn="ctr">
                      <a:solidFill>
                        <a:srgbClr val="CCD5FF"/>
                      </a:solidFill>
                      <a:prstDash val="solid"/>
                      <a:round/>
                      <a:headEnd type="none" w="med" len="med"/>
                      <a:tailEnd type="none" w="med" len="med"/>
                    </a:lnB>
                    <a:solidFill>
                      <a:srgbClr val="FFFFFF"/>
                    </a:solidFill>
                  </a:tcPr>
                </a:tc>
              </a:tr>
              <a:tr h="149080">
                <a:tc>
                  <a:txBody>
                    <a:bodyPr/>
                    <a:lstStyle/>
                    <a:p>
                      <a:pPr algn="l" fontAlgn="t" latinLnBrk="0"/>
                      <a:r>
                        <a:rPr lang="en-US" sz="800" b="0" baseline="0" dirty="0" err="1" smtClean="0">
                          <a:solidFill>
                            <a:srgbClr val="151928"/>
                          </a:solidFill>
                          <a:effectLst/>
                          <a:latin typeface="Mulish"/>
                        </a:rPr>
                        <a:t>n_jobs</a:t>
                      </a:r>
                      <a:endParaRPr lang="en-US" sz="800" b="0" baseline="0" dirty="0">
                        <a:solidFill>
                          <a:srgbClr val="151928"/>
                        </a:solidFill>
                        <a:effectLst/>
                        <a:latin typeface="Mulish"/>
                      </a:endParaRPr>
                    </a:p>
                  </a:txBody>
                  <a:tcPr marL="24916" marR="24916" marT="24916" marB="24916">
                    <a:lnL w="9525" cap="flat" cmpd="sng" algn="ctr">
                      <a:solidFill>
                        <a:srgbClr val="CCD5FF"/>
                      </a:solidFill>
                      <a:prstDash val="solid"/>
                      <a:round/>
                      <a:headEnd type="none" w="med" len="med"/>
                      <a:tailEnd type="none" w="med" len="med"/>
                    </a:lnL>
                    <a:lnR w="9525" cap="flat" cmpd="sng" algn="ctr">
                      <a:solidFill>
                        <a:srgbClr val="CCD5FF"/>
                      </a:solidFill>
                      <a:prstDash val="solid"/>
                      <a:round/>
                      <a:headEnd type="none" w="med" len="med"/>
                      <a:tailEnd type="none" w="med" len="med"/>
                    </a:lnR>
                    <a:lnT w="9525" cap="flat" cmpd="sng" algn="ctr">
                      <a:solidFill>
                        <a:srgbClr val="CCD5FF"/>
                      </a:solidFill>
                      <a:prstDash val="solid"/>
                      <a:round/>
                      <a:headEnd type="none" w="med" len="med"/>
                      <a:tailEnd type="none" w="med" len="med"/>
                    </a:lnT>
                    <a:lnB w="9525" cap="flat" cmpd="sng" algn="ctr">
                      <a:solidFill>
                        <a:srgbClr val="CCD5FF"/>
                      </a:solidFill>
                      <a:prstDash val="solid"/>
                      <a:round/>
                      <a:headEnd type="none" w="med" len="med"/>
                      <a:tailEnd type="none" w="med" len="med"/>
                    </a:lnB>
                    <a:solidFill>
                      <a:srgbClr val="FFFFFF"/>
                    </a:solidFill>
                  </a:tcPr>
                </a:tc>
                <a:tc>
                  <a:txBody>
                    <a:bodyPr/>
                    <a:lstStyle/>
                    <a:p>
                      <a:pPr algn="l" fontAlgn="t" latinLnBrk="0"/>
                      <a:r>
                        <a:rPr lang="en-US" sz="800" dirty="0" smtClean="0">
                          <a:solidFill>
                            <a:srgbClr val="151928"/>
                          </a:solidFill>
                          <a:effectLst/>
                          <a:latin typeface="Mulish"/>
                        </a:rPr>
                        <a:t>1</a:t>
                      </a:r>
                      <a:endParaRPr lang="en-US" sz="800" dirty="0">
                        <a:solidFill>
                          <a:srgbClr val="151928"/>
                        </a:solidFill>
                        <a:effectLst/>
                        <a:latin typeface="Mulish"/>
                      </a:endParaRPr>
                    </a:p>
                  </a:txBody>
                  <a:tcPr marL="24916" marR="24916" marT="24916" marB="24916">
                    <a:lnL w="9525" cap="flat" cmpd="sng" algn="ctr">
                      <a:solidFill>
                        <a:srgbClr val="CCD5FF"/>
                      </a:solidFill>
                      <a:prstDash val="solid"/>
                      <a:round/>
                      <a:headEnd type="none" w="med" len="med"/>
                      <a:tailEnd type="none" w="med" len="med"/>
                    </a:lnL>
                    <a:lnR w="9525" cap="flat" cmpd="sng" algn="ctr">
                      <a:solidFill>
                        <a:srgbClr val="CCD5FF"/>
                      </a:solidFill>
                      <a:prstDash val="solid"/>
                      <a:round/>
                      <a:headEnd type="none" w="med" len="med"/>
                      <a:tailEnd type="none" w="med" len="med"/>
                    </a:lnR>
                    <a:lnT w="9525" cap="flat" cmpd="sng" algn="ctr">
                      <a:solidFill>
                        <a:srgbClr val="CCD5FF"/>
                      </a:solidFill>
                      <a:prstDash val="solid"/>
                      <a:round/>
                      <a:headEnd type="none" w="med" len="med"/>
                      <a:tailEnd type="none" w="med" len="med"/>
                    </a:lnT>
                    <a:lnB w="9525" cap="flat" cmpd="sng" algn="ctr">
                      <a:solidFill>
                        <a:srgbClr val="CCD5FF"/>
                      </a:solidFill>
                      <a:prstDash val="solid"/>
                      <a:round/>
                      <a:headEnd type="none" w="med" len="med"/>
                      <a:tailEnd type="none" w="med" len="med"/>
                    </a:lnB>
                    <a:solidFill>
                      <a:srgbClr val="FFFFFF"/>
                    </a:solidFill>
                  </a:tcPr>
                </a:tc>
                <a:tc>
                  <a:txBody>
                    <a:bodyPr/>
                    <a:lstStyle/>
                    <a:p>
                      <a:pPr algn="l" fontAlgn="t" latinLnBrk="0"/>
                      <a:r>
                        <a:rPr lang="en-CA" sz="800" dirty="0" smtClean="0">
                          <a:solidFill>
                            <a:srgbClr val="151928"/>
                          </a:solidFill>
                          <a:effectLst/>
                          <a:latin typeface="Mulish"/>
                        </a:rPr>
                        <a:t>Integer; default 1; Use multiple CPU cores when training estimators which support multiprocessing.</a:t>
                      </a:r>
                      <a:endParaRPr lang="en-CA" sz="800" dirty="0">
                        <a:solidFill>
                          <a:srgbClr val="151928"/>
                        </a:solidFill>
                        <a:effectLst/>
                        <a:latin typeface="Mulish"/>
                      </a:endParaRPr>
                    </a:p>
                  </a:txBody>
                  <a:tcPr marL="24916" marR="24916" marT="24916" marB="24916">
                    <a:lnL w="9525" cap="flat" cmpd="sng" algn="ctr">
                      <a:solidFill>
                        <a:srgbClr val="CCD5FF"/>
                      </a:solidFill>
                      <a:prstDash val="solid"/>
                      <a:round/>
                      <a:headEnd type="none" w="med" len="med"/>
                      <a:tailEnd type="none" w="med" len="med"/>
                    </a:lnL>
                    <a:lnR w="9525" cap="flat" cmpd="sng" algn="ctr">
                      <a:solidFill>
                        <a:srgbClr val="CCD5FF"/>
                      </a:solidFill>
                      <a:prstDash val="solid"/>
                      <a:round/>
                      <a:headEnd type="none" w="med" len="med"/>
                      <a:tailEnd type="none" w="med" len="med"/>
                    </a:lnR>
                    <a:lnT w="9525" cap="flat" cmpd="sng" algn="ctr">
                      <a:solidFill>
                        <a:srgbClr val="CCD5FF"/>
                      </a:solidFill>
                      <a:prstDash val="solid"/>
                      <a:round/>
                      <a:headEnd type="none" w="med" len="med"/>
                      <a:tailEnd type="none" w="med" len="med"/>
                    </a:lnT>
                    <a:lnB w="9525" cap="flat" cmpd="sng" algn="ctr">
                      <a:solidFill>
                        <a:srgbClr val="CCD5FF"/>
                      </a:solidFill>
                      <a:prstDash val="solid"/>
                      <a:round/>
                      <a:headEnd type="none" w="med" len="med"/>
                      <a:tailEnd type="none" w="med" len="med"/>
                    </a:lnB>
                    <a:solidFill>
                      <a:srgbClr val="FFFFFF"/>
                    </a:solidFill>
                  </a:tcPr>
                </a:tc>
              </a:tr>
            </a:tbl>
          </a:graphicData>
        </a:graphic>
      </p:graphicFrame>
      <p:sp>
        <p:nvSpPr>
          <p:cNvPr id="4" name="TextBox 3"/>
          <p:cNvSpPr txBox="1"/>
          <p:nvPr/>
        </p:nvSpPr>
        <p:spPr>
          <a:xfrm>
            <a:off x="4014787" y="6156295"/>
            <a:ext cx="4162425" cy="200055"/>
          </a:xfrm>
          <a:prstGeom prst="rect">
            <a:avLst/>
          </a:prstGeom>
          <a:noFill/>
        </p:spPr>
        <p:txBody>
          <a:bodyPr wrap="square" rtlCol="0">
            <a:spAutoFit/>
          </a:bodyPr>
          <a:lstStyle/>
          <a:p>
            <a:pPr algn="ctr" fontAlgn="t"/>
            <a:r>
              <a:rPr lang="en-US" sz="700" dirty="0">
                <a:solidFill>
                  <a:schemeClr val="bg1"/>
                </a:solidFill>
                <a:latin typeface="Mulish"/>
                <a:hlinkClick r:id="rId2"/>
              </a:rPr>
              <a:t>https://</a:t>
            </a:r>
            <a:r>
              <a:rPr lang="en-US" sz="700" dirty="0" smtClean="0">
                <a:solidFill>
                  <a:schemeClr val="bg1"/>
                </a:solidFill>
                <a:latin typeface="Mulish"/>
                <a:hlinkClick r:id="rId2"/>
              </a:rPr>
              <a:t>github.com/hyperopt/hyperopt-sklearn/blob/master/hpsklearn/estimator.py#L429</a:t>
            </a:r>
            <a:endParaRPr lang="en-US" sz="700" dirty="0">
              <a:solidFill>
                <a:schemeClr val="bg1"/>
              </a:solidFill>
              <a:latin typeface="Mulish"/>
            </a:endParaRPr>
          </a:p>
        </p:txBody>
      </p:sp>
    </p:spTree>
    <p:extLst>
      <p:ext uri="{BB962C8B-B14F-4D97-AF65-F5344CB8AC3E}">
        <p14:creationId xmlns:p14="http://schemas.microsoft.com/office/powerpoint/2010/main" val="11051825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a:t>
            </a:r>
            <a:r>
              <a:rPr lang="en-US" dirty="0" err="1" smtClean="0"/>
              <a:t>HyperOpt-sklearn</a:t>
            </a:r>
            <a:r>
              <a:rPr lang="en-US" dirty="0" smtClean="0"/>
              <a:t>: Examples</a:t>
            </a:r>
            <a:endParaRPr lang="en-US" dirty="0"/>
          </a:p>
        </p:txBody>
      </p:sp>
      <p:sp>
        <p:nvSpPr>
          <p:cNvPr id="7" name="Slide Number Placeholder 6"/>
          <p:cNvSpPr>
            <a:spLocks noGrp="1"/>
          </p:cNvSpPr>
          <p:nvPr>
            <p:ph type="sldNum" sz="quarter" idx="12"/>
          </p:nvPr>
        </p:nvSpPr>
        <p:spPr/>
        <p:txBody>
          <a:bodyPr/>
          <a:lstStyle/>
          <a:p>
            <a:fld id="{9C96302D-50DE-436D-9A13-63B37C6E98AB}" type="slidenum">
              <a:rPr lang="en-US" smtClean="0"/>
              <a:t>8</a:t>
            </a:fld>
            <a:endParaRPr lang="en-US" dirty="0"/>
          </a:p>
        </p:txBody>
      </p:sp>
      <p:pic>
        <p:nvPicPr>
          <p:cNvPr id="3" name="Picture 2">
            <a:hlinkClick r:id="rId2"/>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4437" y="2623343"/>
            <a:ext cx="2143125" cy="2143125"/>
          </a:xfrm>
          <a:prstGeom prst="rect">
            <a:avLst/>
          </a:prstGeom>
          <a:ln>
            <a:solidFill>
              <a:srgbClr val="548235"/>
            </a:solidFill>
          </a:ln>
        </p:spPr>
      </p:pic>
    </p:spTree>
    <p:extLst>
      <p:ext uri="{BB962C8B-B14F-4D97-AF65-F5344CB8AC3E}">
        <p14:creationId xmlns:p14="http://schemas.microsoft.com/office/powerpoint/2010/main" val="108360989"/>
      </p:ext>
    </p:extLst>
  </p:cSld>
  <p:clrMapOvr>
    <a:masterClrMapping/>
  </p:clrMapOvr>
  <p:timing>
    <p:tnLst>
      <p:par>
        <p:cTn id="1" dur="indefinite" restart="never" nodeType="tmRoot"/>
      </p:par>
    </p:tnLst>
  </p:timing>
</p:sld>
</file>

<file path=ppt/theme/theme1.xml><?xml version="1.0" encoding="utf-8"?>
<a:theme xmlns:a="http://schemas.openxmlformats.org/drawingml/2006/main" name="DCTemplat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C_Template.potx" id="{1796D9FE-FCEA-46C1-B748-12FE3037880F}" vid="{A17809B9-797C-461B-99BE-67988CC9897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DC_Template</Template>
  <TotalTime>24403</TotalTime>
  <Words>1293</Words>
  <Application>Microsoft Office PowerPoint</Application>
  <PresentationFormat>Widescreen</PresentationFormat>
  <Paragraphs>156</Paragraphs>
  <Slides>12</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Mulish</vt:lpstr>
      <vt:lpstr>Wingdings</vt:lpstr>
      <vt:lpstr>DCTemplate</vt:lpstr>
      <vt:lpstr>AIDI 1010 –  Introduction to Emerging Technologies  WEEK6</vt:lpstr>
      <vt:lpstr>Week Objectives</vt:lpstr>
      <vt:lpstr>(A) HyperOpt (What is it?)</vt:lpstr>
      <vt:lpstr>TANGENT: HyperOpt – Details (1)</vt:lpstr>
      <vt:lpstr>TANGENT: HyperOpt – Details (2)</vt:lpstr>
      <vt:lpstr>(A) HyperOpt-sklearn (What is it?)</vt:lpstr>
      <vt:lpstr>(B) HyperOpt-sklearn: Pros/Cons</vt:lpstr>
      <vt:lpstr>(B) HyperOpt-sklearn: Hyperparameters</vt:lpstr>
      <vt:lpstr>(C) HyperOpt-sklearn: Examples</vt:lpstr>
      <vt:lpstr>Disclaimer</vt:lpstr>
      <vt:lpstr>References</vt:lpstr>
      <vt:lpstr>Thank You Very Much</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Uzair Ahmad</dc:creator>
  <cp:lastModifiedBy>JB</cp:lastModifiedBy>
  <cp:revision>175</cp:revision>
  <dcterms:created xsi:type="dcterms:W3CDTF">2020-06-03T22:03:42Z</dcterms:created>
  <dcterms:modified xsi:type="dcterms:W3CDTF">2022-02-17T23:08:02Z</dcterms:modified>
</cp:coreProperties>
</file>