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2"/>
  </p:notesMasterIdLst>
  <p:handoutMasterIdLst>
    <p:handoutMasterId r:id="rId33"/>
  </p:handoutMasterIdLst>
  <p:sldIdLst>
    <p:sldId id="1746" r:id="rId5"/>
    <p:sldId id="1627" r:id="rId6"/>
    <p:sldId id="1778" r:id="rId7"/>
    <p:sldId id="1819" r:id="rId8"/>
    <p:sldId id="1702" r:id="rId9"/>
    <p:sldId id="1821" r:id="rId10"/>
    <p:sldId id="1763" r:id="rId11"/>
    <p:sldId id="1801" r:id="rId12"/>
    <p:sldId id="1820" r:id="rId13"/>
    <p:sldId id="1803" r:id="rId14"/>
    <p:sldId id="1800" r:id="rId15"/>
    <p:sldId id="1827" r:id="rId16"/>
    <p:sldId id="1828" r:id="rId17"/>
    <p:sldId id="1806" r:id="rId18"/>
    <p:sldId id="1822" r:id="rId19"/>
    <p:sldId id="1805" r:id="rId20"/>
    <p:sldId id="1823" r:id="rId21"/>
    <p:sldId id="1809" r:id="rId22"/>
    <p:sldId id="1824" r:id="rId23"/>
    <p:sldId id="1812" r:id="rId24"/>
    <p:sldId id="1825" r:id="rId25"/>
    <p:sldId id="1826" r:id="rId26"/>
    <p:sldId id="1814" r:id="rId27"/>
    <p:sldId id="1816" r:id="rId28"/>
    <p:sldId id="1811" r:id="rId29"/>
    <p:sldId id="1765" r:id="rId30"/>
    <p:sldId id="178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2B4"/>
    <a:srgbClr val="243A5E"/>
    <a:srgbClr val="4BCBEE"/>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B898B-73DD-4E7A-B38F-B0564A14E8EF}" v="5" dt="2022-02-23T04:32:05.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65241" autoAdjust="0"/>
  </p:normalViewPr>
  <p:slideViewPr>
    <p:cSldViewPr snapToGrid="0">
      <p:cViewPr varScale="1">
        <p:scale>
          <a:sx n="66" d="100"/>
          <a:sy n="66" d="100"/>
        </p:scale>
        <p:origin x="1218"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F10B898B-73DD-4E7A-B38F-B0564A14E8EF}"/>
    <pc:docChg chg="undo custSel addSld modSld sldOrd">
      <pc:chgData name="Brian Moring" userId="d63e1979-4170-492a-9b10-98f39b9268fa" providerId="ADAL" clId="{F10B898B-73DD-4E7A-B38F-B0564A14E8EF}" dt="2022-02-23T22:32:46.365" v="321" actId="208"/>
      <pc:docMkLst>
        <pc:docMk/>
      </pc:docMkLst>
      <pc:sldChg chg="ord">
        <pc:chgData name="Brian Moring" userId="d63e1979-4170-492a-9b10-98f39b9268fa" providerId="ADAL" clId="{F10B898B-73DD-4E7A-B38F-B0564A14E8EF}" dt="2022-02-17T01:33:08.531" v="1"/>
        <pc:sldMkLst>
          <pc:docMk/>
          <pc:sldMk cId="3694744832" sldId="1702"/>
        </pc:sldMkLst>
      </pc:sldChg>
      <pc:sldChg chg="delSp mod">
        <pc:chgData name="Brian Moring" userId="d63e1979-4170-492a-9b10-98f39b9268fa" providerId="ADAL" clId="{F10B898B-73DD-4E7A-B38F-B0564A14E8EF}" dt="2022-02-17T01:43:40.192" v="8" actId="478"/>
        <pc:sldMkLst>
          <pc:docMk/>
          <pc:sldMk cId="4283358613" sldId="1763"/>
        </pc:sldMkLst>
        <pc:spChg chg="del">
          <ac:chgData name="Brian Moring" userId="d63e1979-4170-492a-9b10-98f39b9268fa" providerId="ADAL" clId="{F10B898B-73DD-4E7A-B38F-B0564A14E8EF}" dt="2022-02-17T01:43:40.192" v="8" actId="478"/>
          <ac:spMkLst>
            <pc:docMk/>
            <pc:sldMk cId="4283358613" sldId="1763"/>
            <ac:spMk id="2" creationId="{9E0904BD-A426-4A53-A6FA-AB95CD4A05DD}"/>
          </ac:spMkLst>
        </pc:spChg>
      </pc:sldChg>
      <pc:sldChg chg="modSp mod">
        <pc:chgData name="Brian Moring" userId="d63e1979-4170-492a-9b10-98f39b9268fa" providerId="ADAL" clId="{F10B898B-73DD-4E7A-B38F-B0564A14E8EF}" dt="2022-02-17T01:48:24.158" v="21" actId="20577"/>
        <pc:sldMkLst>
          <pc:docMk/>
          <pc:sldMk cId="3418600281" sldId="1765"/>
        </pc:sldMkLst>
        <pc:spChg chg="mod">
          <ac:chgData name="Brian Moring" userId="d63e1979-4170-492a-9b10-98f39b9268fa" providerId="ADAL" clId="{F10B898B-73DD-4E7A-B38F-B0564A14E8EF}" dt="2022-02-17T01:48:24.158" v="21" actId="20577"/>
          <ac:spMkLst>
            <pc:docMk/>
            <pc:sldMk cId="3418600281" sldId="1765"/>
            <ac:spMk id="15" creationId="{7AFD9358-0F0F-DD41-8430-DD40142A3348}"/>
          </ac:spMkLst>
        </pc:spChg>
      </pc:sldChg>
      <pc:sldChg chg="modSp mod">
        <pc:chgData name="Brian Moring" userId="d63e1979-4170-492a-9b10-98f39b9268fa" providerId="ADAL" clId="{F10B898B-73DD-4E7A-B38F-B0564A14E8EF}" dt="2022-02-17T01:36:57.520" v="6" actId="14100"/>
        <pc:sldMkLst>
          <pc:docMk/>
          <pc:sldMk cId="2503850625" sldId="1800"/>
        </pc:sldMkLst>
        <pc:spChg chg="mod">
          <ac:chgData name="Brian Moring" userId="d63e1979-4170-492a-9b10-98f39b9268fa" providerId="ADAL" clId="{F10B898B-73DD-4E7A-B38F-B0564A14E8EF}" dt="2022-02-17T01:36:57.520" v="6" actId="14100"/>
          <ac:spMkLst>
            <pc:docMk/>
            <pc:sldMk cId="2503850625" sldId="1800"/>
            <ac:spMk id="2" creationId="{D2542854-46B9-3C46-86ED-051FEA185446}"/>
          </ac:spMkLst>
        </pc:spChg>
      </pc:sldChg>
      <pc:sldChg chg="delSp mod">
        <pc:chgData name="Brian Moring" userId="d63e1979-4170-492a-9b10-98f39b9268fa" providerId="ADAL" clId="{F10B898B-73DD-4E7A-B38F-B0564A14E8EF}" dt="2022-02-17T01:42:26.058" v="7" actId="478"/>
        <pc:sldMkLst>
          <pc:docMk/>
          <pc:sldMk cId="3062291977" sldId="1803"/>
        </pc:sldMkLst>
        <pc:spChg chg="del">
          <ac:chgData name="Brian Moring" userId="d63e1979-4170-492a-9b10-98f39b9268fa" providerId="ADAL" clId="{F10B898B-73DD-4E7A-B38F-B0564A14E8EF}" dt="2022-02-17T01:42:26.058" v="7" actId="478"/>
          <ac:spMkLst>
            <pc:docMk/>
            <pc:sldMk cId="3062291977" sldId="1803"/>
            <ac:spMk id="4" creationId="{94F228E1-3DC0-4DDC-A010-A15FFC9E841A}"/>
          </ac:spMkLst>
        </pc:spChg>
      </pc:sldChg>
      <pc:sldChg chg="modSp mod">
        <pc:chgData name="Brian Moring" userId="d63e1979-4170-492a-9b10-98f39b9268fa" providerId="ADAL" clId="{F10B898B-73DD-4E7A-B38F-B0564A14E8EF}" dt="2022-02-23T22:32:46.365" v="321" actId="208"/>
        <pc:sldMkLst>
          <pc:docMk/>
          <pc:sldMk cId="2069228939" sldId="1811"/>
        </pc:sldMkLst>
        <pc:spChg chg="mod">
          <ac:chgData name="Brian Moring" userId="d63e1979-4170-492a-9b10-98f39b9268fa" providerId="ADAL" clId="{F10B898B-73DD-4E7A-B38F-B0564A14E8EF}" dt="2022-02-23T22:32:42.386" v="320" actId="208"/>
          <ac:spMkLst>
            <pc:docMk/>
            <pc:sldMk cId="2069228939" sldId="1811"/>
            <ac:spMk id="16" creationId="{2723EE74-D03B-43E6-8DA4-03A69A4F70CE}"/>
          </ac:spMkLst>
        </pc:spChg>
        <pc:spChg chg="mod">
          <ac:chgData name="Brian Moring" userId="d63e1979-4170-492a-9b10-98f39b9268fa" providerId="ADAL" clId="{F10B898B-73DD-4E7A-B38F-B0564A14E8EF}" dt="2022-02-23T22:32:46.365" v="321" actId="208"/>
          <ac:spMkLst>
            <pc:docMk/>
            <pc:sldMk cId="2069228939" sldId="1811"/>
            <ac:spMk id="45" creationId="{D0454519-8FC1-444B-9FD6-502A5DDFF922}"/>
          </ac:spMkLst>
        </pc:spChg>
      </pc:sldChg>
      <pc:sldChg chg="delSp mod">
        <pc:chgData name="Brian Moring" userId="d63e1979-4170-492a-9b10-98f39b9268fa" providerId="ADAL" clId="{F10B898B-73DD-4E7A-B38F-B0564A14E8EF}" dt="2022-02-17T01:45:03.047" v="9" actId="478"/>
        <pc:sldMkLst>
          <pc:docMk/>
          <pc:sldMk cId="2780494329" sldId="1823"/>
        </pc:sldMkLst>
        <pc:spChg chg="del">
          <ac:chgData name="Brian Moring" userId="d63e1979-4170-492a-9b10-98f39b9268fa" providerId="ADAL" clId="{F10B898B-73DD-4E7A-B38F-B0564A14E8EF}" dt="2022-02-17T01:45:03.047" v="9" actId="478"/>
          <ac:spMkLst>
            <pc:docMk/>
            <pc:sldMk cId="2780494329" sldId="1823"/>
            <ac:spMk id="13" creationId="{CD94312D-CA98-4B8E-A3A6-36C3071413B2}"/>
          </ac:spMkLst>
        </pc:spChg>
      </pc:sldChg>
      <pc:sldChg chg="modSp add mod modNotesTx">
        <pc:chgData name="Brian Moring" userId="d63e1979-4170-492a-9b10-98f39b9268fa" providerId="ADAL" clId="{F10B898B-73DD-4E7A-B38F-B0564A14E8EF}" dt="2022-02-23T04:24:50.716" v="270" actId="5793"/>
        <pc:sldMkLst>
          <pc:docMk/>
          <pc:sldMk cId="1388435472" sldId="1827"/>
        </pc:sldMkLst>
        <pc:spChg chg="mod">
          <ac:chgData name="Brian Moring" userId="d63e1979-4170-492a-9b10-98f39b9268fa" providerId="ADAL" clId="{F10B898B-73DD-4E7A-B38F-B0564A14E8EF}" dt="2022-02-23T04:10:33.722" v="41" actId="20577"/>
          <ac:spMkLst>
            <pc:docMk/>
            <pc:sldMk cId="1388435472" sldId="1827"/>
            <ac:spMk id="2" creationId="{D2542854-46B9-3C46-86ED-051FEA185446}"/>
          </ac:spMkLst>
        </pc:spChg>
        <pc:spChg chg="mod">
          <ac:chgData name="Brian Moring" userId="d63e1979-4170-492a-9b10-98f39b9268fa" providerId="ADAL" clId="{F10B898B-73DD-4E7A-B38F-B0564A14E8EF}" dt="2022-02-23T04:17:35.070" v="48" actId="20577"/>
          <ac:spMkLst>
            <pc:docMk/>
            <pc:sldMk cId="1388435472" sldId="1827"/>
            <ac:spMk id="4" creationId="{6C3C5881-FB2A-8B41-9CA7-F4E88A1AA257}"/>
          </ac:spMkLst>
        </pc:spChg>
        <pc:picChg chg="mod">
          <ac:chgData name="Brian Moring" userId="d63e1979-4170-492a-9b10-98f39b9268fa" providerId="ADAL" clId="{F10B898B-73DD-4E7A-B38F-B0564A14E8EF}" dt="2022-02-23T04:12:17.268" v="42" actId="14826"/>
          <ac:picMkLst>
            <pc:docMk/>
            <pc:sldMk cId="1388435472" sldId="1827"/>
            <ac:picMk id="5" creationId="{6A762801-DE86-4B62-8DD3-23EE578D958A}"/>
          </ac:picMkLst>
        </pc:picChg>
      </pc:sldChg>
      <pc:sldChg chg="modSp add mod modNotesTx">
        <pc:chgData name="Brian Moring" userId="d63e1979-4170-492a-9b10-98f39b9268fa" providerId="ADAL" clId="{F10B898B-73DD-4E7A-B38F-B0564A14E8EF}" dt="2022-02-23T04:36:57.622" v="319" actId="20577"/>
        <pc:sldMkLst>
          <pc:docMk/>
          <pc:sldMk cId="1761782762" sldId="1828"/>
        </pc:sldMkLst>
        <pc:spChg chg="mod">
          <ac:chgData name="Brian Moring" userId="d63e1979-4170-492a-9b10-98f39b9268fa" providerId="ADAL" clId="{F10B898B-73DD-4E7A-B38F-B0564A14E8EF}" dt="2022-02-23T04:31:56.773" v="281" actId="20577"/>
          <ac:spMkLst>
            <pc:docMk/>
            <pc:sldMk cId="1761782762" sldId="1828"/>
            <ac:spMk id="9" creationId="{6B293DD1-BCDD-4DDD-82EC-8675E4FB99CC}"/>
          </ac:spMkLst>
        </pc:spChg>
        <pc:picChg chg="mod">
          <ac:chgData name="Brian Moring" userId="d63e1979-4170-492a-9b10-98f39b9268fa" providerId="ADAL" clId="{F10B898B-73DD-4E7A-B38F-B0564A14E8EF}" dt="2022-02-23T04:32:05.814" v="282" actId="14826"/>
          <ac:picMkLst>
            <pc:docMk/>
            <pc:sldMk cId="1761782762" sldId="1828"/>
            <ac:picMk id="2" creationId="{DAB8372D-F83D-4E7C-BD47-9D07432604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2:32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2:32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To support their daily operations, organizations frequently use a range of software applications, such as SharePoint, OneDrive, Dynamics 365, Google Analytics and so on. These applications produce their own data. Power BI can combine the data from multiple applications to produce more meaningful insights and reports.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connecting to data in an application, you would begin in the same way as you would when connecting to the other data sources</a:t>
            </a:r>
            <a:r>
              <a:rPr lang="en-US" b="0" i="0" dirty="0">
                <a:solidFill>
                  <a:srgbClr val="D4D4D4"/>
                </a:solidFill>
                <a:effectLst/>
                <a:latin typeface="Segoe UI Light" panose="020B0502040204020203" pitchFamily="34" charset="0"/>
                <a:cs typeface="Segoe UI Light" panose="020B0502040204020203" pitchFamily="34" charset="0"/>
              </a:rPr>
              <a:t>.</a:t>
            </a:r>
          </a:p>
          <a:p>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Connect to data in an application</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Select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Then, select the option that you need from the </a:t>
            </a:r>
            <a:r>
              <a:rPr lang="en-US" b="1" i="0" dirty="0">
                <a:effectLst/>
                <a:latin typeface="Segoe UI Light" panose="020B0502040204020203" pitchFamily="34" charset="0"/>
                <a:cs typeface="Segoe UI Light" panose="020B0502040204020203" pitchFamily="34" charset="0"/>
              </a:rPr>
              <a:t>Online Services</a:t>
            </a:r>
            <a:r>
              <a:rPr lang="en-US" b="0" i="0" dirty="0">
                <a:effectLst/>
                <a:latin typeface="Segoe UI Light" panose="020B0502040204020203" pitchFamily="34" charset="0"/>
                <a:cs typeface="Segoe UI Light" panose="020B0502040204020203" pitchFamily="34" charset="0"/>
              </a:rPr>
              <a:t> category.</a:t>
            </a: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Choose the application data to import</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Select the list that you want to load into Power BI Desktop. Similar to when you import from other data sources, you have the option to automatically load your data into Power BI model or launch the Power Query Editor to transform your data before loading it.</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are satisfied with your data, select the </a:t>
            </a:r>
            <a:r>
              <a:rPr lang="en-US" b="1" i="0" dirty="0">
                <a:effectLst/>
                <a:latin typeface="Segoe UI Light" panose="020B0502040204020203" pitchFamily="34" charset="0"/>
                <a:cs typeface="Segoe UI Light" panose="020B0502040204020203" pitchFamily="34" charset="0"/>
              </a:rPr>
              <a:t>Close &amp; Apply</a:t>
            </a:r>
            <a:r>
              <a:rPr lang="en-US" b="0" i="0" dirty="0">
                <a:effectLst/>
                <a:latin typeface="Segoe UI Light" panose="020B0502040204020203" pitchFamily="34" charset="0"/>
                <a:cs typeface="Segoe UI Light" panose="020B0502040204020203" pitchFamily="34" charset="0"/>
              </a:rPr>
              <a:t> button to apply your changes and load your data into Power BI Desktop.</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8143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Azure Analysis Services is an Azure product that allows you to ingest data from multiple data sources, build relationships between the data, and creates calculations on the data. The calculations are built using data analysis expressions (DAX). Azure Analysis Services is similar to the data modeling and storage technology in Power BI.</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Similar to a relational database, you can choose the tables that you want to use. If you want to directly query the Azure Analysis Services model, you can use DAX or MDX.</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Notable differences between Azure Analysis Services cubes and SQL Server are: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Analysis Services cubes have calculations already in the cube, which will be discussed in more detail later.</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If you don't need an entire table, you can query the data directly. Instead of using Transact-SQL (T-SQL) to query the data, like you would in SQL Server, you can use multi-dimensional expressions (MDX) or data analysis expressions (DAX).</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don't need to 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button in Power BI Desktop.</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Getting data from AAS</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Connect to data in AAS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When you select </a:t>
            </a:r>
            <a:r>
              <a:rPr lang="en-US" b="1" i="0" dirty="0">
                <a:effectLst/>
                <a:latin typeface="Segoe UI Light" panose="020B0502040204020203" pitchFamily="34" charset="0"/>
                <a:cs typeface="Segoe UI Light" panose="020B0502040204020203" pitchFamily="34" charset="0"/>
              </a:rPr>
              <a:t>Analysis Services</a:t>
            </a:r>
            <a:r>
              <a:rPr lang="en-US" b="0" i="0" dirty="0">
                <a:effectLst/>
                <a:latin typeface="Segoe UI Light" panose="020B0502040204020203" pitchFamily="34" charset="0"/>
                <a:cs typeface="Segoe UI Light" panose="020B0502040204020203" pitchFamily="34" charset="0"/>
              </a:rPr>
              <a:t>, you are prompted for the server address and the database name with two options: </a:t>
            </a:r>
            <a:r>
              <a:rPr lang="en-US" b="1" i="0" dirty="0">
                <a:effectLst/>
                <a:latin typeface="Segoe UI Light" panose="020B0502040204020203" pitchFamily="34" charset="0"/>
                <a:cs typeface="Segoe UI Light" panose="020B0502040204020203" pitchFamily="34" charset="0"/>
              </a:rPr>
              <a:t>Import</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Connect live</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Choose the tables you want to use</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Similar to a relational database, you can choose the tables that you want to use. If you want to directly query the Azure Analysis Services model, you can use DAX or MDX.</a:t>
            </a: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i="0" dirty="0">
                <a:effectLst/>
                <a:latin typeface="Segoe UI Light" panose="020B0502040204020203" pitchFamily="34" charset="0"/>
                <a:cs typeface="Segoe UI Light" panose="020B0502040204020203" pitchFamily="34" charset="0"/>
              </a:rPr>
              <a:t>Connect live</a:t>
            </a:r>
            <a:r>
              <a:rPr lang="en-US" b="0" i="0" dirty="0">
                <a:effectLst/>
                <a:latin typeface="Segoe UI Light" panose="020B0502040204020203" pitchFamily="34" charset="0"/>
                <a:cs typeface="Segoe UI Light" panose="020B0502040204020203" pitchFamily="34" charset="0"/>
              </a:rPr>
              <a:t> is a new option in Azure Analysis Services. Azure Analysis Services uses the tabular model and DAX to build calculations, similar to Power BI.</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Because you want to get data to other data in your organization , you will likely import the data directly into Power BI. An acceptable alternative is to import all other data that you want (from Excel, SQL Server, and so on) into the Azure Analysis Services model and then use a live connection. Using this approach, the data modeling and DAX measures are all performed in one place, and it's a much simpler and easier way to maintain your solution.</a:t>
            </a: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71001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a:t>
            </a:r>
            <a:r>
              <a:rPr lang="en-US" b="0" i="0" dirty="0" err="1">
                <a:solidFill>
                  <a:srgbClr val="171717"/>
                </a:solidFill>
                <a:effectLst/>
                <a:latin typeface="Segoe UI" panose="020B0502040204020203" pitchFamily="34" charset="0"/>
              </a:rPr>
              <a:t>Dataverse</a:t>
            </a:r>
            <a:r>
              <a:rPr lang="en-US" b="0" i="0" dirty="0">
                <a:solidFill>
                  <a:srgbClr val="171717"/>
                </a:solidFill>
                <a:effectLst/>
                <a:latin typeface="Segoe UI" panose="020B0502040204020203" pitchFamily="34" charset="0"/>
              </a:rPr>
              <a:t> is a cloud-based, low-code data service and app platform, which allows you to leverage the security and connectivity of Microsoft services. </a:t>
            </a:r>
            <a:r>
              <a:rPr lang="en-US" b="0" i="0" dirty="0" err="1">
                <a:solidFill>
                  <a:srgbClr val="171717"/>
                </a:solidFill>
                <a:effectLst/>
                <a:latin typeface="Segoe UI" panose="020B0502040204020203" pitchFamily="34" charset="0"/>
              </a:rPr>
              <a:t>Dataverse</a:t>
            </a:r>
            <a:r>
              <a:rPr lang="en-US" b="0" i="0" dirty="0">
                <a:solidFill>
                  <a:srgbClr val="171717"/>
                </a:solidFill>
                <a:effectLst/>
                <a:latin typeface="Segoe UI" panose="020B0502040204020203" pitchFamily="34" charset="0"/>
              </a:rPr>
              <a:t> connects easily to all aspects of Microsoft Power Platform so that you can fully control, automate, and strengthen your business. With standard tables and columns, as well as the ability to easily define relationships between your data, </a:t>
            </a:r>
            <a:r>
              <a:rPr lang="en-US" b="0" i="0" dirty="0" err="1">
                <a:solidFill>
                  <a:srgbClr val="171717"/>
                </a:solidFill>
                <a:effectLst/>
                <a:latin typeface="Segoe UI" panose="020B0502040204020203" pitchFamily="34" charset="0"/>
              </a:rPr>
              <a:t>Dataverse</a:t>
            </a:r>
            <a:r>
              <a:rPr lang="en-US" b="0" i="0" dirty="0">
                <a:solidFill>
                  <a:srgbClr val="171717"/>
                </a:solidFill>
                <a:effectLst/>
                <a:latin typeface="Segoe UI" panose="020B0502040204020203" pitchFamily="34" charset="0"/>
              </a:rPr>
              <a:t> was built for powerful, scalable solutions.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Getting data from Microsoft </a:t>
            </a:r>
            <a:r>
              <a:rPr lang="en-US" b="1" i="0" dirty="0" err="1">
                <a:solidFill>
                  <a:srgbClr val="D4D4D4"/>
                </a:solidFill>
                <a:effectLst/>
                <a:latin typeface="Segoe UI Light" panose="020B0502040204020203" pitchFamily="34" charset="0"/>
                <a:cs typeface="Segoe UI Light" panose="020B0502040204020203" pitchFamily="34" charset="0"/>
              </a:rPr>
              <a:t>Dataverse</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Connect to data in Microsoft </a:t>
            </a:r>
            <a:r>
              <a:rPr lang="en-US" b="1" dirty="0" err="1">
                <a:latin typeface="Segoe UI Light" panose="020B0502040204020203" pitchFamily="34" charset="0"/>
                <a:cs typeface="Segoe UI Light" panose="020B0502040204020203" pitchFamily="34" charset="0"/>
              </a:rPr>
              <a:t>Dataverse</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When you select </a:t>
            </a:r>
            <a:r>
              <a:rPr lang="en-US" b="1" i="0" dirty="0">
                <a:effectLst/>
                <a:latin typeface="Segoe UI Light" panose="020B0502040204020203" pitchFamily="34" charset="0"/>
                <a:cs typeface="Segoe UI Light" panose="020B0502040204020203" pitchFamily="34" charset="0"/>
              </a:rPr>
              <a:t>Power Platform</a:t>
            </a:r>
            <a:r>
              <a:rPr lang="en-US" b="0" i="0" dirty="0">
                <a:effectLst/>
                <a:latin typeface="Segoe UI Light" panose="020B0502040204020203" pitchFamily="34" charset="0"/>
                <a:cs typeface="Segoe UI Light" panose="020B0502040204020203" pitchFamily="34" charset="0"/>
              </a:rPr>
              <a:t>, then </a:t>
            </a:r>
            <a:r>
              <a:rPr lang="en-US" b="1" i="0" dirty="0" err="1">
                <a:effectLst/>
                <a:latin typeface="Segoe UI Light" panose="020B0502040204020203" pitchFamily="34" charset="0"/>
                <a:cs typeface="Segoe UI Light" panose="020B0502040204020203" pitchFamily="34" charset="0"/>
              </a:rPr>
              <a:t>Dataverse</a:t>
            </a:r>
            <a:r>
              <a:rPr lang="en-US" b="0" i="0" dirty="0">
                <a:effectLst/>
                <a:latin typeface="Segoe UI Light" panose="020B0502040204020203" pitchFamily="34" charset="0"/>
                <a:cs typeface="Segoe UI Light" panose="020B0502040204020203" pitchFamily="34" charset="0"/>
              </a:rPr>
              <a:t>, select </a:t>
            </a:r>
            <a:r>
              <a:rPr lang="en-US" b="1" i="0" dirty="0">
                <a:effectLst/>
                <a:latin typeface="Segoe UI Light" panose="020B0502040204020203" pitchFamily="34" charset="0"/>
                <a:cs typeface="Segoe UI Light" panose="020B0502040204020203" pitchFamily="34" charset="0"/>
              </a:rPr>
              <a:t>Connect</a:t>
            </a:r>
            <a:r>
              <a:rPr lang="en-US" b="0" i="0" dirty="0">
                <a:effectLst/>
                <a:latin typeface="Segoe UI Light" panose="020B0502040204020203" pitchFamily="34" charset="0"/>
                <a:cs typeface="Segoe UI Light" panose="020B0502040204020203" pitchFamily="34" charset="0"/>
              </a:rPr>
              <a:t> to continue. You are prompted for the Environment domain with two options: </a:t>
            </a:r>
            <a:r>
              <a:rPr lang="en-US" b="1" i="0" dirty="0">
                <a:effectLst/>
                <a:latin typeface="Segoe UI Light" panose="020B0502040204020203" pitchFamily="34" charset="0"/>
                <a:cs typeface="Segoe UI Light" panose="020B0502040204020203" pitchFamily="34" charset="0"/>
              </a:rPr>
              <a:t>Import</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DirectQuery</a:t>
            </a:r>
            <a:r>
              <a:rPr lang="en-US" b="1" i="0" dirty="0">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then select </a:t>
            </a:r>
            <a:r>
              <a:rPr lang="en-US" b="1" i="0" dirty="0">
                <a:effectLst/>
                <a:latin typeface="Segoe UI Light" panose="020B0502040204020203" pitchFamily="34" charset="0"/>
                <a:cs typeface="Segoe UI Light" panose="020B0502040204020203" pitchFamily="34" charset="0"/>
              </a:rPr>
              <a:t>OK</a:t>
            </a:r>
            <a:r>
              <a:rPr lang="en-US" b="0" i="0" dirty="0">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Select Sign in and then use your credentials when prompted. After you've successfully signed in, select Connect.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In the Navigator screen, enter the name of the table to locate it. Select the table by selecting the check box next to the name.</a:t>
            </a:r>
          </a:p>
          <a:p>
            <a:pPr marL="171450" indent="-171450">
              <a:buFont typeface="Arial" panose="020B0604020202020204" pitchFamily="34" charset="0"/>
              <a:buChar char="•"/>
            </a:pPr>
            <a:r>
              <a:rPr lang="en-US" b="0" dirty="0">
                <a:latin typeface="Segoe UI Light" panose="020B0502040204020203" pitchFamily="34" charset="0"/>
                <a:cs typeface="Segoe UI Light" panose="020B0502040204020203" pitchFamily="34" charset="0"/>
              </a:rPr>
              <a:t>Select</a:t>
            </a:r>
            <a:r>
              <a:rPr lang="en-US" b="1" dirty="0">
                <a:latin typeface="Segoe UI Light" panose="020B0502040204020203" pitchFamily="34" charset="0"/>
                <a:cs typeface="Segoe UI Light" panose="020B0502040204020203" pitchFamily="34" charset="0"/>
              </a:rPr>
              <a:t> Transform Data </a:t>
            </a:r>
            <a:r>
              <a:rPr lang="en-US" b="0" dirty="0">
                <a:latin typeface="Segoe UI Light" panose="020B0502040204020203" pitchFamily="34" charset="0"/>
                <a:cs typeface="Segoe UI Light" panose="020B0502040204020203" pitchFamily="34" charset="0"/>
              </a:rPr>
              <a:t>to open the table in Power Query Editor.</a:t>
            </a:r>
            <a:endParaRPr lang="en-US" b="1"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dirty="0">
                <a:latin typeface="Segoe UI Light" panose="020B0502040204020203" pitchFamily="34" charset="0"/>
                <a:cs typeface="Segoe UI Light" panose="020B0502040204020203" pitchFamily="34" charset="0"/>
              </a:rPr>
              <a:t>Power Query Editor allows you to clean the data and helps make it easier for you to create charts, graphs, and other visualizations.</a:t>
            </a: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Because you want to get data to other data in your organization , you will likely import the data directly into Power BI. Using this approach, the data modeling and DAX measures are all performed in one place, and it's a much simpler and easier way to maintain your solution.</a:t>
            </a: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07782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dataflow</a:t>
            </a:r>
            <a:r>
              <a:rPr lang="en-US" b="0" i="0" dirty="0">
                <a:solidFill>
                  <a:srgbClr val="171717"/>
                </a:solidFill>
                <a:effectLst/>
                <a:latin typeface="Segoe UI" panose="020B0502040204020203" pitchFamily="34" charset="0"/>
              </a:rPr>
              <a:t> is a collection of tables that are created and managed in workspaces in the Power BI service. A </a:t>
            </a:r>
            <a:r>
              <a:rPr lang="en-US" b="1" i="0" dirty="0">
                <a:solidFill>
                  <a:srgbClr val="171717"/>
                </a:solidFill>
                <a:effectLst/>
                <a:latin typeface="Segoe UI" panose="020B0502040204020203" pitchFamily="34" charset="0"/>
              </a:rPr>
              <a:t>table</a:t>
            </a:r>
            <a:r>
              <a:rPr lang="en-US" b="0" i="0" dirty="0">
                <a:solidFill>
                  <a:srgbClr val="171717"/>
                </a:solidFill>
                <a:effectLst/>
                <a:latin typeface="Segoe UI" panose="020B0502040204020203" pitchFamily="34" charset="0"/>
              </a:rPr>
              <a:t> is a set of columns that are used to store data, much like a table within a database. You can add and edit tables in your dataflow, and manage data refresh schedules, directly from the workspace in which your dataflow was created.</a:t>
            </a:r>
          </a:p>
          <a:p>
            <a:endParaRPr lang="en-US" b="0" i="0" dirty="0">
              <a:solidFill>
                <a:srgbClr val="171717"/>
              </a:solidFill>
              <a:effectLst/>
              <a:latin typeface="Segoe UI"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Getting data from dataflows</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Connect to data in dataflows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When you select </a:t>
            </a:r>
            <a:r>
              <a:rPr lang="en-US" b="1" i="0" dirty="0">
                <a:effectLst/>
                <a:latin typeface="Segoe UI Light" panose="020B0502040204020203" pitchFamily="34" charset="0"/>
                <a:cs typeface="Segoe UI Light" panose="020B0502040204020203" pitchFamily="34" charset="0"/>
              </a:rPr>
              <a:t>Power Platform</a:t>
            </a:r>
            <a:r>
              <a:rPr lang="en-US" b="0" i="0" dirty="0">
                <a:effectLst/>
                <a:latin typeface="Segoe UI Light" panose="020B0502040204020203" pitchFamily="34" charset="0"/>
                <a:cs typeface="Segoe UI Light" panose="020B0502040204020203" pitchFamily="34" charset="0"/>
              </a:rPr>
              <a:t>, then </a:t>
            </a:r>
            <a:r>
              <a:rPr lang="en-US" b="1" i="0" dirty="0">
                <a:effectLst/>
                <a:latin typeface="Segoe UI Light" panose="020B0502040204020203" pitchFamily="34" charset="0"/>
                <a:cs typeface="Segoe UI Light" panose="020B0502040204020203" pitchFamily="34" charset="0"/>
              </a:rPr>
              <a:t>dataflows</a:t>
            </a:r>
            <a:r>
              <a:rPr lang="en-US" b="0" i="0" dirty="0">
                <a:effectLst/>
                <a:latin typeface="Segoe UI Light" panose="020B0502040204020203" pitchFamily="34" charset="0"/>
                <a:cs typeface="Segoe UI Light" panose="020B0502040204020203" pitchFamily="34" charset="0"/>
              </a:rPr>
              <a:t>, select </a:t>
            </a:r>
            <a:r>
              <a:rPr lang="en-US" b="1" i="0" dirty="0">
                <a:effectLst/>
                <a:latin typeface="Segoe UI Light" panose="020B0502040204020203" pitchFamily="34" charset="0"/>
                <a:cs typeface="Segoe UI Light" panose="020B0502040204020203" pitchFamily="34" charset="0"/>
              </a:rPr>
              <a:t>Connect</a:t>
            </a:r>
            <a:r>
              <a:rPr lang="en-US" b="0" i="0" dirty="0">
                <a:effectLst/>
                <a:latin typeface="Segoe UI Light" panose="020B0502040204020203" pitchFamily="34" charset="0"/>
                <a:cs typeface="Segoe UI Light" panose="020B0502040204020203" pitchFamily="34" charset="0"/>
              </a:rPr>
              <a:t> to continue</a:t>
            </a:r>
            <a:r>
              <a:rPr lang="en-US" b="0" i="0">
                <a:effectLst/>
                <a:latin typeface="Segoe UI Light" panose="020B0502040204020203" pitchFamily="34" charset="0"/>
                <a:cs typeface="Segoe UI Light" panose="020B0502040204020203" pitchFamily="34" charset="0"/>
              </a:rPr>
              <a:t>. </a:t>
            </a:r>
          </a:p>
          <a:p>
            <a:pPr marL="171450" indent="-171450">
              <a:buFont typeface="Arial" panose="020B0604020202020204" pitchFamily="34" charset="0"/>
              <a:buChar char="•"/>
            </a:pPr>
            <a:r>
              <a:rPr lang="en-US">
                <a:latin typeface="Segoe UI Light" panose="020B0502040204020203" pitchFamily="34" charset="0"/>
                <a:cs typeface="Segoe UI Light" panose="020B0502040204020203" pitchFamily="34" charset="0"/>
              </a:rPr>
              <a:t>Select </a:t>
            </a:r>
            <a:r>
              <a:rPr lang="en-US" dirty="0">
                <a:latin typeface="Segoe UI Light" panose="020B0502040204020203" pitchFamily="34" charset="0"/>
                <a:cs typeface="Segoe UI Light" panose="020B0502040204020203" pitchFamily="34" charset="0"/>
              </a:rPr>
              <a:t>Sign in and then use your credentials when prompted. After you've successfully signed in, select Connect.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In the Navigator screen, enter the name of the table to locate it. Select the table by selecting the check box next to the name.</a:t>
            </a:r>
          </a:p>
          <a:p>
            <a:pPr marL="171450" indent="-171450">
              <a:buFont typeface="Arial" panose="020B0604020202020204" pitchFamily="34" charset="0"/>
              <a:buChar char="•"/>
            </a:pPr>
            <a:r>
              <a:rPr lang="en-US" b="0" dirty="0">
                <a:latin typeface="Segoe UI Light" panose="020B0502040204020203" pitchFamily="34" charset="0"/>
                <a:cs typeface="Segoe UI Light" panose="020B0502040204020203" pitchFamily="34" charset="0"/>
              </a:rPr>
              <a:t>Select</a:t>
            </a:r>
            <a:r>
              <a:rPr lang="en-US" b="1" dirty="0">
                <a:latin typeface="Segoe UI Light" panose="020B0502040204020203" pitchFamily="34" charset="0"/>
                <a:cs typeface="Segoe UI Light" panose="020B0502040204020203" pitchFamily="34" charset="0"/>
              </a:rPr>
              <a:t> Transform Data </a:t>
            </a:r>
            <a:r>
              <a:rPr lang="en-US" b="0" dirty="0">
                <a:latin typeface="Segoe UI Light" panose="020B0502040204020203" pitchFamily="34" charset="0"/>
                <a:cs typeface="Segoe UI Light" panose="020B0502040204020203" pitchFamily="34" charset="0"/>
              </a:rPr>
              <a:t>to open the table in Power Query Editor.</a:t>
            </a:r>
            <a:endParaRPr lang="en-US" b="1"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dirty="0">
                <a:latin typeface="Segoe UI Light" panose="020B0502040204020203" pitchFamily="34" charset="0"/>
                <a:cs typeface="Segoe UI Light" panose="020B0502040204020203" pitchFamily="34" charset="0"/>
              </a:rPr>
              <a:t>Power Query Editor allows you to clean the data and helps make it easier for you to create charts, graphs, and other visualizations.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6428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4658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8365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The most popular way to use data in Power BI is to import it into a Power BI dataset. Importing the data means that the data is stored in the Power BI file and gets published along with the Power BI reports. This process helps make it easier for you to interact directly with your data. However, this approach might not work for all organizations.</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three different types of storage modes you can choose from:</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Import</a:t>
            </a:r>
            <a:r>
              <a:rPr lang="en-US" b="0" i="0" dirty="0">
                <a:effectLst/>
                <a:latin typeface="Segoe UI Light" panose="020B0502040204020203" pitchFamily="34" charset="0"/>
                <a:cs typeface="Segoe UI Light" panose="020B0502040204020203" pitchFamily="34" charset="0"/>
              </a:rPr>
              <a:t>: The Import mode allows you to create a local Power BI copy of your datasets from your data source.</a:t>
            </a:r>
          </a:p>
          <a:p>
            <a:pPr marL="171450" indent="-171450" algn="l">
              <a:buFont typeface="Arial" panose="020B0604020202020204" pitchFamily="34" charset="0"/>
              <a:buChar char="•"/>
            </a:pPr>
            <a:r>
              <a:rPr lang="en-US" b="1"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Create a direct connection to the data source, ensuring your data is not cached and you are always viewing the most up-to-date data.</a:t>
            </a:r>
            <a:endParaRPr lang="en-US" b="1"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Dual (Composite)</a:t>
            </a:r>
            <a:r>
              <a:rPr lang="en-US" b="0" i="0" dirty="0">
                <a:effectLst/>
                <a:latin typeface="Segoe UI Light" panose="020B0502040204020203" pitchFamily="34" charset="0"/>
                <a:cs typeface="Segoe UI Light" panose="020B0502040204020203" pitchFamily="34" charset="0"/>
              </a:rPr>
              <a:t>: Identify some data to be directly imported and other data that must be queried.</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However, sometimes there may be security requirements around your data that make it impossible to directly import a copy. Or your datasets may simply be too large and would take too long to load into Power BI, and you want to avoid creating a performance bottleneck. Power BI solves these problems by using the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storage mode, which allows you to query the data in the data source directly and not import a copy into Power BI.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is useful because it ensures you are always viewing the most recent version of the data.</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Using the Dual mode allows Power BI to choose the most efficient form of data retrieval.</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You can set the storage mode for each table individually in your model. This action enables a single dataset, which provides the following benefits:</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Query performance</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Data refresh optimization</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55872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Occasionally, organizations will need to address performance issues when running reports. Power BI provides the Performance Analyzer tool to help fix problems and streamline the process.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the scenario where you are building reports for the Sales team in your organization. You've imported your data, which is in several tables within the Sales team's SQL database, by creating a data connection to the database through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When you create preliminary visuals and filters, you notice that some tables are queried faster than others, and some filters are taking longer to process compared to others.</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Query diagnostics</a:t>
            </a:r>
          </a:p>
          <a:p>
            <a:pPr algn="l"/>
            <a:r>
              <a:rPr lang="en-US" b="0" i="0" dirty="0">
                <a:effectLst/>
                <a:latin typeface="Segoe UI Light" panose="020B0502040204020203" pitchFamily="34" charset="0"/>
                <a:cs typeface="Segoe UI Light" panose="020B0502040204020203" pitchFamily="34" charset="0"/>
              </a:rPr>
              <a:t>Another tool that you can use to study query performance is </a:t>
            </a:r>
            <a:r>
              <a:rPr lang="en-US" b="0" i="1" dirty="0">
                <a:effectLst/>
                <a:latin typeface="Segoe UI Light" panose="020B0502040204020203" pitchFamily="34" charset="0"/>
                <a:cs typeface="Segoe UI Light" panose="020B0502040204020203" pitchFamily="34" charset="0"/>
              </a:rPr>
              <a:t>query diagnostics</a:t>
            </a:r>
            <a:r>
              <a:rPr lang="en-US" b="0" i="0" dirty="0">
                <a:effectLst/>
                <a:latin typeface="Segoe UI Light" panose="020B0502040204020203" pitchFamily="34" charset="0"/>
                <a:cs typeface="Segoe UI Light" panose="020B0502040204020203" pitchFamily="34" charset="0"/>
              </a:rPr>
              <a:t>. This feature allows you to determine what bottlenecks (if any) exist while loading and transforming your data, refreshing your data in Power Query, running SQL statements in Query Editor, and so on.</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Other Techniques</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Process as much data as possible in the original data source.</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native SQL queries.</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Separate date and time, if bound together. </a:t>
            </a: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190400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performance in Power Query depends on the performance at the data source level. The variety of data sources that Power Query offers is very wide, and the performance tuning techniques for each source are equally wide. For instance, if you extract data from a Microsoft SQL Server, you should follow the performance tuning guidelines for the product. Good SQL Server performance tuning techniques includes index creation, hardware upgrades, execution plan tuning, and data compression. These topics are beyond the scope here, and are covered only as an example to build familiarity with your data source and reap the benefits when using Power BI and Power Query.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Query takes advantage of good performance at the data source through a technique called Query Folding.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785209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The query folding within Power Query Editor helps you increase the performance of your Power BI reports. </a:t>
            </a:r>
            <a:r>
              <a:rPr lang="en-US" b="0" i="1" dirty="0">
                <a:solidFill>
                  <a:srgbClr val="D4D4D4"/>
                </a:solidFill>
                <a:effectLst/>
                <a:latin typeface="Segoe UI Light" panose="020B0502040204020203" pitchFamily="34" charset="0"/>
                <a:cs typeface="Segoe UI Light" panose="020B0502040204020203" pitchFamily="34" charset="0"/>
              </a:rPr>
              <a:t>Query folding</a:t>
            </a:r>
            <a:r>
              <a:rPr lang="en-US" b="0" i="0" dirty="0">
                <a:solidFill>
                  <a:srgbClr val="D4D4D4"/>
                </a:solidFill>
                <a:effectLst/>
                <a:latin typeface="Segoe UI Light" panose="020B0502040204020203" pitchFamily="34" charset="0"/>
                <a:cs typeface="Segoe UI Light" panose="020B0502040204020203" pitchFamily="34" charset="0"/>
              </a:rPr>
              <a:t> is the process by which the transformations and edits that you make in Power Query Editor are simultaneously tracked as native queries, or simple </a:t>
            </a:r>
            <a:r>
              <a:rPr lang="en-US" b="1" i="0" dirty="0">
                <a:solidFill>
                  <a:srgbClr val="D4D4D4"/>
                </a:solidFill>
                <a:effectLst/>
                <a:latin typeface="Segoe UI Light" panose="020B0502040204020203" pitchFamily="34" charset="0"/>
                <a:cs typeface="Segoe UI Light" panose="020B0502040204020203" pitchFamily="34" charset="0"/>
              </a:rPr>
              <a:t>Select</a:t>
            </a:r>
            <a:r>
              <a:rPr lang="en-US" b="0" i="0" dirty="0">
                <a:solidFill>
                  <a:srgbClr val="D4D4D4"/>
                </a:solidFill>
                <a:effectLst/>
                <a:latin typeface="Segoe UI Light" panose="020B0502040204020203" pitchFamily="34" charset="0"/>
                <a:cs typeface="Segoe UI Light" panose="020B0502040204020203" pitchFamily="34" charset="0"/>
              </a:rPr>
              <a:t> SQL statements, while you are actively making transformations. The reason for implementing this process is to ensure that these transformations can take place in the original data source server and do not overwhelm Power BI computing resources.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use Power Query to load data into Power BI. Using Power Query Editor you can then make further transformations to your data, such as renaming or deleting columns, appending, parsing, filtering, or grouping your data.</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benefits to query folding include: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More efficiency in data refreshes and incremental refreshes</a:t>
            </a:r>
            <a:r>
              <a:rPr lang="en-US" b="0" i="0" dirty="0">
                <a:effectLst/>
                <a:latin typeface="Segoe UI Light" panose="020B0502040204020203" pitchFamily="34" charset="0"/>
                <a:cs typeface="Segoe UI Light" panose="020B0502040204020203" pitchFamily="34" charset="0"/>
              </a:rPr>
              <a:t>. When you import data tables by using query folding, Power BI is better able to allocate resources and refresh the data faster because Power BI does not have to run through each transformation locally.</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Automatic compatibility with </a:t>
            </a:r>
            <a:r>
              <a:rPr lang="en-US" b="1" i="0" dirty="0" err="1">
                <a:effectLst/>
                <a:latin typeface="Segoe UI Light" panose="020B0502040204020203" pitchFamily="34" charset="0"/>
                <a:cs typeface="Segoe UI Light" panose="020B0502040204020203" pitchFamily="34" charset="0"/>
              </a:rPr>
              <a:t>DirectQuery</a:t>
            </a:r>
            <a:r>
              <a:rPr lang="en-US" b="1" i="0" dirty="0">
                <a:effectLst/>
                <a:latin typeface="Segoe UI Light" panose="020B0502040204020203" pitchFamily="34" charset="0"/>
                <a:cs typeface="Segoe UI Light" panose="020B0502040204020203" pitchFamily="34" charset="0"/>
              </a:rPr>
              <a:t> and Dual storage modes</a:t>
            </a:r>
            <a:r>
              <a:rPr lang="en-US" b="0" i="0" dirty="0">
                <a:effectLst/>
                <a:latin typeface="Segoe UI Light" panose="020B0502040204020203" pitchFamily="34" charset="0"/>
                <a:cs typeface="Segoe UI Light" panose="020B0502040204020203" pitchFamily="34" charset="0"/>
              </a:rPr>
              <a:t>. All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and Dual storage mode data sources must have the back-end server processing abilities to create a direct connection, which means that query folding is an automatic capability that you can use. If all transformations can be reduced to a single </a:t>
            </a:r>
            <a:r>
              <a:rPr lang="en-US" b="1" i="0" dirty="0">
                <a:effectLst/>
                <a:latin typeface="Segoe UI Light" panose="020B0502040204020203" pitchFamily="34" charset="0"/>
                <a:cs typeface="Segoe UI Light" panose="020B0502040204020203" pitchFamily="34" charset="0"/>
              </a:rPr>
              <a:t>Select</a:t>
            </a:r>
            <a:r>
              <a:rPr lang="en-US" b="0" i="0" dirty="0">
                <a:effectLst/>
                <a:latin typeface="Segoe UI Light" panose="020B0502040204020203" pitchFamily="34" charset="0"/>
                <a:cs typeface="Segoe UI Light" panose="020B0502040204020203" pitchFamily="34" charset="0"/>
              </a:rPr>
              <a:t> statement, then query folding can occur.</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If the </a:t>
            </a:r>
            <a:r>
              <a:rPr lang="en-US" b="1" i="0" dirty="0">
                <a:effectLst/>
                <a:latin typeface="Segoe UI Light" panose="020B0502040204020203" pitchFamily="34" charset="0"/>
                <a:cs typeface="Segoe UI Light" panose="020B0502040204020203" pitchFamily="34" charset="0"/>
              </a:rPr>
              <a:t>View Native Query</a:t>
            </a:r>
            <a:r>
              <a:rPr lang="en-US" b="0" i="0" dirty="0">
                <a:effectLst/>
                <a:latin typeface="Segoe UI Light" panose="020B0502040204020203" pitchFamily="34" charset="0"/>
                <a:cs typeface="Segoe UI Light" panose="020B0502040204020203" pitchFamily="34" charset="0"/>
              </a:rPr>
              <a:t> option is not available (not displayed in bold type), that query folding is not possible for this step, and you will have to work backward in the </a:t>
            </a:r>
            <a:r>
              <a:rPr lang="en-US" b="1" i="0" dirty="0">
                <a:effectLst/>
                <a:latin typeface="Segoe UI Light" panose="020B0502040204020203" pitchFamily="34" charset="0"/>
                <a:cs typeface="Segoe UI Light" panose="020B0502040204020203" pitchFamily="34" charset="0"/>
              </a:rPr>
              <a:t>Applied Steps</a:t>
            </a:r>
            <a:r>
              <a:rPr lang="en-US" b="0" i="0" dirty="0">
                <a:effectLst/>
                <a:latin typeface="Segoe UI Light" panose="020B0502040204020203" pitchFamily="34" charset="0"/>
                <a:cs typeface="Segoe UI Light" panose="020B0502040204020203" pitchFamily="34" charset="0"/>
              </a:rPr>
              <a:t> area until you reach the step in which </a:t>
            </a:r>
            <a:r>
              <a:rPr lang="en-US" b="1" i="0" dirty="0">
                <a:effectLst/>
                <a:latin typeface="Segoe UI Light" panose="020B0502040204020203" pitchFamily="34" charset="0"/>
                <a:cs typeface="Segoe UI Light" panose="020B0502040204020203" pitchFamily="34" charset="0"/>
              </a:rPr>
              <a:t>View Native Query</a:t>
            </a:r>
            <a:r>
              <a:rPr lang="en-US" b="0" i="0" dirty="0">
                <a:effectLst/>
                <a:latin typeface="Segoe UI Light" panose="020B0502040204020203" pitchFamily="34" charset="0"/>
                <a:cs typeface="Segoe UI Light" panose="020B0502040204020203" pitchFamily="34" charset="0"/>
              </a:rPr>
              <a:t> is available (displays in bold type). This process will reveal the native query that is used to transform the dataset.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Native queries are not possible for the following transformations: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Adding an index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Merging and appending columns of different tables with two different sources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Changing the data type of a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Running complex DAX functions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good guideline to remember is that if you can translate a transformation into a </a:t>
            </a:r>
            <a:r>
              <a:rPr lang="en-US" b="1" i="0" dirty="0">
                <a:effectLst/>
                <a:latin typeface="Segoe UI Light" panose="020B0502040204020203" pitchFamily="34" charset="0"/>
                <a:cs typeface="Segoe UI Light" panose="020B0502040204020203" pitchFamily="34" charset="0"/>
              </a:rPr>
              <a:t>Select</a:t>
            </a:r>
            <a:r>
              <a:rPr lang="en-US" b="0" i="0" dirty="0">
                <a:effectLst/>
                <a:latin typeface="Segoe UI Light" panose="020B0502040204020203" pitchFamily="34" charset="0"/>
                <a:cs typeface="Segoe UI Light" panose="020B0502040204020203" pitchFamily="34" charset="0"/>
              </a:rPr>
              <a:t> SQL statement, which includes operators and clauses such as GROUP BY, SORT BY, WHERE, UNION ALL, and JOIN, you can use query folding.</a:t>
            </a:r>
          </a:p>
          <a:p>
            <a:endParaRPr lang="en-US"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76056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486972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85072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While importing data into Power BI, you may encounter errors resulting from factors such as: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Power BI imports from numerous data sources.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Each data source might have dozens (and sometimes hundreds) of different error messages.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Other components can cause errors, such as hard drives, networks, software services, and operating systems.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Data can often not comply with any specific schema.</a:t>
            </a:r>
          </a:p>
          <a:p>
            <a:pPr marL="0" indent="0" algn="l">
              <a:buFont typeface="Arial" panose="020B0604020202020204" pitchFamily="34" charset="0"/>
              <a:buNone/>
            </a:pPr>
            <a:endParaRPr lang="en-US" b="0" i="0" dirty="0">
              <a:solidFill>
                <a:srgbClr val="D4D4D4"/>
              </a:solidFill>
              <a:effectLst/>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r>
              <a:rPr lang="en-US" b="1" i="0" dirty="0">
                <a:solidFill>
                  <a:srgbClr val="D4D4D4"/>
                </a:solidFill>
                <a:effectLst/>
                <a:latin typeface="Segoe UI Light" panose="020B0502040204020203" pitchFamily="34" charset="0"/>
                <a:cs typeface="Segoe UI Light" panose="020B0502040204020203" pitchFamily="34" charset="0"/>
              </a:rPr>
              <a:t>Details</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Query timeout</a:t>
            </a:r>
            <a:r>
              <a:rPr lang="en-US" b="0" i="0" dirty="0">
                <a:solidFill>
                  <a:srgbClr val="D4D4D4"/>
                </a:solidFill>
                <a:effectLst/>
                <a:latin typeface="Segoe UI Light" panose="020B0502040204020203" pitchFamily="34" charset="0"/>
                <a:cs typeface="Segoe UI Light" panose="020B0502040204020203" pitchFamily="34" charset="0"/>
              </a:rPr>
              <a:t>:  Hardware resources are being constrained by concurrent users using the same data.</a:t>
            </a:r>
          </a:p>
          <a:p>
            <a:pPr marL="171450" indent="-171450" algn="l">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Timeout expired</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Indicates that you've pulled too much data according to your organization's policies.</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Couldn’t find data</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Power BI expects to find data formatted as a table from Excel.</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Could not find file</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Caused by the file moving locations or the permissions to the file changing.</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Data type errors</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An error in interpreting the data type in Power BI. The resolution to this error is unique to the data source.</a:t>
            </a:r>
            <a:endParaRPr lang="en-US" b="0" i="0" dirty="0">
              <a:solidFill>
                <a:srgbClr val="D4D4D4"/>
              </a:solidFill>
              <a:effectLst/>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endParaRPr lang="en-US" b="0" i="0" dirty="0">
              <a:solidFill>
                <a:srgbClr val="D4D4D4"/>
              </a:solidFill>
              <a:effectLst/>
              <a:latin typeface="Segoe UI Light" panose="020B0502040204020203" pitchFamily="34" charset="0"/>
              <a:cs typeface="Segoe UI Light" panose="020B0502040204020203" pitchFamily="34" charset="0"/>
            </a:endParaRPr>
          </a:p>
          <a:p>
            <a:pPr algn="l">
              <a:buFont typeface="Arial" panose="020B0604020202020204" pitchFamily="34" charset="0"/>
              <a:buNone/>
            </a:pPr>
            <a:r>
              <a:rPr lang="en-US" b="0" i="0" dirty="0">
                <a:solidFill>
                  <a:srgbClr val="D4D4D4"/>
                </a:solidFill>
                <a:effectLst/>
                <a:latin typeface="Segoe UI Light" panose="020B0502040204020203" pitchFamily="34" charset="0"/>
                <a:cs typeface="Segoe UI Light" panose="020B0502040204020203" pitchFamily="34" charset="0"/>
              </a:rPr>
              <a:t>This list isn’t exhaustive, but shows common errors encountered.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461844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621632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Like most of us, you work for a company where you are required to build Microsoft Power BI reports. The data resides in several different databases and files. These data repositories are different from each other, some are in Microsoft SQL Server, some are in Microsoft Excel, but all the data is related.</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Before you can create reports, you must first extract data from the various data sources. Interacting with SQL Server is different from Excel, so you should learn the nuances of both systems. After you’ve learned the particulars of each system, you can use Power Query (the query engine used by Power BI and Excel) to help you clean the data, such as renaming columns, replacing values, removing errors, and combining query results. </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After the data has been cleaned and organized, you are ready to build reports in Power BI. Finally, you will publish your combined dataset and reports to Power BI service (PBIS). From there, other people can use your dataset and build their own reports or they can use the reports that you’ve already built. Additionally, if someone else built a dataset that you'd like to use, you can build reports from that, too!</a:t>
            </a:r>
            <a:endParaRPr lang="en-US"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9579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Organizations often export and store data in files. One possible file format is a flat file. A flat file is a type of file that has only one data table and every row of data is in the same structure. The file does not contain hierarchies. Likely, you're familiar with the most common types of flat files, which are comma-separated values (.csv) files, delimited text (.txt) files, and fixed width files. Another type of file would be the output files from different applications, like Microsoft Excel workbooks (.xlsx). </a:t>
            </a:r>
            <a:r>
              <a:rPr lang="en-US" b="0" i="0" dirty="0">
                <a:effectLst/>
                <a:latin typeface="Segoe UI Light" panose="020B0502040204020203" pitchFamily="34" charset="0"/>
                <a:cs typeface="Segoe UI Light" panose="020B0502040204020203" pitchFamily="34" charset="0"/>
              </a:rPr>
              <a:t>Power BI Desktop allows you to get data from many types of files.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Determine the location of the file: </a:t>
            </a:r>
            <a:r>
              <a:rPr lang="en-US" b="0" i="0" dirty="0">
                <a:effectLst/>
                <a:latin typeface="Segoe UI Light" panose="020B0502040204020203" pitchFamily="34" charset="0"/>
                <a:cs typeface="Segoe UI Light" panose="020B0502040204020203" pitchFamily="34" charset="0"/>
              </a:rPr>
              <a:t>The first step is to determine which file location that you want to use to export and store your data (local, OneDrive, SharePoint).</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Connect to the data file: </a:t>
            </a:r>
            <a:r>
              <a:rPr lang="en-US" b="0" i="0" dirty="0">
                <a:effectLst/>
                <a:latin typeface="Segoe UI Light" panose="020B0502040204020203" pitchFamily="34" charset="0"/>
                <a:cs typeface="Segoe UI Light" panose="020B0502040204020203" pitchFamily="34" charset="0"/>
              </a:rPr>
              <a:t>On the </a:t>
            </a:r>
            <a:r>
              <a:rPr lang="en-US" b="1" i="0" dirty="0">
                <a:effectLst/>
                <a:latin typeface="Segoe UI Light" panose="020B0502040204020203" pitchFamily="34" charset="0"/>
                <a:cs typeface="Segoe UI Light" panose="020B0502040204020203" pitchFamily="34" charset="0"/>
              </a:rPr>
              <a:t>Home</a:t>
            </a:r>
            <a:r>
              <a:rPr lang="en-US" b="0" i="0" dirty="0">
                <a:effectLst/>
                <a:latin typeface="Segoe UI Light" panose="020B0502040204020203" pitchFamily="34" charset="0"/>
                <a:cs typeface="Segoe UI Light" panose="020B0502040204020203" pitchFamily="34" charset="0"/>
              </a:rPr>
              <a:t> tab, select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In the list that displays, select the option that you require, such as </a:t>
            </a:r>
            <a:r>
              <a:rPr lang="en-US" b="1" i="0" dirty="0">
                <a:effectLst/>
                <a:latin typeface="Segoe UI Light" panose="020B0502040204020203" pitchFamily="34" charset="0"/>
                <a:cs typeface="Segoe UI Light" panose="020B0502040204020203" pitchFamily="34" charset="0"/>
              </a:rPr>
              <a:t>Text/CSV</a:t>
            </a:r>
            <a:r>
              <a:rPr lang="en-US" b="0" i="0" dirty="0">
                <a:effectLst/>
                <a:latin typeface="Segoe UI Light" panose="020B0502040204020203" pitchFamily="34" charset="0"/>
                <a:cs typeface="Segoe UI Light" panose="020B0502040204020203" pitchFamily="34" charset="0"/>
              </a:rPr>
              <a:t> or </a:t>
            </a:r>
            <a:r>
              <a:rPr lang="en-US" b="1" i="0" dirty="0">
                <a:effectLst/>
                <a:latin typeface="Segoe UI Light" panose="020B0502040204020203" pitchFamily="34" charset="0"/>
                <a:cs typeface="Segoe UI Light" panose="020B0502040204020203" pitchFamily="34" charset="0"/>
              </a:rPr>
              <a:t>XML</a:t>
            </a:r>
            <a:r>
              <a:rPr lang="en-US" b="0" i="0" dirty="0">
                <a:effectLst/>
                <a:latin typeface="Segoe UI Light" panose="020B0502040204020203" pitchFamily="34" charset="0"/>
                <a:cs typeface="Segoe UI Light" panose="020B0502040204020203" pitchFamily="34" charset="0"/>
              </a:rPr>
              <a:t>.</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Select the data in the file to import: </a:t>
            </a:r>
            <a:r>
              <a:rPr lang="en-US" b="0" i="0" dirty="0">
                <a:effectLst/>
                <a:latin typeface="Segoe UI Light" panose="020B0502040204020203" pitchFamily="34" charset="0"/>
                <a:cs typeface="Segoe UI Light" panose="020B0502040204020203" pitchFamily="34" charset="0"/>
              </a:rPr>
              <a:t>Select the check box(es) of the table(s) that you want to bring in to Power BI. This selection activates the </a:t>
            </a:r>
            <a:r>
              <a:rPr lang="en-US" b="1" i="0" dirty="0">
                <a:effectLst/>
                <a:latin typeface="Segoe UI Light" panose="020B0502040204020203" pitchFamily="34" charset="0"/>
                <a:cs typeface="Segoe UI Light" panose="020B0502040204020203" pitchFamily="34" charset="0"/>
              </a:rPr>
              <a:t>Load</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Transform Data</a:t>
            </a:r>
            <a:r>
              <a:rPr lang="en-US" b="0" i="0" dirty="0">
                <a:effectLst/>
                <a:latin typeface="Segoe UI Light" panose="020B0502040204020203" pitchFamily="34" charset="0"/>
                <a:cs typeface="Segoe UI Light" panose="020B0502040204020203" pitchFamily="34" charset="0"/>
              </a:rPr>
              <a:t> buttons.</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(Optional) Change the source file: </a:t>
            </a:r>
            <a:r>
              <a:rPr lang="en-US" b="0" i="0" dirty="0">
                <a:effectLst/>
                <a:latin typeface="Segoe UI Light" panose="020B0502040204020203" pitchFamily="34" charset="0"/>
                <a:cs typeface="Segoe UI Light" panose="020B0502040204020203" pitchFamily="34" charset="0"/>
              </a:rPr>
              <a:t>You might have to change the location of a source file for a data source during development, or if a file storage location changes.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WARNING</a:t>
            </a:r>
            <a:r>
              <a:rPr lang="en-US" b="0" i="0" dirty="0">
                <a:effectLst/>
                <a:latin typeface="Segoe UI Light" panose="020B0502040204020203" pitchFamily="34" charset="0"/>
                <a:cs typeface="Segoe UI Light" panose="020B0502040204020203" pitchFamily="34" charset="0"/>
              </a:rPr>
              <a:t>: If you are changing a file path, make sure that you reconnect to the same file with the same file structure. Any structural changes to a file, such as deleting or renaming columns in the source file, will break the reporting model.</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Segoe UI Light" panose="020B0502040204020203" pitchFamily="34" charset="0"/>
                <a:cs typeface="Segoe UI Light" panose="020B0502040204020203" pitchFamily="34" charset="0"/>
              </a:rPr>
              <a:t>If your organization uses a relational database to record its sales transactions, you can use Power BI Desktop to establish a connection to your organization's relational database, rather than getting data from individual flat files.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Connecting Power BI to your database will help you to monitor the progress of your business and identify trends, so you can forecast sales figures, plan budgets and set performance indicators and targets.  Power BI Desktop can connect to many relational databases that are either in the cloud or on-premises.</a:t>
            </a:r>
          </a:p>
          <a:p>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Connect to the relational data store</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Use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in Power BI Desktop and select the applicable option for your relational database.</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the data to import</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Select a table or entity to preview its contents and make sure that the correct data will be loaded into the Power BI model.</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(Optional) Import data by writing a SQL Query</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Another way you can import data is to write an SQL query to specify only the tables and columns that you need.</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(Optional) Change data source settings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After you create a data source connection and load data into Power BI Desktop, you can return and change your connection settings at any time.</a:t>
            </a:r>
            <a:endParaRPr lang="en-US"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156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Some organization don't use a relational database but instead use a </a:t>
            </a:r>
            <a:r>
              <a:rPr lang="en-US" b="0" i="1" dirty="0">
                <a:effectLst/>
                <a:latin typeface="Segoe UI Light" panose="020B0502040204020203" pitchFamily="34" charset="0"/>
                <a:cs typeface="Segoe UI Light" panose="020B0502040204020203" pitchFamily="34" charset="0"/>
              </a:rPr>
              <a:t>NoSQL</a:t>
            </a:r>
            <a:r>
              <a:rPr lang="en-US" b="0" i="0" dirty="0">
                <a:effectLst/>
                <a:latin typeface="Segoe UI Light" panose="020B0502040204020203" pitchFamily="34" charset="0"/>
                <a:cs typeface="Segoe UI Light" panose="020B0502040204020203" pitchFamily="34" charset="0"/>
              </a:rPr>
              <a:t> database. A NoSQL database (also referred to as non-SQL, not only SQL or </a:t>
            </a:r>
            <a:r>
              <a:rPr lang="en-US" b="0" i="1" dirty="0">
                <a:effectLst/>
                <a:latin typeface="Segoe UI Light" panose="020B0502040204020203" pitchFamily="34" charset="0"/>
                <a:cs typeface="Segoe UI Light" panose="020B0502040204020203" pitchFamily="34" charset="0"/>
              </a:rPr>
              <a:t>non-relational</a:t>
            </a:r>
            <a:r>
              <a:rPr lang="en-US" b="0" i="0" dirty="0">
                <a:effectLst/>
                <a:latin typeface="Segoe UI Light" panose="020B0502040204020203" pitchFamily="34" charset="0"/>
                <a:cs typeface="Segoe UI Light" panose="020B0502040204020203" pitchFamily="34" charset="0"/>
              </a:rPr>
              <a:t>) is a flexible type of database that does not use tables to store data.</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Examples include Azure </a:t>
            </a:r>
            <a:r>
              <a:rPr lang="en-US" b="0" i="0" dirty="0" err="1">
                <a:solidFill>
                  <a:srgbClr val="D4D4D4"/>
                </a:solidFill>
                <a:effectLst/>
                <a:latin typeface="Segoe UI Light" panose="020B0502040204020203" pitchFamily="34" charset="0"/>
                <a:cs typeface="Segoe UI Light" panose="020B0502040204020203" pitchFamily="34" charset="0"/>
              </a:rPr>
              <a:t>CosmosDB</a:t>
            </a:r>
            <a:r>
              <a:rPr lang="en-US" b="0" i="0" dirty="0">
                <a:solidFill>
                  <a:srgbClr val="D4D4D4"/>
                </a:solidFill>
                <a:effectLst/>
                <a:latin typeface="Segoe UI Light" panose="020B0502040204020203" pitchFamily="34" charset="0"/>
                <a:cs typeface="Segoe UI Light" panose="020B0502040204020203" pitchFamily="34" charset="0"/>
              </a:rPr>
              <a:t>, Azure Blob/Table storage, MongoDB.</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With Power BI and Power Query Editor, you can ingest NoSQL data which resembles a table with rows and columns, and relate that data to other data sources.</a:t>
            </a:r>
          </a:p>
          <a:p>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Connect to a NoSQL database</a:t>
            </a:r>
            <a:r>
              <a:rPr lang="en-US" b="0" i="0" dirty="0">
                <a:solidFill>
                  <a:srgbClr val="D4D4D4"/>
                </a:solidFill>
                <a:effectLst/>
                <a:latin typeface="Segoe UI Light" panose="020B0502040204020203" pitchFamily="34" charset="0"/>
                <a:cs typeface="Segoe UI Light" panose="020B0502040204020203" pitchFamily="34" charset="0"/>
              </a:rPr>
              <a:t>: In Get Data, select the Azure category, </a:t>
            </a:r>
            <a:r>
              <a:rPr lang="en-US" b="0" i="0" dirty="0">
                <a:effectLst/>
                <a:latin typeface="Segoe UI Light" panose="020B0502040204020203" pitchFamily="34" charset="0"/>
                <a:cs typeface="Segoe UI Light" panose="020B0502040204020203" pitchFamily="34" charset="0"/>
              </a:rPr>
              <a:t>select </a:t>
            </a:r>
            <a:r>
              <a:rPr lang="en-US" b="1" i="0" dirty="0">
                <a:effectLst/>
                <a:latin typeface="Segoe UI Light" panose="020B0502040204020203" pitchFamily="34" charset="0"/>
                <a:cs typeface="Segoe UI Light" panose="020B0502040204020203" pitchFamily="34" charset="0"/>
              </a:rPr>
              <a:t>Azure Cosmos </a:t>
            </a:r>
            <a:r>
              <a:rPr lang="en-US" b="1" i="0" dirty="0" err="1">
                <a:effectLst/>
                <a:latin typeface="Segoe UI Light" panose="020B0502040204020203" pitchFamily="34" charset="0"/>
                <a:cs typeface="Segoe UI Light" panose="020B0502040204020203" pitchFamily="34" charset="0"/>
              </a:rPr>
              <a:t>DB</a:t>
            </a:r>
            <a:r>
              <a:rPr lang="en-US" b="0" i="0" dirty="0" err="1">
                <a:effectLst/>
                <a:latin typeface="Segoe UI Light" panose="020B0502040204020203" pitchFamily="34" charset="0"/>
                <a:cs typeface="Segoe UI Light" panose="020B0502040204020203" pitchFamily="34" charset="0"/>
              </a:rPr>
              <a:t>,and</a:t>
            </a:r>
            <a:r>
              <a:rPr lang="en-US" b="0" i="0" dirty="0">
                <a:effectLst/>
                <a:latin typeface="Segoe UI Light" panose="020B0502040204020203" pitchFamily="34" charset="0"/>
                <a:cs typeface="Segoe UI Light" panose="020B0502040204020203" pitchFamily="34" charset="0"/>
              </a:rPr>
              <a:t> then select </a:t>
            </a:r>
            <a:r>
              <a:rPr lang="en-US" b="1" i="0" dirty="0">
                <a:effectLst/>
                <a:latin typeface="Segoe UI Light" panose="020B0502040204020203" pitchFamily="34" charset="0"/>
                <a:cs typeface="Segoe UI Light" panose="020B0502040204020203" pitchFamily="34" charset="0"/>
              </a:rPr>
              <a:t>Connect</a:t>
            </a:r>
            <a:r>
              <a:rPr lang="en-US" b="0" i="0" dirty="0">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Select the data</a:t>
            </a:r>
            <a:r>
              <a:rPr lang="en-US" b="0" i="0" dirty="0">
                <a:solidFill>
                  <a:srgbClr val="D4D4D4"/>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Select the table that you want to import. The preview pane only shows </a:t>
            </a:r>
            <a:r>
              <a:rPr lang="en-US" b="1" i="0" dirty="0">
                <a:effectLst/>
                <a:latin typeface="Segoe UI Light" panose="020B0502040204020203" pitchFamily="34" charset="0"/>
                <a:cs typeface="Segoe UI Light" panose="020B0502040204020203" pitchFamily="34" charset="0"/>
              </a:rPr>
              <a:t>Record</a:t>
            </a:r>
            <a:r>
              <a:rPr lang="en-US" b="0" i="0" dirty="0">
                <a:effectLst/>
                <a:latin typeface="Segoe UI Light" panose="020B0502040204020203" pitchFamily="34" charset="0"/>
                <a:cs typeface="Segoe UI Light" panose="020B0502040204020203" pitchFamily="34" charset="0"/>
              </a:rPr>
              <a:t> items because all records in the document are JSON documents and represented as a Record type in Power BI.</a:t>
            </a:r>
          </a:p>
          <a:p>
            <a:pPr marL="171450" indent="-171450">
              <a:buFont typeface="Arial" panose="020B0604020202020204" pitchFamily="34" charset="0"/>
              <a:buChar char="•"/>
            </a:pPr>
            <a:r>
              <a:rPr lang="en-US" b="1" i="0" dirty="0">
                <a:solidFill>
                  <a:srgbClr val="D4D4D4"/>
                </a:solidFill>
                <a:effectLst/>
                <a:latin typeface="Segoe UI Light" panose="020B0502040204020203" pitchFamily="34" charset="0"/>
                <a:cs typeface="Segoe UI Light" panose="020B0502040204020203" pitchFamily="34" charset="0"/>
              </a:rPr>
              <a:t>Review the selected data</a:t>
            </a:r>
            <a:r>
              <a:rPr lang="en-US" b="0" i="0" dirty="0">
                <a:solidFill>
                  <a:srgbClr val="D4D4D4"/>
                </a:solidFill>
                <a:effectLst/>
                <a:latin typeface="Segoe UI Light" panose="020B0502040204020203" pitchFamily="34" charset="0"/>
                <a:cs typeface="Segoe UI Light" panose="020B0502040204020203" pitchFamily="34" charset="0"/>
              </a:rPr>
              <a:t>: To ensure you are satisfied with the data.</a:t>
            </a:r>
          </a:p>
          <a:p>
            <a:pPr marL="171450" indent="-171450">
              <a:buFont typeface="Arial" panose="020B0604020202020204" pitchFamily="34" charset="0"/>
              <a:buChar char="•"/>
            </a:pPr>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data now resembles a table with rows and columns. Data from Cosmos DB can now be related to data from other data sources and can eventually be used in a Power BI report.</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41909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E6825AB6-5405-4F36-BDE9-ACD3AF3EA087}"/>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a:t>Power BI</a:t>
            </a:r>
            <a:br>
              <a:rPr lang="en-US"/>
            </a:br>
            <a:r>
              <a:rPr lang="en-US"/>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933764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learn/modules/get-data/"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docs.microsoft.com/en-us/learn/modules/clean-data-power-b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a:t>Online Role-based training resources:</a:t>
            </a:r>
            <a:br>
              <a:rPr lang="en-US" sz="1029"/>
            </a:br>
            <a:br>
              <a:rPr lang="en-US" sz="1029"/>
            </a:br>
            <a:r>
              <a:rPr lang="en-US"/>
              <a:t>Microsoft Learn</a:t>
            </a:r>
            <a:br>
              <a:rPr lang="en-US"/>
            </a:br>
            <a:r>
              <a:rPr lang="en-US" sz="3137">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Get data from applications</a:t>
            </a:r>
          </a:p>
        </p:txBody>
      </p:sp>
      <p:pic>
        <p:nvPicPr>
          <p:cNvPr id="2" name="Picture 1" descr="An image showing a SharePoint site with HR data on it and selected to import into Power BI.">
            <a:extLst>
              <a:ext uri="{FF2B5EF4-FFF2-40B4-BE49-F238E27FC236}">
                <a16:creationId xmlns:a16="http://schemas.microsoft.com/office/drawing/2014/main" id="{712333E6-7E17-4D9F-82E3-9FD75B2EF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43" y="2763746"/>
            <a:ext cx="5543785" cy="1330508"/>
          </a:xfrm>
          <a:prstGeom prst="rect">
            <a:avLst/>
          </a:prstGeom>
          <a:noFill/>
        </p:spPr>
      </p:pic>
      <p:pic>
        <p:nvPicPr>
          <p:cNvPr id="3" name="Picture 2" descr="An image showing Power Query with the SharePoint HR data imported.">
            <a:extLst>
              <a:ext uri="{FF2B5EF4-FFF2-40B4-BE49-F238E27FC236}">
                <a16:creationId xmlns:a16="http://schemas.microsoft.com/office/drawing/2014/main" id="{EA64D08F-F12F-42D9-8F1F-65944256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350" y="1773432"/>
            <a:ext cx="5531577" cy="3561531"/>
          </a:xfrm>
          <a:prstGeom prst="rect">
            <a:avLst/>
          </a:prstGeom>
          <a:noFill/>
        </p:spPr>
      </p:pic>
      <p:sp>
        <p:nvSpPr>
          <p:cNvPr id="6" name="Rectangle 5">
            <a:extLst>
              <a:ext uri="{FF2B5EF4-FFF2-40B4-BE49-F238E27FC236}">
                <a16:creationId xmlns:a16="http://schemas.microsoft.com/office/drawing/2014/main" id="{1CBFB3E1-32C9-49B6-8386-A40645C78AFB}"/>
              </a:ext>
              <a:ext uri="{C183D7F6-B498-43B3-948B-1728B52AA6E4}">
                <adec:decorative xmlns:adec="http://schemas.microsoft.com/office/drawing/2017/decorative" val="1"/>
              </a:ext>
            </a:extLst>
          </p:cNvPr>
          <p:cNvSpPr/>
          <p:nvPr/>
        </p:nvSpPr>
        <p:spPr bwMode="auto">
          <a:xfrm>
            <a:off x="418642" y="1452879"/>
            <a:ext cx="5543785" cy="402336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9EF9792-8233-47E0-BC39-871C8757E6DF}"/>
              </a:ext>
              <a:ext uri="{C183D7F6-B498-43B3-948B-1728B52AA6E4}">
                <adec:decorative xmlns:adec="http://schemas.microsoft.com/office/drawing/2017/decorative" val="1"/>
              </a:ext>
            </a:extLst>
          </p:cNvPr>
          <p:cNvSpPr/>
          <p:nvPr/>
        </p:nvSpPr>
        <p:spPr bwMode="auto">
          <a:xfrm>
            <a:off x="6228334" y="1452880"/>
            <a:ext cx="5679186" cy="40233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22919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7012670" cy="728448"/>
          </a:xfrm>
        </p:spPr>
        <p:txBody>
          <a:bodyPr wrap="square" anchor="t">
            <a:normAutofit/>
          </a:bodyPr>
          <a:lstStyle/>
          <a:p>
            <a:r>
              <a:rPr lang="en-US" dirty="0"/>
              <a:t>Get data from Analysis Services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645920"/>
            <a:ext cx="5579310" cy="3870960"/>
          </a:xfrm>
          <a:solidFill>
            <a:schemeClr val="bg1">
              <a:lumMod val="95000"/>
            </a:schemeClr>
          </a:solidFill>
        </p:spPr>
        <p:txBody>
          <a:bodyPr wrap="square">
            <a:noAutofit/>
          </a:bodyPr>
          <a:lstStyle/>
          <a:p>
            <a:pPr>
              <a:spcAft>
                <a:spcPts val="600"/>
              </a:spcAft>
            </a:pPr>
            <a:r>
              <a:rPr lang="en-US" dirty="0">
                <a:latin typeface="+mn-lt"/>
              </a:rPr>
              <a:t>An analytical data engine that lets you digest data from multiple data sources and create calculations on the fly.</a:t>
            </a:r>
          </a:p>
        </p:txBody>
      </p:sp>
      <p:pic>
        <p:nvPicPr>
          <p:cNvPr id="5" name="Picture 4" descr="An image showing the SQL Server Analysis Services database connection dialog with the server name and database fields filled in.">
            <a:extLst>
              <a:ext uri="{FF2B5EF4-FFF2-40B4-BE49-F238E27FC236}">
                <a16:creationId xmlns:a16="http://schemas.microsoft.com/office/drawing/2014/main" id="{6A762801-DE86-4B62-8DD3-23EE578D9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766" y="2275840"/>
            <a:ext cx="5534945" cy="2504562"/>
          </a:xfrm>
          <a:prstGeom prst="rect">
            <a:avLst/>
          </a:prstGeom>
          <a:noFill/>
        </p:spPr>
      </p:pic>
      <p:sp>
        <p:nvSpPr>
          <p:cNvPr id="20" name="Rectangle 19">
            <a:extLst>
              <a:ext uri="{FF2B5EF4-FFF2-40B4-BE49-F238E27FC236}">
                <a16:creationId xmlns:a16="http://schemas.microsoft.com/office/drawing/2014/main" id="{E04E0D62-3EEB-4D49-A463-1AA0F34D8D03}"/>
              </a:ext>
              <a:ext uri="{C183D7F6-B498-43B3-948B-1728B52AA6E4}">
                <adec:decorative xmlns:adec="http://schemas.microsoft.com/office/drawing/2017/decorative" val="1"/>
              </a:ext>
            </a:extLst>
          </p:cNvPr>
          <p:cNvSpPr/>
          <p:nvPr/>
        </p:nvSpPr>
        <p:spPr bwMode="auto">
          <a:xfrm>
            <a:off x="6305730" y="1645920"/>
            <a:ext cx="5733869" cy="38709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38506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7012670" cy="728448"/>
          </a:xfrm>
        </p:spPr>
        <p:txBody>
          <a:bodyPr wrap="square" anchor="t">
            <a:normAutofit/>
          </a:bodyPr>
          <a:lstStyle/>
          <a:p>
            <a:r>
              <a:rPr lang="en-US" dirty="0"/>
              <a:t>Get data from Microsoft </a:t>
            </a:r>
            <a:r>
              <a:rPr lang="en-US" dirty="0" err="1"/>
              <a:t>Dataverse</a:t>
            </a:r>
            <a:endParaRPr lang="en-US" dirty="0"/>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645920"/>
            <a:ext cx="5579310" cy="3870960"/>
          </a:xfrm>
          <a:solidFill>
            <a:schemeClr val="bg1">
              <a:lumMod val="95000"/>
            </a:schemeClr>
          </a:solidFill>
        </p:spPr>
        <p:txBody>
          <a:bodyPr wrap="square">
            <a:noAutofit/>
          </a:bodyPr>
          <a:lstStyle/>
          <a:p>
            <a:pPr>
              <a:spcAft>
                <a:spcPts val="600"/>
              </a:spcAft>
            </a:pPr>
            <a:r>
              <a:rPr lang="en-US" dirty="0">
                <a:latin typeface="+mn-lt"/>
              </a:rPr>
              <a:t>A cloud-based, low-code data service and app platform, which allows you to leverage the security and connectivity of Microsoft services. </a:t>
            </a:r>
            <a:r>
              <a:rPr lang="en-US" dirty="0" err="1">
                <a:latin typeface="+mn-lt"/>
              </a:rPr>
              <a:t>Dataverse</a:t>
            </a:r>
            <a:r>
              <a:rPr lang="en-US" dirty="0">
                <a:latin typeface="+mn-lt"/>
              </a:rPr>
              <a:t> was built for powerful, scalable solutions.</a:t>
            </a:r>
          </a:p>
        </p:txBody>
      </p:sp>
      <p:pic>
        <p:nvPicPr>
          <p:cNvPr id="5" name="Picture 4">
            <a:extLst>
              <a:ext uri="{FF2B5EF4-FFF2-40B4-BE49-F238E27FC236}">
                <a16:creationId xmlns:a16="http://schemas.microsoft.com/office/drawing/2014/main" id="{6A762801-DE86-4B62-8DD3-23EE578D958A}"/>
              </a:ext>
            </a:extLst>
          </p:cNvPr>
          <p:cNvPicPr>
            <a:picLocks noChangeAspect="1"/>
          </p:cNvPicPr>
          <p:nvPr/>
        </p:nvPicPr>
        <p:blipFill>
          <a:blip r:embed="rId3"/>
          <a:srcRect/>
          <a:stretch/>
        </p:blipFill>
        <p:spPr>
          <a:xfrm>
            <a:off x="6428766" y="2497721"/>
            <a:ext cx="5534945" cy="2060799"/>
          </a:xfrm>
          <a:prstGeom prst="rect">
            <a:avLst/>
          </a:prstGeom>
          <a:noFill/>
        </p:spPr>
      </p:pic>
      <p:sp>
        <p:nvSpPr>
          <p:cNvPr id="20" name="Rectangle 19">
            <a:extLst>
              <a:ext uri="{FF2B5EF4-FFF2-40B4-BE49-F238E27FC236}">
                <a16:creationId xmlns:a16="http://schemas.microsoft.com/office/drawing/2014/main" id="{E04E0D62-3EEB-4D49-A463-1AA0F34D8D03}"/>
              </a:ext>
              <a:ext uri="{C183D7F6-B498-43B3-948B-1728B52AA6E4}">
                <adec:decorative xmlns:adec="http://schemas.microsoft.com/office/drawing/2017/decorative" val="1"/>
              </a:ext>
            </a:extLst>
          </p:cNvPr>
          <p:cNvSpPr/>
          <p:nvPr/>
        </p:nvSpPr>
        <p:spPr bwMode="auto">
          <a:xfrm>
            <a:off x="6305730" y="1645920"/>
            <a:ext cx="5733869" cy="38709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884354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76B100-DAFD-4B17-8CEA-E20D9CD4B5ED}"/>
              </a:ext>
            </a:extLst>
          </p:cNvPr>
          <p:cNvSpPr/>
          <p:nvPr/>
        </p:nvSpPr>
        <p:spPr bwMode="auto">
          <a:xfrm>
            <a:off x="1209040" y="1270000"/>
            <a:ext cx="9347200" cy="465487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Get data from a dataflow</a:t>
            </a:r>
          </a:p>
        </p:txBody>
      </p:sp>
      <p:sp>
        <p:nvSpPr>
          <p:cNvPr id="19" name="Rectangle 18">
            <a:extLst>
              <a:ext uri="{FF2B5EF4-FFF2-40B4-BE49-F238E27FC236}">
                <a16:creationId xmlns:a16="http://schemas.microsoft.com/office/drawing/2014/main" id="{FF9C7EB0-1AD5-4FDA-806F-13AF8369E974}"/>
              </a:ext>
              <a:ext uri="{C183D7F6-B498-43B3-948B-1728B52AA6E4}">
                <adec:decorative xmlns:adec="http://schemas.microsoft.com/office/drawing/2017/decorative" val="1"/>
              </a:ext>
            </a:extLst>
          </p:cNvPr>
          <p:cNvSpPr/>
          <p:nvPr/>
        </p:nvSpPr>
        <p:spPr bwMode="auto">
          <a:xfrm>
            <a:off x="418642" y="1355561"/>
            <a:ext cx="10970717" cy="438483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a:extLst>
              <a:ext uri="{FF2B5EF4-FFF2-40B4-BE49-F238E27FC236}">
                <a16:creationId xmlns:a16="http://schemas.microsoft.com/office/drawing/2014/main" id="{DAB8372D-F83D-4E7C-BD47-9D07432604A9}"/>
              </a:ext>
            </a:extLst>
          </p:cNvPr>
          <p:cNvPicPr>
            <a:picLocks noChangeAspect="1"/>
          </p:cNvPicPr>
          <p:nvPr/>
        </p:nvPicPr>
        <p:blipFill>
          <a:blip r:embed="rId3"/>
          <a:srcRect/>
          <a:stretch/>
        </p:blipFill>
        <p:spPr>
          <a:xfrm>
            <a:off x="2377440" y="1522236"/>
            <a:ext cx="7589520" cy="4051488"/>
          </a:xfrm>
          <a:prstGeom prst="rect">
            <a:avLst/>
          </a:prstGeom>
        </p:spPr>
      </p:pic>
    </p:spTree>
    <p:extLst>
      <p:ext uri="{BB962C8B-B14F-4D97-AF65-F5344CB8AC3E}">
        <p14:creationId xmlns:p14="http://schemas.microsoft.com/office/powerpoint/2010/main" val="17617827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339376"/>
          </a:xfrm>
        </p:spPr>
        <p:txBody>
          <a:bodyPr/>
          <a:lstStyle/>
          <a:p>
            <a:r>
              <a:rPr lang="en-US" sz="2000" dirty="0"/>
              <a:t>Q01 – Which query language do you use to extract data from Microsoft SQL Server?</a:t>
            </a:r>
          </a:p>
          <a:p>
            <a:pPr lvl="1"/>
            <a:r>
              <a:rPr lang="en-US" sz="1800" dirty="0"/>
              <a:t>A01 – T-SQL</a:t>
            </a:r>
          </a:p>
          <a:p>
            <a:pPr marL="0" lvl="1" indent="0">
              <a:buNone/>
            </a:pPr>
            <a:r>
              <a:rPr lang="en-US" dirty="0">
                <a:latin typeface="+mj-lt"/>
              </a:rPr>
              <a:t>Q02 – You’re creating a Power BI report with data from an Azure Analysis Services Cube. When the data refreshes in the cube, you would like to see it immediately in the Power BI report. How should you connect?</a:t>
            </a:r>
          </a:p>
          <a:p>
            <a:pPr lvl="1"/>
            <a:r>
              <a:rPr lang="en-US" sz="1800" dirty="0"/>
              <a:t>A02 – Connect Live</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3339376"/>
          </a:xfrm>
        </p:spPr>
        <p:txBody>
          <a:bodyPr/>
          <a:lstStyle/>
          <a:p>
            <a:r>
              <a:rPr lang="en-US" sz="2000" dirty="0"/>
              <a:t>Q03 – What can you do to improve performance when you are getting data in Power BI?</a:t>
            </a:r>
          </a:p>
          <a:p>
            <a:pPr lvl="1"/>
            <a:r>
              <a:rPr lang="en-US" sz="1800" dirty="0"/>
              <a:t>A03 – Do some calculations in the original data source.</a:t>
            </a:r>
          </a:p>
        </p:txBody>
      </p:sp>
    </p:spTree>
    <p:extLst>
      <p:ext uri="{BB962C8B-B14F-4D97-AF65-F5344CB8AC3E}">
        <p14:creationId xmlns:p14="http://schemas.microsoft.com/office/powerpoint/2010/main" val="10888966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Optimize Performance</a:t>
            </a:r>
          </a:p>
        </p:txBody>
      </p:sp>
      <p:sp>
        <p:nvSpPr>
          <p:cNvPr id="7" name="shield_3" title="Icon of a shield with an exclamation point inside">
            <a:extLst>
              <a:ext uri="{FF2B5EF4-FFF2-40B4-BE49-F238E27FC236}">
                <a16:creationId xmlns:a16="http://schemas.microsoft.com/office/drawing/2014/main" id="{A4A9AAF6-AFC0-49D9-89BA-F500FB077EE3}"/>
              </a:ext>
            </a:extLst>
          </p:cNvPr>
          <p:cNvSpPr>
            <a:spLocks noChangeAspect="1" noEditPoints="1"/>
          </p:cNvSpPr>
          <p:nvPr/>
        </p:nvSpPr>
        <p:spPr bwMode="auto">
          <a:xfrm>
            <a:off x="10264772" y="2947087"/>
            <a:ext cx="950976" cy="963826"/>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97621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5543516" cy="728448"/>
          </a:xfrm>
        </p:spPr>
        <p:txBody>
          <a:bodyPr wrap="square" anchor="t">
            <a:normAutofit/>
          </a:bodyPr>
          <a:lstStyle/>
          <a:p>
            <a:r>
              <a:rPr lang="en-US" dirty="0"/>
              <a:t>Select a Storage Mode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1272427"/>
            <a:ext cx="5579310" cy="4569315"/>
          </a:xfrm>
          <a:solidFill>
            <a:schemeClr val="bg1">
              <a:lumMod val="95000"/>
            </a:schemeClr>
          </a:solidFill>
        </p:spPr>
        <p:txBody>
          <a:bodyPr wrap="square">
            <a:noAutofit/>
          </a:bodyPr>
          <a:lstStyle/>
          <a:p>
            <a:pPr marL="342900" indent="-342900">
              <a:buFont typeface="Arial" panose="020B0604020202020204" pitchFamily="34" charset="0"/>
              <a:buChar char="•"/>
            </a:pPr>
            <a:r>
              <a:rPr lang="en-US" sz="2000" dirty="0"/>
              <a:t>Specifies the storage mode of a table and lets Power BI determine how to cache data for reports.</a:t>
            </a:r>
          </a:p>
          <a:p>
            <a:pPr marL="342900" indent="-342900">
              <a:buFont typeface="Arial" panose="020B0604020202020204" pitchFamily="34" charset="0"/>
              <a:buChar char="•"/>
            </a:pPr>
            <a:r>
              <a:rPr lang="en-US" sz="2000" dirty="0"/>
              <a:t>Set the storage mode for each table individually.</a:t>
            </a:r>
          </a:p>
        </p:txBody>
      </p:sp>
      <p:pic>
        <p:nvPicPr>
          <p:cNvPr id="5" name="Picture 4" descr="An image showing the different Power BI storage modes available when ingesting data, including Import, DirectQuery, and Dual.">
            <a:extLst>
              <a:ext uri="{FF2B5EF4-FFF2-40B4-BE49-F238E27FC236}">
                <a16:creationId xmlns:a16="http://schemas.microsoft.com/office/drawing/2014/main" id="{699E0D6D-82B8-401C-A229-D58B77E71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008" y="1415131"/>
            <a:ext cx="4690409" cy="4283906"/>
          </a:xfrm>
          <a:prstGeom prst="rect">
            <a:avLst/>
          </a:prstGeom>
          <a:noFill/>
        </p:spPr>
      </p:pic>
      <p:sp>
        <p:nvSpPr>
          <p:cNvPr id="20" name="Rectangle 19">
            <a:extLst>
              <a:ext uri="{FF2B5EF4-FFF2-40B4-BE49-F238E27FC236}">
                <a16:creationId xmlns:a16="http://schemas.microsoft.com/office/drawing/2014/main" id="{6D971762-F247-4955-940E-D2475AA2F09F}"/>
              </a:ext>
              <a:ext uri="{C183D7F6-B498-43B3-948B-1728B52AA6E4}">
                <adec:decorative xmlns:adec="http://schemas.microsoft.com/office/drawing/2017/decorative" val="1"/>
              </a:ext>
            </a:extLst>
          </p:cNvPr>
          <p:cNvSpPr/>
          <p:nvPr/>
        </p:nvSpPr>
        <p:spPr bwMode="auto">
          <a:xfrm>
            <a:off x="6315558" y="1272427"/>
            <a:ext cx="5579310" cy="45693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16228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Fix Performance Issues</a:t>
            </a:r>
          </a:p>
        </p:txBody>
      </p:sp>
      <p:sp>
        <p:nvSpPr>
          <p:cNvPr id="6" name="Rectangle 5">
            <a:extLst>
              <a:ext uri="{FF2B5EF4-FFF2-40B4-BE49-F238E27FC236}">
                <a16:creationId xmlns:a16="http://schemas.microsoft.com/office/drawing/2014/main" id="{1CBFB3E1-32C9-49B6-8386-A40645C78AFB}"/>
              </a:ext>
              <a:ext uri="{C183D7F6-B498-43B3-948B-1728B52AA6E4}">
                <adec:decorative xmlns:adec="http://schemas.microsoft.com/office/drawing/2017/decorative" val="1"/>
              </a:ext>
            </a:extLst>
          </p:cNvPr>
          <p:cNvSpPr/>
          <p:nvPr/>
        </p:nvSpPr>
        <p:spPr bwMode="auto">
          <a:xfrm>
            <a:off x="418642" y="1452879"/>
            <a:ext cx="5543785" cy="402336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9EF9792-8233-47E0-BC39-871C8757E6DF}"/>
              </a:ext>
              <a:ext uri="{C183D7F6-B498-43B3-948B-1728B52AA6E4}">
                <adec:decorative xmlns:adec="http://schemas.microsoft.com/office/drawing/2017/decorative" val="1"/>
              </a:ext>
            </a:extLst>
          </p:cNvPr>
          <p:cNvSpPr/>
          <p:nvPr/>
        </p:nvSpPr>
        <p:spPr bwMode="auto">
          <a:xfrm>
            <a:off x="6096000" y="1452880"/>
            <a:ext cx="5811520" cy="40233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n image showing the Tools menu in Power Query and the Diagnostics menu options.">
            <a:extLst>
              <a:ext uri="{FF2B5EF4-FFF2-40B4-BE49-F238E27FC236}">
                <a16:creationId xmlns:a16="http://schemas.microsoft.com/office/drawing/2014/main" id="{A9CB11FB-AD81-4E91-B995-7EE1134AA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03" y="2677889"/>
            <a:ext cx="5326062" cy="1502222"/>
          </a:xfrm>
          <a:prstGeom prst="rect">
            <a:avLst/>
          </a:prstGeom>
        </p:spPr>
      </p:pic>
      <p:pic>
        <p:nvPicPr>
          <p:cNvPr id="7" name="Picture 6" descr="An image showing the results of a diagnostic session in Power Query. The grid shows the diagnostics steps and the execution time of each step.">
            <a:extLst>
              <a:ext uri="{FF2B5EF4-FFF2-40B4-BE49-F238E27FC236}">
                <a16:creationId xmlns:a16="http://schemas.microsoft.com/office/drawing/2014/main" id="{4E506572-CE33-4F7D-A958-0843D4762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167" y="3196877"/>
            <a:ext cx="5679186" cy="535363"/>
          </a:xfrm>
          <a:prstGeom prst="rect">
            <a:avLst/>
          </a:prstGeom>
        </p:spPr>
      </p:pic>
    </p:spTree>
    <p:extLst>
      <p:ext uri="{BB962C8B-B14F-4D97-AF65-F5344CB8AC3E}">
        <p14:creationId xmlns:p14="http://schemas.microsoft.com/office/powerpoint/2010/main" val="27804943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Optimize Query Performance</a:t>
            </a:r>
          </a:p>
        </p:txBody>
      </p:sp>
      <p:sp>
        <p:nvSpPr>
          <p:cNvPr id="6" name="Text Placeholder 5"/>
          <p:cNvSpPr>
            <a:spLocks noGrp="1"/>
          </p:cNvSpPr>
          <p:nvPr>
            <p:ph type="body" sz="quarter" idx="11"/>
          </p:nvPr>
        </p:nvSpPr>
        <p:spPr/>
        <p:txBody>
          <a:bodyPr/>
          <a:lstStyle/>
          <a:p>
            <a:pPr lvl="1"/>
            <a:r>
              <a:rPr lang="en-US" dirty="0"/>
              <a:t>Performance in Power Query depends heavily on the performance at the data source.</a:t>
            </a:r>
          </a:p>
        </p:txBody>
      </p:sp>
      <p:sp>
        <p:nvSpPr>
          <p:cNvPr id="2" name="Text Placeholder 1"/>
          <p:cNvSpPr>
            <a:spLocks noGrp="1"/>
          </p:cNvSpPr>
          <p:nvPr>
            <p:ph type="body" sz="quarter" idx="15"/>
          </p:nvPr>
        </p:nvSpPr>
        <p:spPr/>
        <p:txBody>
          <a:bodyPr/>
          <a:lstStyle/>
          <a:p>
            <a:pPr lvl="1"/>
            <a:r>
              <a:rPr lang="en-US" dirty="0"/>
              <a:t>Follow performance tuning guidelines of the source product.</a:t>
            </a:r>
          </a:p>
        </p:txBody>
      </p:sp>
      <p:sp>
        <p:nvSpPr>
          <p:cNvPr id="3" name="Text Placeholder 2"/>
          <p:cNvSpPr>
            <a:spLocks noGrp="1"/>
          </p:cNvSpPr>
          <p:nvPr>
            <p:ph type="body" sz="quarter" idx="17"/>
          </p:nvPr>
        </p:nvSpPr>
        <p:spPr/>
        <p:txBody>
          <a:bodyPr/>
          <a:lstStyle/>
          <a:p>
            <a:pPr lvl="1"/>
            <a:r>
              <a:rPr lang="en-US" dirty="0"/>
              <a:t>Some performance tuning can be done in Power BI.</a:t>
            </a:r>
          </a:p>
        </p:txBody>
      </p:sp>
      <p:grpSp>
        <p:nvGrpSpPr>
          <p:cNvPr id="39" name="Group 38">
            <a:extLst>
              <a:ext uri="{FF2B5EF4-FFF2-40B4-BE49-F238E27FC236}">
                <a16:creationId xmlns:a16="http://schemas.microsoft.com/office/drawing/2014/main" id="{72C9235D-6E14-4CC3-899D-596D3AF93546}"/>
              </a:ext>
            </a:extLst>
          </p:cNvPr>
          <p:cNvGrpSpPr/>
          <p:nvPr/>
        </p:nvGrpSpPr>
        <p:grpSpPr>
          <a:xfrm>
            <a:off x="418643" y="2546889"/>
            <a:ext cx="896425" cy="896552"/>
            <a:chOff x="418643" y="2980724"/>
            <a:chExt cx="896425" cy="896552"/>
          </a:xfrm>
        </p:grpSpPr>
        <p:grpSp>
          <p:nvGrpSpPr>
            <p:cNvPr id="40" name="Group 39">
              <a:extLst>
                <a:ext uri="{FF2B5EF4-FFF2-40B4-BE49-F238E27FC236}">
                  <a16:creationId xmlns:a16="http://schemas.microsoft.com/office/drawing/2014/main" id="{1F2E56EA-9BA9-49DF-A9A9-73F4858C38FE}"/>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42" name="Freeform 5">
                <a:extLst>
                  <a:ext uri="{FF2B5EF4-FFF2-40B4-BE49-F238E27FC236}">
                    <a16:creationId xmlns:a16="http://schemas.microsoft.com/office/drawing/2014/main" id="{54F1ACB3-E1F9-4AA8-AC65-2FC715235F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44E18B90-CEC2-4248-ADB1-E125C4974523}"/>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1" name="shield_3" title="Icon of a shield with an exclamation point inside">
              <a:extLst>
                <a:ext uri="{FF2B5EF4-FFF2-40B4-BE49-F238E27FC236}">
                  <a16:creationId xmlns:a16="http://schemas.microsoft.com/office/drawing/2014/main" id="{EC08744B-5677-4A9F-9D38-975916BACE69}"/>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descr="Icon of a padlock">
            <a:extLst>
              <a:ext uri="{FF2B5EF4-FFF2-40B4-BE49-F238E27FC236}">
                <a16:creationId xmlns:a16="http://schemas.microsoft.com/office/drawing/2014/main" id="{379C841C-EFB9-4F1B-AFFA-CE5A4C15D48E}"/>
              </a:ext>
            </a:extLst>
          </p:cNvPr>
          <p:cNvGrpSpPr/>
          <p:nvPr/>
        </p:nvGrpSpPr>
        <p:grpSpPr>
          <a:xfrm>
            <a:off x="418643" y="1456896"/>
            <a:ext cx="896425" cy="896552"/>
            <a:chOff x="418643" y="1456896"/>
            <a:chExt cx="896425" cy="896552"/>
          </a:xfrm>
        </p:grpSpPr>
        <p:grpSp>
          <p:nvGrpSpPr>
            <p:cNvPr id="66" name="Group 65">
              <a:extLst>
                <a:ext uri="{FF2B5EF4-FFF2-40B4-BE49-F238E27FC236}">
                  <a16:creationId xmlns:a16="http://schemas.microsoft.com/office/drawing/2014/main" id="{4158B61A-9B8D-434D-AAA3-9A39956CEE0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68" name="Freeform 5">
                <a:extLst>
                  <a:ext uri="{FF2B5EF4-FFF2-40B4-BE49-F238E27FC236}">
                    <a16:creationId xmlns:a16="http://schemas.microsoft.com/office/drawing/2014/main" id="{E68D5CB5-3B6D-442B-8568-202854CAB91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9" name="Freeform 6">
                <a:extLst>
                  <a:ext uri="{FF2B5EF4-FFF2-40B4-BE49-F238E27FC236}">
                    <a16:creationId xmlns:a16="http://schemas.microsoft.com/office/drawing/2014/main" id="{A156F9B8-8665-4DF4-A7FF-24DA2DE56070}"/>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67" name="Lock" title="Icon of a padlock">
              <a:extLst>
                <a:ext uri="{FF2B5EF4-FFF2-40B4-BE49-F238E27FC236}">
                  <a16:creationId xmlns:a16="http://schemas.microsoft.com/office/drawing/2014/main" id="{3200E240-E0D4-415F-AE72-2013397AB371}"/>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descr="Icon of a locked safe">
            <a:extLst>
              <a:ext uri="{FF2B5EF4-FFF2-40B4-BE49-F238E27FC236}">
                <a16:creationId xmlns:a16="http://schemas.microsoft.com/office/drawing/2014/main" id="{D5E1CE08-D7B3-4EF4-BED9-DC76F0B9C197}"/>
              </a:ext>
            </a:extLst>
          </p:cNvPr>
          <p:cNvGrpSpPr/>
          <p:nvPr/>
        </p:nvGrpSpPr>
        <p:grpSpPr>
          <a:xfrm>
            <a:off x="418643" y="3636882"/>
            <a:ext cx="896425" cy="896552"/>
            <a:chOff x="418643" y="3636882"/>
            <a:chExt cx="896425" cy="896552"/>
          </a:xfrm>
        </p:grpSpPr>
        <p:grpSp>
          <p:nvGrpSpPr>
            <p:cNvPr id="71" name="Group 70">
              <a:extLst>
                <a:ext uri="{FF2B5EF4-FFF2-40B4-BE49-F238E27FC236}">
                  <a16:creationId xmlns:a16="http://schemas.microsoft.com/office/drawing/2014/main" id="{F346066A-43D2-43E3-BD5D-1EFDF04E49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73" name="Freeform 5">
                <a:extLst>
                  <a:ext uri="{FF2B5EF4-FFF2-40B4-BE49-F238E27FC236}">
                    <a16:creationId xmlns:a16="http://schemas.microsoft.com/office/drawing/2014/main" id="{86000CF5-ACE7-4692-8CF9-9C311995707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4" name="Freeform 6">
                <a:extLst>
                  <a:ext uri="{FF2B5EF4-FFF2-40B4-BE49-F238E27FC236}">
                    <a16:creationId xmlns:a16="http://schemas.microsoft.com/office/drawing/2014/main" id="{B0882C8B-AC4B-4D85-85F2-57DFA705FC25}"/>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72" name="safe" title="Icon of a locked safe">
              <a:extLst>
                <a:ext uri="{FF2B5EF4-FFF2-40B4-BE49-F238E27FC236}">
                  <a16:creationId xmlns:a16="http://schemas.microsoft.com/office/drawing/2014/main" id="{54D31B8A-71E0-4776-9A26-5D2FA8F58A62}"/>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52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5543516" cy="728448"/>
          </a:xfrm>
        </p:spPr>
        <p:txBody>
          <a:bodyPr wrap="square" anchor="t">
            <a:normAutofit/>
          </a:bodyPr>
          <a:lstStyle/>
          <a:p>
            <a:r>
              <a:rPr lang="en-US" dirty="0"/>
              <a:t>Query Folding</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645920"/>
            <a:ext cx="5579310" cy="3870960"/>
          </a:xfrm>
          <a:solidFill>
            <a:schemeClr val="bg1">
              <a:lumMod val="95000"/>
            </a:schemeClr>
          </a:solidFill>
        </p:spPr>
        <p:txBody>
          <a:bodyPr wrap="square">
            <a:noAutofit/>
          </a:bodyPr>
          <a:lstStyle/>
          <a:p>
            <a:pPr>
              <a:spcAft>
                <a:spcPts val="600"/>
              </a:spcAft>
            </a:pPr>
            <a:r>
              <a:rPr lang="en-US" dirty="0">
                <a:latin typeface="+mn-lt"/>
              </a:rPr>
              <a:t>The process that lets Power Query generate a single query statement to retrieve and transform source data.</a:t>
            </a:r>
          </a:p>
        </p:txBody>
      </p:sp>
      <p:sp>
        <p:nvSpPr>
          <p:cNvPr id="20" name="Rectangle 19">
            <a:extLst>
              <a:ext uri="{FF2B5EF4-FFF2-40B4-BE49-F238E27FC236}">
                <a16:creationId xmlns:a16="http://schemas.microsoft.com/office/drawing/2014/main" id="{E04E0D62-3EEB-4D49-A463-1AA0F34D8D03}"/>
              </a:ext>
              <a:ext uri="{C183D7F6-B498-43B3-948B-1728B52AA6E4}">
                <adec:decorative xmlns:adec="http://schemas.microsoft.com/office/drawing/2017/decorative" val="1"/>
              </a:ext>
            </a:extLst>
          </p:cNvPr>
          <p:cNvSpPr/>
          <p:nvPr/>
        </p:nvSpPr>
        <p:spPr bwMode="auto">
          <a:xfrm>
            <a:off x="6305730" y="1645920"/>
            <a:ext cx="5733869" cy="38709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the Applied Steps window in Power Query, listing the Query Folding option and step as part of data transformation.">
            <a:extLst>
              <a:ext uri="{FF2B5EF4-FFF2-40B4-BE49-F238E27FC236}">
                <a16:creationId xmlns:a16="http://schemas.microsoft.com/office/drawing/2014/main" id="{5EABD5BB-8CFB-4EC8-AD3A-606430ECF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840" y="1717691"/>
            <a:ext cx="2966720" cy="3799189"/>
          </a:xfrm>
          <a:prstGeom prst="rect">
            <a:avLst/>
          </a:prstGeom>
        </p:spPr>
      </p:pic>
    </p:spTree>
    <p:extLst>
      <p:ext uri="{BB962C8B-B14F-4D97-AF65-F5344CB8AC3E}">
        <p14:creationId xmlns:p14="http://schemas.microsoft.com/office/powerpoint/2010/main" val="30501408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M02: Prepare Data in Power BI</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2718864"/>
          </a:xfrm>
        </p:spPr>
        <p:txBody>
          <a:bodyPr/>
          <a:lstStyle/>
          <a:p>
            <a:r>
              <a:rPr lang="en-US" dirty="0"/>
              <a:t>Q01 – Which storage mode leaves the data at the data source?</a:t>
            </a:r>
          </a:p>
          <a:p>
            <a:pPr lvl="1"/>
            <a:r>
              <a:rPr lang="en-US" dirty="0"/>
              <a:t>A01 – </a:t>
            </a:r>
            <a:r>
              <a:rPr lang="en-US" dirty="0" err="1"/>
              <a:t>DirectQuery</a:t>
            </a:r>
            <a:endParaRPr lang="en-US"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2718864"/>
          </a:xfrm>
        </p:spPr>
        <p:txBody>
          <a:bodyPr/>
          <a:lstStyle/>
          <a:p>
            <a:r>
              <a:rPr lang="en-US" dirty="0"/>
              <a:t>Q02 – Which technology improves performance by generating a single query statement to retrieve and transform source data?</a:t>
            </a:r>
          </a:p>
          <a:p>
            <a:pPr lvl="1"/>
            <a:r>
              <a:rPr lang="en-US" sz="2000" dirty="0"/>
              <a:t>A02 – Query Folding</a:t>
            </a:r>
          </a:p>
        </p:txBody>
      </p:sp>
    </p:spTree>
    <p:extLst>
      <p:ext uri="{BB962C8B-B14F-4D97-AF65-F5344CB8AC3E}">
        <p14:creationId xmlns:p14="http://schemas.microsoft.com/office/powerpoint/2010/main" val="31218603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Resolve Data Errors</a:t>
            </a:r>
          </a:p>
        </p:txBody>
      </p:sp>
      <p:sp>
        <p:nvSpPr>
          <p:cNvPr id="2" name="Lock" title="Icon of a padlock">
            <a:extLst>
              <a:ext uri="{FF2B5EF4-FFF2-40B4-BE49-F238E27FC236}">
                <a16:creationId xmlns:a16="http://schemas.microsoft.com/office/drawing/2014/main" id="{6723D130-FCDB-43FA-BA9C-4C3CAC6B3623}"/>
              </a:ext>
            </a:extLst>
          </p:cNvPr>
          <p:cNvSpPr>
            <a:spLocks noChangeAspect="1" noEditPoints="1"/>
          </p:cNvSpPr>
          <p:nvPr/>
        </p:nvSpPr>
        <p:spPr bwMode="auto">
          <a:xfrm>
            <a:off x="10149709" y="2754104"/>
            <a:ext cx="950976" cy="1329131"/>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05626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620955" cy="728448"/>
          </a:xfrm>
        </p:spPr>
        <p:txBody>
          <a:bodyPr wrap="square" anchor="t">
            <a:normAutofit/>
          </a:bodyPr>
          <a:lstStyle/>
          <a:p>
            <a:r>
              <a:rPr lang="en-US" dirty="0"/>
              <a:t>Identify and Resolve Data Import Errors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645920"/>
            <a:ext cx="5579310" cy="3870960"/>
          </a:xfrm>
          <a:solidFill>
            <a:schemeClr val="bg1">
              <a:lumMod val="95000"/>
            </a:schemeClr>
          </a:solidFill>
        </p:spPr>
        <p:txBody>
          <a:bodyPr wrap="square">
            <a:noAutofit/>
          </a:bodyPr>
          <a:lstStyle/>
          <a:p>
            <a:pPr>
              <a:spcAft>
                <a:spcPts val="600"/>
              </a:spcAft>
            </a:pPr>
            <a:r>
              <a:rPr lang="en-US" sz="2400" dirty="0"/>
              <a:t>You may encounter the following errors:</a:t>
            </a:r>
          </a:p>
          <a:p>
            <a:pPr marL="342900" indent="-342900">
              <a:spcAft>
                <a:spcPts val="600"/>
              </a:spcAft>
              <a:buFont typeface="Arial" panose="020B0604020202020204" pitchFamily="34" charset="0"/>
              <a:buChar char="•"/>
            </a:pPr>
            <a:r>
              <a:rPr lang="en-US" dirty="0">
                <a:latin typeface="+mn-lt"/>
              </a:rPr>
              <a:t>Query Timeout.</a:t>
            </a:r>
          </a:p>
          <a:p>
            <a:pPr marL="342900" indent="-342900">
              <a:spcAft>
                <a:spcPts val="600"/>
              </a:spcAft>
              <a:buFont typeface="Arial" panose="020B0604020202020204" pitchFamily="34" charset="0"/>
              <a:buChar char="•"/>
            </a:pPr>
            <a:r>
              <a:rPr lang="en-US" dirty="0">
                <a:latin typeface="+mn-lt"/>
              </a:rPr>
              <a:t>Couldn’t find data formatted as a table.</a:t>
            </a:r>
          </a:p>
          <a:p>
            <a:pPr marL="342900" indent="-342900">
              <a:spcAft>
                <a:spcPts val="600"/>
              </a:spcAft>
              <a:buFont typeface="Arial" panose="020B0604020202020204" pitchFamily="34" charset="0"/>
              <a:buChar char="•"/>
            </a:pPr>
            <a:r>
              <a:rPr lang="en-US" dirty="0">
                <a:latin typeface="+mn-lt"/>
              </a:rPr>
              <a:t>Could not find file.</a:t>
            </a:r>
          </a:p>
          <a:p>
            <a:pPr marL="342900" indent="-342900">
              <a:spcAft>
                <a:spcPts val="600"/>
              </a:spcAft>
              <a:buFont typeface="Arial" panose="020B0604020202020204" pitchFamily="34" charset="0"/>
              <a:buChar char="•"/>
            </a:pPr>
            <a:r>
              <a:rPr lang="en-US" dirty="0">
                <a:latin typeface="+mn-lt"/>
              </a:rPr>
              <a:t>Data type errors.</a:t>
            </a:r>
          </a:p>
          <a:p>
            <a:pPr>
              <a:spcAft>
                <a:spcPts val="600"/>
              </a:spcAft>
            </a:pPr>
            <a:endParaRPr lang="en-US" dirty="0">
              <a:latin typeface="+mn-lt"/>
            </a:endParaRPr>
          </a:p>
        </p:txBody>
      </p:sp>
      <p:sp>
        <p:nvSpPr>
          <p:cNvPr id="20" name="Rectangle 19">
            <a:extLst>
              <a:ext uri="{FF2B5EF4-FFF2-40B4-BE49-F238E27FC236}">
                <a16:creationId xmlns:a16="http://schemas.microsoft.com/office/drawing/2014/main" id="{E04E0D62-3EEB-4D49-A463-1AA0F34D8D03}"/>
              </a:ext>
              <a:ext uri="{C183D7F6-B498-43B3-948B-1728B52AA6E4}">
                <adec:decorative xmlns:adec="http://schemas.microsoft.com/office/drawing/2017/decorative" val="1"/>
              </a:ext>
            </a:extLst>
          </p:cNvPr>
          <p:cNvSpPr/>
          <p:nvPr/>
        </p:nvSpPr>
        <p:spPr bwMode="auto">
          <a:xfrm>
            <a:off x="6305730" y="1645920"/>
            <a:ext cx="5733869" cy="38709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n image showing a Timeout Expired error message as the result of pulling too much data from the data source.">
            <a:extLst>
              <a:ext uri="{FF2B5EF4-FFF2-40B4-BE49-F238E27FC236}">
                <a16:creationId xmlns:a16="http://schemas.microsoft.com/office/drawing/2014/main" id="{0D66609B-E0BD-4F95-87FB-9E8D195B9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52" y="1768174"/>
            <a:ext cx="5216824" cy="3626452"/>
          </a:xfrm>
          <a:prstGeom prst="rect">
            <a:avLst/>
          </a:prstGeom>
        </p:spPr>
      </p:pic>
    </p:spTree>
    <p:extLst>
      <p:ext uri="{BB962C8B-B14F-4D97-AF65-F5344CB8AC3E}">
        <p14:creationId xmlns:p14="http://schemas.microsoft.com/office/powerpoint/2010/main" val="42636110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Review Questions</a:t>
            </a:r>
          </a:p>
        </p:txBody>
      </p:sp>
      <p:sp>
        <p:nvSpPr>
          <p:cNvPr id="4" name="TextBox 3">
            <a:extLst>
              <a:ext uri="{FF2B5EF4-FFF2-40B4-BE49-F238E27FC236}">
                <a16:creationId xmlns:a16="http://schemas.microsoft.com/office/drawing/2014/main" id="{0EAE8ED8-7143-4461-9489-5CADB343207F}"/>
              </a:ext>
            </a:extLst>
          </p:cNvPr>
          <p:cNvSpPr txBox="1"/>
          <p:nvPr/>
        </p:nvSpPr>
        <p:spPr>
          <a:xfrm>
            <a:off x="418643" y="1710984"/>
            <a:ext cx="9252004" cy="800219"/>
          </a:xfrm>
          <a:prstGeom prst="rect">
            <a:avLst/>
          </a:prstGeom>
          <a:noFill/>
        </p:spPr>
        <p:txBody>
          <a:bodyPr wrap="square">
            <a:spAutoFit/>
          </a:bodyPr>
          <a:lstStyle/>
          <a:p>
            <a:r>
              <a:rPr lang="en-US" sz="1800" dirty="0"/>
              <a:t>Q01 – What type of import error might leave a column blank?</a:t>
            </a:r>
          </a:p>
          <a:p>
            <a:pPr marL="285750" indent="-285750">
              <a:spcBef>
                <a:spcPts val="1200"/>
              </a:spcBef>
              <a:buFont typeface="Arial" panose="020B0604020202020204" pitchFamily="34" charset="0"/>
              <a:buChar char="•"/>
            </a:pPr>
            <a:r>
              <a:rPr lang="en-US" sz="1800" dirty="0"/>
              <a:t>A01 – Data type error</a:t>
            </a:r>
          </a:p>
        </p:txBody>
      </p:sp>
    </p:spTree>
    <p:extLst>
      <p:ext uri="{BB962C8B-B14F-4D97-AF65-F5344CB8AC3E}">
        <p14:creationId xmlns:p14="http://schemas.microsoft.com/office/powerpoint/2010/main" val="22022388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We covered the following concepts:</a:t>
            </a:r>
          </a:p>
          <a:p>
            <a:pPr marL="342900" lvl="1" indent="-342900">
              <a:buFont typeface="Arial" panose="020B0604020202020204" pitchFamily="34" charset="0"/>
              <a:buChar char="•"/>
            </a:pPr>
            <a:r>
              <a:rPr lang="en-US" dirty="0"/>
              <a:t>Getting data from various data sources</a:t>
            </a:r>
          </a:p>
          <a:p>
            <a:pPr marL="342900" lvl="1" indent="-342900">
              <a:buFont typeface="Arial" panose="020B0604020202020204" pitchFamily="34" charset="0"/>
              <a:buChar char="•"/>
            </a:pPr>
            <a:r>
              <a:rPr lang="en-US" dirty="0"/>
              <a:t>Optimizing Performance</a:t>
            </a:r>
          </a:p>
          <a:p>
            <a:pPr marL="342900" lvl="1" indent="-342900">
              <a:buFont typeface="Arial" panose="020B0604020202020204" pitchFamily="34" charset="0"/>
              <a:buChar char="•"/>
            </a:pPr>
            <a:r>
              <a:rPr lang="en-US" dirty="0"/>
              <a:t>Resolving data errors</a:t>
            </a:r>
          </a:p>
        </p:txBody>
      </p:sp>
    </p:spTree>
    <p:extLst>
      <p:ext uri="{BB962C8B-B14F-4D97-AF65-F5344CB8AC3E}">
        <p14:creationId xmlns:p14="http://schemas.microsoft.com/office/powerpoint/2010/main" val="25211318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Prepare Data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Prepare Data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3008003"/>
          </a:xfrm>
        </p:spPr>
        <p:txBody>
          <a:bodyPr vert="horz" wrap="square" lIns="0" tIns="0" rIns="0" bIns="0" rtlCol="0" anchor="t">
            <a:spAutoFit/>
          </a:bodyPr>
          <a:lstStyle/>
          <a:p>
            <a:pPr>
              <a:lnSpc>
                <a:spcPct val="100000"/>
              </a:lnSpc>
            </a:pPr>
            <a:r>
              <a:rPr lang="en-US" dirty="0"/>
              <a:t>PL-300 Prepare data for analysis</a:t>
            </a:r>
          </a:p>
          <a:p>
            <a:r>
              <a:rPr lang="en-US" dirty="0">
                <a:hlinkClick r:id="rId3"/>
              </a:rPr>
              <a:t>https://docs.microsoft.com/en-us/learn/modules/get-data/</a:t>
            </a:r>
            <a:endParaRPr lang="en-US" dirty="0"/>
          </a:p>
          <a:p>
            <a:r>
              <a:rPr lang="en-US"/>
              <a:t>PL-300 </a:t>
            </a:r>
            <a:r>
              <a:rPr lang="en-US" dirty="0"/>
              <a:t>Clean, Transform, and load data in Power BI</a:t>
            </a:r>
          </a:p>
          <a:p>
            <a:r>
              <a:rPr lang="en-US" dirty="0">
                <a:hlinkClick r:id="rId4"/>
              </a:rPr>
              <a:t>https://docs.microsoft.com/en-us/learn/modules/clean-data-power-bi/</a:t>
            </a:r>
            <a:r>
              <a:rPr lang="en-US" dirty="0"/>
              <a:t>  </a:t>
            </a:r>
          </a:p>
          <a:p>
            <a:endParaRPr lang="en-US"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Get data from various data sources</a:t>
            </a:r>
          </a:p>
        </p:txBody>
      </p:sp>
      <p:sp>
        <p:nvSpPr>
          <p:cNvPr id="2" name="Text Placeholder 1"/>
          <p:cNvSpPr>
            <a:spLocks noGrp="1"/>
          </p:cNvSpPr>
          <p:nvPr>
            <p:ph type="body" sz="quarter" idx="15"/>
          </p:nvPr>
        </p:nvSpPr>
        <p:spPr/>
        <p:txBody>
          <a:bodyPr/>
          <a:lstStyle/>
          <a:p>
            <a:pPr lvl="1"/>
            <a:r>
              <a:rPr lang="en-US" dirty="0"/>
              <a:t>Optimize Performance</a:t>
            </a:r>
          </a:p>
        </p:txBody>
      </p:sp>
      <p:sp>
        <p:nvSpPr>
          <p:cNvPr id="3" name="Text Placeholder 2"/>
          <p:cNvSpPr>
            <a:spLocks noGrp="1"/>
          </p:cNvSpPr>
          <p:nvPr>
            <p:ph type="body" sz="quarter" idx="20"/>
          </p:nvPr>
        </p:nvSpPr>
        <p:spPr/>
        <p:txBody>
          <a:bodyPr/>
          <a:lstStyle/>
          <a:p>
            <a:pPr lvl="1"/>
            <a:r>
              <a:rPr lang="en-US" dirty="0"/>
              <a:t>Resolve Data Errors</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Data Analytics and Microsoft</a:t>
            </a:r>
          </a:p>
        </p:txBody>
      </p:sp>
      <p:sp>
        <p:nvSpPr>
          <p:cNvPr id="12" name="Fingerprint_E928" title="Icon of a fingerprint">
            <a:extLst>
              <a:ext uri="{FF2B5EF4-FFF2-40B4-BE49-F238E27FC236}">
                <a16:creationId xmlns:a16="http://schemas.microsoft.com/office/drawing/2014/main" id="{DAB46C52-AB74-4C27-B962-637F9D237953}"/>
              </a:ext>
            </a:extLst>
          </p:cNvPr>
          <p:cNvSpPr>
            <a:spLocks noChangeAspect="1" noEditPoints="1"/>
          </p:cNvSpPr>
          <p:nvPr/>
        </p:nvSpPr>
        <p:spPr bwMode="auto">
          <a:xfrm>
            <a:off x="10233107" y="277859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529875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latin typeface="+mn-lt"/>
              </a:rPr>
              <a:t>You will learn the following concepts:</a:t>
            </a:r>
            <a:endParaRPr lang="en-US" dirty="0"/>
          </a:p>
          <a:p>
            <a:pPr marL="342900" lvl="1" indent="-342900">
              <a:buFont typeface="Arial" panose="020B0604020202020204" pitchFamily="34" charset="0"/>
              <a:buChar char="•"/>
            </a:pPr>
            <a:r>
              <a:rPr lang="en-US" dirty="0"/>
              <a:t>Getting data from various data sources</a:t>
            </a:r>
          </a:p>
          <a:p>
            <a:pPr marL="342900" lvl="1" indent="-342900">
              <a:buFont typeface="Arial" panose="020B0604020202020204" pitchFamily="34" charset="0"/>
              <a:buChar char="•"/>
            </a:pPr>
            <a:r>
              <a:rPr lang="en-US" dirty="0"/>
              <a:t>Optimizing Performance</a:t>
            </a:r>
          </a:p>
          <a:p>
            <a:pPr marL="342900" lvl="1" indent="-342900">
              <a:buFont typeface="Arial" panose="020B0604020202020204" pitchFamily="34" charset="0"/>
              <a:buChar char="•"/>
            </a:pPr>
            <a:r>
              <a:rPr lang="en-US" dirty="0"/>
              <a:t>Resolving data errors</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0494"/>
            <a:ext cx="5543516" cy="728448"/>
          </a:xfrm>
        </p:spPr>
        <p:txBody>
          <a:bodyPr wrap="square" anchor="t">
            <a:normAutofit/>
          </a:bodyPr>
          <a:lstStyle/>
          <a:p>
            <a:r>
              <a:rPr lang="en-US" dirty="0"/>
              <a:t>Introduction to getting data</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225302"/>
            <a:ext cx="4928860" cy="4494777"/>
          </a:xfrm>
          <a:solidFill>
            <a:schemeClr val="bg1">
              <a:lumMod val="95000"/>
            </a:schemeClr>
          </a:solidFill>
        </p:spPr>
        <p:txBody>
          <a:bodyPr wrap="square">
            <a:noAutofit/>
          </a:bodyPr>
          <a:lstStyle/>
          <a:p>
            <a:pPr>
              <a:spcAft>
                <a:spcPts val="600"/>
              </a:spcAft>
            </a:pPr>
            <a:r>
              <a:rPr lang="en-US" dirty="0">
                <a:latin typeface="+mn-lt"/>
              </a:rPr>
              <a:t>The first step in the data analysis process is identifying and getting data.</a:t>
            </a:r>
          </a:p>
        </p:txBody>
      </p:sp>
      <p:pic>
        <p:nvPicPr>
          <p:cNvPr id="5" name="Picture 4" descr="An image that shows the different types of data that can be transformed by Power Query and ingested by Power BI.">
            <a:extLst>
              <a:ext uri="{FF2B5EF4-FFF2-40B4-BE49-F238E27FC236}">
                <a16:creationId xmlns:a16="http://schemas.microsoft.com/office/drawing/2014/main" id="{20E46211-393C-4919-AEEB-B695DF268084}"/>
              </a:ext>
            </a:extLst>
          </p:cNvPr>
          <p:cNvPicPr>
            <a:picLocks noChangeAspect="1"/>
          </p:cNvPicPr>
          <p:nvPr/>
        </p:nvPicPr>
        <p:blipFill>
          <a:blip r:embed="rId3"/>
          <a:stretch>
            <a:fillRect/>
          </a:stretch>
        </p:blipFill>
        <p:spPr>
          <a:xfrm>
            <a:off x="6474141" y="1282566"/>
            <a:ext cx="4783139" cy="4292867"/>
          </a:xfrm>
          <a:prstGeom prst="rect">
            <a:avLst/>
          </a:prstGeom>
          <a:noFill/>
        </p:spPr>
      </p:pic>
      <p:sp>
        <p:nvSpPr>
          <p:cNvPr id="21" name="Rectangle 20">
            <a:extLst>
              <a:ext uri="{FF2B5EF4-FFF2-40B4-BE49-F238E27FC236}">
                <a16:creationId xmlns:a16="http://schemas.microsoft.com/office/drawing/2014/main" id="{BA705F56-1C2A-4B24-8BD2-EB875C37FB42}"/>
              </a:ext>
              <a:ext uri="{C183D7F6-B498-43B3-948B-1728B52AA6E4}">
                <adec:decorative xmlns:adec="http://schemas.microsoft.com/office/drawing/2017/decorative" val="1"/>
              </a:ext>
            </a:extLst>
          </p:cNvPr>
          <p:cNvSpPr/>
          <p:nvPr/>
        </p:nvSpPr>
        <p:spPr bwMode="auto">
          <a:xfrm>
            <a:off x="6229842" y="1225303"/>
            <a:ext cx="5543514" cy="449477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39666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Get data from flat files</a:t>
            </a:r>
          </a:p>
        </p:txBody>
      </p:sp>
      <p:pic>
        <p:nvPicPr>
          <p:cNvPr id="20" name="Content Placeholder 19" descr="A screenshot that shows the using the Geta Data wizard to connect to Excel to import into Power BI.">
            <a:extLst>
              <a:ext uri="{FF2B5EF4-FFF2-40B4-BE49-F238E27FC236}">
                <a16:creationId xmlns:a16="http://schemas.microsoft.com/office/drawing/2014/main" id="{538E63B8-9DD8-48B9-B5BB-CF17CFAFFBE6}"/>
              </a:ext>
            </a:extLst>
          </p:cNvPr>
          <p:cNvPicPr>
            <a:picLocks noGrp="1" noChangeAspect="1"/>
          </p:cNvPicPr>
          <p:nvPr>
            <p:ph sz="quarter" idx="11"/>
          </p:nvPr>
        </p:nvPicPr>
        <p:blipFill>
          <a:blip r:embed="rId3"/>
          <a:stretch>
            <a:fillRect/>
          </a:stretch>
        </p:blipFill>
        <p:spPr>
          <a:xfrm>
            <a:off x="6324722" y="1824282"/>
            <a:ext cx="5326864" cy="3209435"/>
          </a:xfrm>
          <a:prstGeom prst="rect">
            <a:avLst/>
          </a:prstGeom>
          <a:noFill/>
        </p:spPr>
      </p:pic>
      <p:sp>
        <p:nvSpPr>
          <p:cNvPr id="28" name="Rectangle 27">
            <a:extLst>
              <a:ext uri="{FF2B5EF4-FFF2-40B4-BE49-F238E27FC236}">
                <a16:creationId xmlns:a16="http://schemas.microsoft.com/office/drawing/2014/main" id="{C1CCC6BC-6481-49C1-B144-4DF5E4A0AF9B}"/>
              </a:ext>
              <a:ext uri="{C183D7F6-B498-43B3-948B-1728B52AA6E4}">
                <adec:decorative xmlns:adec="http://schemas.microsoft.com/office/drawing/2017/decorative" val="1"/>
              </a:ext>
            </a:extLst>
          </p:cNvPr>
          <p:cNvSpPr/>
          <p:nvPr/>
        </p:nvSpPr>
        <p:spPr bwMode="auto">
          <a:xfrm>
            <a:off x="418643" y="1313325"/>
            <a:ext cx="5106238" cy="45693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363BBA36-B7D9-4760-96AA-FB3F3BE4E830}"/>
              </a:ext>
              <a:ext uri="{C183D7F6-B498-43B3-948B-1728B52AA6E4}">
                <adec:decorative xmlns:adec="http://schemas.microsoft.com/office/drawing/2017/decorative" val="1"/>
              </a:ext>
            </a:extLst>
          </p:cNvPr>
          <p:cNvSpPr/>
          <p:nvPr/>
        </p:nvSpPr>
        <p:spPr bwMode="auto">
          <a:xfrm>
            <a:off x="6216397" y="1313325"/>
            <a:ext cx="5543514" cy="45693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the different types of flat files, such as Excel files and csv files.">
            <a:extLst>
              <a:ext uri="{FF2B5EF4-FFF2-40B4-BE49-F238E27FC236}">
                <a16:creationId xmlns:a16="http://schemas.microsoft.com/office/drawing/2014/main" id="{242C2150-32A9-41D7-9D33-9075CE555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891" y="2734422"/>
            <a:ext cx="2873742" cy="1389153"/>
          </a:xfrm>
          <a:prstGeom prst="rect">
            <a:avLst/>
          </a:prstGeom>
        </p:spPr>
      </p:pic>
    </p:spTree>
    <p:extLst>
      <p:ext uri="{BB962C8B-B14F-4D97-AF65-F5344CB8AC3E}">
        <p14:creationId xmlns:p14="http://schemas.microsoft.com/office/powerpoint/2010/main" val="42833586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76B100-DAFD-4B17-8CEA-E20D9CD4B5ED}"/>
              </a:ext>
            </a:extLst>
          </p:cNvPr>
          <p:cNvSpPr/>
          <p:nvPr/>
        </p:nvSpPr>
        <p:spPr bwMode="auto">
          <a:xfrm>
            <a:off x="1209040" y="1270000"/>
            <a:ext cx="9347200" cy="465487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Get data from relational data sources</a:t>
            </a:r>
          </a:p>
        </p:txBody>
      </p:sp>
      <p:sp>
        <p:nvSpPr>
          <p:cNvPr id="19" name="Rectangle 18">
            <a:extLst>
              <a:ext uri="{FF2B5EF4-FFF2-40B4-BE49-F238E27FC236}">
                <a16:creationId xmlns:a16="http://schemas.microsoft.com/office/drawing/2014/main" id="{FF9C7EB0-1AD5-4FDA-806F-13AF8369E974}"/>
              </a:ext>
              <a:ext uri="{C183D7F6-B498-43B3-948B-1728B52AA6E4}">
                <adec:decorative xmlns:adec="http://schemas.microsoft.com/office/drawing/2017/decorative" val="1"/>
              </a:ext>
            </a:extLst>
          </p:cNvPr>
          <p:cNvSpPr/>
          <p:nvPr/>
        </p:nvSpPr>
        <p:spPr bwMode="auto">
          <a:xfrm>
            <a:off x="418642" y="1355561"/>
            <a:ext cx="10970717" cy="438483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n image showing Power BI ingesting data from a SQL database to build a Power BI report.">
            <a:extLst>
              <a:ext uri="{FF2B5EF4-FFF2-40B4-BE49-F238E27FC236}">
                <a16:creationId xmlns:a16="http://schemas.microsoft.com/office/drawing/2014/main" id="{DAB8372D-F83D-4E7C-BD47-9D0743260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440" y="1464878"/>
            <a:ext cx="7589520" cy="4166204"/>
          </a:xfrm>
          <a:prstGeom prst="rect">
            <a:avLst/>
          </a:prstGeom>
        </p:spPr>
      </p:pic>
    </p:spTree>
    <p:extLst>
      <p:ext uri="{BB962C8B-B14F-4D97-AF65-F5344CB8AC3E}">
        <p14:creationId xmlns:p14="http://schemas.microsoft.com/office/powerpoint/2010/main" val="6883826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wrap="square" anchor="t">
            <a:normAutofit/>
          </a:bodyPr>
          <a:lstStyle/>
          <a:p>
            <a:r>
              <a:rPr lang="en-US" dirty="0"/>
              <a:t>Get data from NoSQL</a:t>
            </a:r>
          </a:p>
        </p:txBody>
      </p:sp>
      <p:sp>
        <p:nvSpPr>
          <p:cNvPr id="6" name="Rectangle 5">
            <a:extLst>
              <a:ext uri="{FF2B5EF4-FFF2-40B4-BE49-F238E27FC236}">
                <a16:creationId xmlns:a16="http://schemas.microsoft.com/office/drawing/2014/main" id="{1CBFB3E1-32C9-49B6-8386-A40645C78AFB}"/>
              </a:ext>
              <a:ext uri="{C183D7F6-B498-43B3-948B-1728B52AA6E4}">
                <adec:decorative xmlns:adec="http://schemas.microsoft.com/office/drawing/2017/decorative" val="1"/>
              </a:ext>
            </a:extLst>
          </p:cNvPr>
          <p:cNvSpPr/>
          <p:nvPr/>
        </p:nvSpPr>
        <p:spPr bwMode="auto">
          <a:xfrm>
            <a:off x="418642" y="1452879"/>
            <a:ext cx="5543785" cy="402336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9EF9792-8233-47E0-BC39-871C8757E6DF}"/>
              </a:ext>
              <a:ext uri="{C183D7F6-B498-43B3-948B-1728B52AA6E4}">
                <adec:decorative xmlns:adec="http://schemas.microsoft.com/office/drawing/2017/decorative" val="1"/>
              </a:ext>
            </a:extLst>
          </p:cNvPr>
          <p:cNvSpPr/>
          <p:nvPr/>
        </p:nvSpPr>
        <p:spPr bwMode="auto">
          <a:xfrm>
            <a:off x="6228334" y="1452880"/>
            <a:ext cx="5679186" cy="402336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Get Data dialog with Azure Cosmos DB selected.">
            <a:extLst>
              <a:ext uri="{FF2B5EF4-FFF2-40B4-BE49-F238E27FC236}">
                <a16:creationId xmlns:a16="http://schemas.microsoft.com/office/drawing/2014/main" id="{90A44D9A-2FC4-4C2C-A13B-9CF3E2EC89E1}"/>
              </a:ext>
            </a:extLst>
          </p:cNvPr>
          <p:cNvPicPr>
            <a:picLocks noChangeAspect="1"/>
          </p:cNvPicPr>
          <p:nvPr/>
        </p:nvPicPr>
        <p:blipFill>
          <a:blip r:embed="rId3"/>
          <a:stretch>
            <a:fillRect/>
          </a:stretch>
        </p:blipFill>
        <p:spPr>
          <a:xfrm>
            <a:off x="1418696" y="1602560"/>
            <a:ext cx="3386984" cy="3723997"/>
          </a:xfrm>
          <a:prstGeom prst="rect">
            <a:avLst/>
          </a:prstGeom>
        </p:spPr>
      </p:pic>
      <p:pic>
        <p:nvPicPr>
          <p:cNvPr id="5" name="Picture 4" descr="An image showing Power Query with data imported from a CosmosDB data store.">
            <a:extLst>
              <a:ext uri="{FF2B5EF4-FFF2-40B4-BE49-F238E27FC236}">
                <a16:creationId xmlns:a16="http://schemas.microsoft.com/office/drawing/2014/main" id="{6D3BAE76-A5E5-4F30-8229-E217E307E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619" y="1947914"/>
            <a:ext cx="5470616" cy="3033288"/>
          </a:xfrm>
          <a:prstGeom prst="rect">
            <a:avLst/>
          </a:prstGeom>
        </p:spPr>
      </p:pic>
    </p:spTree>
    <p:extLst>
      <p:ext uri="{BB962C8B-B14F-4D97-AF65-F5344CB8AC3E}">
        <p14:creationId xmlns:p14="http://schemas.microsoft.com/office/powerpoint/2010/main" val="46308571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082F089A2E142B7EEC142F0B77156" ma:contentTypeVersion="2" ma:contentTypeDescription="Create a new document." ma:contentTypeScope="" ma:versionID="a18ff7aa78ff641640461793c04c2c87">
  <xsd:schema xmlns:xsd="http://www.w3.org/2001/XMLSchema" xmlns:xs="http://www.w3.org/2001/XMLSchema" xmlns:p="http://schemas.microsoft.com/office/2006/metadata/properties" xmlns:ns2="37c5ba75-6d06-48a7-85a2-e1c3f977cd2c" targetNamespace="http://schemas.microsoft.com/office/2006/metadata/properties" ma:root="true" ma:fieldsID="56ab52bb17ee22a3f136d9a3a665330e" ns2:_="">
    <xsd:import namespace="37c5ba75-6d06-48a7-85a2-e1c3f977cd2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c5ba75-6d06-48a7-85a2-e1c3f977cd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8C75D4-B53F-4BE2-8B77-083C21D0C596}"/>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1651</TotalTime>
  <Words>3950</Words>
  <Application>Microsoft Office PowerPoint</Application>
  <PresentationFormat>Widescreen</PresentationFormat>
  <Paragraphs>257</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M02: Prepare Data in Power BI</vt:lpstr>
      <vt:lpstr> Module Agenda </vt:lpstr>
      <vt:lpstr>Lesson 1: Data Analytics and Microsoft</vt:lpstr>
      <vt:lpstr>Learning Objectives</vt:lpstr>
      <vt:lpstr>Introduction to getting data</vt:lpstr>
      <vt:lpstr>Get data from flat files</vt:lpstr>
      <vt:lpstr>Get data from relational data sources</vt:lpstr>
      <vt:lpstr>Get data from NoSQL</vt:lpstr>
      <vt:lpstr>Get data from applications</vt:lpstr>
      <vt:lpstr>Get data from Analysis Services</vt:lpstr>
      <vt:lpstr>Get data from Microsoft Dataverse</vt:lpstr>
      <vt:lpstr>Get data from a dataflow</vt:lpstr>
      <vt:lpstr>Review Questions</vt:lpstr>
      <vt:lpstr>Lesson 2: Optimize Performance</vt:lpstr>
      <vt:lpstr>Select a Storage Mode</vt:lpstr>
      <vt:lpstr>Fix Performance Issues</vt:lpstr>
      <vt:lpstr>Optimize Query Performance</vt:lpstr>
      <vt:lpstr>Query Folding</vt:lpstr>
      <vt:lpstr>Review Questions</vt:lpstr>
      <vt:lpstr>Lesson 3: Resolve Data Errors</vt:lpstr>
      <vt:lpstr>Identify and Resolve Data Import Errors</vt:lpstr>
      <vt:lpstr>Review Questions</vt:lpstr>
      <vt:lpstr>Module Overview</vt:lpstr>
      <vt:lpstr>Lab: Prepare Data in Power BI Desktop</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430</cp:revision>
  <dcterms:created xsi:type="dcterms:W3CDTF">2020-04-30T00:33:59Z</dcterms:created>
  <dcterms:modified xsi:type="dcterms:W3CDTF">2022-02-23T22:32:51Z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0x0101005EE082F089A2E142B7EEC142F0B77156</vt:lpwstr>
  </property>
</Properties>
</file>