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45" r:id="rId1"/>
  </p:sldMasterIdLst>
  <p:notesMasterIdLst>
    <p:notesMasterId r:id="rId16"/>
  </p:notesMasterIdLst>
  <p:sldIdLst>
    <p:sldId id="256" r:id="rId2"/>
    <p:sldId id="280" r:id="rId3"/>
    <p:sldId id="279" r:id="rId4"/>
    <p:sldId id="430" r:id="rId5"/>
    <p:sldId id="415" r:id="rId6"/>
    <p:sldId id="431" r:id="rId7"/>
    <p:sldId id="432" r:id="rId8"/>
    <p:sldId id="286" r:id="rId9"/>
    <p:sldId id="433" r:id="rId10"/>
    <p:sldId id="284" r:id="rId11"/>
    <p:sldId id="434" r:id="rId12"/>
    <p:sldId id="289" r:id="rId13"/>
    <p:sldId id="435" r:id="rId14"/>
    <p:sldId id="3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53" autoAdjust="0"/>
  </p:normalViewPr>
  <p:slideViewPr>
    <p:cSldViewPr snapToGrid="0">
      <p:cViewPr varScale="1">
        <p:scale>
          <a:sx n="60" d="100"/>
          <a:sy n="60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A519C-90A0-4E66-89AD-B2B05D54A8DE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91CA0-EEE1-42C5-AAF8-FF8F00FF4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6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434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2E715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2B0DD24B-2BDE-B94A-8A2C-22E72168C842}" type="datetime1">
              <a:rPr lang="en-CA" smtClean="0"/>
              <a:t>2023-01-08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AB8-3846-0F40-9A65-A88FCE500804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44D-3FFD-634B-B639-7E5C12600033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25B955B8-DF68-0F4B-B5A5-401A2C089FB8}" type="datetime1">
              <a:rPr lang="en-CA" smtClean="0"/>
              <a:t>2023-01-08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9C025111-2264-4141-9397-F5823A4D20E8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9C35-ADF6-5F4D-96C1-54493E5BE55D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5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3E1D8280-7BCD-3E4A-9887-A3E719108279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5EB4C9FC-4B36-5345-B2DB-ABB6B6895720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2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5933BC4B-0C11-7441-ADFB-D5B10B0A9391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05E-06B8-584D-A960-CC67799260DE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2352-E0AF-564A-8571-E9D5AD9E01D9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9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0423-E000-C748-B7D1-E77A53D13283}" type="datetime1">
              <a:rPr lang="en-CA" smtClean="0"/>
              <a:t>2023-01-08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kedin.com/in/jahanzebabba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ahanzeb.abbas@georgiancollege.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AIDI 1010 - </a:t>
            </a:r>
            <a:r>
              <a:rPr lang="en-CA" sz="4000" b="1" u="sng" dirty="0"/>
              <a:t>WEEK1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CA" sz="4000" dirty="0"/>
              <a:t>Introduction to </a:t>
            </a:r>
            <a:r>
              <a:rPr lang="en-CA" sz="4000" dirty="0" smtClean="0"/>
              <a:t>Emerging Technologies</a:t>
            </a:r>
            <a:br>
              <a:rPr lang="en-CA" sz="4000" dirty="0" smtClean="0"/>
            </a:br>
            <a:r>
              <a:rPr lang="en-CA" sz="4000" dirty="0"/>
              <a:t/>
            </a:r>
            <a:br>
              <a:rPr lang="en-CA" sz="4000" dirty="0"/>
            </a:br>
            <a:r>
              <a:rPr lang="en-CA" sz="4000" b="1" dirty="0" smtClean="0"/>
              <a:t>Winter 2023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Jahanzeb Abbas (JB)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0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Details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Group Assignments </a:t>
            </a:r>
            <a:r>
              <a:rPr lang="en-US" b="1" dirty="0" smtClean="0"/>
              <a:t>70% </a:t>
            </a:r>
            <a:endParaRPr lang="en-US" dirty="0"/>
          </a:p>
          <a:p>
            <a:pPr lvl="1"/>
            <a:r>
              <a:rPr lang="en-US" dirty="0" smtClean="0"/>
              <a:t>20% </a:t>
            </a:r>
            <a:r>
              <a:rPr lang="en-US" dirty="0" smtClean="0"/>
              <a:t>– Assignment 1 (“Group Topic &amp; Problem Statement”)</a:t>
            </a:r>
          </a:p>
          <a:p>
            <a:pPr lvl="2"/>
            <a:r>
              <a:rPr lang="en-US" dirty="0" smtClean="0">
                <a:ln>
                  <a:solidFill>
                    <a:srgbClr val="FF0000"/>
                  </a:solidFill>
                </a:ln>
              </a:rPr>
              <a:t>Details 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to be shared WEEK 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3; Due on WEEK 5</a:t>
            </a:r>
          </a:p>
          <a:p>
            <a:pPr lvl="1"/>
            <a:r>
              <a:rPr lang="en-US" dirty="0" smtClean="0"/>
              <a:t>20% </a:t>
            </a:r>
            <a:r>
              <a:rPr lang="en-US" dirty="0" smtClean="0"/>
              <a:t>– Assignment 2 (“Group Share, Prototype Presentation”)</a:t>
            </a:r>
            <a:endParaRPr lang="en-US" dirty="0"/>
          </a:p>
          <a:p>
            <a:pPr lvl="2"/>
            <a:r>
              <a:rPr lang="en-US" dirty="0" smtClean="0">
                <a:ln>
                  <a:solidFill>
                    <a:srgbClr val="FF0000"/>
                  </a:solidFill>
                </a:ln>
              </a:rPr>
              <a:t>Details to be shared WEEK3; Due weekly (per group) starting from WEEK9</a:t>
            </a:r>
            <a:endParaRPr lang="en-US" dirty="0">
              <a:ln>
                <a:solidFill>
                  <a:srgbClr val="FF0000"/>
                </a:solidFill>
              </a:ln>
            </a:endParaRPr>
          </a:p>
          <a:p>
            <a:pPr lvl="1"/>
            <a:r>
              <a:rPr lang="en-US" dirty="0" smtClean="0"/>
              <a:t>30% </a:t>
            </a:r>
            <a:r>
              <a:rPr lang="en-US" dirty="0"/>
              <a:t>– </a:t>
            </a:r>
            <a:r>
              <a:rPr lang="en-US" dirty="0" smtClean="0"/>
              <a:t>Project (“Group Share, Implementation”)</a:t>
            </a:r>
          </a:p>
          <a:p>
            <a:pPr lvl="2"/>
            <a:r>
              <a:rPr lang="en-US" dirty="0" smtClean="0">
                <a:ln>
                  <a:solidFill>
                    <a:srgbClr val="FF0000"/>
                  </a:solidFill>
                </a:ln>
              </a:rPr>
              <a:t>Details 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to be shared 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WEEK3; Due on WEEK 14</a:t>
            </a:r>
            <a:endParaRPr lang="en-US" dirty="0"/>
          </a:p>
          <a:p>
            <a:pPr lvl="0"/>
            <a:r>
              <a:rPr lang="en-US" b="1" dirty="0" smtClean="0"/>
              <a:t>Test 30</a:t>
            </a:r>
            <a:r>
              <a:rPr lang="en-US" b="1" dirty="0"/>
              <a:t>% </a:t>
            </a:r>
            <a:endParaRPr lang="en-US" dirty="0"/>
          </a:p>
          <a:p>
            <a:pPr lvl="1"/>
            <a:r>
              <a:rPr lang="en-US" dirty="0" smtClean="0"/>
              <a:t>15% </a:t>
            </a:r>
            <a:r>
              <a:rPr lang="en-US" dirty="0"/>
              <a:t>– Mid-Term </a:t>
            </a:r>
            <a:r>
              <a:rPr lang="en-US" dirty="0" smtClean="0"/>
              <a:t>Exam (Multiple Choice, Multi-Answers)</a:t>
            </a:r>
          </a:p>
          <a:p>
            <a:pPr lvl="2"/>
            <a:r>
              <a:rPr lang="en-US" dirty="0" smtClean="0">
                <a:ln>
                  <a:solidFill>
                    <a:srgbClr val="FF0000"/>
                  </a:solidFill>
                </a:ln>
              </a:rPr>
              <a:t>Evaluation on WEEK 7</a:t>
            </a:r>
          </a:p>
          <a:p>
            <a:pPr lvl="1"/>
            <a:r>
              <a:rPr lang="en-US" dirty="0" smtClean="0"/>
              <a:t>15% </a:t>
            </a:r>
            <a:r>
              <a:rPr lang="en-US" dirty="0"/>
              <a:t>– </a:t>
            </a:r>
            <a:r>
              <a:rPr lang="en-US" dirty="0" smtClean="0"/>
              <a:t>End-Term </a:t>
            </a:r>
            <a:r>
              <a:rPr lang="en-US" dirty="0"/>
              <a:t>Exam (Multiple Choice, </a:t>
            </a:r>
            <a:r>
              <a:rPr lang="en-US" dirty="0" smtClean="0"/>
              <a:t>Multi-Answers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n>
                  <a:solidFill>
                    <a:srgbClr val="FF0000"/>
                  </a:solidFill>
                </a:ln>
              </a:rPr>
              <a:t>Evaluation on WEEK 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13</a:t>
            </a:r>
            <a:endParaRPr lang="en-US" dirty="0" smtClean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07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Submission/Marking </a:t>
            </a:r>
            <a:r>
              <a:rPr lang="en-US" dirty="0"/>
              <a:t>of Assignments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0000"/>
            </a:pPr>
            <a:r>
              <a:rPr lang="en-US" sz="2400" dirty="0" smtClean="0"/>
              <a:t>Assignments </a:t>
            </a:r>
            <a:r>
              <a:rPr lang="en-US" sz="2400" dirty="0"/>
              <a:t>will be due </a:t>
            </a:r>
            <a:r>
              <a:rPr lang="en-US" sz="2400" dirty="0" smtClean="0"/>
              <a:t>as prescribed on the Course Syllabus</a:t>
            </a:r>
          </a:p>
          <a:p>
            <a:pPr>
              <a:buSzPct val="110000"/>
            </a:pPr>
            <a:r>
              <a:rPr lang="en-US" sz="2400" dirty="0" smtClean="0">
                <a:solidFill>
                  <a:srgbClr val="FF0000"/>
                </a:solidFill>
              </a:rPr>
              <a:t>Late</a:t>
            </a:r>
            <a:r>
              <a:rPr lang="en-US" sz="2400" dirty="0" smtClean="0"/>
              <a:t> assignments will </a:t>
            </a:r>
            <a:r>
              <a:rPr lang="en-US" sz="2400" dirty="0"/>
              <a:t>be </a:t>
            </a:r>
            <a:r>
              <a:rPr lang="en-US" sz="2400" dirty="0" smtClean="0"/>
              <a:t>treated as follows:</a:t>
            </a:r>
          </a:p>
          <a:p>
            <a:pPr lvl="1">
              <a:buSzPct val="110000"/>
            </a:pPr>
            <a:r>
              <a:rPr lang="en-US" sz="2000" dirty="0"/>
              <a:t>Tests/examinations/assignments must be written/submitted at the time specified. </a:t>
            </a:r>
            <a:endParaRPr lang="en-US" sz="2000" dirty="0" smtClean="0"/>
          </a:p>
          <a:p>
            <a:pPr lvl="1">
              <a:buSzPct val="110000"/>
            </a:pPr>
            <a:r>
              <a:rPr lang="en-US" sz="2000" dirty="0" smtClean="0"/>
              <a:t>Requests </a:t>
            </a:r>
            <a:r>
              <a:rPr lang="en-US" sz="2000" dirty="0"/>
              <a:t>for adjustments to that schedule </a:t>
            </a:r>
            <a:r>
              <a:rPr lang="en-US" sz="2000" dirty="0" smtClean="0"/>
              <a:t>must be </a:t>
            </a:r>
            <a:r>
              <a:rPr lang="en-US" sz="2000" dirty="0"/>
              <a:t>made </a:t>
            </a:r>
            <a:r>
              <a:rPr lang="en-US" sz="2000" b="1" u="sng" dirty="0"/>
              <a:t>before</a:t>
            </a:r>
            <a:r>
              <a:rPr lang="en-US" sz="2000" dirty="0"/>
              <a:t> the test/exam/assignment date to the faculty member. Failure to do so will result in a mark of “0”, unless an </a:t>
            </a:r>
            <a:r>
              <a:rPr lang="en-US" sz="2000" dirty="0" smtClean="0"/>
              <a:t>illness/emergency </a:t>
            </a:r>
            <a:r>
              <a:rPr lang="en-US" sz="2000" dirty="0"/>
              <a:t>can be proven with appropriate documentation at no cost to the College</a:t>
            </a:r>
            <a:r>
              <a:rPr lang="en-US" sz="2000" dirty="0" smtClean="0"/>
              <a:t>.</a:t>
            </a:r>
          </a:p>
          <a:p>
            <a:pPr lvl="1">
              <a:buSzPct val="110000"/>
            </a:pPr>
            <a:r>
              <a:rPr lang="en-US" sz="2000" dirty="0" smtClean="0"/>
              <a:t>Default extension of 24-hr late is admitted</a:t>
            </a:r>
            <a:endParaRPr lang="en-US" sz="2000" dirty="0"/>
          </a:p>
          <a:p>
            <a:pPr eaLnBrk="1" hangingPunct="1">
              <a:buSzPct val="110000"/>
            </a:pPr>
            <a:r>
              <a:rPr lang="en-US" sz="2400" dirty="0"/>
              <a:t>The </a:t>
            </a:r>
            <a:r>
              <a:rPr lang="en-US" sz="2400" dirty="0" smtClean="0"/>
              <a:t>assignments will </a:t>
            </a:r>
            <a:r>
              <a:rPr lang="en-US" sz="2400" dirty="0"/>
              <a:t>be marked and returned to the students </a:t>
            </a:r>
            <a:r>
              <a:rPr lang="en-US" sz="2400" dirty="0" smtClean="0"/>
              <a:t>two weeks after </a:t>
            </a:r>
            <a:r>
              <a:rPr lang="en-US" sz="2400" dirty="0"/>
              <a:t>the due date</a:t>
            </a:r>
          </a:p>
        </p:txBody>
      </p:sp>
    </p:spTree>
    <p:extLst>
      <p:ext uri="{BB962C8B-B14F-4D97-AF65-F5344CB8AC3E}">
        <p14:creationId xmlns:p14="http://schemas.microsoft.com/office/powerpoint/2010/main" val="13093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Submission/Marking </a:t>
            </a:r>
            <a:r>
              <a:rPr lang="en-US" dirty="0"/>
              <a:t>of Assignments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10000"/>
              <a:buNone/>
            </a:pPr>
            <a:r>
              <a:rPr lang="en-CA" sz="2400" dirty="0"/>
              <a:t>All assignments and submitted documentation must be cited following APA formatting. </a:t>
            </a:r>
            <a:r>
              <a:rPr lang="en-CA" sz="2400" dirty="0" smtClean="0"/>
              <a:t>All assignment rubrics must be followed carefully.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8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6541" y="3237470"/>
            <a:ext cx="4071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Any </a:t>
            </a:r>
            <a:r>
              <a:rPr lang="en-US" sz="4800" dirty="0" smtClean="0">
                <a:solidFill>
                  <a:srgbClr val="00B050"/>
                </a:solidFill>
              </a:rPr>
              <a:t>Questions?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76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Artificial Intelligence (AI) is a rapidly expanding and dynamic field with new applications and opportunities being discovered every day.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n>
                  <a:solidFill>
                    <a:srgbClr val="FFFF00"/>
                  </a:solidFill>
                </a:ln>
              </a:rPr>
              <a:t>An AI/ML </a:t>
            </a:r>
            <a:r>
              <a:rPr lang="en-US" dirty="0">
                <a:ln>
                  <a:solidFill>
                    <a:srgbClr val="FFFF00"/>
                  </a:solidFill>
                </a:ln>
              </a:rPr>
              <a:t>specialist </a:t>
            </a:r>
            <a:r>
              <a:rPr lang="en-US" dirty="0"/>
              <a:t>must be able to </a:t>
            </a:r>
            <a:r>
              <a:rPr lang="en-US" dirty="0">
                <a:ln>
                  <a:solidFill>
                    <a:srgbClr val="FFFF00"/>
                  </a:solidFill>
                </a:ln>
              </a:rPr>
              <a:t>identify the potential benefits of new technology</a:t>
            </a:r>
            <a:r>
              <a:rPr lang="en-US" dirty="0"/>
              <a:t>, </a:t>
            </a:r>
            <a:r>
              <a:rPr lang="en-US" dirty="0">
                <a:ln>
                  <a:solidFill>
                    <a:srgbClr val="FFFF00"/>
                  </a:solidFill>
                </a:ln>
              </a:rPr>
              <a:t>evaluate the feasibility of implementation </a:t>
            </a:r>
            <a:r>
              <a:rPr lang="en-US" dirty="0"/>
              <a:t>and </a:t>
            </a:r>
            <a:r>
              <a:rPr lang="en-US" dirty="0">
                <a:ln>
                  <a:solidFill>
                    <a:srgbClr val="FFFF00"/>
                  </a:solidFill>
                </a:ln>
              </a:rPr>
              <a:t>apply</a:t>
            </a:r>
            <a:r>
              <a:rPr lang="en-US" dirty="0"/>
              <a:t> new technologies. Students will learn how to design and implement the latest Artificial Intelligence tools to solve these challenges.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Expand on the knowledge of machine learning frameworks by automating the evaluation process of a model and helping the framework select a model for 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1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 (CLO)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851"/>
              </p:ext>
            </p:extLst>
          </p:nvPr>
        </p:nvGraphicFramePr>
        <p:xfrm>
          <a:off x="838200" y="1815807"/>
          <a:ext cx="10515600" cy="823109"/>
        </p:xfrm>
        <a:graphic>
          <a:graphicData uri="http://schemas.openxmlformats.org/drawingml/2006/table">
            <a:tbl>
              <a:tblPr bandRow="1"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3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Students receiving a credit for this course will have reliably demonstrated their ability to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: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710" y="2704658"/>
            <a:ext cx="6020580" cy="3632696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9620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F21441-47FD-8945-81B0-0BE2860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Instructor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BB9346-8837-9C43-88F2-15F7334C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https://www.linkedin.com/in/jahanzebabbas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AF7548-5F27-E94D-B9B7-CD5305B1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55B8-DF68-0F4B-B5A5-401A2C089FB8}" type="datetime1">
              <a:rPr lang="en-CA" smtClean="0"/>
              <a:t>2023-01-08</a:t>
            </a:fld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F61ED-46D3-D44B-9B7C-9F66012E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07" y="2636608"/>
            <a:ext cx="3817951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Instructor’s Contact Detail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67485"/>
            <a:ext cx="8229600" cy="2206309"/>
          </a:xfrm>
        </p:spPr>
        <p:txBody>
          <a:bodyPr>
            <a:normAutofit lnSpcReduction="10000"/>
          </a:bodyPr>
          <a:lstStyle/>
          <a:p>
            <a:pPr eaLnBrk="1" hangingPunct="1">
              <a:buSzPct val="110000"/>
              <a:buFontTx/>
              <a:buNone/>
            </a:pPr>
            <a:r>
              <a:rPr lang="en-US" sz="2400" dirty="0"/>
              <a:t>You can reach me </a:t>
            </a:r>
            <a:r>
              <a:rPr lang="en-US" sz="2400" dirty="0" smtClean="0"/>
              <a:t>via email, response time within 48hrs:</a:t>
            </a:r>
            <a:endParaRPr lang="en-US" sz="2400" dirty="0"/>
          </a:p>
          <a:p>
            <a:pPr eaLnBrk="1" hangingPunct="1">
              <a:buSzPct val="110000"/>
              <a:buFontTx/>
              <a:buNone/>
            </a:pPr>
            <a:endParaRPr lang="en-US" sz="1000" dirty="0"/>
          </a:p>
          <a:p>
            <a:pPr lvl="1" eaLnBrk="1" hangingPunct="1">
              <a:buSzPct val="80000"/>
              <a:buFont typeface="Wingdings" pitchFamily="2" charset="2"/>
              <a:buChar char="Ø"/>
            </a:pPr>
            <a:r>
              <a:rPr lang="en-US" sz="2400" u="sng" dirty="0"/>
              <a:t>Email:</a:t>
            </a:r>
            <a:r>
              <a:rPr lang="en-US" sz="2400" dirty="0"/>
              <a:t>	</a:t>
            </a:r>
            <a:r>
              <a:rPr lang="en-US" sz="2400" b="1" dirty="0" smtClean="0">
                <a:hlinkClick r:id="rId2"/>
              </a:rPr>
              <a:t>jahanzeb.abbas@georgiancollege.ca</a:t>
            </a:r>
            <a:endParaRPr lang="en-US" sz="2000" b="1" dirty="0"/>
          </a:p>
          <a:p>
            <a:pPr eaLnBrk="1" hangingPunct="1">
              <a:buSzPct val="80000"/>
              <a:buFont typeface="Wingdings" pitchFamily="2" charset="2"/>
              <a:buNone/>
            </a:pPr>
            <a:endParaRPr lang="en-US" sz="2400" dirty="0" smtClean="0"/>
          </a:p>
          <a:p>
            <a:pPr algn="ctr" eaLnBrk="1" hangingPunct="1">
              <a:buSzPct val="80000"/>
              <a:buFont typeface="Wingdings" pitchFamily="2" charset="2"/>
              <a:buNone/>
            </a:pPr>
            <a:r>
              <a:rPr lang="en-US" sz="2400" b="1" dirty="0" smtClean="0"/>
              <a:t>Alternatively, you can message me directly on Microsoft Teams, response time will be 2x faster!</a:t>
            </a:r>
            <a:endParaRPr lang="en-US" sz="24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EF6BC1-67FC-6741-93AC-B4E6D6DC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C635-D63E-4D47-A4DD-501D2A7E904E}" type="datetime1">
              <a:rPr lang="en-CA" smtClean="0"/>
              <a:t>2023-01-08</a:t>
            </a:fld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5A04E2-4FC1-CC4F-81DC-627B28C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E065ED-2C29-804C-9368-0D035371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Instructor’s </a:t>
            </a:r>
            <a:r>
              <a:rPr lang="en-US" dirty="0" smtClean="0">
                <a:cs typeface="Arial" pitchFamily="34" charset="0"/>
              </a:rPr>
              <a:t>Expertise/Experience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B1D25C-C85A-5848-9CCE-A542B250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Management &amp; Delivery, Consultation</a:t>
            </a:r>
          </a:p>
          <a:p>
            <a:pPr lvl="1"/>
            <a:r>
              <a:rPr lang="en-US" sz="2000" dirty="0" smtClean="0"/>
              <a:t>Project delivery, Issue management, consultation for different applications (CRM, </a:t>
            </a:r>
            <a:r>
              <a:rPr lang="en-US" sz="2000" dirty="0" err="1" smtClean="0"/>
              <a:t>SaaS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Data Analytics &amp; Modeling, ML Solutions</a:t>
            </a:r>
            <a:endParaRPr lang="en-US" sz="2400" dirty="0"/>
          </a:p>
          <a:p>
            <a:pPr lvl="1"/>
            <a:r>
              <a:rPr lang="en-US" sz="2000" dirty="0"/>
              <a:t>Descriptive, Predictive and </a:t>
            </a:r>
            <a:r>
              <a:rPr lang="en-US" sz="2000" dirty="0" smtClean="0"/>
              <a:t>Prescriptive Modeling</a:t>
            </a:r>
          </a:p>
          <a:p>
            <a:pPr lvl="1"/>
            <a:r>
              <a:rPr lang="en-US" sz="2000" dirty="0" smtClean="0"/>
              <a:t>“Decision” Trees/Engines</a:t>
            </a:r>
            <a:endParaRPr lang="en-US" sz="2000" dirty="0"/>
          </a:p>
          <a:p>
            <a:r>
              <a:rPr lang="en-US" sz="2400" dirty="0" smtClean="0"/>
              <a:t>Data Conversions, Cleansing, ETLs</a:t>
            </a:r>
            <a:endParaRPr lang="en-US" sz="2400" dirty="0"/>
          </a:p>
          <a:p>
            <a:pPr lvl="1"/>
            <a:r>
              <a:rPr lang="en-US" sz="2000" dirty="0"/>
              <a:t>Working with Structured &amp; Unstructured datasets</a:t>
            </a:r>
          </a:p>
          <a:p>
            <a:pPr lvl="1"/>
            <a:r>
              <a:rPr lang="en-US" sz="2000" dirty="0" smtClean="0"/>
              <a:t>Data cleansing, extract, transform, load functions</a:t>
            </a:r>
          </a:p>
          <a:p>
            <a:r>
              <a:rPr lang="en-US" sz="2400" dirty="0" smtClean="0"/>
              <a:t>Instructor/Training Lead</a:t>
            </a:r>
          </a:p>
          <a:p>
            <a:pPr lvl="1"/>
            <a:r>
              <a:rPr lang="en-US" sz="2000" dirty="0" smtClean="0"/>
              <a:t>Artificial intelligence and many enterprise related initiatives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057A5B-6A2E-174C-A4CE-7A4A9CBF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55B8-DF68-0F4B-B5A5-401A2C089FB8}" type="datetime1">
              <a:rPr lang="en-CA" smtClean="0"/>
              <a:t>2023-01-08</a:t>
            </a:fld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6460BD-DB18-644A-A0F6-75A17E82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E065ED-2C29-804C-9368-0D035371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Instructor’s </a:t>
            </a:r>
            <a:r>
              <a:rPr lang="en-US" dirty="0" smtClean="0">
                <a:cs typeface="Arial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B1D25C-C85A-5848-9CCE-A542B250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Principles</a:t>
            </a:r>
          </a:p>
          <a:p>
            <a:pPr lvl="1"/>
            <a:r>
              <a:rPr lang="en-US" sz="2000" dirty="0" smtClean="0"/>
              <a:t>Instructor is a guide – students make their own path</a:t>
            </a:r>
          </a:p>
          <a:p>
            <a:pPr lvl="1"/>
            <a:r>
              <a:rPr lang="en-US" sz="2000" dirty="0" smtClean="0"/>
              <a:t>Learning pathway will </a:t>
            </a:r>
            <a:r>
              <a:rPr lang="en-US" sz="2000" b="1" u="sng" dirty="0" smtClean="0"/>
              <a:t>always</a:t>
            </a:r>
            <a:r>
              <a:rPr lang="en-US" sz="2000" dirty="0" smtClean="0"/>
              <a:t> be dual direction</a:t>
            </a:r>
          </a:p>
          <a:p>
            <a:pPr lvl="1"/>
            <a:r>
              <a:rPr lang="en-US" sz="2000" dirty="0" smtClean="0"/>
              <a:t>Knowledge is power – sharing of power is key for extended learning</a:t>
            </a:r>
          </a:p>
          <a:p>
            <a:pPr lvl="1"/>
            <a:r>
              <a:rPr lang="en-US" sz="2000" dirty="0" smtClean="0"/>
              <a:t>Respect &amp; kindness</a:t>
            </a:r>
          </a:p>
          <a:p>
            <a:r>
              <a:rPr lang="en-US" sz="2400" dirty="0" smtClean="0"/>
              <a:t>Sessions</a:t>
            </a:r>
          </a:p>
          <a:p>
            <a:pPr lvl="1"/>
            <a:r>
              <a:rPr lang="en-US" sz="2000" dirty="0" smtClean="0"/>
              <a:t>Please follow syllabus (subject to changes)</a:t>
            </a:r>
          </a:p>
          <a:p>
            <a:r>
              <a:rPr lang="en-US" sz="2400" dirty="0" smtClean="0"/>
              <a:t>Session Agendas</a:t>
            </a:r>
          </a:p>
          <a:p>
            <a:pPr lvl="1"/>
            <a:r>
              <a:rPr lang="en-US" sz="2000" dirty="0" smtClean="0"/>
              <a:t>Course Learning Outcomes for the week, with “live” coding/sampling on Google </a:t>
            </a:r>
            <a:r>
              <a:rPr lang="en-US" sz="2000" dirty="0" err="1" smtClean="0"/>
              <a:t>Colab</a:t>
            </a:r>
            <a:endParaRPr lang="en-US" sz="2000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057A5B-6A2E-174C-A4CE-7A4A9CBF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55B8-DF68-0F4B-B5A5-401A2C089FB8}" type="datetime1">
              <a:rPr lang="en-CA" smtClean="0"/>
              <a:t>2023-01-08</a:t>
            </a:fld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6460BD-DB18-644A-A0F6-75A17E82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9291" y="1870075"/>
            <a:ext cx="1320350" cy="1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5119"/>
            <a:ext cx="10515600" cy="26146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endParaRPr lang="en-CA" sz="1000" dirty="0"/>
          </a:p>
          <a:p>
            <a:pPr>
              <a:buSzPct val="110000"/>
            </a:pPr>
            <a:r>
              <a:rPr lang="en-US" sz="2400" b="1" dirty="0" smtClean="0"/>
              <a:t>Skills</a:t>
            </a:r>
          </a:p>
          <a:p>
            <a:pPr lvl="1">
              <a:buSzPct val="110000"/>
            </a:pPr>
            <a:r>
              <a:rPr lang="en-US" sz="2000" dirty="0" smtClean="0"/>
              <a:t>Ability and </a:t>
            </a:r>
            <a:r>
              <a:rPr lang="en-US" sz="2000" dirty="0"/>
              <a:t>patience to read and write </a:t>
            </a:r>
            <a:r>
              <a:rPr lang="en-US" sz="2000" dirty="0" smtClean="0"/>
              <a:t>code in Python</a:t>
            </a:r>
            <a:endParaRPr lang="en-US" sz="2000" dirty="0"/>
          </a:p>
          <a:p>
            <a:pPr lvl="1">
              <a:buSzPct val="110000"/>
            </a:pPr>
            <a:r>
              <a:rPr lang="en-US" sz="2000" dirty="0" smtClean="0"/>
              <a:t>Able to research, credit, and find concepts using Google/YT/Peer-Reviewed Paperwork</a:t>
            </a:r>
          </a:p>
          <a:p>
            <a:pPr lvl="1">
              <a:buSzPct val="110000"/>
            </a:pPr>
            <a:r>
              <a:rPr lang="en-US" sz="2000" dirty="0" smtClean="0"/>
              <a:t>Able to share &amp; present ideas to peers</a:t>
            </a:r>
            <a:endParaRPr lang="en-US" sz="2000" dirty="0"/>
          </a:p>
          <a:p>
            <a:pPr>
              <a:buSzPct val="110000"/>
            </a:pPr>
            <a:r>
              <a:rPr lang="en-US" sz="2400" b="1" dirty="0"/>
              <a:t>Helpful</a:t>
            </a:r>
            <a:r>
              <a:rPr lang="en-US" sz="2400" dirty="0"/>
              <a:t>:</a:t>
            </a:r>
          </a:p>
          <a:p>
            <a:pPr lvl="1">
              <a:buSzPct val="110000"/>
            </a:pPr>
            <a:r>
              <a:rPr lang="en-US" sz="2000" dirty="0"/>
              <a:t>Experience with any Programming </a:t>
            </a:r>
            <a:r>
              <a:rPr lang="en-US" sz="2000" dirty="0" smtClean="0"/>
              <a:t>Language</a:t>
            </a:r>
          </a:p>
          <a:p>
            <a:pPr lvl="1">
              <a:buSzPct val="110000"/>
            </a:pPr>
            <a:r>
              <a:rPr lang="en-US" sz="2000" dirty="0" smtClean="0"/>
              <a:t>Knowledge on Machine Learning concepts</a:t>
            </a:r>
          </a:p>
          <a:p>
            <a:pPr lvl="1">
              <a:buSzPct val="110000"/>
            </a:pPr>
            <a:r>
              <a:rPr lang="en-US" sz="2000" dirty="0" smtClean="0">
                <a:solidFill>
                  <a:srgbClr val="FF0000"/>
                </a:solidFill>
              </a:rPr>
              <a:t>Tell me where you stand by filling out the Pre-Course-Survey</a:t>
            </a:r>
          </a:p>
          <a:p>
            <a:pPr lvl="2">
              <a:buSzPct val="110000"/>
            </a:pPr>
            <a:r>
              <a:rPr lang="en-US" sz="1600" dirty="0" smtClean="0">
                <a:solidFill>
                  <a:srgbClr val="FF0000"/>
                </a:solidFill>
              </a:rPr>
              <a:t>This is </a:t>
            </a:r>
            <a:r>
              <a:rPr lang="en-US" sz="1600" b="1" u="sng" dirty="0" smtClean="0">
                <a:solidFill>
                  <a:srgbClr val="FF0000"/>
                </a:solidFill>
              </a:rPr>
              <a:t>important</a:t>
            </a:r>
            <a:r>
              <a:rPr lang="en-US" sz="1600" dirty="0" smtClean="0">
                <a:solidFill>
                  <a:srgbClr val="FF0000"/>
                </a:solidFill>
              </a:rPr>
              <a:t> to understand the scope of “industries” for group-shares</a:t>
            </a:r>
          </a:p>
        </p:txBody>
      </p:sp>
    </p:spTree>
    <p:extLst>
      <p:ext uri="{BB962C8B-B14F-4D97-AF65-F5344CB8AC3E}">
        <p14:creationId xmlns:p14="http://schemas.microsoft.com/office/powerpoint/2010/main" val="21265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E065ED-2C29-804C-9368-0D035371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Expectations from Students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B1D25C-C85A-5848-9CCE-A542B250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Expectations from Students </a:t>
            </a:r>
          </a:p>
          <a:p>
            <a:pPr lvl="1"/>
            <a:r>
              <a:rPr lang="en-US" sz="2000" dirty="0" smtClean="0"/>
              <a:t>Believe and be confident that </a:t>
            </a:r>
            <a:r>
              <a:rPr lang="en-US" sz="2000" b="1" u="sng" dirty="0" smtClean="0"/>
              <a:t>you</a:t>
            </a:r>
            <a:r>
              <a:rPr lang="en-US" sz="2000" dirty="0" smtClean="0"/>
              <a:t> will be leading AI efforts elsewhere in the future</a:t>
            </a:r>
          </a:p>
          <a:p>
            <a:pPr lvl="1"/>
            <a:r>
              <a:rPr lang="en-US" sz="2000" dirty="0" smtClean="0"/>
              <a:t>Empower each other if any of you are struggling</a:t>
            </a:r>
            <a:endParaRPr lang="en-US" sz="2000" dirty="0"/>
          </a:p>
          <a:p>
            <a:pPr lvl="1"/>
            <a:r>
              <a:rPr lang="en-US" sz="2000" dirty="0" smtClean="0"/>
              <a:t>Retain previous session details</a:t>
            </a:r>
          </a:p>
          <a:p>
            <a:pPr lvl="1"/>
            <a:r>
              <a:rPr lang="en-US" sz="2000" dirty="0" smtClean="0"/>
              <a:t>Ask questions of any kind, no question is “stupid” </a:t>
            </a:r>
          </a:p>
          <a:p>
            <a:pPr lvl="1"/>
            <a:r>
              <a:rPr lang="en-US" sz="2000" dirty="0"/>
              <a:t>Show respect to everyone &amp; be </a:t>
            </a:r>
            <a:r>
              <a:rPr lang="en-US" sz="2000" dirty="0" smtClean="0"/>
              <a:t>kind (including to the prof!)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Communicate any delays or late submissions in advance!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057A5B-6A2E-174C-A4CE-7A4A9CBF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55B8-DF68-0F4B-B5A5-401A2C089FB8}" type="datetime1">
              <a:rPr lang="en-CA" smtClean="0"/>
              <a:t>2023-01-08</a:t>
            </a:fld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6460BD-DB18-644A-A0F6-75A17E82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70" y="4001294"/>
            <a:ext cx="3351130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_Template.potx" id="{1796D9FE-FCEA-46C1-B748-12FE3037880F}" vid="{A17809B9-797C-461B-99BE-67988CC989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DC_Template</Template>
  <TotalTime>11555</TotalTime>
  <Words>660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DCTemplate</vt:lpstr>
      <vt:lpstr>AIDI 1010 - WEEK1 Introduction to Emerging Technologies  Winter 2023</vt:lpstr>
      <vt:lpstr>Course Objectives</vt:lpstr>
      <vt:lpstr>Course Learning Outcomes (CLO) </vt:lpstr>
      <vt:lpstr>Instructor</vt:lpstr>
      <vt:lpstr>Instructor’s Contact Detail</vt:lpstr>
      <vt:lpstr>Instructor’s Expertise/Experience</vt:lpstr>
      <vt:lpstr>Instructor’s Methodology</vt:lpstr>
      <vt:lpstr>Prerequisites</vt:lpstr>
      <vt:lpstr>Expectations from Students</vt:lpstr>
      <vt:lpstr>Textbook</vt:lpstr>
      <vt:lpstr>Evaluation Details</vt:lpstr>
      <vt:lpstr>Submission/Marking of Assignments</vt:lpstr>
      <vt:lpstr>Submission/Marking of Assignments</vt:lpstr>
      <vt:lpstr>Thanks!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Ahmad</dc:creator>
  <cp:lastModifiedBy>JB</cp:lastModifiedBy>
  <cp:revision>58</cp:revision>
  <dcterms:created xsi:type="dcterms:W3CDTF">2020-06-03T22:03:42Z</dcterms:created>
  <dcterms:modified xsi:type="dcterms:W3CDTF">2023-01-09T04:49:18Z</dcterms:modified>
</cp:coreProperties>
</file>