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57"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94660"/>
  </p:normalViewPr>
  <p:slideViewPr>
    <p:cSldViewPr snapToGrid="0">
      <p:cViewPr varScale="1">
        <p:scale>
          <a:sx n="85" d="100"/>
          <a:sy n="85" d="100"/>
        </p:scale>
        <p:origin x="48" y="2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6BCE69-F5DB-4CCF-A070-1BB0EF90F367}" type="datetimeFigureOut">
              <a:rPr lang="en-CA" smtClean="0"/>
              <a:t>2023-01-11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E5355F5-9D33-476C-B5C0-98E94F4DF560}" type="slidenum">
              <a:rPr lang="en-CA" smtClean="0"/>
              <a:t>‹#›</a:t>
            </a:fld>
            <a:endParaRPr lang="en-CA"/>
          </a:p>
        </p:txBody>
      </p:sp>
    </p:spTree>
    <p:extLst>
      <p:ext uri="{BB962C8B-B14F-4D97-AF65-F5344CB8AC3E}">
        <p14:creationId xmlns:p14="http://schemas.microsoft.com/office/powerpoint/2010/main" val="4042700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6BCE69-F5DB-4CCF-A070-1BB0EF90F367}" type="datetimeFigureOut">
              <a:rPr lang="en-CA" smtClean="0"/>
              <a:t>2023-01-11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E5355F5-9D33-476C-B5C0-98E94F4DF560}" type="slidenum">
              <a:rPr lang="en-CA" smtClean="0"/>
              <a:t>‹#›</a:t>
            </a:fld>
            <a:endParaRPr lang="en-CA"/>
          </a:p>
        </p:txBody>
      </p:sp>
    </p:spTree>
    <p:extLst>
      <p:ext uri="{BB962C8B-B14F-4D97-AF65-F5344CB8AC3E}">
        <p14:creationId xmlns:p14="http://schemas.microsoft.com/office/powerpoint/2010/main" val="14709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6BCE69-F5DB-4CCF-A070-1BB0EF90F367}" type="datetimeFigureOut">
              <a:rPr lang="en-CA" smtClean="0"/>
              <a:t>2023-01-11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E5355F5-9D33-476C-B5C0-98E94F4DF560}"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4184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6BCE69-F5DB-4CCF-A070-1BB0EF90F367}" type="datetimeFigureOut">
              <a:rPr lang="en-CA" smtClean="0"/>
              <a:t>2023-01-11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E5355F5-9D33-476C-B5C0-98E94F4DF560}" type="slidenum">
              <a:rPr lang="en-CA" smtClean="0"/>
              <a:t>‹#›</a:t>
            </a:fld>
            <a:endParaRPr lang="en-CA"/>
          </a:p>
        </p:txBody>
      </p:sp>
    </p:spTree>
    <p:extLst>
      <p:ext uri="{BB962C8B-B14F-4D97-AF65-F5344CB8AC3E}">
        <p14:creationId xmlns:p14="http://schemas.microsoft.com/office/powerpoint/2010/main" val="3391908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6BCE69-F5DB-4CCF-A070-1BB0EF90F367}" type="datetimeFigureOut">
              <a:rPr lang="en-CA" smtClean="0"/>
              <a:t>2023-01-11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E5355F5-9D33-476C-B5C0-98E94F4DF560}"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2256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6BCE69-F5DB-4CCF-A070-1BB0EF90F367}" type="datetimeFigureOut">
              <a:rPr lang="en-CA" smtClean="0"/>
              <a:t>2023-01-11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E5355F5-9D33-476C-B5C0-98E94F4DF560}" type="slidenum">
              <a:rPr lang="en-CA" smtClean="0"/>
              <a:t>‹#›</a:t>
            </a:fld>
            <a:endParaRPr lang="en-CA"/>
          </a:p>
        </p:txBody>
      </p:sp>
    </p:spTree>
    <p:extLst>
      <p:ext uri="{BB962C8B-B14F-4D97-AF65-F5344CB8AC3E}">
        <p14:creationId xmlns:p14="http://schemas.microsoft.com/office/powerpoint/2010/main" val="2963678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6BCE69-F5DB-4CCF-A070-1BB0EF90F367}" type="datetimeFigureOut">
              <a:rPr lang="en-CA" smtClean="0"/>
              <a:t>2023-01-11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E5355F5-9D33-476C-B5C0-98E94F4DF560}" type="slidenum">
              <a:rPr lang="en-CA" smtClean="0"/>
              <a:t>‹#›</a:t>
            </a:fld>
            <a:endParaRPr lang="en-CA"/>
          </a:p>
        </p:txBody>
      </p:sp>
    </p:spTree>
    <p:extLst>
      <p:ext uri="{BB962C8B-B14F-4D97-AF65-F5344CB8AC3E}">
        <p14:creationId xmlns:p14="http://schemas.microsoft.com/office/powerpoint/2010/main" val="136614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6BCE69-F5DB-4CCF-A070-1BB0EF90F367}" type="datetimeFigureOut">
              <a:rPr lang="en-CA" smtClean="0"/>
              <a:t>2023-01-11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E5355F5-9D33-476C-B5C0-98E94F4DF560}" type="slidenum">
              <a:rPr lang="en-CA" smtClean="0"/>
              <a:t>‹#›</a:t>
            </a:fld>
            <a:endParaRPr lang="en-CA"/>
          </a:p>
        </p:txBody>
      </p:sp>
    </p:spTree>
    <p:extLst>
      <p:ext uri="{BB962C8B-B14F-4D97-AF65-F5344CB8AC3E}">
        <p14:creationId xmlns:p14="http://schemas.microsoft.com/office/powerpoint/2010/main" val="277317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6BCE69-F5DB-4CCF-A070-1BB0EF90F367}" type="datetimeFigureOut">
              <a:rPr lang="en-CA" smtClean="0"/>
              <a:t>2023-01-11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E5355F5-9D33-476C-B5C0-98E94F4DF560}" type="slidenum">
              <a:rPr lang="en-CA" smtClean="0"/>
              <a:t>‹#›</a:t>
            </a:fld>
            <a:endParaRPr lang="en-CA"/>
          </a:p>
        </p:txBody>
      </p:sp>
    </p:spTree>
    <p:extLst>
      <p:ext uri="{BB962C8B-B14F-4D97-AF65-F5344CB8AC3E}">
        <p14:creationId xmlns:p14="http://schemas.microsoft.com/office/powerpoint/2010/main" val="63743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6BCE69-F5DB-4CCF-A070-1BB0EF90F367}" type="datetimeFigureOut">
              <a:rPr lang="en-CA" smtClean="0"/>
              <a:t>2023-01-11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E5355F5-9D33-476C-B5C0-98E94F4DF560}" type="slidenum">
              <a:rPr lang="en-CA" smtClean="0"/>
              <a:t>‹#›</a:t>
            </a:fld>
            <a:endParaRPr lang="en-CA"/>
          </a:p>
        </p:txBody>
      </p:sp>
    </p:spTree>
    <p:extLst>
      <p:ext uri="{BB962C8B-B14F-4D97-AF65-F5344CB8AC3E}">
        <p14:creationId xmlns:p14="http://schemas.microsoft.com/office/powerpoint/2010/main" val="421248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6BCE69-F5DB-4CCF-A070-1BB0EF90F367}" type="datetimeFigureOut">
              <a:rPr lang="en-CA" smtClean="0"/>
              <a:t>2023-01-11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E5355F5-9D33-476C-B5C0-98E94F4DF560}" type="slidenum">
              <a:rPr lang="en-CA" smtClean="0"/>
              <a:t>‹#›</a:t>
            </a:fld>
            <a:endParaRPr lang="en-CA"/>
          </a:p>
        </p:txBody>
      </p:sp>
    </p:spTree>
    <p:extLst>
      <p:ext uri="{BB962C8B-B14F-4D97-AF65-F5344CB8AC3E}">
        <p14:creationId xmlns:p14="http://schemas.microsoft.com/office/powerpoint/2010/main" val="328428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6BCE69-F5DB-4CCF-A070-1BB0EF90F367}" type="datetimeFigureOut">
              <a:rPr lang="en-CA" smtClean="0"/>
              <a:t>2023-01-11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E5355F5-9D33-476C-B5C0-98E94F4DF560}" type="slidenum">
              <a:rPr lang="en-CA" smtClean="0"/>
              <a:t>‹#›</a:t>
            </a:fld>
            <a:endParaRPr lang="en-CA"/>
          </a:p>
        </p:txBody>
      </p:sp>
    </p:spTree>
    <p:extLst>
      <p:ext uri="{BB962C8B-B14F-4D97-AF65-F5344CB8AC3E}">
        <p14:creationId xmlns:p14="http://schemas.microsoft.com/office/powerpoint/2010/main" val="310241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6BCE69-F5DB-4CCF-A070-1BB0EF90F367}" type="datetimeFigureOut">
              <a:rPr lang="en-CA" smtClean="0"/>
              <a:t>2023-01-11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E5355F5-9D33-476C-B5C0-98E94F4DF560}" type="slidenum">
              <a:rPr lang="en-CA" smtClean="0"/>
              <a:t>‹#›</a:t>
            </a:fld>
            <a:endParaRPr lang="en-CA"/>
          </a:p>
        </p:txBody>
      </p:sp>
    </p:spTree>
    <p:extLst>
      <p:ext uri="{BB962C8B-B14F-4D97-AF65-F5344CB8AC3E}">
        <p14:creationId xmlns:p14="http://schemas.microsoft.com/office/powerpoint/2010/main" val="201502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BCE69-F5DB-4CCF-A070-1BB0EF90F367}" type="datetimeFigureOut">
              <a:rPr lang="en-CA" smtClean="0"/>
              <a:t>2023-01-11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E5355F5-9D33-476C-B5C0-98E94F4DF560}" type="slidenum">
              <a:rPr lang="en-CA" smtClean="0"/>
              <a:t>‹#›</a:t>
            </a:fld>
            <a:endParaRPr lang="en-CA"/>
          </a:p>
        </p:txBody>
      </p:sp>
    </p:spTree>
    <p:extLst>
      <p:ext uri="{BB962C8B-B14F-4D97-AF65-F5344CB8AC3E}">
        <p14:creationId xmlns:p14="http://schemas.microsoft.com/office/powerpoint/2010/main" val="105859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6BCE69-F5DB-4CCF-A070-1BB0EF90F367}" type="datetimeFigureOut">
              <a:rPr lang="en-CA" smtClean="0"/>
              <a:t>2023-01-11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E5355F5-9D33-476C-B5C0-98E94F4DF560}" type="slidenum">
              <a:rPr lang="en-CA" smtClean="0"/>
              <a:t>‹#›</a:t>
            </a:fld>
            <a:endParaRPr lang="en-CA"/>
          </a:p>
        </p:txBody>
      </p:sp>
    </p:spTree>
    <p:extLst>
      <p:ext uri="{BB962C8B-B14F-4D97-AF65-F5344CB8AC3E}">
        <p14:creationId xmlns:p14="http://schemas.microsoft.com/office/powerpoint/2010/main" val="689656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6BCE69-F5DB-4CCF-A070-1BB0EF90F367}" type="datetimeFigureOut">
              <a:rPr lang="en-CA" smtClean="0"/>
              <a:t>2023-01-11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E5355F5-9D33-476C-B5C0-98E94F4DF560}" type="slidenum">
              <a:rPr lang="en-CA" smtClean="0"/>
              <a:t>‹#›</a:t>
            </a:fld>
            <a:endParaRPr lang="en-CA"/>
          </a:p>
        </p:txBody>
      </p:sp>
    </p:spTree>
    <p:extLst>
      <p:ext uri="{BB962C8B-B14F-4D97-AF65-F5344CB8AC3E}">
        <p14:creationId xmlns:p14="http://schemas.microsoft.com/office/powerpoint/2010/main" val="1382282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6BCE69-F5DB-4CCF-A070-1BB0EF90F367}" type="datetimeFigureOut">
              <a:rPr lang="en-CA" smtClean="0"/>
              <a:t>2023-01-11</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5355F5-9D33-476C-B5C0-98E94F4DF560}" type="slidenum">
              <a:rPr lang="en-CA" smtClean="0"/>
              <a:t>‹#›</a:t>
            </a:fld>
            <a:endParaRPr lang="en-CA"/>
          </a:p>
        </p:txBody>
      </p:sp>
    </p:spTree>
    <p:extLst>
      <p:ext uri="{BB962C8B-B14F-4D97-AF65-F5344CB8AC3E}">
        <p14:creationId xmlns:p14="http://schemas.microsoft.com/office/powerpoint/2010/main" val="1552624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dbc.noaa.gov/station_page.php?station=4500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B7B4-AE5F-40D8-AD7F-85AA25B9B9E3}"/>
              </a:ext>
            </a:extLst>
          </p:cNvPr>
          <p:cNvSpPr>
            <a:spLocks noGrp="1"/>
          </p:cNvSpPr>
          <p:nvPr>
            <p:ph type="ctrTitle"/>
          </p:nvPr>
        </p:nvSpPr>
        <p:spPr/>
        <p:txBody>
          <a:bodyPr/>
          <a:lstStyle/>
          <a:p>
            <a:r>
              <a:rPr lang="en-CA" dirty="0"/>
              <a:t>Technical weekly meeting</a:t>
            </a:r>
          </a:p>
        </p:txBody>
      </p:sp>
      <p:sp>
        <p:nvSpPr>
          <p:cNvPr id="3" name="Subtitle 2">
            <a:extLst>
              <a:ext uri="{FF2B5EF4-FFF2-40B4-BE49-F238E27FC236}">
                <a16:creationId xmlns:a16="http://schemas.microsoft.com/office/drawing/2014/main" id="{9D178E3A-3E62-4CCB-85B0-E2D91DA102F2}"/>
              </a:ext>
            </a:extLst>
          </p:cNvPr>
          <p:cNvSpPr>
            <a:spLocks noGrp="1"/>
          </p:cNvSpPr>
          <p:nvPr>
            <p:ph type="subTitle" idx="1"/>
          </p:nvPr>
        </p:nvSpPr>
        <p:spPr/>
        <p:txBody>
          <a:bodyPr/>
          <a:lstStyle/>
          <a:p>
            <a:r>
              <a:rPr lang="en-CA" dirty="0"/>
              <a:t>January 12</a:t>
            </a:r>
            <a:r>
              <a:rPr lang="en-CA" baseline="30000" dirty="0"/>
              <a:t>th</a:t>
            </a:r>
            <a:r>
              <a:rPr lang="en-CA" dirty="0"/>
              <a:t> 2023</a:t>
            </a:r>
          </a:p>
        </p:txBody>
      </p:sp>
    </p:spTree>
    <p:extLst>
      <p:ext uri="{BB962C8B-B14F-4D97-AF65-F5344CB8AC3E}">
        <p14:creationId xmlns:p14="http://schemas.microsoft.com/office/powerpoint/2010/main" val="4034881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386C-347D-46DF-838C-23B887EA55CA}"/>
              </a:ext>
            </a:extLst>
          </p:cNvPr>
          <p:cNvSpPr>
            <a:spLocks noGrp="1"/>
          </p:cNvSpPr>
          <p:nvPr>
            <p:ph type="title"/>
          </p:nvPr>
        </p:nvSpPr>
        <p:spPr/>
        <p:txBody>
          <a:bodyPr/>
          <a:lstStyle/>
          <a:p>
            <a:r>
              <a:rPr lang="en-CA" dirty="0"/>
              <a:t>Updates</a:t>
            </a:r>
          </a:p>
        </p:txBody>
      </p:sp>
      <p:sp>
        <p:nvSpPr>
          <p:cNvPr id="3" name="Content Placeholder 2">
            <a:extLst>
              <a:ext uri="{FF2B5EF4-FFF2-40B4-BE49-F238E27FC236}">
                <a16:creationId xmlns:a16="http://schemas.microsoft.com/office/drawing/2014/main" id="{A408E500-600C-41F4-A48A-76E6317B4CB2}"/>
              </a:ext>
            </a:extLst>
          </p:cNvPr>
          <p:cNvSpPr>
            <a:spLocks noGrp="1"/>
          </p:cNvSpPr>
          <p:nvPr>
            <p:ph idx="1"/>
          </p:nvPr>
        </p:nvSpPr>
        <p:spPr/>
        <p:txBody>
          <a:bodyPr/>
          <a:lstStyle/>
          <a:p>
            <a:r>
              <a:rPr lang="en-CA" dirty="0">
                <a:latin typeface="Times New Roman" panose="02020603050405020304" pitchFamily="18" charset="0"/>
                <a:cs typeface="Times New Roman" panose="02020603050405020304" pitchFamily="18" charset="0"/>
              </a:rPr>
              <a:t>AI team members (will be joining next week)</a:t>
            </a:r>
          </a:p>
          <a:p>
            <a:pPr lvl="1"/>
            <a:r>
              <a:rPr lang="en-CA" sz="1800" dirty="0">
                <a:latin typeface="Times New Roman" panose="02020603050405020304" pitchFamily="18" charset="0"/>
                <a:cs typeface="Times New Roman" panose="02020603050405020304" pitchFamily="18" charset="0"/>
              </a:rPr>
              <a:t>Focus on parts of the following points from Dr. Houser:</a:t>
            </a:r>
          </a:p>
          <a:p>
            <a:pPr lvl="1">
              <a:buFont typeface="Arial" panose="020B0604020202020204" pitchFamily="34" charset="0"/>
              <a:buChar char="•"/>
            </a:pPr>
            <a:r>
              <a:rPr lang="en-CA" sz="1800" b="1" i="0" dirty="0">
                <a:solidFill>
                  <a:srgbClr val="242424"/>
                </a:solidFill>
                <a:effectLst/>
                <a:latin typeface="Times New Roman" panose="02020603050405020304" pitchFamily="18" charset="0"/>
                <a:cs typeface="Times New Roman" panose="02020603050405020304" pitchFamily="18" charset="0"/>
              </a:rPr>
              <a:t>Question 2</a:t>
            </a:r>
            <a:r>
              <a:rPr lang="en-CA" sz="1800" b="0" i="0" dirty="0">
                <a:solidFill>
                  <a:srgbClr val="242424"/>
                </a:solidFill>
                <a:effectLst/>
                <a:latin typeface="Times New Roman" panose="02020603050405020304" pitchFamily="18" charset="0"/>
                <a:cs typeface="Times New Roman" panose="02020603050405020304" pitchFamily="18" charset="0"/>
              </a:rPr>
              <a:t>: Using the above model, we would like to predict the wave, current and temperature conditions for past drownings and rescues at Kincardine and along the Huron shore of Bruce County.  </a:t>
            </a:r>
            <a:r>
              <a:rPr lang="en-CA" sz="1800" b="1" i="0" dirty="0">
                <a:solidFill>
                  <a:srgbClr val="242424"/>
                </a:solidFill>
                <a:effectLst/>
                <a:latin typeface="Times New Roman" panose="02020603050405020304" pitchFamily="18" charset="0"/>
                <a:cs typeface="Times New Roman" panose="02020603050405020304" pitchFamily="18" charset="0"/>
              </a:rPr>
              <a:t>Data needed</a:t>
            </a:r>
            <a:r>
              <a:rPr lang="en-CA" sz="1800" b="0" i="0" dirty="0">
                <a:solidFill>
                  <a:srgbClr val="242424"/>
                </a:solidFill>
                <a:effectLst/>
                <a:latin typeface="Times New Roman" panose="02020603050405020304" pitchFamily="18" charset="0"/>
                <a:cs typeface="Times New Roman" panose="02020603050405020304" pitchFamily="18" charset="0"/>
              </a:rPr>
              <a:t>: Historical Weather and wave data from NOAA and Environment Canada.</a:t>
            </a:r>
          </a:p>
          <a:p>
            <a:pPr lvl="1">
              <a:buFont typeface="Arial" panose="020B0604020202020204" pitchFamily="34" charset="0"/>
              <a:buChar char="•"/>
            </a:pPr>
            <a:r>
              <a:rPr lang="en-CA" sz="1800" b="1" i="0" dirty="0">
                <a:solidFill>
                  <a:srgbClr val="242424"/>
                </a:solidFill>
                <a:effectLst/>
                <a:latin typeface="Times New Roman" panose="02020603050405020304" pitchFamily="18" charset="0"/>
                <a:cs typeface="Times New Roman" panose="02020603050405020304" pitchFamily="18" charset="0"/>
              </a:rPr>
              <a:t>Question 3</a:t>
            </a:r>
            <a:r>
              <a:rPr lang="en-CA" sz="1800" b="0" i="0" dirty="0">
                <a:solidFill>
                  <a:srgbClr val="242424"/>
                </a:solidFill>
                <a:effectLst/>
                <a:latin typeface="Times New Roman" panose="02020603050405020304" pitchFamily="18" charset="0"/>
                <a:cs typeface="Times New Roman" panose="02020603050405020304" pitchFamily="18" charset="0"/>
              </a:rPr>
              <a:t>: Predict the wave conditions and current visible in the camera images, as well as the number and distribution of people on the beach and in the water.  </a:t>
            </a:r>
            <a:r>
              <a:rPr lang="en-CA" sz="1800" b="1" i="0" dirty="0">
                <a:solidFill>
                  <a:srgbClr val="242424"/>
                </a:solidFill>
                <a:effectLst/>
                <a:latin typeface="Times New Roman" panose="02020603050405020304" pitchFamily="18" charset="0"/>
                <a:cs typeface="Times New Roman" panose="02020603050405020304" pitchFamily="18" charset="0"/>
              </a:rPr>
              <a:t>Data provided</a:t>
            </a:r>
            <a:r>
              <a:rPr lang="en-CA" sz="1800" b="0" i="0" dirty="0">
                <a:solidFill>
                  <a:srgbClr val="242424"/>
                </a:solidFill>
                <a:effectLst/>
                <a:latin typeface="Times New Roman" panose="02020603050405020304" pitchFamily="18" charset="0"/>
                <a:cs typeface="Times New Roman" panose="02020603050405020304" pitchFamily="18" charset="0"/>
              </a:rPr>
              <a:t>: anonymized images from the camera.  This will be provided later once the images are anonymized, with a focus on providing the model set first.</a:t>
            </a:r>
          </a:p>
          <a:p>
            <a:pPr lvl="2"/>
            <a:endParaRPr lang="en-CA" dirty="0"/>
          </a:p>
          <a:p>
            <a:endParaRPr lang="en-CA" dirty="0"/>
          </a:p>
        </p:txBody>
      </p:sp>
    </p:spTree>
    <p:extLst>
      <p:ext uri="{BB962C8B-B14F-4D97-AF65-F5344CB8AC3E}">
        <p14:creationId xmlns:p14="http://schemas.microsoft.com/office/powerpoint/2010/main" val="152251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591D1-311B-42DC-84AC-74367195CF83}"/>
              </a:ext>
            </a:extLst>
          </p:cNvPr>
          <p:cNvSpPr>
            <a:spLocks noGrp="1"/>
          </p:cNvSpPr>
          <p:nvPr>
            <p:ph type="title"/>
          </p:nvPr>
        </p:nvSpPr>
        <p:spPr/>
        <p:txBody>
          <a:bodyPr/>
          <a:lstStyle/>
          <a:p>
            <a:r>
              <a:rPr lang="en-CA" dirty="0"/>
              <a:t>Next steps:</a:t>
            </a:r>
          </a:p>
        </p:txBody>
      </p:sp>
      <p:sp>
        <p:nvSpPr>
          <p:cNvPr id="3" name="Content Placeholder 2">
            <a:extLst>
              <a:ext uri="{FF2B5EF4-FFF2-40B4-BE49-F238E27FC236}">
                <a16:creationId xmlns:a16="http://schemas.microsoft.com/office/drawing/2014/main" id="{79F2EBFC-AC0F-445A-A5F1-9EA85A14660A}"/>
              </a:ext>
            </a:extLst>
          </p:cNvPr>
          <p:cNvSpPr>
            <a:spLocks noGrp="1"/>
          </p:cNvSpPr>
          <p:nvPr>
            <p:ph idx="1"/>
          </p:nvPr>
        </p:nvSpPr>
        <p:spPr/>
        <p:txBody>
          <a:bodyPr>
            <a:normAutofit/>
          </a:bodyPr>
          <a:lstStyle/>
          <a:p>
            <a:r>
              <a:rPr lang="en-CA" dirty="0">
                <a:latin typeface="Times New Roman" panose="02020603050405020304" pitchFamily="18" charset="0"/>
                <a:cs typeface="Times New Roman" panose="02020603050405020304" pitchFamily="18" charset="0"/>
              </a:rPr>
              <a:t>General Visualizations</a:t>
            </a:r>
          </a:p>
          <a:p>
            <a:r>
              <a:rPr lang="en-CA" dirty="0">
                <a:latin typeface="Times New Roman" panose="02020603050405020304" pitchFamily="18" charset="0"/>
                <a:cs typeface="Times New Roman" panose="02020603050405020304" pitchFamily="18" charset="0"/>
              </a:rPr>
              <a:t>AI </a:t>
            </a:r>
            <a:r>
              <a:rPr lang="en-CA" dirty="0">
                <a:effectLst/>
                <a:latin typeface="Times New Roman" panose="02020603050405020304" pitchFamily="18" charset="0"/>
                <a:ea typeface="PMingLiU" panose="02020500000000000000" pitchFamily="18" charset="-120"/>
                <a:cs typeface="Times New Roman" panose="02020603050405020304" pitchFamily="18" charset="0"/>
              </a:rPr>
              <a:t>team will be joining future weeks – we will be discussing with them what their roles will be and what they will be focusing on</a:t>
            </a:r>
            <a:endParaRPr lang="en-CA"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Data wise:</a:t>
            </a:r>
          </a:p>
          <a:p>
            <a:pPr lvl="1"/>
            <a:r>
              <a:rPr lang="en-CA" sz="1800" dirty="0">
                <a:latin typeface="Times New Roman" panose="02020603050405020304" pitchFamily="18" charset="0"/>
                <a:cs typeface="Times New Roman" panose="02020603050405020304" pitchFamily="18" charset="0"/>
              </a:rPr>
              <a:t>Join </a:t>
            </a:r>
            <a:r>
              <a:rPr lang="en-CA" sz="1800" dirty="0">
                <a:effectLst/>
                <a:latin typeface="Times New Roman" panose="02020603050405020304" pitchFamily="18" charset="0"/>
                <a:ea typeface="PMingLiU" panose="02020500000000000000" pitchFamily="18" charset="-120"/>
                <a:cs typeface="Times New Roman" panose="02020603050405020304" pitchFamily="18" charset="0"/>
              </a:rPr>
              <a:t>given data and public data on same timeslots</a:t>
            </a:r>
            <a:endParaRPr lang="en-CA" sz="1800" dirty="0">
              <a:latin typeface="Times New Roman" panose="02020603050405020304" pitchFamily="18" charset="0"/>
              <a:cs typeface="Times New Roman" panose="02020603050405020304" pitchFamily="18" charset="0"/>
            </a:endParaRPr>
          </a:p>
          <a:p>
            <a:pPr lvl="1"/>
            <a:r>
              <a:rPr lang="en-CA" sz="1800" dirty="0">
                <a:latin typeface="Times New Roman" panose="02020603050405020304" pitchFamily="18" charset="0"/>
                <a:cs typeface="Times New Roman" panose="02020603050405020304" pitchFamily="18" charset="0"/>
              </a:rPr>
              <a:t>Clean data</a:t>
            </a:r>
          </a:p>
          <a:p>
            <a:pPr lvl="1"/>
            <a:r>
              <a:rPr lang="en-CA" sz="1800" dirty="0">
                <a:latin typeface="Times New Roman" panose="02020603050405020304" pitchFamily="18" charset="0"/>
                <a:cs typeface="Times New Roman" panose="02020603050405020304" pitchFamily="18" charset="0"/>
              </a:rPr>
              <a:t>Eventually, </a:t>
            </a:r>
            <a:r>
              <a:rPr lang="en-CA" sz="1800" dirty="0">
                <a:effectLst/>
                <a:latin typeface="Times New Roman" panose="02020603050405020304" pitchFamily="18" charset="0"/>
                <a:ea typeface="PMingLiU" panose="02020500000000000000" pitchFamily="18" charset="-120"/>
                <a:cs typeface="Times New Roman" panose="02020603050405020304" pitchFamily="18" charset="0"/>
              </a:rPr>
              <a:t>machine learning for each variable</a:t>
            </a:r>
            <a:endParaRPr lang="en-CA"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77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A69E-043E-4DA4-85AF-3CD98B005E1A}"/>
              </a:ext>
            </a:extLst>
          </p:cNvPr>
          <p:cNvSpPr>
            <a:spLocks noGrp="1"/>
          </p:cNvSpPr>
          <p:nvPr>
            <p:ph type="title"/>
          </p:nvPr>
        </p:nvSpPr>
        <p:spPr>
          <a:xfrm>
            <a:off x="677334" y="394607"/>
            <a:ext cx="8596668" cy="422031"/>
          </a:xfrm>
        </p:spPr>
        <p:txBody>
          <a:bodyPr>
            <a:normAutofit fontScale="90000"/>
          </a:bodyPr>
          <a:lstStyle/>
          <a:p>
            <a:r>
              <a:rPr lang="en-CA" dirty="0"/>
              <a:t>Questions</a:t>
            </a:r>
          </a:p>
        </p:txBody>
      </p:sp>
      <p:sp>
        <p:nvSpPr>
          <p:cNvPr id="3" name="Content Placeholder 2">
            <a:extLst>
              <a:ext uri="{FF2B5EF4-FFF2-40B4-BE49-F238E27FC236}">
                <a16:creationId xmlns:a16="http://schemas.microsoft.com/office/drawing/2014/main" id="{E5193AC5-8110-4E7D-9B7C-3D0952B806BD}"/>
              </a:ext>
            </a:extLst>
          </p:cNvPr>
          <p:cNvSpPr>
            <a:spLocks noGrp="1"/>
          </p:cNvSpPr>
          <p:nvPr>
            <p:ph idx="1"/>
          </p:nvPr>
        </p:nvSpPr>
        <p:spPr>
          <a:xfrm>
            <a:off x="677334" y="1113692"/>
            <a:ext cx="8596668" cy="5591907"/>
          </a:xfrm>
        </p:spPr>
        <p:txBody>
          <a:bodyPr>
            <a:normAutofit lnSpcReduction="10000"/>
          </a:bodyPr>
          <a:lstStyle/>
          <a:p>
            <a:r>
              <a:rPr lang="en-CA" sz="1800" dirty="0">
                <a:effectLst/>
                <a:latin typeface="Times New Roman" panose="02020603050405020304" pitchFamily="18" charset="0"/>
                <a:ea typeface="PMingLiU" panose="02020500000000000000" pitchFamily="18" charset="-120"/>
              </a:rPr>
              <a:t>The following image is from the public website we plan on using for the public data portion:</a:t>
            </a:r>
          </a:p>
          <a:p>
            <a:pPr lvl="1"/>
            <a:r>
              <a:rPr lang="en-CA" dirty="0">
                <a:latin typeface="Times New Roman" panose="02020603050405020304" pitchFamily="18" charset="0"/>
                <a:ea typeface="PMingLiU" panose="02020500000000000000" pitchFamily="18" charset="-120"/>
              </a:rPr>
              <a:t>.</a:t>
            </a:r>
          </a:p>
          <a:p>
            <a:pPr lvl="1"/>
            <a:endParaRPr lang="en-CA" dirty="0">
              <a:latin typeface="Times New Roman" panose="02020603050405020304" pitchFamily="18" charset="0"/>
              <a:ea typeface="PMingLiU" panose="02020500000000000000" pitchFamily="18" charset="-120"/>
            </a:endParaRPr>
          </a:p>
          <a:p>
            <a:pPr lvl="1"/>
            <a:endParaRPr lang="en-CA" dirty="0">
              <a:latin typeface="Times New Roman" panose="02020603050405020304" pitchFamily="18" charset="0"/>
              <a:ea typeface="PMingLiU" panose="02020500000000000000" pitchFamily="18" charset="-120"/>
            </a:endParaRPr>
          </a:p>
          <a:p>
            <a:pPr lvl="1"/>
            <a:endParaRPr lang="en-CA" dirty="0">
              <a:latin typeface="Times New Roman" panose="02020603050405020304" pitchFamily="18" charset="0"/>
              <a:ea typeface="PMingLiU" panose="02020500000000000000" pitchFamily="18" charset="-120"/>
            </a:endParaRPr>
          </a:p>
          <a:p>
            <a:pPr lvl="2"/>
            <a:r>
              <a:rPr lang="en-CA" sz="1800" dirty="0">
                <a:effectLst/>
                <a:latin typeface="Times New Roman" panose="02020603050405020304" pitchFamily="18" charset="0"/>
                <a:ea typeface="PMingLiU" panose="02020500000000000000" pitchFamily="18" charset="-120"/>
              </a:rPr>
              <a:t>Which data would you like us to focus on (image from link: </a:t>
            </a:r>
            <a:r>
              <a:rPr lang="en-CA" sz="1800" u="sng" dirty="0">
                <a:solidFill>
                  <a:srgbClr val="0563C1"/>
                </a:solidFill>
                <a:effectLst/>
                <a:latin typeface="Times New Roman" panose="02020603050405020304" pitchFamily="18" charset="0"/>
                <a:ea typeface="PMingLiU" panose="02020500000000000000" pitchFamily="18" charset="-120"/>
                <a:cs typeface="Times New Roman" panose="02020603050405020304" pitchFamily="18" charset="0"/>
                <a:hlinkClick r:id="rId2"/>
              </a:rPr>
              <a:t>https://www.ndbc.noaa.gov/station_page.php?station=45008</a:t>
            </a:r>
            <a:r>
              <a:rPr lang="en-CA" sz="1800" dirty="0">
                <a:effectLst/>
                <a:latin typeface="Times New Roman" panose="02020603050405020304" pitchFamily="18" charset="0"/>
                <a:ea typeface="PMingLiU" panose="02020500000000000000" pitchFamily="18" charset="-120"/>
              </a:rPr>
              <a:t>)</a:t>
            </a:r>
          </a:p>
          <a:p>
            <a:r>
              <a:rPr lang="en-CA" dirty="0">
                <a:effectLst/>
                <a:latin typeface="Times New Roman" panose="02020603050405020304" pitchFamily="18" charset="0"/>
                <a:ea typeface="PMingLiU" panose="02020500000000000000" pitchFamily="18" charset="-120"/>
              </a:rPr>
              <a:t>In December, our notes show that we were to focus on wave and current properties. However, looking at the data closely, we don’t have much information regarding current. With this in mind, should we be finding data that focuses on current or should we just be using the public data we found and the data given to focus on wave properties</a:t>
            </a:r>
          </a:p>
          <a:p>
            <a:pPr lvl="1"/>
            <a:r>
              <a:rPr lang="en-CA" sz="1800" dirty="0">
                <a:effectLst/>
                <a:latin typeface="Times New Roman" panose="02020603050405020304" pitchFamily="18" charset="0"/>
                <a:ea typeface="PMingLiU" panose="02020500000000000000" pitchFamily="18" charset="-120"/>
              </a:rPr>
              <a:t>If </a:t>
            </a:r>
            <a:r>
              <a:rPr lang="en-CA" sz="1800" dirty="0">
                <a:effectLst/>
                <a:latin typeface="Times New Roman" panose="02020603050405020304" pitchFamily="18" charset="0"/>
                <a:ea typeface="PMingLiU" panose="02020500000000000000" pitchFamily="18" charset="-120"/>
                <a:cs typeface="Times New Roman" panose="02020603050405020304" pitchFamily="18" charset="0"/>
              </a:rPr>
              <a:t>we are to do current, is there any data that states if there was a current or not?</a:t>
            </a:r>
            <a:endParaRPr lang="en-CA" sz="1800" dirty="0">
              <a:effectLst/>
              <a:latin typeface="Times New Roman" panose="02020603050405020304" pitchFamily="18" charset="0"/>
              <a:ea typeface="PMingLiU" panose="02020500000000000000" pitchFamily="18" charset="-120"/>
            </a:endParaRPr>
          </a:p>
          <a:p>
            <a:r>
              <a:rPr lang="en-CA" dirty="0">
                <a:latin typeface="Times New Roman" panose="02020603050405020304" pitchFamily="18" charset="0"/>
                <a:ea typeface="PMingLiU" panose="02020500000000000000" pitchFamily="18" charset="-120"/>
              </a:rPr>
              <a:t>Testing/training split</a:t>
            </a:r>
          </a:p>
          <a:p>
            <a:r>
              <a:rPr lang="en-CA" dirty="0">
                <a:latin typeface="Times New Roman" panose="02020603050405020304" pitchFamily="18" charset="0"/>
                <a:ea typeface="PMingLiU" panose="02020500000000000000" pitchFamily="18" charset="-120"/>
              </a:rPr>
              <a:t>For </a:t>
            </a:r>
            <a:r>
              <a:rPr lang="en-CA" dirty="0">
                <a:effectLst/>
                <a:latin typeface="Times New Roman" panose="02020603050405020304" pitchFamily="18" charset="0"/>
                <a:ea typeface="PMingLiU" panose="02020500000000000000" pitchFamily="18" charset="-120"/>
              </a:rPr>
              <a:t>coding sharing purposes – GitHub? (Normally, this is what we would do. However, we are debating it due to sensitivity)</a:t>
            </a:r>
            <a:endParaRPr lang="en-CA" dirty="0"/>
          </a:p>
        </p:txBody>
      </p:sp>
      <p:pic>
        <p:nvPicPr>
          <p:cNvPr id="9" name="Picture 8">
            <a:extLst>
              <a:ext uri="{FF2B5EF4-FFF2-40B4-BE49-F238E27FC236}">
                <a16:creationId xmlns:a16="http://schemas.microsoft.com/office/drawing/2014/main" id="{95B114CA-316F-416D-B82A-70E646E54AC8}"/>
              </a:ext>
            </a:extLst>
          </p:cNvPr>
          <p:cNvPicPr>
            <a:picLocks noChangeAspect="1"/>
          </p:cNvPicPr>
          <p:nvPr/>
        </p:nvPicPr>
        <p:blipFill rotWithShape="1">
          <a:blip r:embed="rId3"/>
          <a:srcRect t="18150"/>
          <a:stretch/>
        </p:blipFill>
        <p:spPr bwMode="auto">
          <a:xfrm>
            <a:off x="1459524" y="1696402"/>
            <a:ext cx="5943600" cy="13315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7565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B8CE-709A-4920-BF40-6B5FE02221F7}"/>
              </a:ext>
            </a:extLst>
          </p:cNvPr>
          <p:cNvSpPr>
            <a:spLocks noGrp="1"/>
          </p:cNvSpPr>
          <p:nvPr>
            <p:ph type="title"/>
          </p:nvPr>
        </p:nvSpPr>
        <p:spPr/>
        <p:txBody>
          <a:bodyPr/>
          <a:lstStyle/>
          <a:p>
            <a:r>
              <a:rPr lang="en-CA" dirty="0"/>
              <a:t>Which following route?</a:t>
            </a:r>
          </a:p>
        </p:txBody>
      </p:sp>
      <p:sp>
        <p:nvSpPr>
          <p:cNvPr id="3" name="Content Placeholder 2">
            <a:extLst>
              <a:ext uri="{FF2B5EF4-FFF2-40B4-BE49-F238E27FC236}">
                <a16:creationId xmlns:a16="http://schemas.microsoft.com/office/drawing/2014/main" id="{E57C5BAA-9079-4163-BE9E-DC49E16DB955}"/>
              </a:ext>
            </a:extLst>
          </p:cNvPr>
          <p:cNvSpPr>
            <a:spLocks noGrp="1"/>
          </p:cNvSpPr>
          <p:nvPr>
            <p:ph idx="1"/>
          </p:nvPr>
        </p:nvSpPr>
        <p:spPr/>
        <p:txBody>
          <a:bodyPr/>
          <a:lstStyle/>
          <a:p>
            <a:pPr marL="342900" lvl="0" indent="-342900">
              <a:lnSpc>
                <a:spcPct val="107000"/>
              </a:lnSpc>
              <a:buFont typeface="+mj-lt"/>
              <a:buAutoNum type="arabicPeriod"/>
            </a:pPr>
            <a:r>
              <a:rPr lang="en-CA" sz="1800" dirty="0">
                <a:effectLst/>
                <a:latin typeface="Times New Roman" panose="02020603050405020304" pitchFamily="18" charset="0"/>
                <a:ea typeface="PMingLiU" panose="02020500000000000000" pitchFamily="18" charset="-120"/>
                <a:cs typeface="Times New Roman" panose="02020603050405020304" pitchFamily="18" charset="0"/>
              </a:rPr>
              <a:t>Combine all of the data and use it to predict the new variables total velocity and direction (and later other variables)</a:t>
            </a:r>
            <a:endParaRPr lang="en-CA" sz="1800" dirty="0">
              <a:effectLst/>
              <a:latin typeface="Calibri" panose="020F0502020204030204" pitchFamily="34" charset="0"/>
              <a:ea typeface="PMingLiU" panose="02020500000000000000" pitchFamily="18" charset="-120"/>
              <a:cs typeface="Times New Roman" panose="02020603050405020304" pitchFamily="18" charset="0"/>
            </a:endParaRPr>
          </a:p>
          <a:p>
            <a:pPr marL="342900" lvl="0" indent="-342900">
              <a:lnSpc>
                <a:spcPct val="107000"/>
              </a:lnSpc>
              <a:spcAft>
                <a:spcPts val="800"/>
              </a:spcAft>
              <a:buFont typeface="+mj-lt"/>
              <a:buAutoNum type="arabicPeriod"/>
            </a:pPr>
            <a:r>
              <a:rPr lang="en-CA" sz="1800" dirty="0">
                <a:effectLst/>
                <a:latin typeface="Times New Roman" panose="02020603050405020304" pitchFamily="18" charset="0"/>
                <a:ea typeface="PMingLiU" panose="02020500000000000000" pitchFamily="18" charset="-120"/>
                <a:cs typeface="Times New Roman" panose="02020603050405020304" pitchFamily="18" charset="0"/>
              </a:rPr>
              <a:t>Use each data set and to predict the new variables total velocity and direction (and later other variables)</a:t>
            </a:r>
            <a:endParaRPr lang="en-CA" sz="1800" dirty="0">
              <a:effectLst/>
              <a:latin typeface="Calibri" panose="020F0502020204030204" pitchFamily="34" charset="0"/>
              <a:ea typeface="PMingLiU" panose="02020500000000000000" pitchFamily="18" charset="-12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1587715533"/>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10EB8ADF05444D97A450853056C38D" ma:contentTypeVersion="9" ma:contentTypeDescription="Create a new document." ma:contentTypeScope="" ma:versionID="2e05ca81cf9b3382295d625db821f543">
  <xsd:schema xmlns:xsd="http://www.w3.org/2001/XMLSchema" xmlns:xs="http://www.w3.org/2001/XMLSchema" xmlns:p="http://schemas.microsoft.com/office/2006/metadata/properties" xmlns:ns2="e06dcef1-5e95-4853-987e-0e8912a57876" xmlns:ns3="dfff30b9-31c3-4243-8ff9-f2ae493d4a90" targetNamespace="http://schemas.microsoft.com/office/2006/metadata/properties" ma:root="true" ma:fieldsID="45c2779f42e022c8322cf435437a4ea6" ns2:_="" ns3:_="">
    <xsd:import namespace="e06dcef1-5e95-4853-987e-0e8912a57876"/>
    <xsd:import namespace="dfff30b9-31c3-4243-8ff9-f2ae493d4a9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6dcef1-5e95-4853-987e-0e8912a578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9a59e6a-29c3-4921-9c03-4d7ff3dd46bf"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ff30b9-31c3-4243-8ff9-f2ae493d4a90"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bfc078e-2711-43a8-85f0-a4170b6254ea}" ma:internalName="TaxCatchAll" ma:showField="CatchAllData" ma:web="dfff30b9-31c3-4243-8ff9-f2ae493d4a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fff30b9-31c3-4243-8ff9-f2ae493d4a90" xsi:nil="true"/>
    <lcf76f155ced4ddcb4097134ff3c332f xmlns="e06dcef1-5e95-4853-987e-0e8912a5787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A893A51-707C-4C49-AEEF-BAA75854C257}"/>
</file>

<file path=customXml/itemProps2.xml><?xml version="1.0" encoding="utf-8"?>
<ds:datastoreItem xmlns:ds="http://schemas.openxmlformats.org/officeDocument/2006/customXml" ds:itemID="{834D3F8A-AFD3-43BA-8E17-6FB086766DD0}"/>
</file>

<file path=customXml/itemProps3.xml><?xml version="1.0" encoding="utf-8"?>
<ds:datastoreItem xmlns:ds="http://schemas.openxmlformats.org/officeDocument/2006/customXml" ds:itemID="{8138EF86-5FF5-493D-A2AA-5780699C66E0}"/>
</file>

<file path=docProps/app.xml><?xml version="1.0" encoding="utf-8"?>
<Properties xmlns="http://schemas.openxmlformats.org/officeDocument/2006/extended-properties" xmlns:vt="http://schemas.openxmlformats.org/officeDocument/2006/docPropsVTypes">
  <Template>Facet</Template>
  <TotalTime>9</TotalTime>
  <Words>413</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Times New Roman</vt:lpstr>
      <vt:lpstr>Trebuchet MS</vt:lpstr>
      <vt:lpstr>Wingdings 3</vt:lpstr>
      <vt:lpstr>Facet</vt:lpstr>
      <vt:lpstr>Technical weekly meeting</vt:lpstr>
      <vt:lpstr>Updates</vt:lpstr>
      <vt:lpstr>Next steps:</vt:lpstr>
      <vt:lpstr>Questions</vt:lpstr>
      <vt:lpstr>Which following route?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weekly meeting</dc:title>
  <dc:creator>Cassandra Forlani</dc:creator>
  <cp:lastModifiedBy>Cassandra Forlani</cp:lastModifiedBy>
  <cp:revision>2</cp:revision>
  <dcterms:created xsi:type="dcterms:W3CDTF">2023-01-12T01:41:04Z</dcterms:created>
  <dcterms:modified xsi:type="dcterms:W3CDTF">2023-01-12T02:55:34Z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0x010100EB10EB8ADF05444D97A450853056C38D</vt:lpwstr>
  </property>
</Properties>
</file>