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4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0" r:id="rId3"/>
    <p:sldId id="377" r:id="rId4"/>
    <p:sldId id="404" r:id="rId5"/>
    <p:sldId id="405" r:id="rId6"/>
    <p:sldId id="393" r:id="rId7"/>
    <p:sldId id="406" r:id="rId8"/>
    <p:sldId id="408" r:id="rId9"/>
    <p:sldId id="407" r:id="rId10"/>
    <p:sldId id="386" r:id="rId11"/>
    <p:sldId id="395" r:id="rId12"/>
    <p:sldId id="394" r:id="rId13"/>
    <p:sldId id="368" r:id="rId14"/>
    <p:sldId id="376" r:id="rId15"/>
    <p:sldId id="3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4" autoAdjust="0"/>
    <p:restoredTop sz="95394" autoAdjust="0"/>
  </p:normalViewPr>
  <p:slideViewPr>
    <p:cSldViewPr snapToGrid="0">
      <p:cViewPr varScale="1">
        <p:scale>
          <a:sx n="85" d="100"/>
          <a:sy n="85" d="100"/>
        </p:scale>
        <p:origin x="8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41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4F3DE-D638-4745-9ED7-D867AFD27833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8C718-07CA-4B75-AB20-72D67692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3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A519C-90A0-4E66-89AD-B2B05D54A8DE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91CA0-EEE1-42C5-AAF8-FF8F00FF44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8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91CA0-EEE1-42C5-AAF8-FF8F00FF449A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65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91CA0-EEE1-42C5-AAF8-FF8F00FF449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03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91CA0-EEE1-42C5-AAF8-FF8F00FF449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33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91CA0-EEE1-42C5-AAF8-FF8F00FF449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6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6">
              <a:lumMod val="75000"/>
            </a:schemeClr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24340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rgbClr val="2E715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55922" y="6356350"/>
            <a:ext cx="2425477" cy="365125"/>
          </a:xfrm>
        </p:spPr>
        <p:txBody>
          <a:bodyPr/>
          <a:lstStyle/>
          <a:p>
            <a:fld id="{1B186027-7DAF-4EA9-BCC0-40EF79BB3EDE}" type="datetime1">
              <a:rPr lang="en-CA" smtClean="0"/>
              <a:t>2022-02-24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33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3104-5B52-407E-B0A8-86B5FFBCBA7A}" type="datetime1">
              <a:rPr lang="en-CA" smtClean="0"/>
              <a:t>2022-02-24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43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9F42-E6C0-4E0F-8C0D-6BB286B0AD1C}" type="datetime1">
              <a:rPr lang="en-CA" smtClean="0"/>
              <a:t>2022-02-24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4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55922" y="6356350"/>
            <a:ext cx="2425477" cy="365125"/>
          </a:xfrm>
        </p:spPr>
        <p:txBody>
          <a:bodyPr/>
          <a:lstStyle/>
          <a:p>
            <a:fld id="{8331AF19-B7F5-4FAA-94ED-8B78572EB73B}" type="datetime1">
              <a:rPr lang="en-CA" smtClean="0"/>
              <a:t>2022-02-24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chemeClr val="accent6">
              <a:lumMod val="75000"/>
            </a:schemeClr>
          </a:solidFill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55922" y="6356350"/>
            <a:ext cx="2425477" cy="365125"/>
          </a:xfrm>
        </p:spPr>
        <p:txBody>
          <a:bodyPr/>
          <a:lstStyle/>
          <a:p>
            <a:fld id="{BE15C1FF-6AFA-4D12-B5E2-8FFA469B16FF}" type="datetime1">
              <a:rPr lang="en-CA" smtClean="0"/>
              <a:t>2022-02-24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42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2012-B17D-4EC0-90D1-AC5DF7CF1C97}" type="datetime1">
              <a:rPr lang="en-CA" smtClean="0"/>
              <a:t>2022-02-24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51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55922" y="6356350"/>
            <a:ext cx="2425477" cy="365125"/>
          </a:xfrm>
        </p:spPr>
        <p:txBody>
          <a:bodyPr/>
          <a:lstStyle/>
          <a:p>
            <a:fld id="{7EBDFC27-A89A-4C14-A188-89514DF5DEF9}" type="datetime1">
              <a:rPr lang="en-CA" smtClean="0"/>
              <a:t>2022-02-24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25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55922" y="6356350"/>
            <a:ext cx="2425477" cy="365125"/>
          </a:xfrm>
        </p:spPr>
        <p:txBody>
          <a:bodyPr/>
          <a:lstStyle/>
          <a:p>
            <a:fld id="{2C1F1E85-ACE8-4F2E-B1B2-200A8A1A6E4A}" type="datetime1">
              <a:rPr lang="en-CA" smtClean="0"/>
              <a:t>2022-02-24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27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55922" y="6356350"/>
            <a:ext cx="2425477" cy="365125"/>
          </a:xfrm>
        </p:spPr>
        <p:txBody>
          <a:bodyPr/>
          <a:lstStyle/>
          <a:p>
            <a:fld id="{37B35CD4-B9EB-40EE-A4F7-0163F962F085}" type="datetime1">
              <a:rPr lang="en-CA" smtClean="0"/>
              <a:t>2022-02-24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83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3731-6CD1-40EB-86DE-9CE721C9F603}" type="datetime1">
              <a:rPr lang="en-CA" smtClean="0"/>
              <a:t>2022-02-24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C4B2-C8FE-4E78-9A1A-17B5F3D1633A}" type="datetime1">
              <a:rPr lang="en-CA" smtClean="0"/>
              <a:t>2022-02-24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96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38AAD-6927-48CA-9D6F-F1D5021F28AC}" type="datetime1">
              <a:rPr lang="en-CA" smtClean="0"/>
              <a:t>2022-02-24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4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vised.mljar.com/api/" TargetMode="Externa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rive.google.com/drive/folders/1MllHE20Lk6qiJfNHfNQcdB8IxGzNQn3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plonski" TargetMode="External"/><Relationship Id="rId13" Type="http://schemas.openxmlformats.org/officeDocument/2006/relationships/hyperlink" Target="https://github.com/mljar/mljar-supervised#documentation" TargetMode="External"/><Relationship Id="rId18" Type="http://schemas.openxmlformats.org/officeDocument/2006/relationships/hyperlink" Target="https://pythonrepo.com/repo/mljar-mljar-supervised-python-machine-learning" TargetMode="External"/><Relationship Id="rId26" Type="http://schemas.openxmlformats.org/officeDocument/2006/relationships/hyperlink" Target="https://medium.com/@MLJARofficial/are-hyper-parameters-really-important-in-machine-learning-369cf3e2dbc" TargetMode="External"/><Relationship Id="rId3" Type="http://schemas.openxmlformats.org/officeDocument/2006/relationships/hyperlink" Target="https://mljar.com/about/" TargetMode="External"/><Relationship Id="rId21" Type="http://schemas.openxmlformats.org/officeDocument/2006/relationships/hyperlink" Target="https://www.freecodecamp.org/news/classification-with-python-automl/" TargetMode="External"/><Relationship Id="rId7" Type="http://schemas.openxmlformats.org/officeDocument/2006/relationships/hyperlink" Target="https://raw.githubusercontent.com/mljar/mljar-examples/master/media/AutoML_overview_mljar_v3.svg" TargetMode="External"/><Relationship Id="rId12" Type="http://schemas.openxmlformats.org/officeDocument/2006/relationships/hyperlink" Target="https://mljar.com/" TargetMode="External"/><Relationship Id="rId17" Type="http://schemas.openxmlformats.org/officeDocument/2006/relationships/hyperlink" Target="https://medium.com/@MLJARofficial/mljar-supervised-automl-with-explanations-and-markdown-reports-36d5104e117" TargetMode="External"/><Relationship Id="rId25" Type="http://schemas.openxmlformats.org/officeDocument/2006/relationships/hyperlink" Target="https://twitter.com/MLJARofficial/status/900316718639304704" TargetMode="External"/><Relationship Id="rId2" Type="http://schemas.openxmlformats.org/officeDocument/2006/relationships/hyperlink" Target="https://muckrack.com/mljar-creators" TargetMode="External"/><Relationship Id="rId16" Type="http://schemas.openxmlformats.org/officeDocument/2006/relationships/hyperlink" Target="https://towardsdatascience.com/binary-classification-with-automated-machine-learning-1a36e78ba50f" TargetMode="External"/><Relationship Id="rId20" Type="http://schemas.openxmlformats.org/officeDocument/2006/relationships/hyperlink" Target="https://www.analyticsvidhya.com/blog/2021/06/automated-machine-learning-for-supervised-learning-part-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pervised.mljar.com/features/modes/" TargetMode="External"/><Relationship Id="rId11" Type="http://schemas.openxmlformats.org/officeDocument/2006/relationships/hyperlink" Target="https://medium.com/@MLJARofficial?p=9b1420e8942d" TargetMode="External"/><Relationship Id="rId24" Type="http://schemas.openxmlformats.org/officeDocument/2006/relationships/hyperlink" Target="https://stackoverflow.com/questions/66273026/automl-select-the-model-manually" TargetMode="External"/><Relationship Id="rId5" Type="http://schemas.openxmlformats.org/officeDocument/2006/relationships/hyperlink" Target="https://github.com/mljar/mljar-supervised" TargetMode="External"/><Relationship Id="rId15" Type="http://schemas.openxmlformats.org/officeDocument/2006/relationships/hyperlink" Target="https://towardsdatascience.com/compare-popular-automl-frameworks-on-10-tabular-kaggle-competitions-9b1420e8942d" TargetMode="External"/><Relationship Id="rId23" Type="http://schemas.openxmlformats.org/officeDocument/2006/relationships/hyperlink" Target="https://libraries.io/pypi/mljar-supervised" TargetMode="External"/><Relationship Id="rId10" Type="http://schemas.openxmlformats.org/officeDocument/2006/relationships/hyperlink" Target="https://github.com/mljar/mljar-examples" TargetMode="External"/><Relationship Id="rId19" Type="http://schemas.openxmlformats.org/officeDocument/2006/relationships/hyperlink" Target="https://www.kdnuggets.com/2021/05/next-generation-automl-frameworks.html" TargetMode="External"/><Relationship Id="rId4" Type="http://schemas.openxmlformats.org/officeDocument/2006/relationships/hyperlink" Target="https://tracxn.com/d/companies/mljar.com" TargetMode="External"/><Relationship Id="rId9" Type="http://schemas.openxmlformats.org/officeDocument/2006/relationships/hyperlink" Target="https://github.com/mljar/mljar-supervised#faq" TargetMode="External"/><Relationship Id="rId14" Type="http://schemas.openxmlformats.org/officeDocument/2006/relationships/hyperlink" Target="https://supervised.mljar.com/api/" TargetMode="External"/><Relationship Id="rId22" Type="http://schemas.openxmlformats.org/officeDocument/2006/relationships/hyperlink" Target="https://mljar.com/blog/automl-optuna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vised.mljar.com/features/automl/" TargetMode="Externa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supervised.mljar.com/features/automl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mljar.com/pric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AIDI 1010 – </a:t>
            </a:r>
            <a:br>
              <a:rPr lang="en-US" sz="4000" dirty="0" smtClean="0"/>
            </a:br>
            <a:r>
              <a:rPr lang="en-CA" sz="4000" dirty="0" smtClean="0"/>
              <a:t>Introduction to Emerging Technologies</a:t>
            </a:r>
            <a:br>
              <a:rPr lang="en-CA" sz="4000" dirty="0" smtClean="0"/>
            </a:br>
            <a:r>
              <a:rPr lang="en-CA" sz="4000" dirty="0" smtClean="0"/>
              <a:t/>
            </a:r>
            <a:br>
              <a:rPr lang="en-CA" sz="4000" dirty="0" smtClean="0"/>
            </a:br>
            <a:r>
              <a:rPr lang="en-CA" b="1" u="sng" dirty="0" smtClean="0"/>
              <a:t>WEEK7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Jahanzeb Abbas (JB)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(B) MLJAR: Pros/Cons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334264"/>
              </p:ext>
            </p:extLst>
          </p:nvPr>
        </p:nvGraphicFramePr>
        <p:xfrm>
          <a:off x="1533632" y="1956231"/>
          <a:ext cx="9124736" cy="291025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562368"/>
                <a:gridCol w="4562368"/>
              </a:tblGrid>
              <a:tr h="53095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</a:tr>
              <a:tr h="4315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Designed for</a:t>
                      </a:r>
                      <a:r>
                        <a:rPr lang="en-US" sz="1600" baseline="0" dirty="0" smtClean="0"/>
                        <a:t> all levels of datasets and to be used with multiple cores/machines; an open-source &amp; closed-source solution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Might require heavier system requirements to run; a closed-source solution allows one to run in their virtual environment for a fee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Easy Install &amp; Multi-mode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Need to know about ML models a bit more especially for fine-tuning and feature processing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Creates markdown reports explaining every single detail about model 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Detailed documentation &amp; creator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3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(B) MLJAR: </a:t>
            </a:r>
            <a:r>
              <a:rPr lang="en-US" dirty="0" err="1" smtClean="0"/>
              <a:t>Hyperparameters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436258"/>
              </p:ext>
            </p:extLst>
          </p:nvPr>
        </p:nvGraphicFramePr>
        <p:xfrm>
          <a:off x="838200" y="1690688"/>
          <a:ext cx="10516644" cy="4787725"/>
        </p:xfrm>
        <a:graphic>
          <a:graphicData uri="http://schemas.openxmlformats.org/drawingml/2006/table">
            <a:tbl>
              <a:tblPr/>
              <a:tblGrid>
                <a:gridCol w="1569719"/>
                <a:gridCol w="868680"/>
                <a:gridCol w="8078245"/>
              </a:tblGrid>
              <a:tr h="238957">
                <a:tc gridSpan="3">
                  <a:txBody>
                    <a:bodyPr/>
                    <a:lstStyle/>
                    <a:p>
                      <a:pPr algn="ctr" fontAlgn="t" latinLnBrk="0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  <a:latin typeface="Mulish"/>
                        </a:rPr>
                        <a:t>MLJAR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effectLst/>
                          <a:latin typeface="Mulish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bg1"/>
                          </a:solidFill>
                          <a:effectLst/>
                          <a:latin typeface="Mulish"/>
                        </a:rPr>
                        <a:t>AutoML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effectLst/>
                          <a:latin typeface="Mulish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  <a:latin typeface="Mulish"/>
                        </a:rPr>
                        <a:t>(Class)</a:t>
                      </a: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 latinLnBrk="0"/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 latinLnBrk="0"/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</a:tr>
              <a:tr h="23895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Mulish"/>
                        </a:rPr>
                        <a:t>Parameter name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Mulish"/>
                        </a:rPr>
                        <a:t>Default value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Mulish"/>
                        </a:rPr>
                        <a:t>Description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</a:tr>
              <a:tr h="14908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b="0" baseline="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results_path</a:t>
                      </a:r>
                      <a:endParaRPr lang="en-US" sz="800" b="0" baseline="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None</a:t>
                      </a:r>
                      <a:endParaRPr lang="en-US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The path with results. If None, then the name of directory will be generated with the template: </a:t>
                      </a:r>
                      <a:r>
                        <a:rPr lang="en-CA" sz="80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AutoML</a:t>
                      </a:r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_{number}, where the number can be from 1 to 1,000</a:t>
                      </a:r>
                      <a:endParaRPr lang="en-CA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908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b="0" baseline="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total_time_limit</a:t>
                      </a:r>
                      <a:endParaRPr lang="en-US" sz="800" b="0" baseline="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3600</a:t>
                      </a:r>
                      <a:endParaRPr lang="en-US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The total time limit in seconds for </a:t>
                      </a:r>
                      <a:r>
                        <a:rPr lang="en-CA" sz="80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AutoML</a:t>
                      </a:r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 training. It is not used when </a:t>
                      </a:r>
                      <a:r>
                        <a:rPr lang="en-CA" sz="80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model_time_limit</a:t>
                      </a:r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 is not None.</a:t>
                      </a:r>
                      <a:endParaRPr lang="en-CA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908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b="0" baseline="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mode</a:t>
                      </a:r>
                      <a:endParaRPr lang="en-US" sz="800" b="0" baseline="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‘Explain’</a:t>
                      </a: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Can be {Explain, Perform, Compete, </a:t>
                      </a:r>
                      <a:r>
                        <a:rPr lang="en-CA" sz="80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Optuna</a:t>
                      </a:r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}. This parameter defines the goal of </a:t>
                      </a:r>
                      <a:r>
                        <a:rPr lang="en-CA" sz="80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AutoML</a:t>
                      </a:r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 and how intensive the </a:t>
                      </a:r>
                      <a:r>
                        <a:rPr lang="en-CA" sz="80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AutoML</a:t>
                      </a:r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 search will be.</a:t>
                      </a:r>
                      <a:endParaRPr lang="en-CA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908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b="0" baseline="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ml_task</a:t>
                      </a:r>
                      <a:endParaRPr lang="en-US" sz="800" b="0" baseline="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‘auto’</a:t>
                      </a:r>
                      <a:endParaRPr lang="en-US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Can be {"auto", "</a:t>
                      </a:r>
                      <a:r>
                        <a:rPr lang="en-CA" sz="80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binary_classification</a:t>
                      </a:r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", "</a:t>
                      </a:r>
                      <a:r>
                        <a:rPr lang="en-CA" sz="80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multiclass_classification</a:t>
                      </a:r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", "regression"}. If left auto </a:t>
                      </a:r>
                      <a:r>
                        <a:rPr lang="en-CA" sz="80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AutoML</a:t>
                      </a:r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 will try to guess the task based on target values. </a:t>
                      </a:r>
                      <a:b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</a:br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If there will be only 2 values in the target, then task will be set to "</a:t>
                      </a:r>
                      <a:r>
                        <a:rPr lang="en-CA" sz="80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binary_classification</a:t>
                      </a:r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". </a:t>
                      </a:r>
                      <a:b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</a:br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If number of values in the target will be between 2 and 20 (included), then task will be set to "</a:t>
                      </a:r>
                      <a:r>
                        <a:rPr lang="en-CA" sz="80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multiclass_classification</a:t>
                      </a:r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". In all other </a:t>
                      </a:r>
                      <a:r>
                        <a:rPr lang="en-CA" sz="80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casses</a:t>
                      </a:r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, the task is set to "regression".</a:t>
                      </a:r>
                      <a:endParaRPr lang="en-CA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908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b="0" baseline="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model_time_limit</a:t>
                      </a:r>
                      <a:endParaRPr lang="en-US" sz="800" b="0" baseline="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None</a:t>
                      </a:r>
                      <a:endParaRPr lang="en-US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i="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The time limit for training a single model, in seconds. If </a:t>
                      </a:r>
                      <a:r>
                        <a:rPr lang="en-CA" sz="800" i="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model_time_limit</a:t>
                      </a:r>
                      <a:r>
                        <a:rPr lang="en-CA" sz="800" i="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 is set, the </a:t>
                      </a:r>
                      <a:r>
                        <a:rPr lang="en-CA" sz="800" i="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total_time_limit</a:t>
                      </a:r>
                      <a:r>
                        <a:rPr lang="en-CA" sz="800" i="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 is not respected. </a:t>
                      </a:r>
                      <a:endParaRPr lang="en-US" sz="800" i="0" dirty="0" smtClean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908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b="0" baseline="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algorithms</a:t>
                      </a:r>
                      <a:endParaRPr lang="en-US" sz="800" b="0" baseline="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‘auto’</a:t>
                      </a:r>
                      <a:endParaRPr lang="en-US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The </a:t>
                      </a:r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  <a:hlinkClick r:id="rId2" action="ppaction://hlinksldjump"/>
                        </a:rPr>
                        <a:t>selected</a:t>
                      </a:r>
                      <a:r>
                        <a:rPr lang="en-CA" sz="800" u="none" baseline="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 </a:t>
                      </a:r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list of algorithms (in MLJAR) that will be used in the training. </a:t>
                      </a:r>
                      <a:endParaRPr lang="en-CA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908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b="0" baseline="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train_ensemble</a:t>
                      </a:r>
                      <a:endParaRPr lang="en-US" sz="800" b="0" baseline="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True</a:t>
                      </a:r>
                      <a:endParaRPr lang="en-US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Whether an ensemble gets created at the end of the training.</a:t>
                      </a:r>
                      <a:endParaRPr lang="en-CA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908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b="0" baseline="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stack_models</a:t>
                      </a:r>
                      <a:endParaRPr lang="en-US" sz="800" b="0" baseline="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‘auto’</a:t>
                      </a:r>
                      <a:endParaRPr lang="en-US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Whether a models stack gets created at the end of the training. Stack level is 1.</a:t>
                      </a:r>
                      <a:endParaRPr lang="en-CA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908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b="0" baseline="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eval_metric</a:t>
                      </a:r>
                      <a:endParaRPr lang="en-US" sz="800" b="0" baseline="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‘auto’</a:t>
                      </a:r>
                      <a:endParaRPr lang="en-US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The </a:t>
                      </a:r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  <a:hlinkClick r:id="rId2" action="ppaction://hlinksldjump"/>
                        </a:rPr>
                        <a:t>selected</a:t>
                      </a:r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 evaluation metric to be used in early stopping and to compare models.</a:t>
                      </a:r>
                      <a:endParaRPr lang="en-CA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908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b="0" baseline="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validation_strategy</a:t>
                      </a:r>
                      <a:endParaRPr lang="en-US" sz="800" b="0" baseline="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‘auto’</a:t>
                      </a:r>
                      <a:endParaRPr lang="en-US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Dictionary with validation type. Right now train/test split and cross-validation are supported.</a:t>
                      </a:r>
                      <a:endParaRPr lang="en-CA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908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b="0" baseline="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explain_level</a:t>
                      </a:r>
                      <a:endParaRPr lang="en-US" sz="800" b="0" baseline="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‘auto’</a:t>
                      </a:r>
                      <a:endParaRPr lang="en-US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Level of explanations included for each model; 0=no</a:t>
                      </a:r>
                      <a:r>
                        <a:rPr lang="en-CA" sz="800" baseline="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 details; 1=importance plot, tree plots, or save coefficients; 2=same as 1 plus SHAP; auto= explanations based on mode</a:t>
                      </a:r>
                      <a:endParaRPr lang="en-CA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908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b="0" baseline="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golden_features</a:t>
                      </a:r>
                      <a:endParaRPr lang="en-US" sz="800" b="0" baseline="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‘auto’</a:t>
                      </a:r>
                      <a:endParaRPr lang="en-US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Whether to use golden features If left auto </a:t>
                      </a:r>
                      <a:r>
                        <a:rPr lang="en-CA" sz="80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AutoML</a:t>
                      </a:r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 will use golden features based on the selected mode.</a:t>
                      </a:r>
                      <a:r>
                        <a:rPr lang="en-CA" sz="800" baseline="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 If ‘mode’ = Explain-&gt;False; Perform-&gt;True; Complete-&gt;True</a:t>
                      </a:r>
                      <a:endParaRPr lang="en-CA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908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b="0" baseline="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features_selection</a:t>
                      </a:r>
                      <a:endParaRPr lang="en-US" sz="800" b="0" baseline="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‘auto’</a:t>
                      </a:r>
                      <a:endParaRPr lang="en-US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Whether to do </a:t>
                      </a:r>
                      <a:r>
                        <a:rPr lang="en-CA" sz="80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features_selection</a:t>
                      </a:r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 If left auto </a:t>
                      </a:r>
                      <a:r>
                        <a:rPr lang="en-CA" sz="80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AutoML</a:t>
                      </a:r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 will do feature selection based on the selected mode.</a:t>
                      </a:r>
                      <a:r>
                        <a:rPr lang="en-CA" sz="800" baseline="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 If ‘mode’ = Explain-&gt;False; Perform-&gt;True; Complete-&gt;True</a:t>
                      </a:r>
                      <a:endParaRPr lang="en-CA" sz="800" dirty="0" smtClean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908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b="0" baseline="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start_random_models</a:t>
                      </a:r>
                      <a:endParaRPr lang="en-US" sz="800" b="0" baseline="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‘auto’</a:t>
                      </a:r>
                      <a:endParaRPr lang="en-US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Number of starting random models to try. If left auto </a:t>
                      </a:r>
                      <a:r>
                        <a:rPr lang="en-CA" sz="80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AutoML</a:t>
                      </a:r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 will select it based on the selected mode: </a:t>
                      </a:r>
                      <a:r>
                        <a:rPr lang="en-CA" sz="800" baseline="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If ‘mode’ = Explain-&gt;1; Perform-&gt;5; Complete-&gt;10</a:t>
                      </a:r>
                      <a:endParaRPr lang="en-CA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908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b="0" baseline="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hill_climbing_steps</a:t>
                      </a:r>
                      <a:endParaRPr lang="en-US" sz="800" b="0" baseline="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‘auto’</a:t>
                      </a:r>
                      <a:endParaRPr lang="en-US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Number of steps to perform during hill climbing. If left auto </a:t>
                      </a:r>
                      <a:r>
                        <a:rPr lang="en-CA" sz="80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AutoML</a:t>
                      </a:r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 will select it based on the selected mode.</a:t>
                      </a:r>
                      <a:r>
                        <a:rPr lang="en-CA" sz="800" baseline="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 If ‘mode’ = Explain-&gt;0; Perform-&gt;2; Complete-&gt;2</a:t>
                      </a:r>
                      <a:endParaRPr lang="en-CA" sz="800" dirty="0" smtClean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908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b="0" baseline="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top_models_to_improve</a:t>
                      </a:r>
                      <a:endParaRPr lang="en-US" sz="800" b="0" baseline="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‘auto’</a:t>
                      </a:r>
                      <a:endParaRPr lang="en-US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Number of best models to improve in </a:t>
                      </a:r>
                      <a:r>
                        <a:rPr lang="en-CA" sz="80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hill_climbing</a:t>
                      </a:r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 steps. If left auto </a:t>
                      </a:r>
                      <a:r>
                        <a:rPr lang="en-CA" sz="80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AutoML</a:t>
                      </a:r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 will select it based on the selected mode. </a:t>
                      </a:r>
                      <a:r>
                        <a:rPr lang="en-CA" sz="800" baseline="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If ‘mode’ = Explain-&gt;0; Perform-&gt;2; Complete-&gt;3</a:t>
                      </a:r>
                      <a:endParaRPr lang="en-CA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908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b="0" baseline="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boost_on_errors</a:t>
                      </a:r>
                      <a:endParaRPr lang="en-US" sz="800" b="0" baseline="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‘auto’</a:t>
                      </a:r>
                      <a:endParaRPr lang="en-US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Whether a model with boost on errors from previous best model should be trained. By default available in the Compete mode.</a:t>
                      </a:r>
                      <a:endParaRPr lang="en-CA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908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b="0" baseline="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kmeans_features</a:t>
                      </a:r>
                      <a:endParaRPr lang="en-US" sz="800" b="0" baseline="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‘auto’</a:t>
                      </a:r>
                      <a:endParaRPr lang="en-US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Whether a model with k-means generated features should be trained. By default available in the Compete mode.</a:t>
                      </a:r>
                      <a:endParaRPr lang="en-CA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908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b="0" baseline="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mix_encoding</a:t>
                      </a:r>
                      <a:endParaRPr lang="en-US" sz="800" b="0" baseline="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‘auto’</a:t>
                      </a:r>
                      <a:endParaRPr lang="en-US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Whether a model with mixed encoding should be trained. By default it is available in the Compete mode.</a:t>
                      </a:r>
                      <a:endParaRPr lang="en-CA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908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b="0" baseline="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max_single_prediction_time</a:t>
                      </a:r>
                      <a:endParaRPr lang="en-US" sz="800" b="0" baseline="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None</a:t>
                      </a:r>
                      <a:endParaRPr lang="en-US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The limit for prediction time for single sample. Use it if you want to have a model with fast predictions. Time is in seconds. For the mode Perform the default is 0.5 seconds.</a:t>
                      </a:r>
                      <a:endParaRPr lang="en-CA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908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b="0" baseline="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verbose</a:t>
                      </a:r>
                      <a:endParaRPr lang="en-US" sz="800" b="0" baseline="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1</a:t>
                      </a:r>
                      <a:endParaRPr lang="en-US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Controls the verbosity when fitting and predicting. Note: Still not implemented, please left 1</a:t>
                      </a:r>
                      <a:endParaRPr lang="en-CA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908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b="0" baseline="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random_state</a:t>
                      </a:r>
                      <a:endParaRPr lang="en-US" sz="800" b="0" baseline="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1234</a:t>
                      </a:r>
                      <a:endParaRPr lang="en-US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Controls the randomness of the </a:t>
                      </a:r>
                      <a:r>
                        <a:rPr lang="en-CA" sz="80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AutoML</a:t>
                      </a:r>
                      <a:endParaRPr lang="en-CA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908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b="0" baseline="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n_jobs</a:t>
                      </a:r>
                      <a:endParaRPr lang="en-US" sz="800" b="0" baseline="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-1</a:t>
                      </a:r>
                      <a:endParaRPr lang="en-US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CA" sz="800" dirty="0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Number of CPU cores to be used. By default is set to -1 which means using all processors.</a:t>
                      </a:r>
                      <a:endParaRPr lang="en-CA" sz="8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14787" y="6558962"/>
            <a:ext cx="41624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en-US" sz="700" dirty="0">
                <a:solidFill>
                  <a:schemeClr val="bg1"/>
                </a:solidFill>
                <a:latin typeface="Mulish"/>
                <a:hlinkClick r:id="rId3"/>
              </a:rPr>
              <a:t>https://supervised.mljar.com/api</a:t>
            </a:r>
            <a:r>
              <a:rPr lang="en-US" sz="700" dirty="0" smtClean="0">
                <a:solidFill>
                  <a:schemeClr val="bg1"/>
                </a:solidFill>
                <a:latin typeface="Mulish"/>
                <a:hlinkClick r:id="rId3"/>
              </a:rPr>
              <a:t>/</a:t>
            </a:r>
            <a:r>
              <a:rPr lang="en-US" sz="700" dirty="0" smtClean="0">
                <a:solidFill>
                  <a:schemeClr val="bg1"/>
                </a:solidFill>
                <a:latin typeface="Mulish"/>
              </a:rPr>
              <a:t> </a:t>
            </a:r>
            <a:endParaRPr lang="en-US" sz="700" dirty="0">
              <a:solidFill>
                <a:schemeClr val="bg1"/>
              </a:solidFill>
              <a:latin typeface="Mulish"/>
            </a:endParaRPr>
          </a:p>
        </p:txBody>
      </p:sp>
    </p:spTree>
    <p:extLst>
      <p:ext uri="{BB962C8B-B14F-4D97-AF65-F5344CB8AC3E}">
        <p14:creationId xmlns:p14="http://schemas.microsoft.com/office/powerpoint/2010/main" val="110518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(C) MLJAR: Examples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623343"/>
            <a:ext cx="2143125" cy="2143125"/>
          </a:xfrm>
          <a:prstGeom prst="rect">
            <a:avLst/>
          </a:prstGeom>
          <a:ln>
            <a:solidFill>
              <a:srgbClr val="548235"/>
            </a:solidFill>
          </a:ln>
        </p:spPr>
      </p:pic>
    </p:spTree>
    <p:extLst>
      <p:ext uri="{BB962C8B-B14F-4D97-AF65-F5344CB8AC3E}">
        <p14:creationId xmlns:p14="http://schemas.microsoft.com/office/powerpoint/2010/main" val="1083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198" y="1755118"/>
            <a:ext cx="10515601" cy="4357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Due to nature of the course, various materials have </a:t>
            </a:r>
            <a:r>
              <a:rPr lang="en-US" sz="2000" dirty="0" smtClean="0"/>
              <a:t>been compiled </a:t>
            </a:r>
            <a:r>
              <a:rPr lang="en-US" sz="2000" dirty="0"/>
              <a:t>from different open source resources with some moderation.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course designer (slides creator), sincerely </a:t>
            </a:r>
            <a:r>
              <a:rPr lang="en-US" sz="2000" dirty="0" smtClean="0"/>
              <a:t>acknowledges </a:t>
            </a:r>
            <a:r>
              <a:rPr lang="en-US" sz="2000" dirty="0"/>
              <a:t>their hard work and </a:t>
            </a:r>
            <a:r>
              <a:rPr lang="en-US" sz="2000" dirty="0" smtClean="0"/>
              <a:t>contribution, credit will be given wherever necessary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764643"/>
            <a:ext cx="10515601" cy="4357357"/>
          </a:xfrm>
        </p:spPr>
        <p:txBody>
          <a:bodyPr>
            <a:normAutofit fontScale="92500" lnSpcReduction="20000"/>
          </a:bodyPr>
          <a:lstStyle/>
          <a:p>
            <a:pPr>
              <a:buAutoNum type="arabicPeriod"/>
            </a:pPr>
            <a:r>
              <a:rPr lang="en-US" sz="1100" dirty="0">
                <a:hlinkClick r:id="rId2"/>
              </a:rPr>
              <a:t>https://</a:t>
            </a:r>
            <a:r>
              <a:rPr lang="en-US" sz="1100" dirty="0" smtClean="0">
                <a:hlinkClick r:id="rId2"/>
              </a:rPr>
              <a:t>muckrack.com/mljar-creators</a:t>
            </a:r>
            <a:r>
              <a:rPr lang="en-US" sz="1100" dirty="0"/>
              <a:t> </a:t>
            </a:r>
            <a:r>
              <a:rPr lang="en-US" sz="1100" dirty="0" smtClean="0"/>
              <a:t>&amp; </a:t>
            </a:r>
            <a:r>
              <a:rPr lang="en-US" sz="1100" dirty="0">
                <a:hlinkClick r:id="rId3"/>
              </a:rPr>
              <a:t>https://mljar.com/about</a:t>
            </a:r>
            <a:r>
              <a:rPr lang="en-US" sz="1100" dirty="0" smtClean="0">
                <a:hlinkClick r:id="rId3"/>
              </a:rPr>
              <a:t>/</a:t>
            </a:r>
            <a:r>
              <a:rPr lang="en-US" sz="1100" dirty="0"/>
              <a:t>  &amp; </a:t>
            </a:r>
            <a:r>
              <a:rPr lang="en-US" sz="1100" dirty="0">
                <a:hlinkClick r:id="rId4"/>
              </a:rPr>
              <a:t>https://</a:t>
            </a:r>
            <a:r>
              <a:rPr lang="en-US" sz="1100" dirty="0" smtClean="0">
                <a:hlinkClick r:id="rId4"/>
              </a:rPr>
              <a:t>tracxn.com/d/companies/mljar.com</a:t>
            </a:r>
            <a:r>
              <a:rPr lang="en-US" sz="1100" dirty="0" smtClean="0"/>
              <a:t> </a:t>
            </a:r>
            <a:endParaRPr lang="en-US" sz="1100" dirty="0"/>
          </a:p>
          <a:p>
            <a:pPr>
              <a:buAutoNum type="arabicPeriod"/>
            </a:pPr>
            <a:r>
              <a:rPr lang="en-US" sz="1100" dirty="0">
                <a:hlinkClick r:id="rId5"/>
              </a:rPr>
              <a:t>https://</a:t>
            </a:r>
            <a:r>
              <a:rPr lang="en-US" sz="1100" dirty="0" smtClean="0">
                <a:hlinkClick r:id="rId5"/>
              </a:rPr>
              <a:t>github.com/mljar/mljar-supervised</a:t>
            </a:r>
            <a:r>
              <a:rPr lang="en-US" sz="1100" dirty="0" smtClean="0"/>
              <a:t>; </a:t>
            </a:r>
            <a:r>
              <a:rPr lang="en-US" sz="1100" dirty="0" smtClean="0">
                <a:hlinkClick r:id="rId6"/>
              </a:rPr>
              <a:t>https</a:t>
            </a:r>
            <a:r>
              <a:rPr lang="en-US" sz="1100" dirty="0">
                <a:hlinkClick r:id="rId6"/>
              </a:rPr>
              <a:t>://supervised.mljar.com/features/modes</a:t>
            </a:r>
            <a:r>
              <a:rPr lang="en-US" sz="1100" dirty="0" smtClean="0">
                <a:hlinkClick r:id="rId6"/>
              </a:rPr>
              <a:t>/</a:t>
            </a:r>
            <a:endParaRPr lang="en-US" sz="1100" dirty="0" smtClean="0"/>
          </a:p>
          <a:p>
            <a:pPr>
              <a:buAutoNum type="arabicPeriod"/>
            </a:pPr>
            <a:r>
              <a:rPr lang="en-US" sz="1100" dirty="0">
                <a:hlinkClick r:id="rId7"/>
              </a:rPr>
              <a:t>https://</a:t>
            </a:r>
            <a:r>
              <a:rPr lang="en-US" sz="1100" dirty="0" smtClean="0">
                <a:hlinkClick r:id="rId7"/>
              </a:rPr>
              <a:t>raw.githubusercontent.com/mljar/mljar-examples/master/media/AutoML_overview_mljar_v3.svg</a:t>
            </a:r>
            <a:endParaRPr lang="en-US" sz="1100" dirty="0" smtClean="0"/>
          </a:p>
          <a:p>
            <a:pPr>
              <a:buAutoNum type="arabicPeriod"/>
            </a:pPr>
            <a:r>
              <a:rPr lang="en-US" sz="1100" dirty="0">
                <a:hlinkClick r:id="rId8"/>
              </a:rPr>
              <a:t>https://</a:t>
            </a:r>
            <a:r>
              <a:rPr lang="en-US" sz="1100" dirty="0" smtClean="0">
                <a:hlinkClick r:id="rId8"/>
              </a:rPr>
              <a:t>github.com/pplonski</a:t>
            </a:r>
            <a:r>
              <a:rPr lang="en-US" sz="1100" dirty="0" smtClean="0"/>
              <a:t>; </a:t>
            </a:r>
            <a:r>
              <a:rPr lang="en-US" sz="1100" dirty="0">
                <a:hlinkClick r:id="rId9"/>
              </a:rPr>
              <a:t>https://</a:t>
            </a:r>
            <a:r>
              <a:rPr lang="en-US" sz="1100" dirty="0" smtClean="0">
                <a:hlinkClick r:id="rId9"/>
              </a:rPr>
              <a:t>github.com/mljar/mljar-supervised#faq</a:t>
            </a:r>
            <a:r>
              <a:rPr lang="en-US" sz="1100" dirty="0"/>
              <a:t>; </a:t>
            </a:r>
            <a:r>
              <a:rPr lang="en-US" sz="1100" dirty="0">
                <a:hlinkClick r:id="rId10"/>
              </a:rPr>
              <a:t>https://</a:t>
            </a:r>
            <a:r>
              <a:rPr lang="en-US" sz="1100" dirty="0" smtClean="0">
                <a:hlinkClick r:id="rId10"/>
              </a:rPr>
              <a:t>github.com/mljar/mljar-examples</a:t>
            </a:r>
            <a:r>
              <a:rPr lang="en-US" sz="1100" dirty="0" smtClean="0"/>
              <a:t>; </a:t>
            </a:r>
          </a:p>
          <a:p>
            <a:pPr>
              <a:buAutoNum type="arabicPeriod"/>
            </a:pPr>
            <a:r>
              <a:rPr lang="en-US" sz="1100" dirty="0">
                <a:hlinkClick r:id="rId11"/>
              </a:rPr>
              <a:t>https://medium.com/@</a:t>
            </a:r>
            <a:r>
              <a:rPr lang="en-US" sz="1100" dirty="0" smtClean="0">
                <a:hlinkClick r:id="rId11"/>
              </a:rPr>
              <a:t>MLJARofficial?p=9b1420e8942d</a:t>
            </a:r>
            <a:endParaRPr lang="en-US" sz="1100" dirty="0" smtClean="0"/>
          </a:p>
          <a:p>
            <a:pPr>
              <a:buAutoNum type="arabicPeriod"/>
            </a:pPr>
            <a:r>
              <a:rPr lang="en-US" sz="1100" dirty="0">
                <a:hlinkClick r:id="rId12"/>
              </a:rPr>
              <a:t>https://mljar.com</a:t>
            </a:r>
            <a:r>
              <a:rPr lang="en-US" sz="1100" dirty="0" smtClean="0">
                <a:hlinkClick r:id="rId12"/>
              </a:rPr>
              <a:t>/</a:t>
            </a:r>
            <a:r>
              <a:rPr lang="en-US" sz="1100" dirty="0"/>
              <a:t> </a:t>
            </a:r>
            <a:r>
              <a:rPr lang="en-US" sz="1100" dirty="0" smtClean="0"/>
              <a:t>&amp; </a:t>
            </a:r>
            <a:r>
              <a:rPr lang="en-US" sz="1100" dirty="0" smtClean="0">
                <a:hlinkClick r:id="rId13"/>
              </a:rPr>
              <a:t>https</a:t>
            </a:r>
            <a:r>
              <a:rPr lang="en-US" sz="1100" dirty="0">
                <a:hlinkClick r:id="rId13"/>
              </a:rPr>
              <a:t>://</a:t>
            </a:r>
            <a:r>
              <a:rPr lang="en-US" sz="1100" dirty="0" smtClean="0">
                <a:hlinkClick r:id="rId13"/>
              </a:rPr>
              <a:t>github.com/mljar/mljar-supervised#documentation</a:t>
            </a:r>
            <a:r>
              <a:rPr lang="en-US" sz="1100" dirty="0"/>
              <a:t> &amp; </a:t>
            </a:r>
            <a:r>
              <a:rPr lang="en-US" sz="1100" dirty="0">
                <a:hlinkClick r:id="rId14"/>
              </a:rPr>
              <a:t>https://supervised.mljar.com/api</a:t>
            </a:r>
            <a:r>
              <a:rPr lang="en-US" sz="1100" dirty="0" smtClean="0">
                <a:hlinkClick r:id="rId14"/>
              </a:rPr>
              <a:t>/</a:t>
            </a:r>
            <a:r>
              <a:rPr lang="en-US" sz="1100" dirty="0" smtClean="0"/>
              <a:t> </a:t>
            </a:r>
          </a:p>
          <a:p>
            <a:pPr>
              <a:buAutoNum type="arabicPeriod"/>
            </a:pPr>
            <a:r>
              <a:rPr lang="en-US" sz="1100" dirty="0">
                <a:hlinkClick r:id="rId15"/>
              </a:rPr>
              <a:t>https://</a:t>
            </a:r>
            <a:r>
              <a:rPr lang="en-US" sz="1100" dirty="0" smtClean="0">
                <a:hlinkClick r:id="rId15"/>
              </a:rPr>
              <a:t>towardsdatascience.com/compare-popular-automl-frameworks-on-10-tabular-kaggle-competitions-9b1420e8942d</a:t>
            </a:r>
            <a:r>
              <a:rPr lang="en-US" sz="1100" dirty="0" smtClean="0"/>
              <a:t> </a:t>
            </a:r>
          </a:p>
          <a:p>
            <a:pPr>
              <a:buAutoNum type="arabicPeriod"/>
            </a:pPr>
            <a:r>
              <a:rPr lang="en-US" sz="1100" dirty="0">
                <a:hlinkClick r:id="rId16"/>
              </a:rPr>
              <a:t>https://</a:t>
            </a:r>
            <a:r>
              <a:rPr lang="en-US" sz="1100" dirty="0" smtClean="0">
                <a:hlinkClick r:id="rId16"/>
              </a:rPr>
              <a:t>towardsdatascience.com/binary-classification-with-automated-machine-learning-1a36e78ba50f</a:t>
            </a:r>
            <a:endParaRPr lang="en-US" sz="1100" dirty="0" smtClean="0"/>
          </a:p>
          <a:p>
            <a:pPr>
              <a:buAutoNum type="arabicPeriod"/>
            </a:pPr>
            <a:r>
              <a:rPr lang="en-US" sz="1100" dirty="0">
                <a:hlinkClick r:id="rId17"/>
              </a:rPr>
              <a:t>https://medium.com/@</a:t>
            </a:r>
            <a:r>
              <a:rPr lang="en-US" sz="1100" dirty="0" smtClean="0">
                <a:hlinkClick r:id="rId17"/>
              </a:rPr>
              <a:t>MLJARofficial/mljar-supervised-automl-with-explanations-and-markdown-reports-36d5104e117</a:t>
            </a:r>
            <a:endParaRPr lang="en-US" sz="1100" dirty="0" smtClean="0"/>
          </a:p>
          <a:p>
            <a:pPr>
              <a:buAutoNum type="arabicPeriod"/>
            </a:pPr>
            <a:r>
              <a:rPr lang="en-US" sz="1100" dirty="0">
                <a:hlinkClick r:id="rId18"/>
              </a:rPr>
              <a:t>https://</a:t>
            </a:r>
            <a:r>
              <a:rPr lang="en-US" sz="1100" dirty="0" smtClean="0">
                <a:hlinkClick r:id="rId18"/>
              </a:rPr>
              <a:t>pythonrepo.com/repo/mljar-mljar-supervised-python-machine-learning</a:t>
            </a:r>
            <a:endParaRPr lang="en-US" sz="1100" dirty="0" smtClean="0"/>
          </a:p>
          <a:p>
            <a:pPr>
              <a:buAutoNum type="arabicPeriod"/>
            </a:pPr>
            <a:r>
              <a:rPr lang="en-US" sz="1100" dirty="0">
                <a:hlinkClick r:id="rId19"/>
              </a:rPr>
              <a:t>https://</a:t>
            </a:r>
            <a:r>
              <a:rPr lang="en-US" sz="1100" dirty="0" smtClean="0">
                <a:hlinkClick r:id="rId19"/>
              </a:rPr>
              <a:t>www.kdnuggets.com/2021/05/next-generation-automl-frameworks.html</a:t>
            </a:r>
            <a:endParaRPr lang="en-US" sz="1100" dirty="0" smtClean="0"/>
          </a:p>
          <a:p>
            <a:pPr>
              <a:buAutoNum type="arabicPeriod"/>
            </a:pPr>
            <a:r>
              <a:rPr lang="en-US" sz="1100" dirty="0">
                <a:hlinkClick r:id="rId20"/>
              </a:rPr>
              <a:t>https://www.analyticsvidhya.com/blog/2021/06/automated-machine-learning-for-supervised-learning-part-1</a:t>
            </a:r>
            <a:r>
              <a:rPr lang="en-US" sz="1100" dirty="0" smtClean="0">
                <a:hlinkClick r:id="rId20"/>
              </a:rPr>
              <a:t>/</a:t>
            </a:r>
            <a:endParaRPr lang="en-US" sz="1100" dirty="0" smtClean="0"/>
          </a:p>
          <a:p>
            <a:pPr>
              <a:buAutoNum type="arabicPeriod"/>
            </a:pPr>
            <a:r>
              <a:rPr lang="en-US" sz="1100" dirty="0">
                <a:hlinkClick r:id="rId21"/>
              </a:rPr>
              <a:t>https://www.freecodecamp.org/news/classification-with-python-automl</a:t>
            </a:r>
            <a:r>
              <a:rPr lang="en-US" sz="1100" dirty="0" smtClean="0">
                <a:hlinkClick r:id="rId21"/>
              </a:rPr>
              <a:t>/</a:t>
            </a:r>
            <a:endParaRPr lang="en-US" sz="1100" dirty="0" smtClean="0"/>
          </a:p>
          <a:p>
            <a:pPr>
              <a:buAutoNum type="arabicPeriod"/>
            </a:pPr>
            <a:r>
              <a:rPr lang="en-US" sz="1100" dirty="0">
                <a:hlinkClick r:id="rId22"/>
              </a:rPr>
              <a:t>https://mljar.com/blog/automl-optuna</a:t>
            </a:r>
            <a:r>
              <a:rPr lang="en-US" sz="1100" dirty="0" smtClean="0">
                <a:hlinkClick r:id="rId22"/>
              </a:rPr>
              <a:t>/</a:t>
            </a:r>
            <a:endParaRPr lang="en-US" sz="1100" dirty="0" smtClean="0"/>
          </a:p>
          <a:p>
            <a:pPr>
              <a:buAutoNum type="arabicPeriod"/>
            </a:pPr>
            <a:r>
              <a:rPr lang="en-US" sz="1100" dirty="0">
                <a:hlinkClick r:id="rId23"/>
              </a:rPr>
              <a:t>https://</a:t>
            </a:r>
            <a:r>
              <a:rPr lang="en-US" sz="1100" dirty="0" smtClean="0">
                <a:hlinkClick r:id="rId23"/>
              </a:rPr>
              <a:t>libraries.io/pypi/mljar-supervised</a:t>
            </a:r>
            <a:endParaRPr lang="en-US" sz="1100" dirty="0" smtClean="0"/>
          </a:p>
          <a:p>
            <a:pPr>
              <a:buAutoNum type="arabicPeriod"/>
            </a:pPr>
            <a:r>
              <a:rPr lang="en-US" sz="1100" dirty="0">
                <a:hlinkClick r:id="rId24"/>
              </a:rPr>
              <a:t>https://</a:t>
            </a:r>
            <a:r>
              <a:rPr lang="en-US" sz="1100" dirty="0" smtClean="0">
                <a:hlinkClick r:id="rId24"/>
              </a:rPr>
              <a:t>stackoverflow.com/questions/66273026/automl-select-the-model-manually</a:t>
            </a:r>
            <a:endParaRPr lang="en-US" sz="1100" dirty="0" smtClean="0"/>
          </a:p>
          <a:p>
            <a:pPr>
              <a:buAutoNum type="arabicPeriod"/>
            </a:pPr>
            <a:r>
              <a:rPr lang="en-US" sz="1100" dirty="0">
                <a:hlinkClick r:id="rId25"/>
              </a:rPr>
              <a:t>https://</a:t>
            </a:r>
            <a:r>
              <a:rPr lang="en-US" sz="1100" dirty="0" smtClean="0">
                <a:hlinkClick r:id="rId25"/>
              </a:rPr>
              <a:t>twitter.com/MLJARofficial/status/900316718639304704</a:t>
            </a:r>
            <a:endParaRPr lang="en-US" sz="1100" dirty="0" smtClean="0"/>
          </a:p>
          <a:p>
            <a:pPr>
              <a:buAutoNum type="arabicPeriod"/>
            </a:pPr>
            <a:r>
              <a:rPr lang="en-US" sz="1100" dirty="0">
                <a:hlinkClick r:id="rId26"/>
              </a:rPr>
              <a:t>https://medium.com/@</a:t>
            </a:r>
            <a:r>
              <a:rPr lang="en-US" sz="1100" dirty="0" smtClean="0">
                <a:hlinkClick r:id="rId26"/>
              </a:rPr>
              <a:t>MLJARofficial/are-hyper-parameters-really-important-in-machine-learning-369cf3e2dbc</a:t>
            </a:r>
            <a:endParaRPr lang="en-US" sz="1100" dirty="0" smtClean="0"/>
          </a:p>
          <a:p>
            <a:pPr>
              <a:buAutoNum type="arabicPeriod"/>
            </a:pPr>
            <a:endParaRPr lang="en-US" sz="1100" dirty="0" smtClean="0"/>
          </a:p>
          <a:p>
            <a:pPr>
              <a:buAutoNum type="arabicPeriod"/>
            </a:pPr>
            <a:endParaRPr lang="en-US" sz="11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12" y="2245995"/>
            <a:ext cx="3305175" cy="3295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0377" y="5126146"/>
            <a:ext cx="4071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548235"/>
                </a:solidFill>
              </a:rPr>
              <a:t>Any </a:t>
            </a:r>
            <a:r>
              <a:rPr lang="en-US" sz="4800" dirty="0" smtClean="0">
                <a:solidFill>
                  <a:srgbClr val="548235"/>
                </a:solidFill>
              </a:rPr>
              <a:t>Questions?</a:t>
            </a:r>
            <a:endParaRPr lang="en-US" sz="4800" dirty="0">
              <a:solidFill>
                <a:srgbClr val="54823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i="1" u="sng" dirty="0" smtClean="0"/>
              <a:t>Use </a:t>
            </a:r>
            <a:r>
              <a:rPr lang="en-US" sz="1800" i="1" u="sng" dirty="0" err="1" smtClean="0"/>
              <a:t>AutoML</a:t>
            </a:r>
            <a:r>
              <a:rPr lang="en-US" sz="1800" i="1" u="sng" dirty="0" smtClean="0"/>
              <a:t> for classification, regression, and forecasting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(A) MLJAR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What is it?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(B) MLJAR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Pros/Cons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 smtClean="0"/>
              <a:t>Hyperparameters</a:t>
            </a: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(C) Examples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(D) References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smtClean="0"/>
              <a:t>A) MLJAR (</a:t>
            </a:r>
            <a:r>
              <a:rPr lang="en-US" u="sng" dirty="0" smtClean="0"/>
              <a:t>What is it?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755118"/>
            <a:ext cx="7117081" cy="43573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/>
              <a:t>MLJAR </a:t>
            </a:r>
            <a:r>
              <a:rPr lang="en-US" sz="2000" dirty="0" smtClean="0"/>
              <a:t>= Machine Learning JAR (Machine Learning For Humans); an open-source Python library enabling </a:t>
            </a:r>
            <a:r>
              <a:rPr lang="en-US" sz="2000" dirty="0" err="1" smtClean="0"/>
              <a:t>AutoML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MLJAR was created </a:t>
            </a:r>
            <a:r>
              <a:rPr lang="en-US" sz="1600" dirty="0"/>
              <a:t>by Aleksandra </a:t>
            </a:r>
            <a:r>
              <a:rPr lang="en-US" sz="1600" dirty="0" err="1"/>
              <a:t>Plonska</a:t>
            </a:r>
            <a:r>
              <a:rPr lang="en-US" sz="1600" dirty="0"/>
              <a:t> and </a:t>
            </a:r>
            <a:r>
              <a:rPr lang="en-US" sz="1600" dirty="0" err="1"/>
              <a:t>Piotr</a:t>
            </a:r>
            <a:r>
              <a:rPr lang="en-US" sz="1600" dirty="0"/>
              <a:t> </a:t>
            </a:r>
            <a:r>
              <a:rPr lang="en-US" sz="1600" dirty="0" err="1"/>
              <a:t>Plonski</a:t>
            </a:r>
            <a:r>
              <a:rPr lang="en-US" sz="1600" dirty="0"/>
              <a:t>, et al. </a:t>
            </a:r>
            <a:r>
              <a:rPr lang="en-US" sz="1600" dirty="0" smtClean="0"/>
              <a:t>in 2016;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MLJAR is a tool that allows automation of the search for optimal </a:t>
            </a:r>
            <a:r>
              <a:rPr lang="en-US" sz="1600" dirty="0" err="1" smtClean="0"/>
              <a:t>hyperparameters</a:t>
            </a:r>
            <a:r>
              <a:rPr lang="en-US" sz="1600" dirty="0" smtClean="0"/>
              <a:t> for any ML model being used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MLJAR can be used for binary/multi-class classification and regression tasks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MLJAR can assist a data scientist in generating a ML 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824" y="2241175"/>
            <a:ext cx="3023976" cy="3049211"/>
          </a:xfrm>
          <a:prstGeom prst="rect">
            <a:avLst/>
          </a:prstGeom>
          <a:ln>
            <a:solidFill>
              <a:srgbClr val="548235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467" y="3831365"/>
            <a:ext cx="4881037" cy="2449970"/>
          </a:xfrm>
          <a:prstGeom prst="rect">
            <a:avLst/>
          </a:prstGeom>
          <a:ln>
            <a:solidFill>
              <a:srgbClr val="548235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886186" y="6281335"/>
            <a:ext cx="302110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https://raw.githubusercontent.com/mljar/mljar-examples/master/media/AutoML_overview_mljar_v3.svg</a:t>
            </a:r>
          </a:p>
        </p:txBody>
      </p:sp>
    </p:spTree>
    <p:extLst>
      <p:ext uri="{BB962C8B-B14F-4D97-AF65-F5344CB8AC3E}">
        <p14:creationId xmlns:p14="http://schemas.microsoft.com/office/powerpoint/2010/main" val="16255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smtClean="0"/>
              <a:t>A) MLJAR (</a:t>
            </a:r>
            <a:r>
              <a:rPr lang="en-US" u="sng" dirty="0" smtClean="0"/>
              <a:t>What is it?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755118"/>
            <a:ext cx="7117081" cy="43573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MLJAR </a:t>
            </a:r>
            <a:r>
              <a:rPr lang="en-US" sz="1600" dirty="0"/>
              <a:t>features: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Works flawlessly with tabular data, and abstracts the common way to preprocess the </a:t>
            </a:r>
            <a:r>
              <a:rPr lang="en-US" sz="1200" dirty="0" smtClean="0"/>
              <a:t>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200" dirty="0" smtClean="0"/>
              <a:t>Check the </a:t>
            </a:r>
            <a:r>
              <a:rPr lang="en-CA" sz="1200" dirty="0"/>
              <a:t>details of every step of the </a:t>
            </a:r>
            <a:r>
              <a:rPr lang="en-CA" sz="1200" dirty="0" err="1"/>
              <a:t>AutoML</a:t>
            </a:r>
            <a:r>
              <a:rPr lang="en-CA" sz="1200" dirty="0"/>
              <a:t> training</a:t>
            </a:r>
            <a:endParaRPr lang="en-US" sz="1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200" dirty="0" smtClean="0"/>
              <a:t>ML Task is detected automatically based </a:t>
            </a:r>
            <a:r>
              <a:rPr lang="en-CA" sz="1200" dirty="0"/>
              <a:t>on target </a:t>
            </a:r>
            <a:r>
              <a:rPr lang="en-CA" sz="1200" dirty="0" smtClean="0"/>
              <a:t>values; however, one can also manually enforce the ML Task by using the </a:t>
            </a:r>
            <a:r>
              <a:rPr lang="en-CA" sz="1200" dirty="0" err="1" smtClean="0"/>
              <a:t>ml_task</a:t>
            </a:r>
            <a:r>
              <a:rPr lang="en-CA" sz="1200" dirty="0" smtClean="0"/>
              <a:t> parameter</a:t>
            </a:r>
            <a:endParaRPr lang="en-US" sz="1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Constructs ML models and perform </a:t>
            </a:r>
            <a:r>
              <a:rPr lang="en-US" sz="1200" dirty="0" err="1"/>
              <a:t>hyperparameters</a:t>
            </a:r>
            <a:r>
              <a:rPr lang="en-US" sz="1200" dirty="0"/>
              <a:t> tuning to find the best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 smtClean="0"/>
              <a:t>Produces </a:t>
            </a:r>
            <a:r>
              <a:rPr lang="en-US" sz="1200" dirty="0"/>
              <a:t>detailed markdown reports </a:t>
            </a:r>
            <a:r>
              <a:rPr lang="en-US" sz="1200" dirty="0" smtClean="0"/>
              <a:t>unique to the </a:t>
            </a:r>
            <a:r>
              <a:rPr lang="en-US" sz="1200" b="1" dirty="0" smtClean="0">
                <a:solidFill>
                  <a:srgbClr val="0033CC"/>
                </a:solidFill>
              </a:rPr>
              <a:t>kind of mode</a:t>
            </a:r>
            <a:r>
              <a:rPr lang="en-US" sz="1200" dirty="0" smtClean="0"/>
              <a:t> (using </a:t>
            </a:r>
            <a:r>
              <a:rPr lang="en-US" sz="1200" dirty="0" err="1"/>
              <a:t>XGBoost</a:t>
            </a:r>
            <a:r>
              <a:rPr lang="en-US" sz="1200" dirty="0"/>
              <a:t>, Decision Tree, </a:t>
            </a:r>
            <a:r>
              <a:rPr lang="en-US" sz="1200" dirty="0" err="1"/>
              <a:t>Logicstic</a:t>
            </a:r>
            <a:r>
              <a:rPr lang="en-US" sz="1200" dirty="0"/>
              <a:t> Regression) </a:t>
            </a:r>
            <a:r>
              <a:rPr lang="en-US" sz="1200" dirty="0" smtClean="0"/>
              <a:t>for </a:t>
            </a:r>
            <a:r>
              <a:rPr lang="en-US" sz="1200" dirty="0"/>
              <a:t>each ML model, it details out a table information about each model score and time needed to train the model. There’s a link for each model used showing performance of all models for easy comparison and to visually inspect the best out of the models!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Help explain </a:t>
            </a:r>
            <a:r>
              <a:rPr lang="en-US" sz="1200" dirty="0" smtClean="0"/>
              <a:t>data with </a:t>
            </a:r>
            <a:r>
              <a:rPr lang="en-US" sz="1200" dirty="0"/>
              <a:t>detailed </a:t>
            </a:r>
            <a:r>
              <a:rPr lang="en-US" sz="1200" b="1" dirty="0">
                <a:solidFill>
                  <a:srgbClr val="0033CC"/>
                </a:solidFill>
              </a:rPr>
              <a:t>evaluation </a:t>
            </a:r>
            <a:r>
              <a:rPr lang="en-US" sz="1200" b="1" dirty="0" smtClean="0">
                <a:solidFill>
                  <a:srgbClr val="0033CC"/>
                </a:solidFill>
              </a:rPr>
              <a:t>metrics </a:t>
            </a:r>
            <a:r>
              <a:rPr lang="en-US" sz="1200" dirty="0"/>
              <a:t>within reports</a:t>
            </a:r>
            <a:r>
              <a:rPr lang="en-US" sz="1200" dirty="0" smtClean="0"/>
              <a:t>.</a:t>
            </a:r>
            <a:endParaRPr lang="en-US" sz="1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 smtClean="0"/>
              <a:t>Ability </a:t>
            </a:r>
            <a:r>
              <a:rPr lang="en-US" sz="1200" dirty="0"/>
              <a:t>to compute “Baseline” for your data, meaning you will know if you need ML or not for your </a:t>
            </a:r>
            <a:r>
              <a:rPr lang="en-US" sz="1200" dirty="0" smtClean="0"/>
              <a:t>data while </a:t>
            </a:r>
            <a:r>
              <a:rPr lang="en-US" sz="1200" b="1" dirty="0" smtClean="0">
                <a:solidFill>
                  <a:srgbClr val="0033CC"/>
                </a:solidFill>
              </a:rPr>
              <a:t>using many other algorithms</a:t>
            </a:r>
            <a:endParaRPr lang="en-US" sz="1200" b="1" dirty="0">
              <a:solidFill>
                <a:srgbClr val="0033CC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200" dirty="0" smtClean="0"/>
              <a:t>Feature </a:t>
            </a:r>
            <a:r>
              <a:rPr lang="en-CA" sz="1200" dirty="0"/>
              <a:t>preprocessing: missing values imputation, converting </a:t>
            </a:r>
            <a:r>
              <a:rPr lang="en-CA" sz="1200" dirty="0" err="1"/>
              <a:t>categoricals</a:t>
            </a:r>
            <a:r>
              <a:rPr lang="en-CA" sz="1200" dirty="0"/>
              <a:t>, handle target values preprocessing (like converting target to numeric)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200" dirty="0"/>
              <a:t>Tune </a:t>
            </a:r>
            <a:r>
              <a:rPr lang="en-CA" sz="1200" dirty="0" err="1"/>
              <a:t>hyperparameters</a:t>
            </a:r>
            <a:r>
              <a:rPr lang="en-CA" sz="1200" dirty="0"/>
              <a:t> with not-so-random-search algorithm (random-search over defined set of values) and </a:t>
            </a:r>
            <a:r>
              <a:rPr lang="en-CA" sz="1200" b="1" dirty="0">
                <a:solidFill>
                  <a:srgbClr val="0033CC"/>
                </a:solidFill>
              </a:rPr>
              <a:t>hill climbing </a:t>
            </a:r>
            <a:r>
              <a:rPr lang="en-CA" sz="1200" dirty="0"/>
              <a:t>to fine-tune final </a:t>
            </a:r>
            <a:r>
              <a:rPr lang="en-CA" sz="1200" dirty="0" smtClean="0"/>
              <a:t>models; hill-climbing: all checked models are saved and used for building Ensemble.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200" dirty="0"/>
              <a:t>MLJAR builds several models depending on the algorithms selected and obtaining the final predictions via </a:t>
            </a:r>
            <a:r>
              <a:rPr lang="en-CA" sz="1200" dirty="0" err="1"/>
              <a:t>ensembling</a:t>
            </a:r>
            <a:r>
              <a:rPr lang="en-CA" sz="1200" dirty="0"/>
              <a:t> or stacking the </a:t>
            </a:r>
            <a:r>
              <a:rPr lang="en-CA" sz="1200" dirty="0" smtClean="0"/>
              <a:t>models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824" y="2241175"/>
            <a:ext cx="3023976" cy="3049211"/>
          </a:xfrm>
          <a:prstGeom prst="rect">
            <a:avLst/>
          </a:prstGeom>
          <a:ln>
            <a:solidFill>
              <a:srgbClr val="548235"/>
            </a:solidFill>
          </a:ln>
        </p:spPr>
      </p:pic>
    </p:spTree>
    <p:extLst>
      <p:ext uri="{BB962C8B-B14F-4D97-AF65-F5344CB8AC3E}">
        <p14:creationId xmlns:p14="http://schemas.microsoft.com/office/powerpoint/2010/main" val="156188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smtClean="0"/>
              <a:t>A) MLJAR (</a:t>
            </a:r>
            <a:r>
              <a:rPr lang="en-US" u="sng" dirty="0" smtClean="0"/>
              <a:t>What is it?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54069" y="6311983"/>
            <a:ext cx="302110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https://raw.githubusercontent.com/mljar/mljar-examples/master/media/AutoML_overview_mljar_v3.svg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34" y="1797325"/>
            <a:ext cx="9708777" cy="4484010"/>
          </a:xfrm>
          <a:prstGeom prst="rect">
            <a:avLst/>
          </a:prstGeom>
          <a:ln>
            <a:solidFill>
              <a:srgbClr val="548235"/>
            </a:solidFill>
          </a:ln>
        </p:spPr>
      </p:pic>
    </p:spTree>
    <p:extLst>
      <p:ext uri="{BB962C8B-B14F-4D97-AF65-F5344CB8AC3E}">
        <p14:creationId xmlns:p14="http://schemas.microsoft.com/office/powerpoint/2010/main" val="393747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TANGENT:</a:t>
            </a:r>
            <a:r>
              <a:rPr lang="en-US" i="1" dirty="0" smtClean="0"/>
              <a:t> </a:t>
            </a:r>
            <a:r>
              <a:rPr lang="en-US" dirty="0" smtClean="0"/>
              <a:t>MLJAR – Details (1)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755118"/>
            <a:ext cx="8091488" cy="43573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2000" b="1" dirty="0">
                <a:solidFill>
                  <a:srgbClr val="0033CC"/>
                </a:solidFill>
              </a:rPr>
              <a:t>MLJAR has </a:t>
            </a:r>
            <a:r>
              <a:rPr lang="en-CA" sz="2000" b="1" u="sng" dirty="0" smtClean="0">
                <a:solidFill>
                  <a:srgbClr val="0033CC"/>
                </a:solidFill>
              </a:rPr>
              <a:t>four</a:t>
            </a:r>
            <a:r>
              <a:rPr lang="en-CA" sz="2000" b="1" dirty="0" smtClean="0">
                <a:solidFill>
                  <a:srgbClr val="0033CC"/>
                </a:solidFill>
              </a:rPr>
              <a:t> modes</a:t>
            </a:r>
            <a:r>
              <a:rPr lang="en-CA" sz="2000" dirty="0"/>
              <a:t>: </a:t>
            </a:r>
            <a:r>
              <a:rPr lang="en-CA" sz="2000" b="1" dirty="0">
                <a:solidFill>
                  <a:srgbClr val="0033CC"/>
                </a:solidFill>
              </a:rPr>
              <a:t>Explain</a:t>
            </a:r>
            <a:r>
              <a:rPr lang="en-CA" sz="2000" dirty="0"/>
              <a:t>, </a:t>
            </a:r>
            <a:r>
              <a:rPr lang="en-CA" sz="2000" b="1" dirty="0">
                <a:solidFill>
                  <a:srgbClr val="0033CC"/>
                </a:solidFill>
              </a:rPr>
              <a:t>Perform</a:t>
            </a:r>
            <a:r>
              <a:rPr lang="en-CA" sz="2000" dirty="0"/>
              <a:t>, </a:t>
            </a:r>
            <a:r>
              <a:rPr lang="en-CA" sz="2000" b="1" dirty="0">
                <a:solidFill>
                  <a:srgbClr val="0033CC"/>
                </a:solidFill>
              </a:rPr>
              <a:t>Compute, </a:t>
            </a:r>
            <a:r>
              <a:rPr lang="en-CA" sz="2000" b="1" dirty="0" err="1" smtClean="0">
                <a:solidFill>
                  <a:srgbClr val="0033CC"/>
                </a:solidFill>
              </a:rPr>
              <a:t>Optuna</a:t>
            </a:r>
            <a:endParaRPr lang="en-US" sz="2000" b="1" dirty="0" smtClean="0">
              <a:solidFill>
                <a:srgbClr val="0033CC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b="1" dirty="0" smtClean="0">
              <a:solidFill>
                <a:srgbClr val="0033CC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b="1" dirty="0" smtClean="0">
              <a:solidFill>
                <a:srgbClr val="0033CC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0033CC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b="1" dirty="0" smtClean="0">
              <a:solidFill>
                <a:srgbClr val="0033CC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33CC"/>
                </a:solidFill>
              </a:rPr>
              <a:t/>
            </a:r>
            <a:br>
              <a:rPr lang="en-US" sz="2000" b="1" dirty="0" smtClean="0">
                <a:solidFill>
                  <a:srgbClr val="0033CC"/>
                </a:solidFill>
              </a:rPr>
            </a:br>
            <a:r>
              <a:rPr lang="en-US" sz="2000" b="1" dirty="0" smtClean="0">
                <a:solidFill>
                  <a:srgbClr val="0033CC"/>
                </a:solidFill>
              </a:rPr>
              <a:t/>
            </a:r>
            <a:br>
              <a:rPr lang="en-US" sz="2000" b="1" dirty="0" smtClean="0">
                <a:solidFill>
                  <a:srgbClr val="0033CC"/>
                </a:solidFill>
              </a:rPr>
            </a:br>
            <a:r>
              <a:rPr lang="en-US" sz="2000" b="1" dirty="0" smtClean="0">
                <a:solidFill>
                  <a:srgbClr val="0033CC"/>
                </a:solidFill>
              </a:rPr>
              <a:t/>
            </a:r>
            <a:br>
              <a:rPr lang="en-US" sz="2000" b="1" dirty="0" smtClean="0">
                <a:solidFill>
                  <a:srgbClr val="0033CC"/>
                </a:solidFill>
              </a:rPr>
            </a:br>
            <a:r>
              <a:rPr lang="en-US" sz="2000" b="1" dirty="0" smtClean="0">
                <a:solidFill>
                  <a:srgbClr val="0033CC"/>
                </a:solidFill>
              </a:rPr>
              <a:t/>
            </a:r>
            <a:br>
              <a:rPr lang="en-US" sz="2000" b="1" dirty="0" smtClean="0">
                <a:solidFill>
                  <a:srgbClr val="0033CC"/>
                </a:solidFill>
              </a:rPr>
            </a:br>
            <a:endParaRPr lang="en-US" sz="2000" b="1" dirty="0" smtClean="0">
              <a:solidFill>
                <a:srgbClr val="0033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470301"/>
              </p:ext>
            </p:extLst>
          </p:nvPr>
        </p:nvGraphicFramePr>
        <p:xfrm>
          <a:off x="950426" y="2249038"/>
          <a:ext cx="7979261" cy="3368040"/>
        </p:xfrm>
        <a:graphic>
          <a:graphicData uri="http://schemas.openxmlformats.org/drawingml/2006/table">
            <a:tbl>
              <a:tblPr/>
              <a:tblGrid>
                <a:gridCol w="1510304"/>
                <a:gridCol w="6468957"/>
              </a:tblGrid>
              <a:tr h="215842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MLJAR Mode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MLJAR Mode Explanation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</a:tr>
              <a:tr h="229725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effectLst/>
                        </a:rPr>
                        <a:t>EXPLAIN</a:t>
                      </a:r>
                      <a:endParaRPr lang="en-US" sz="1100" b="1" dirty="0">
                        <a:effectLst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1" dirty="0" smtClean="0">
                          <a:effectLst/>
                        </a:rPr>
                        <a:t>To be used when user wants to explain and understand data. Fastest mode</a:t>
                      </a:r>
                      <a:r>
                        <a:rPr lang="en-CA" sz="1100" b="1" baseline="0" dirty="0" smtClean="0">
                          <a:effectLst/>
                        </a:rPr>
                        <a:t> available with default </a:t>
                      </a:r>
                      <a:r>
                        <a:rPr lang="en-CA" sz="1100" b="1" baseline="0" dirty="0" err="1" smtClean="0">
                          <a:effectLst/>
                        </a:rPr>
                        <a:t>hyperparameters</a:t>
                      </a:r>
                      <a:r>
                        <a:rPr lang="en-CA" sz="1100" b="1" baseline="0" dirty="0" smtClean="0">
                          <a:effectLst/>
                        </a:rPr>
                        <a:t>. </a:t>
                      </a:r>
                    </a:p>
                    <a:p>
                      <a:r>
                        <a:rPr lang="en-CA" sz="900" dirty="0" smtClean="0">
                          <a:effectLst/>
                        </a:rPr>
                        <a:t>By default uses 75/25 train/test split. It is using: Baseline, Linear, Decision Tree, Random Forest, </a:t>
                      </a:r>
                      <a:r>
                        <a:rPr lang="en-CA" sz="900" dirty="0" err="1" smtClean="0">
                          <a:effectLst/>
                        </a:rPr>
                        <a:t>Xgboost</a:t>
                      </a:r>
                      <a:r>
                        <a:rPr lang="en-CA" sz="900" dirty="0" smtClean="0">
                          <a:effectLst/>
                        </a:rPr>
                        <a:t>, Neural Network algorithms and ensemble. It has full explanations: learning curves, importance plots, and SHAP plots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effectLst/>
                        </a:rPr>
                        <a:t>PERFORM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1" dirty="0" smtClean="0">
                          <a:effectLst/>
                        </a:rPr>
                        <a:t>To be used when the user wants to train a model that will be used in real-life</a:t>
                      </a:r>
                      <a:r>
                        <a:rPr lang="en-CA" sz="1100" b="1" baseline="0" dirty="0" smtClean="0">
                          <a:effectLst/>
                        </a:rPr>
                        <a:t> use cases. Slowest mode available, uses advanced feature engineering, </a:t>
                      </a:r>
                      <a:r>
                        <a:rPr lang="en-CA" sz="1100" b="1" baseline="0" dirty="0" err="1" smtClean="0">
                          <a:effectLst/>
                        </a:rPr>
                        <a:t>ensembling</a:t>
                      </a:r>
                      <a:r>
                        <a:rPr lang="en-CA" sz="1100" b="1" baseline="0" dirty="0" smtClean="0">
                          <a:effectLst/>
                        </a:rPr>
                        <a:t>, and stacking. Highly-tuned pipeline is produced. </a:t>
                      </a:r>
                    </a:p>
                    <a:p>
                      <a:r>
                        <a:rPr lang="en-CA" sz="900" b="0" baseline="0" dirty="0" smtClean="0">
                          <a:effectLst/>
                        </a:rPr>
                        <a:t>It is using 5-fold </a:t>
                      </a:r>
                      <a:r>
                        <a:rPr lang="en-CA" sz="900" b="0" baseline="0" dirty="0" err="1" smtClean="0">
                          <a:effectLst/>
                        </a:rPr>
                        <a:t>CrossValidation</a:t>
                      </a:r>
                      <a:r>
                        <a:rPr lang="en-CA" sz="900" b="0" baseline="0" dirty="0" smtClean="0">
                          <a:effectLst/>
                        </a:rPr>
                        <a:t> (CV). It is using: Linear, Random Forest, </a:t>
                      </a:r>
                      <a:r>
                        <a:rPr lang="en-CA" sz="900" b="0" baseline="0" dirty="0" err="1" smtClean="0">
                          <a:effectLst/>
                        </a:rPr>
                        <a:t>LightGBM</a:t>
                      </a:r>
                      <a:r>
                        <a:rPr lang="en-CA" sz="900" b="0" baseline="0" dirty="0" smtClean="0">
                          <a:effectLst/>
                        </a:rPr>
                        <a:t>, </a:t>
                      </a:r>
                      <a:r>
                        <a:rPr lang="en-CA" sz="900" b="0" baseline="0" dirty="0" err="1" smtClean="0">
                          <a:effectLst/>
                        </a:rPr>
                        <a:t>Xgboost</a:t>
                      </a:r>
                      <a:r>
                        <a:rPr lang="en-CA" sz="900" b="0" baseline="0" dirty="0" smtClean="0">
                          <a:effectLst/>
                        </a:rPr>
                        <a:t>, </a:t>
                      </a:r>
                      <a:r>
                        <a:rPr lang="en-CA" sz="900" b="0" baseline="0" dirty="0" err="1" smtClean="0">
                          <a:effectLst/>
                        </a:rPr>
                        <a:t>CatBoost</a:t>
                      </a:r>
                      <a:r>
                        <a:rPr lang="en-CA" sz="900" b="0" baseline="0" dirty="0" smtClean="0">
                          <a:effectLst/>
                        </a:rPr>
                        <a:t> and Neural Network. It uses </a:t>
                      </a:r>
                      <a:r>
                        <a:rPr lang="en-CA" sz="900" b="0" baseline="0" dirty="0" err="1" smtClean="0">
                          <a:effectLst/>
                        </a:rPr>
                        <a:t>ensembling</a:t>
                      </a:r>
                      <a:r>
                        <a:rPr lang="en-CA" sz="900" b="0" baseline="0" dirty="0" smtClean="0">
                          <a:effectLst/>
                        </a:rPr>
                        <a:t>. It has learning curves and importance plots in reports.</a:t>
                      </a:r>
                      <a:endParaRPr lang="en-CA" sz="900" dirty="0">
                        <a:effectLst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effectLst/>
                        </a:rPr>
                        <a:t>COMPUTE</a:t>
                      </a:r>
                      <a:endParaRPr lang="en-US" sz="1100" b="1" dirty="0">
                        <a:effectLst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1" dirty="0" smtClean="0">
                          <a:effectLst/>
                        </a:rPr>
                        <a:t>To be used for machine learning competitions. Balanced mode,</a:t>
                      </a:r>
                      <a:r>
                        <a:rPr lang="en-CA" sz="1100" b="1" baseline="0" dirty="0" smtClean="0">
                          <a:effectLst/>
                        </a:rPr>
                        <a:t> balance between speed of training and accuracy. Best mode for training production-ready ML models.</a:t>
                      </a:r>
                      <a:endParaRPr lang="en-CA" sz="1100" b="1" dirty="0" smtClean="0">
                        <a:effectLst/>
                      </a:endParaRPr>
                    </a:p>
                    <a:p>
                      <a:r>
                        <a:rPr lang="en-CA" sz="900" dirty="0" smtClean="0">
                          <a:effectLst/>
                        </a:rPr>
                        <a:t>It adapts the validation strategy depending on dataset size and </a:t>
                      </a:r>
                      <a:r>
                        <a:rPr lang="en-CA" sz="900" dirty="0" err="1" smtClean="0">
                          <a:effectLst/>
                        </a:rPr>
                        <a:t>total_time_limit</a:t>
                      </a:r>
                      <a:r>
                        <a:rPr lang="en-CA" sz="900" dirty="0" smtClean="0">
                          <a:effectLst/>
                        </a:rPr>
                        <a:t>. It can be: train/test split (80/20), 5-fold CV or 10-fold CV. It is using: Linear, Decision Tree, Random Forest, Extra Trees, </a:t>
                      </a:r>
                      <a:r>
                        <a:rPr lang="en-CA" sz="900" dirty="0" err="1" smtClean="0">
                          <a:effectLst/>
                        </a:rPr>
                        <a:t>LightGBM</a:t>
                      </a:r>
                      <a:r>
                        <a:rPr lang="en-CA" sz="900" dirty="0" smtClean="0">
                          <a:effectLst/>
                        </a:rPr>
                        <a:t>, </a:t>
                      </a:r>
                      <a:r>
                        <a:rPr lang="en-CA" sz="900" dirty="0" err="1" smtClean="0">
                          <a:effectLst/>
                        </a:rPr>
                        <a:t>Xgboost</a:t>
                      </a:r>
                      <a:r>
                        <a:rPr lang="en-CA" sz="900" dirty="0" smtClean="0">
                          <a:effectLst/>
                        </a:rPr>
                        <a:t>, </a:t>
                      </a:r>
                      <a:r>
                        <a:rPr lang="en-CA" sz="900" dirty="0" err="1" smtClean="0">
                          <a:effectLst/>
                        </a:rPr>
                        <a:t>CatBoost</a:t>
                      </a:r>
                      <a:r>
                        <a:rPr lang="en-CA" sz="900" dirty="0" smtClean="0">
                          <a:effectLst/>
                        </a:rPr>
                        <a:t>, Neural Network and Nearest Neighbors. It uses ensemble and stacking. It has only learning curves in the reports.</a:t>
                      </a:r>
                      <a:endParaRPr lang="en-CA" sz="900" dirty="0">
                        <a:effectLst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effectLst/>
                        </a:rPr>
                        <a:t>OPTUNA</a:t>
                      </a:r>
                      <a:endParaRPr lang="en-US" sz="1100" b="1" dirty="0">
                        <a:effectLst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1" dirty="0" smtClean="0">
                          <a:effectLst/>
                        </a:rPr>
                        <a:t>To be used when the performance is the most important and time is not limited.</a:t>
                      </a:r>
                    </a:p>
                    <a:p>
                      <a:r>
                        <a:rPr lang="en-CA" sz="900" dirty="0" smtClean="0">
                          <a:effectLst/>
                        </a:rPr>
                        <a:t>It is using 10-fold CV. It is using: Random Forest, Extra Trees, </a:t>
                      </a:r>
                      <a:r>
                        <a:rPr lang="en-CA" sz="900" dirty="0" err="1" smtClean="0">
                          <a:effectLst/>
                        </a:rPr>
                        <a:t>LightGBM</a:t>
                      </a:r>
                      <a:r>
                        <a:rPr lang="en-CA" sz="900" dirty="0" smtClean="0">
                          <a:effectLst/>
                        </a:rPr>
                        <a:t>, </a:t>
                      </a:r>
                      <a:r>
                        <a:rPr lang="en-CA" sz="900" dirty="0" err="1" smtClean="0">
                          <a:effectLst/>
                        </a:rPr>
                        <a:t>Xgboost</a:t>
                      </a:r>
                      <a:r>
                        <a:rPr lang="en-CA" sz="900" dirty="0" smtClean="0">
                          <a:effectLst/>
                        </a:rPr>
                        <a:t>, and </a:t>
                      </a:r>
                      <a:r>
                        <a:rPr lang="en-CA" sz="900" dirty="0" err="1" smtClean="0">
                          <a:effectLst/>
                        </a:rPr>
                        <a:t>CatBoost</a:t>
                      </a:r>
                      <a:r>
                        <a:rPr lang="en-CA" sz="900" dirty="0" smtClean="0">
                          <a:effectLst/>
                        </a:rPr>
                        <a:t>. Those algorithms are tuned by </a:t>
                      </a:r>
                      <a:r>
                        <a:rPr lang="en-CA" sz="900" dirty="0" err="1" smtClean="0">
                          <a:effectLst/>
                        </a:rPr>
                        <a:t>Optuna</a:t>
                      </a:r>
                      <a:r>
                        <a:rPr lang="en-CA" sz="900" dirty="0" smtClean="0">
                          <a:effectLst/>
                        </a:rPr>
                        <a:t> framework for </a:t>
                      </a:r>
                      <a:r>
                        <a:rPr lang="en-CA" sz="900" dirty="0" err="1" smtClean="0">
                          <a:effectLst/>
                        </a:rPr>
                        <a:t>optuna_time_budget</a:t>
                      </a:r>
                      <a:r>
                        <a:rPr lang="en-CA" sz="900" dirty="0" smtClean="0">
                          <a:effectLst/>
                        </a:rPr>
                        <a:t> seconds, each. Algorithms are tuned with original data, without advanced feature engineering. It is using advanced feature engineering, stacking and </a:t>
                      </a:r>
                      <a:r>
                        <a:rPr lang="en-CA" sz="900" dirty="0" err="1" smtClean="0">
                          <a:effectLst/>
                        </a:rPr>
                        <a:t>ensembling</a:t>
                      </a:r>
                      <a:r>
                        <a:rPr lang="en-CA" sz="900" dirty="0" smtClean="0">
                          <a:effectLst/>
                        </a:rPr>
                        <a:t>. It uses TPE sampler for tuning the </a:t>
                      </a:r>
                      <a:r>
                        <a:rPr lang="en-CA" sz="900" dirty="0" err="1" smtClean="0">
                          <a:effectLst/>
                        </a:rPr>
                        <a:t>hyperparameters</a:t>
                      </a:r>
                      <a:r>
                        <a:rPr lang="en-CA" sz="900" dirty="0" smtClean="0">
                          <a:effectLst/>
                        </a:rPr>
                        <a:t>.</a:t>
                      </a:r>
                      <a:r>
                        <a:rPr lang="en-CA" sz="900" baseline="0" dirty="0" smtClean="0">
                          <a:effectLst/>
                        </a:rPr>
                        <a:t> </a:t>
                      </a:r>
                      <a:r>
                        <a:rPr lang="en-CA" sz="900" dirty="0" smtClean="0">
                          <a:effectLst/>
                        </a:rPr>
                        <a:t>The </a:t>
                      </a:r>
                      <a:r>
                        <a:rPr lang="en-CA" sz="900" dirty="0" err="1" smtClean="0">
                          <a:effectLst/>
                        </a:rPr>
                        <a:t>hyperparameters</a:t>
                      </a:r>
                      <a:r>
                        <a:rPr lang="en-CA" sz="900" dirty="0" smtClean="0">
                          <a:effectLst/>
                        </a:rPr>
                        <a:t> found for original data are reused with those steps. It produces learning curves in the reports. Models checked during </a:t>
                      </a:r>
                      <a:r>
                        <a:rPr lang="en-CA" sz="900" dirty="0" err="1" smtClean="0">
                          <a:effectLst/>
                        </a:rPr>
                        <a:t>Optuna</a:t>
                      </a:r>
                      <a:r>
                        <a:rPr lang="en-CA" sz="900" dirty="0" smtClean="0">
                          <a:effectLst/>
                        </a:rPr>
                        <a:t> </a:t>
                      </a:r>
                      <a:r>
                        <a:rPr lang="en-CA" sz="900" dirty="0" err="1" smtClean="0">
                          <a:effectLst/>
                        </a:rPr>
                        <a:t>hyperparameters</a:t>
                      </a:r>
                      <a:r>
                        <a:rPr lang="en-CA" sz="900" dirty="0" smtClean="0">
                          <a:effectLst/>
                        </a:rPr>
                        <a:t> search are not saved, only the best model is saved (final model from tuning). </a:t>
                      </a:r>
                      <a:endParaRPr lang="en-CA" sz="900" dirty="0">
                        <a:effectLst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933" y="1934563"/>
            <a:ext cx="2114867" cy="3405068"/>
          </a:xfrm>
          <a:prstGeom prst="rect">
            <a:avLst/>
          </a:prstGeom>
          <a:ln>
            <a:solidFill>
              <a:srgbClr val="548235"/>
            </a:solidFill>
          </a:ln>
        </p:spPr>
      </p:pic>
    </p:spTree>
    <p:extLst>
      <p:ext uri="{BB962C8B-B14F-4D97-AF65-F5344CB8AC3E}">
        <p14:creationId xmlns:p14="http://schemas.microsoft.com/office/powerpoint/2010/main" val="33426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TANGENT:</a:t>
            </a:r>
            <a:r>
              <a:rPr lang="en-US" i="1" dirty="0" smtClean="0"/>
              <a:t> </a:t>
            </a:r>
            <a:r>
              <a:rPr lang="en-US" dirty="0" smtClean="0"/>
              <a:t>MLJAR – Details (2)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755118"/>
            <a:ext cx="8091488" cy="43573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b="1" dirty="0" smtClean="0">
                <a:solidFill>
                  <a:srgbClr val="0033CC"/>
                </a:solidFill>
              </a:rPr>
              <a:t>MLJAR – 10 Steps to </a:t>
            </a:r>
            <a:r>
              <a:rPr lang="en-US" sz="1800" b="1" dirty="0" err="1" smtClean="0">
                <a:solidFill>
                  <a:srgbClr val="0033CC"/>
                </a:solidFill>
              </a:rPr>
              <a:t>AutoML</a:t>
            </a:r>
            <a:endParaRPr lang="en-US" sz="1800" b="1" dirty="0" smtClean="0">
              <a:solidFill>
                <a:srgbClr val="0033CC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 err="1" smtClean="0"/>
              <a:t>simple_algorithms</a:t>
            </a:r>
            <a:r>
              <a:rPr lang="en-US" sz="1400" dirty="0" smtClean="0"/>
              <a:t> – Quick training of data with to get quick insights (using Baseline, Decision Tree, Linear) and learn if complex Machine Learning is required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 err="1" smtClean="0"/>
              <a:t>default_algorithms</a:t>
            </a:r>
            <a:r>
              <a:rPr lang="en-US" sz="1400" b="1" dirty="0" smtClean="0"/>
              <a:t> </a:t>
            </a:r>
            <a:r>
              <a:rPr lang="en-US" sz="1400" dirty="0" smtClean="0"/>
              <a:t>– Data trained </a:t>
            </a:r>
            <a:r>
              <a:rPr lang="en-US" sz="1400" dirty="0" smtClean="0">
                <a:hlinkClick r:id="rId2" action="ppaction://hlinksldjump"/>
              </a:rPr>
              <a:t>using models</a:t>
            </a:r>
            <a:r>
              <a:rPr lang="en-US" sz="1400" dirty="0" smtClean="0"/>
              <a:t> with default </a:t>
            </a:r>
            <a:r>
              <a:rPr lang="en-US" sz="1400" dirty="0" err="1" smtClean="0"/>
              <a:t>hyperparameters</a:t>
            </a:r>
            <a:r>
              <a:rPr lang="en-US" sz="1400" dirty="0" smtClean="0"/>
              <a:t>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 err="1" smtClean="0"/>
              <a:t>not_so_random</a:t>
            </a:r>
            <a:r>
              <a:rPr lang="en-US" sz="1400" dirty="0" smtClean="0"/>
              <a:t> – Performs “Random Search” over defined set of </a:t>
            </a:r>
            <a:r>
              <a:rPr lang="en-US" sz="1400" dirty="0" err="1" smtClean="0"/>
              <a:t>hyperparameters</a:t>
            </a:r>
            <a:r>
              <a:rPr lang="en-US" sz="1400" dirty="0" smtClean="0"/>
              <a:t>. </a:t>
            </a:r>
          </a:p>
          <a:p>
            <a:pPr lvl="2"/>
            <a:r>
              <a:rPr lang="en-US" sz="1000" dirty="0" err="1" smtClean="0">
                <a:solidFill>
                  <a:srgbClr val="FF0000"/>
                </a:solidFill>
              </a:rPr>
              <a:t>E.g</a:t>
            </a:r>
            <a:r>
              <a:rPr lang="en-US" sz="1000" dirty="0" smtClean="0">
                <a:solidFill>
                  <a:srgbClr val="FF0000"/>
                </a:solidFill>
              </a:rPr>
              <a:t>, if you set </a:t>
            </a:r>
            <a:r>
              <a:rPr lang="en-US" sz="1000" dirty="0" err="1" smtClean="0">
                <a:solidFill>
                  <a:srgbClr val="FF0000"/>
                </a:solidFill>
              </a:rPr>
              <a:t>start_random_models</a:t>
            </a:r>
            <a:r>
              <a:rPr lang="en-US" sz="1000" dirty="0" smtClean="0">
                <a:solidFill>
                  <a:srgbClr val="FF0000"/>
                </a:solidFill>
              </a:rPr>
              <a:t>=3</a:t>
            </a:r>
          </a:p>
          <a:p>
            <a:pPr lvl="2"/>
            <a:r>
              <a:rPr lang="en-US" sz="1000" dirty="0" err="1" smtClean="0"/>
              <a:t>automl</a:t>
            </a:r>
            <a:r>
              <a:rPr lang="en-US" sz="1000" dirty="0" smtClean="0"/>
              <a:t> </a:t>
            </a:r>
            <a:r>
              <a:rPr lang="en-US" sz="1000" dirty="0"/>
              <a:t>= </a:t>
            </a:r>
            <a:r>
              <a:rPr lang="en-US" sz="1000" dirty="0" err="1"/>
              <a:t>AutoML</a:t>
            </a:r>
            <a:r>
              <a:rPr lang="en-US" sz="1000" dirty="0"/>
              <a:t>(algorithms=["</a:t>
            </a:r>
            <a:r>
              <a:rPr lang="en-US" sz="1000" dirty="0" err="1"/>
              <a:t>Xgboost</a:t>
            </a:r>
            <a:r>
              <a:rPr lang="en-US" sz="1000" dirty="0"/>
              <a:t>", "</a:t>
            </a:r>
            <a:r>
              <a:rPr lang="en-US" sz="1000" dirty="0" err="1"/>
              <a:t>CatBoost</a:t>
            </a:r>
            <a:r>
              <a:rPr lang="en-US" sz="1000" dirty="0"/>
              <a:t>"], </a:t>
            </a:r>
            <a:r>
              <a:rPr lang="en-US" sz="1000" dirty="0" err="1">
                <a:solidFill>
                  <a:srgbClr val="FF0000"/>
                </a:solidFill>
              </a:rPr>
              <a:t>start_random_models</a:t>
            </a:r>
            <a:r>
              <a:rPr lang="en-US" sz="1000" dirty="0">
                <a:solidFill>
                  <a:srgbClr val="FF0000"/>
                </a:solidFill>
              </a:rPr>
              <a:t>=3</a:t>
            </a:r>
            <a:r>
              <a:rPr lang="en-US" sz="1000" dirty="0" smtClean="0"/>
              <a:t>)</a:t>
            </a:r>
          </a:p>
          <a:p>
            <a:pPr lvl="2"/>
            <a:r>
              <a:rPr lang="en-US" sz="1000" dirty="0" smtClean="0"/>
              <a:t>Training is done: 1 model for </a:t>
            </a:r>
            <a:r>
              <a:rPr lang="en-US" sz="1000" dirty="0" err="1" smtClean="0"/>
              <a:t>Xgboost</a:t>
            </a:r>
            <a:r>
              <a:rPr lang="en-US" sz="1000" dirty="0" smtClean="0"/>
              <a:t> &amp; 1 model for </a:t>
            </a:r>
            <a:r>
              <a:rPr lang="en-US" sz="1000" dirty="0" err="1" smtClean="0"/>
              <a:t>CatBoost</a:t>
            </a:r>
            <a:r>
              <a:rPr lang="en-US" sz="1000" dirty="0" smtClean="0"/>
              <a:t> with default </a:t>
            </a:r>
            <a:r>
              <a:rPr lang="en-US" sz="1000" dirty="0" err="1" smtClean="0"/>
              <a:t>hyperparameters</a:t>
            </a:r>
            <a:r>
              <a:rPr lang="en-US" sz="1000" dirty="0" smtClean="0"/>
              <a:t> in “</a:t>
            </a:r>
            <a:r>
              <a:rPr lang="en-US" sz="1000" dirty="0" err="1" smtClean="0"/>
              <a:t>default_algorithms</a:t>
            </a:r>
            <a:r>
              <a:rPr lang="en-US" sz="1000" dirty="0" smtClean="0"/>
              <a:t>” step</a:t>
            </a:r>
          </a:p>
          <a:p>
            <a:pPr lvl="2"/>
            <a:r>
              <a:rPr lang="en-US" sz="1000" dirty="0" smtClean="0"/>
              <a:t>Training </a:t>
            </a:r>
            <a:r>
              <a:rPr lang="en-US" sz="1000" dirty="0"/>
              <a:t>is done: </a:t>
            </a:r>
            <a:r>
              <a:rPr lang="en-US" sz="1000" dirty="0" smtClean="0"/>
              <a:t>2 models </a:t>
            </a:r>
            <a:r>
              <a:rPr lang="en-US" sz="1000" dirty="0"/>
              <a:t>for </a:t>
            </a:r>
            <a:r>
              <a:rPr lang="en-US" sz="1000" dirty="0" err="1"/>
              <a:t>Xgboost</a:t>
            </a:r>
            <a:r>
              <a:rPr lang="en-US" sz="1000" dirty="0"/>
              <a:t> &amp; </a:t>
            </a:r>
            <a:r>
              <a:rPr lang="en-US" sz="1000" dirty="0" smtClean="0"/>
              <a:t>2 </a:t>
            </a:r>
            <a:r>
              <a:rPr lang="en-US" sz="1000" dirty="0"/>
              <a:t>model </a:t>
            </a:r>
            <a:r>
              <a:rPr lang="en-US" sz="1000" dirty="0" err="1" smtClean="0"/>
              <a:t>sfor</a:t>
            </a:r>
            <a:r>
              <a:rPr lang="en-US" sz="1000" dirty="0" smtClean="0"/>
              <a:t> </a:t>
            </a:r>
            <a:r>
              <a:rPr lang="en-US" sz="1000" dirty="0" err="1"/>
              <a:t>CatBoost</a:t>
            </a:r>
            <a:r>
              <a:rPr lang="en-US" sz="1000" dirty="0"/>
              <a:t> with default </a:t>
            </a:r>
            <a:r>
              <a:rPr lang="en-US" sz="1000" dirty="0" err="1"/>
              <a:t>hyperparameters</a:t>
            </a:r>
            <a:r>
              <a:rPr lang="en-US" sz="1000" dirty="0"/>
              <a:t> in </a:t>
            </a:r>
            <a:r>
              <a:rPr lang="en-US" sz="1000" dirty="0" smtClean="0"/>
              <a:t>“</a:t>
            </a:r>
            <a:r>
              <a:rPr lang="en-US" sz="1000" dirty="0" err="1" smtClean="0"/>
              <a:t>not_so_random</a:t>
            </a:r>
            <a:r>
              <a:rPr lang="en-US" sz="1000" dirty="0" smtClean="0"/>
              <a:t>” step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 err="1" smtClean="0"/>
              <a:t>golden_features</a:t>
            </a:r>
            <a:r>
              <a:rPr lang="en-US" sz="1400" dirty="0" smtClean="0"/>
              <a:t> – Features identified to have best predictive power. 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1000" dirty="0" smtClean="0"/>
              <a:t>Divide the data into samples, while constructing a feature set for each sub-sample 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1000" dirty="0" smtClean="0"/>
              <a:t>Each feature set is then used to generate a new feature with different operators, which is then trained through Decision Trees. 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1000" dirty="0" smtClean="0"/>
              <a:t>This is done for each of the new features identified, where a score is computed for each new feature.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1000" dirty="0" smtClean="0"/>
              <a:t>Each new feature with the lowest score is sorted and selected/inserted into training data; typically 5% of original features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 err="1" smtClean="0"/>
              <a:t>insert_random_feature</a:t>
            </a:r>
            <a:r>
              <a:rPr lang="en-US" sz="1400" b="1" dirty="0" smtClean="0"/>
              <a:t> </a:t>
            </a:r>
            <a:r>
              <a:rPr lang="en-US" sz="1400" dirty="0" smtClean="0"/>
              <a:t>– A step before feature-selection, can be skipped if needed.</a:t>
            </a:r>
          </a:p>
          <a:p>
            <a:pPr lvl="2"/>
            <a:r>
              <a:rPr lang="en-US" sz="1000" dirty="0" smtClean="0"/>
              <a:t>This step helps to look for signal in the data and identify some key red flags </a:t>
            </a:r>
          </a:p>
          <a:p>
            <a:pPr lvl="3"/>
            <a:r>
              <a:rPr lang="en-US" sz="800" dirty="0"/>
              <a:t>I</a:t>
            </a:r>
            <a:r>
              <a:rPr lang="en-US" sz="800" dirty="0" smtClean="0"/>
              <a:t>f Baseline is better than actual models</a:t>
            </a:r>
          </a:p>
          <a:p>
            <a:pPr lvl="3"/>
            <a:r>
              <a:rPr lang="en-US" sz="800" dirty="0" smtClean="0"/>
              <a:t>If Baseline is close to ‘best model’</a:t>
            </a:r>
          </a:p>
          <a:p>
            <a:pPr lvl="3"/>
            <a:r>
              <a:rPr lang="en-US" sz="800" dirty="0" smtClean="0"/>
              <a:t>If data is </a:t>
            </a:r>
            <a:r>
              <a:rPr lang="en-US" sz="800" dirty="0" err="1" smtClean="0"/>
              <a:t>overfitting</a:t>
            </a:r>
            <a:r>
              <a:rPr lang="en-US" sz="800" dirty="0" smtClean="0"/>
              <a:t> quickly</a:t>
            </a:r>
          </a:p>
          <a:p>
            <a:pPr lvl="2"/>
            <a:r>
              <a:rPr lang="en-US" sz="1000" dirty="0" smtClean="0"/>
              <a:t>To skip this step: </a:t>
            </a:r>
            <a:r>
              <a:rPr lang="en-US" sz="1000" dirty="0" err="1" smtClean="0"/>
              <a:t>feature_selection</a:t>
            </a:r>
            <a:r>
              <a:rPr lang="en-US" sz="1000" dirty="0" smtClean="0"/>
              <a:t>=False; this will skip the actual </a:t>
            </a:r>
            <a:r>
              <a:rPr lang="en-US" sz="1000" dirty="0" err="1" smtClean="0"/>
              <a:t>feature_selection</a:t>
            </a:r>
            <a:r>
              <a:rPr lang="en-US" sz="1000" dirty="0" smtClean="0"/>
              <a:t> step as well.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88332" y="6112475"/>
            <a:ext cx="17912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hlinkClick r:id="rId3"/>
              </a:rPr>
              <a:t>https://supervised.mljar.com/features/automl</a:t>
            </a:r>
            <a:r>
              <a:rPr lang="en-US" sz="600" dirty="0" smtClean="0">
                <a:hlinkClick r:id="rId3"/>
              </a:rPr>
              <a:t>/</a:t>
            </a:r>
            <a:r>
              <a:rPr lang="en-US" sz="600" dirty="0" smtClean="0"/>
              <a:t> </a:t>
            </a:r>
            <a:endParaRPr lang="en-US" sz="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933" y="1934563"/>
            <a:ext cx="2114867" cy="3405068"/>
          </a:xfrm>
          <a:prstGeom prst="rect">
            <a:avLst/>
          </a:prstGeom>
          <a:ln>
            <a:solidFill>
              <a:srgbClr val="548235"/>
            </a:solidFill>
          </a:ln>
        </p:spPr>
      </p:pic>
    </p:spTree>
    <p:extLst>
      <p:ext uri="{BB962C8B-B14F-4D97-AF65-F5344CB8AC3E}">
        <p14:creationId xmlns:p14="http://schemas.microsoft.com/office/powerpoint/2010/main" val="23111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TANGENT:</a:t>
            </a:r>
            <a:r>
              <a:rPr lang="en-US" i="1" dirty="0" smtClean="0"/>
              <a:t> </a:t>
            </a:r>
            <a:r>
              <a:rPr lang="en-US" dirty="0" smtClean="0"/>
              <a:t>MLJAR – Details (3)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755118"/>
            <a:ext cx="8091488" cy="43573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b="1" dirty="0" smtClean="0">
                <a:solidFill>
                  <a:srgbClr val="0033CC"/>
                </a:solidFill>
              </a:rPr>
              <a:t>MLJAR – 10 Steps to </a:t>
            </a:r>
            <a:r>
              <a:rPr lang="en-US" sz="1800" b="1" dirty="0" err="1" smtClean="0">
                <a:solidFill>
                  <a:srgbClr val="0033CC"/>
                </a:solidFill>
              </a:rPr>
              <a:t>AutoML</a:t>
            </a:r>
            <a:r>
              <a:rPr lang="en-US" sz="1800" b="1" dirty="0" smtClean="0">
                <a:solidFill>
                  <a:srgbClr val="0033CC"/>
                </a:solidFill>
              </a:rPr>
              <a:t> (cont’d)</a:t>
            </a:r>
          </a:p>
          <a:p>
            <a:pPr marL="800100" lvl="1" indent="-342900">
              <a:buFont typeface="+mj-lt"/>
              <a:buAutoNum type="arabicPeriod" startAt="6"/>
            </a:pPr>
            <a:r>
              <a:rPr lang="en-US" sz="1400" b="1" dirty="0" err="1" smtClean="0"/>
              <a:t>features_selection</a:t>
            </a:r>
            <a:r>
              <a:rPr lang="en-US" sz="1400" b="1" dirty="0" smtClean="0"/>
              <a:t> </a:t>
            </a:r>
            <a:r>
              <a:rPr lang="en-US" sz="1400" dirty="0" smtClean="0"/>
              <a:t>– Best model for each algorithm is selected. The model’s </a:t>
            </a:r>
            <a:r>
              <a:rPr lang="en-US" sz="1400" dirty="0" err="1" smtClean="0"/>
              <a:t>hypeparameters</a:t>
            </a:r>
            <a:r>
              <a:rPr lang="en-US" sz="1400" dirty="0" smtClean="0"/>
              <a:t> are re-used and is trained only using selected features. If all features are important then this step is skipped (No models trained under this step).</a:t>
            </a:r>
          </a:p>
          <a:p>
            <a:pPr marL="800100" lvl="1" indent="-342900">
              <a:buFont typeface="+mj-lt"/>
              <a:buAutoNum type="arabicPeriod" startAt="6"/>
            </a:pPr>
            <a:r>
              <a:rPr lang="en-US" sz="1400" b="1" dirty="0" err="1" smtClean="0"/>
              <a:t>hill_climbing</a:t>
            </a:r>
            <a:r>
              <a:rPr lang="en-US" sz="1400" b="1" dirty="0" smtClean="0"/>
              <a:t> </a:t>
            </a:r>
            <a:r>
              <a:rPr lang="en-US" sz="1400" dirty="0" smtClean="0"/>
              <a:t>– Tuning of models is performed in this step, controlled by </a:t>
            </a:r>
            <a:r>
              <a:rPr lang="en-US" sz="1400" dirty="0" err="1" smtClean="0"/>
              <a:t>hill_climbing</a:t>
            </a:r>
            <a:r>
              <a:rPr lang="en-US" sz="1400" dirty="0" smtClean="0"/>
              <a:t> parameter. In each </a:t>
            </a:r>
            <a:r>
              <a:rPr lang="en-US" sz="1400" dirty="0" err="1" smtClean="0"/>
              <a:t>hill_climbing</a:t>
            </a:r>
            <a:r>
              <a:rPr lang="en-US" sz="1400" dirty="0" smtClean="0"/>
              <a:t> step, the top performing models are tuned further. This step can also be skipped by setting </a:t>
            </a:r>
            <a:r>
              <a:rPr lang="en-US" sz="1400" dirty="0" err="1" smtClean="0"/>
              <a:t>hill_climbing_steps</a:t>
            </a:r>
            <a:r>
              <a:rPr lang="en-US" sz="1400" dirty="0" smtClean="0"/>
              <a:t>=0.</a:t>
            </a:r>
          </a:p>
          <a:p>
            <a:pPr marL="800100" lvl="1" indent="-342900">
              <a:buFont typeface="+mj-lt"/>
              <a:buAutoNum type="arabicPeriod" startAt="6"/>
            </a:pPr>
            <a:r>
              <a:rPr lang="en-US" sz="1400" b="1" dirty="0" smtClean="0"/>
              <a:t>ensemble </a:t>
            </a:r>
            <a:r>
              <a:rPr lang="en-US" sz="1400" dirty="0" smtClean="0"/>
              <a:t>– All models from previous steps are </a:t>
            </a:r>
            <a:r>
              <a:rPr lang="en-US" sz="1400" dirty="0" err="1" smtClean="0"/>
              <a:t>ensembled</a:t>
            </a:r>
            <a:r>
              <a:rPr lang="en-US" sz="1400" dirty="0" smtClean="0"/>
              <a:t>. This step can also be skipped by setting </a:t>
            </a:r>
            <a:r>
              <a:rPr lang="en-US" sz="1400" dirty="0" err="1" smtClean="0"/>
              <a:t>train_ensemble</a:t>
            </a:r>
            <a:r>
              <a:rPr lang="en-US" sz="1400" dirty="0" smtClean="0"/>
              <a:t>=False</a:t>
            </a:r>
          </a:p>
          <a:p>
            <a:pPr marL="800100" lvl="1" indent="-342900">
              <a:buFont typeface="+mj-lt"/>
              <a:buAutoNum type="arabicPeriod" startAt="6"/>
            </a:pPr>
            <a:r>
              <a:rPr lang="en-US" sz="1400" b="1" dirty="0" smtClean="0"/>
              <a:t>stack </a:t>
            </a:r>
            <a:r>
              <a:rPr lang="en-US" sz="1400" dirty="0" smtClean="0"/>
              <a:t>– All models from previous steps are stacked. </a:t>
            </a:r>
            <a:r>
              <a:rPr lang="en-US" sz="1400" dirty="0"/>
              <a:t>This step can also be skipped by setting </a:t>
            </a:r>
            <a:r>
              <a:rPr lang="en-US" sz="1400" dirty="0" err="1" smtClean="0"/>
              <a:t>stack_models</a:t>
            </a:r>
            <a:r>
              <a:rPr lang="en-US" sz="1400" dirty="0" smtClean="0"/>
              <a:t>=False</a:t>
            </a:r>
            <a:endParaRPr lang="en-US" sz="1400" dirty="0"/>
          </a:p>
          <a:p>
            <a:pPr marL="800100" lvl="1" indent="-342900">
              <a:buFont typeface="+mj-lt"/>
              <a:buAutoNum type="arabicPeriod" startAt="6"/>
            </a:pPr>
            <a:r>
              <a:rPr lang="en-US" sz="1400" b="1" dirty="0" err="1" smtClean="0"/>
              <a:t>ensemble_stacked</a:t>
            </a:r>
            <a:r>
              <a:rPr lang="en-US" sz="1400" dirty="0" smtClean="0"/>
              <a:t> – All models from previous steps are </a:t>
            </a:r>
            <a:r>
              <a:rPr lang="en-US" sz="1400" dirty="0" err="1" smtClean="0"/>
              <a:t>ensembled</a:t>
            </a:r>
            <a:r>
              <a:rPr lang="en-US" sz="1400" dirty="0" smtClean="0"/>
              <a:t> (stacked and unstacked models). </a:t>
            </a:r>
            <a:r>
              <a:rPr lang="en-CA" sz="1400" dirty="0"/>
              <a:t>This step can also be skipped by setting </a:t>
            </a:r>
            <a:r>
              <a:rPr lang="en-CA" sz="1400" dirty="0" err="1" smtClean="0"/>
              <a:t>train_ensemble</a:t>
            </a:r>
            <a:r>
              <a:rPr lang="en-CA" sz="1400" dirty="0" smtClean="0"/>
              <a:t>=False</a:t>
            </a:r>
            <a:endParaRPr lang="en-CA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88332" y="6112475"/>
            <a:ext cx="17912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hlinkClick r:id="rId2"/>
              </a:rPr>
              <a:t>https://supervised.mljar.com/features/automl</a:t>
            </a:r>
            <a:r>
              <a:rPr lang="en-US" sz="600" dirty="0" smtClean="0">
                <a:hlinkClick r:id="rId2"/>
              </a:rPr>
              <a:t>/</a:t>
            </a:r>
            <a:r>
              <a:rPr lang="en-US" sz="600" dirty="0" smtClean="0"/>
              <a:t> </a:t>
            </a:r>
            <a:endParaRPr lang="en-US" sz="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933" y="1934563"/>
            <a:ext cx="2114867" cy="3405068"/>
          </a:xfrm>
          <a:prstGeom prst="rect">
            <a:avLst/>
          </a:prstGeom>
          <a:ln>
            <a:solidFill>
              <a:srgbClr val="548235"/>
            </a:solidFill>
          </a:ln>
        </p:spPr>
      </p:pic>
    </p:spTree>
    <p:extLst>
      <p:ext uri="{BB962C8B-B14F-4D97-AF65-F5344CB8AC3E}">
        <p14:creationId xmlns:p14="http://schemas.microsoft.com/office/powerpoint/2010/main" val="297343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TANGENT:</a:t>
            </a:r>
            <a:r>
              <a:rPr lang="en-US" i="1" dirty="0" smtClean="0"/>
              <a:t> </a:t>
            </a:r>
            <a:r>
              <a:rPr lang="en-US" dirty="0" smtClean="0"/>
              <a:t>MLJAR – Details (4)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755118"/>
            <a:ext cx="8091488" cy="43573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0033CC"/>
                </a:solidFill>
              </a:rPr>
              <a:t>ML </a:t>
            </a:r>
            <a:r>
              <a:rPr lang="en-US" sz="1800" b="1" dirty="0" smtClean="0">
                <a:solidFill>
                  <a:srgbClr val="0033CC"/>
                </a:solidFill>
              </a:rPr>
              <a:t>Types</a:t>
            </a:r>
            <a:br>
              <a:rPr lang="en-US" sz="1800" b="1" dirty="0" smtClean="0">
                <a:solidFill>
                  <a:srgbClr val="0033CC"/>
                </a:solidFill>
              </a:rPr>
            </a:br>
            <a:r>
              <a:rPr lang="en-US" sz="1800" b="1" dirty="0" smtClean="0">
                <a:solidFill>
                  <a:srgbClr val="0033CC"/>
                </a:solidFill>
              </a:rPr>
              <a:t/>
            </a:r>
            <a:br>
              <a:rPr lang="en-US" sz="1800" b="1" dirty="0" smtClean="0">
                <a:solidFill>
                  <a:srgbClr val="0033CC"/>
                </a:solidFill>
              </a:rPr>
            </a:br>
            <a:r>
              <a:rPr lang="en-US" sz="1800" b="1" dirty="0" smtClean="0">
                <a:solidFill>
                  <a:srgbClr val="0033CC"/>
                </a:solidFill>
              </a:rPr>
              <a:t/>
            </a:r>
            <a:br>
              <a:rPr lang="en-US" sz="1800" b="1" dirty="0" smtClean="0">
                <a:solidFill>
                  <a:srgbClr val="0033CC"/>
                </a:solidFill>
              </a:rPr>
            </a:br>
            <a:endParaRPr lang="en-US" sz="1800" b="1" dirty="0">
              <a:solidFill>
                <a:srgbClr val="0033CC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0033CC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 smtClean="0">
                <a:solidFill>
                  <a:srgbClr val="0033CC"/>
                </a:solidFill>
              </a:rPr>
              <a:t>MLJAR Evaluation Metrics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For binary: </a:t>
            </a:r>
            <a:r>
              <a:rPr lang="en-US" sz="1200" dirty="0" err="1"/>
              <a:t>logloss</a:t>
            </a:r>
            <a:r>
              <a:rPr lang="en-US" sz="1200" dirty="0"/>
              <a:t>, </a:t>
            </a:r>
            <a:r>
              <a:rPr lang="en-US" sz="1200" dirty="0" err="1"/>
              <a:t>auc</a:t>
            </a:r>
            <a:r>
              <a:rPr lang="en-US" sz="1200" dirty="0"/>
              <a:t>, f1, </a:t>
            </a:r>
            <a:r>
              <a:rPr lang="en-US" sz="1200" dirty="0" err="1"/>
              <a:t>average_precision</a:t>
            </a:r>
            <a:r>
              <a:rPr lang="en-US" sz="1200" dirty="0"/>
              <a:t>, accuracy; default is </a:t>
            </a:r>
            <a:r>
              <a:rPr lang="en-US" sz="1200" dirty="0" err="1"/>
              <a:t>logloss</a:t>
            </a:r>
            <a:endParaRPr lang="en-US" sz="1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For multiclass: </a:t>
            </a:r>
            <a:r>
              <a:rPr lang="en-US" sz="1200" dirty="0" err="1"/>
              <a:t>logloss</a:t>
            </a:r>
            <a:r>
              <a:rPr lang="en-US" sz="1200" dirty="0"/>
              <a:t>, f1, accuracy; default is </a:t>
            </a:r>
            <a:r>
              <a:rPr lang="en-US" sz="1200" dirty="0" err="1"/>
              <a:t>logloss</a:t>
            </a:r>
            <a:endParaRPr lang="en-US" sz="1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For regression: </a:t>
            </a:r>
            <a:r>
              <a:rPr lang="en-US" sz="1200" dirty="0" err="1"/>
              <a:t>rmse</a:t>
            </a:r>
            <a:r>
              <a:rPr lang="en-US" sz="1200" dirty="0"/>
              <a:t>, </a:t>
            </a:r>
            <a:r>
              <a:rPr lang="en-US" sz="1200" dirty="0" err="1"/>
              <a:t>mse</a:t>
            </a:r>
            <a:r>
              <a:rPr lang="en-US" sz="1200" dirty="0"/>
              <a:t>, </a:t>
            </a:r>
            <a:r>
              <a:rPr lang="en-US" sz="1200" dirty="0" err="1"/>
              <a:t>mae</a:t>
            </a:r>
            <a:r>
              <a:rPr lang="en-US" sz="1200" dirty="0"/>
              <a:t>, r2, </a:t>
            </a:r>
            <a:r>
              <a:rPr lang="en-US" sz="1200" dirty="0" err="1"/>
              <a:t>mape</a:t>
            </a:r>
            <a:r>
              <a:rPr lang="en-US" sz="1200" dirty="0"/>
              <a:t>, spearman, </a:t>
            </a:r>
            <a:r>
              <a:rPr lang="en-US" sz="1200" dirty="0" err="1"/>
              <a:t>pearson</a:t>
            </a:r>
            <a:r>
              <a:rPr lang="en-US" sz="1200" dirty="0"/>
              <a:t>; default is </a:t>
            </a:r>
            <a:r>
              <a:rPr lang="en-US" sz="1200" dirty="0" err="1" smtClean="0"/>
              <a:t>rmse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 smtClean="0">
                <a:solidFill>
                  <a:srgbClr val="0033CC"/>
                </a:solidFill>
              </a:rPr>
              <a:t>MLJAR </a:t>
            </a:r>
            <a:r>
              <a:rPr lang="en-US" sz="1800" b="1" dirty="0" err="1" smtClean="0">
                <a:solidFill>
                  <a:srgbClr val="0033CC"/>
                </a:solidFill>
              </a:rPr>
              <a:t>ALgorithms</a:t>
            </a:r>
            <a:r>
              <a:rPr lang="en-US" sz="1800" b="1" dirty="0" smtClean="0">
                <a:solidFill>
                  <a:srgbClr val="0033CC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400" dirty="0"/>
              <a:t>Baseline, Linear, Random Forest, Extra Trees, </a:t>
            </a:r>
            <a:r>
              <a:rPr lang="en-CA" sz="1400" dirty="0" err="1"/>
              <a:t>LightGBM</a:t>
            </a:r>
            <a:r>
              <a:rPr lang="en-CA" sz="1400" dirty="0"/>
              <a:t>, </a:t>
            </a:r>
            <a:r>
              <a:rPr lang="en-CA" sz="1400" dirty="0" err="1"/>
              <a:t>Xgboost</a:t>
            </a:r>
            <a:r>
              <a:rPr lang="en-CA" sz="1400" dirty="0"/>
              <a:t>, </a:t>
            </a:r>
            <a:r>
              <a:rPr lang="en-CA" sz="1400" dirty="0" err="1"/>
              <a:t>CatBoost</a:t>
            </a:r>
            <a:r>
              <a:rPr lang="en-CA" sz="1400" dirty="0"/>
              <a:t>, Neural Networks, and Nearest </a:t>
            </a:r>
            <a:r>
              <a:rPr lang="en-CA" sz="1400" dirty="0" smtClean="0"/>
              <a:t>Neighbors</a:t>
            </a:r>
            <a:r>
              <a:rPr lang="en-US" sz="1400" b="1" dirty="0" smtClean="0">
                <a:solidFill>
                  <a:srgbClr val="0033CC"/>
                </a:solidFill>
              </a:rPr>
              <a:t/>
            </a:r>
            <a:br>
              <a:rPr lang="en-US" sz="1400" b="1" dirty="0" smtClean="0">
                <a:solidFill>
                  <a:srgbClr val="0033CC"/>
                </a:solidFill>
              </a:rPr>
            </a:br>
            <a:endParaRPr lang="en-US" sz="1400" b="1" dirty="0" smtClean="0">
              <a:solidFill>
                <a:srgbClr val="0033CC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 smtClean="0">
                <a:solidFill>
                  <a:srgbClr val="0033CC"/>
                </a:solidFill>
              </a:rPr>
              <a:t>MLJAR Online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 smtClean="0"/>
              <a:t>You can signup to MLJAR </a:t>
            </a:r>
            <a:r>
              <a:rPr lang="en-US" sz="1200" dirty="0" err="1" smtClean="0"/>
              <a:t>AutoML</a:t>
            </a:r>
            <a:r>
              <a:rPr lang="en-US" sz="1200" dirty="0" smtClean="0"/>
              <a:t> and use their virtual environment to build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 smtClean="0"/>
              <a:t>There are many plans, including a free one </a:t>
            </a:r>
            <a:r>
              <a:rPr lang="en-US" sz="1200" dirty="0"/>
              <a:t>to signup; </a:t>
            </a:r>
            <a:r>
              <a:rPr lang="en-US" sz="1200" dirty="0">
                <a:hlinkClick r:id="rId2"/>
              </a:rPr>
              <a:t>https://mljar.com/pricing</a:t>
            </a:r>
            <a:r>
              <a:rPr lang="en-US" sz="1200" dirty="0" smtClean="0">
                <a:hlinkClick r:id="rId2"/>
              </a:rPr>
              <a:t>/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32725"/>
              </p:ext>
            </p:extLst>
          </p:nvPr>
        </p:nvGraphicFramePr>
        <p:xfrm>
          <a:off x="1120755" y="2105603"/>
          <a:ext cx="7135739" cy="872287"/>
        </p:xfrm>
        <a:graphic>
          <a:graphicData uri="http://schemas.openxmlformats.org/drawingml/2006/table">
            <a:tbl>
              <a:tblPr/>
              <a:tblGrid>
                <a:gridCol w="1350643"/>
                <a:gridCol w="5785096"/>
              </a:tblGrid>
              <a:tr h="2158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</a:rPr>
                        <a:t>Machine Learning Type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</a:rPr>
                        <a:t>Algorithms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</a:tr>
              <a:tr h="229725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Gradient descent-based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900" dirty="0">
                          <a:effectLst/>
                        </a:rPr>
                        <a:t>Linear Regression, Ridge Regression, Lasso Regression, </a:t>
                      </a:r>
                      <a:r>
                        <a:rPr lang="en-CA" sz="900" dirty="0" err="1">
                          <a:effectLst/>
                        </a:rPr>
                        <a:t>Elasticnet</a:t>
                      </a:r>
                      <a:r>
                        <a:rPr lang="en-CA" sz="900" dirty="0">
                          <a:effectLst/>
                        </a:rPr>
                        <a:t> Regression, Neural Network (Deep Learning)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Distance-based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900" dirty="0">
                          <a:effectLst/>
                        </a:rPr>
                        <a:t>K Nearest Neighbors, Support Vector Machine, K-means, Hierarchical clustering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Tree-based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900" dirty="0">
                          <a:effectLst/>
                        </a:rPr>
                        <a:t>Decision Tree, Random Forest, Gradient Boosting Machine, Light GBM, Extreme Gradient Boosting,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933" y="1934563"/>
            <a:ext cx="2114867" cy="3405068"/>
          </a:xfrm>
          <a:prstGeom prst="rect">
            <a:avLst/>
          </a:prstGeom>
          <a:ln>
            <a:solidFill>
              <a:srgbClr val="548235"/>
            </a:solidFill>
          </a:ln>
        </p:spPr>
      </p:pic>
    </p:spTree>
    <p:extLst>
      <p:ext uri="{BB962C8B-B14F-4D97-AF65-F5344CB8AC3E}">
        <p14:creationId xmlns:p14="http://schemas.microsoft.com/office/powerpoint/2010/main" val="81430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C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C_Template.potx" id="{1796D9FE-FCEA-46C1-B748-12FE3037880F}" vid="{A17809B9-797C-461B-99BE-67988CC989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DC_Template</Template>
  <TotalTime>31613</TotalTime>
  <Words>2217</Words>
  <Application>Microsoft Office PowerPoint</Application>
  <PresentationFormat>Widescreen</PresentationFormat>
  <Paragraphs>230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Mulish</vt:lpstr>
      <vt:lpstr>Wingdings</vt:lpstr>
      <vt:lpstr>DCTemplate</vt:lpstr>
      <vt:lpstr>AIDI 1010 –  Introduction to Emerging Technologies  WEEK7</vt:lpstr>
      <vt:lpstr>Week Objectives</vt:lpstr>
      <vt:lpstr>(A) MLJAR (What is it?)</vt:lpstr>
      <vt:lpstr>(A) MLJAR (What is it?)</vt:lpstr>
      <vt:lpstr>(A) MLJAR (What is it?)</vt:lpstr>
      <vt:lpstr>TANGENT: MLJAR – Details (1)</vt:lpstr>
      <vt:lpstr>TANGENT: MLJAR – Details (2)</vt:lpstr>
      <vt:lpstr>TANGENT: MLJAR – Details (3)</vt:lpstr>
      <vt:lpstr>TANGENT: MLJAR – Details (4)</vt:lpstr>
      <vt:lpstr>(B) MLJAR: Pros/Cons</vt:lpstr>
      <vt:lpstr>(B) MLJAR: Hyperparameters</vt:lpstr>
      <vt:lpstr>(C) MLJAR: Examples</vt:lpstr>
      <vt:lpstr>Disclaimer</vt:lpstr>
      <vt:lpstr>References</vt:lpstr>
      <vt:lpstr>Thank You Very Much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Ahmad</dc:creator>
  <cp:lastModifiedBy>Microsoft account</cp:lastModifiedBy>
  <cp:revision>201</cp:revision>
  <dcterms:created xsi:type="dcterms:W3CDTF">2020-06-03T22:03:42Z</dcterms:created>
  <dcterms:modified xsi:type="dcterms:W3CDTF">2022-02-24T05:18:10Z</dcterms:modified>
</cp:coreProperties>
</file>