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9747"/>
    <a:srgbClr val="006DFF"/>
    <a:srgbClr val="068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5"/>
    <p:restoredTop sz="96327"/>
  </p:normalViewPr>
  <p:slideViewPr>
    <p:cSldViewPr snapToGrid="0">
      <p:cViewPr varScale="1">
        <p:scale>
          <a:sx n="153" d="100"/>
          <a:sy n="153" d="100"/>
        </p:scale>
        <p:origin x="16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B26D-6091-D74D-A0B9-578A293E76B0}" type="datetimeFigureOut">
              <a:rPr lang="en-CN" smtClean="0"/>
              <a:t>2023/1/31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E2F06C-0179-F045-A1F8-7BDADC2B536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59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B26D-6091-D74D-A0B9-578A293E76B0}" type="datetimeFigureOut">
              <a:rPr lang="en-CN" smtClean="0"/>
              <a:t>2023/1/31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F06C-0179-F045-A1F8-7BDADC2B536E}" type="slidenum">
              <a:rPr lang="en-CN" smtClean="0"/>
              <a:t>‹#›</a:t>
            </a:fld>
            <a:endParaRPr lang="en-C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85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B26D-6091-D74D-A0B9-578A293E76B0}" type="datetimeFigureOut">
              <a:rPr lang="en-CN" smtClean="0"/>
              <a:t>2023/1/31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F06C-0179-F045-A1F8-7BDADC2B536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4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B26D-6091-D74D-A0B9-578A293E76B0}" type="datetimeFigureOut">
              <a:rPr lang="en-CN" smtClean="0"/>
              <a:t>2023/1/31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F06C-0179-F045-A1F8-7BDADC2B536E}" type="slidenum">
              <a:rPr lang="en-CN" smtClean="0"/>
              <a:t>‹#›</a:t>
            </a:fld>
            <a:endParaRPr lang="en-C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5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B26D-6091-D74D-A0B9-578A293E76B0}" type="datetimeFigureOut">
              <a:rPr lang="en-CN" smtClean="0"/>
              <a:t>2023/1/31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F06C-0179-F045-A1F8-7BDADC2B536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9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B26D-6091-D74D-A0B9-578A293E76B0}" type="datetimeFigureOut">
              <a:rPr lang="en-CN" smtClean="0"/>
              <a:t>2023/1/31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F06C-0179-F045-A1F8-7BDADC2B536E}" type="slidenum">
              <a:rPr lang="en-CN" smtClean="0"/>
              <a:t>‹#›</a:t>
            </a:fld>
            <a:endParaRPr lang="en-C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58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B26D-6091-D74D-A0B9-578A293E76B0}" type="datetimeFigureOut">
              <a:rPr lang="en-CN" smtClean="0"/>
              <a:t>2023/1/31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F06C-0179-F045-A1F8-7BDADC2B536E}" type="slidenum">
              <a:rPr lang="en-CN" smtClean="0"/>
              <a:t>‹#›</a:t>
            </a:fld>
            <a:endParaRPr lang="en-C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9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B26D-6091-D74D-A0B9-578A293E76B0}" type="datetimeFigureOut">
              <a:rPr lang="en-CN" smtClean="0"/>
              <a:t>2023/1/31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F06C-0179-F045-A1F8-7BDADC2B536E}" type="slidenum">
              <a:rPr lang="en-CN" smtClean="0"/>
              <a:t>‹#›</a:t>
            </a:fld>
            <a:endParaRPr lang="en-C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8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B26D-6091-D74D-A0B9-578A293E76B0}" type="datetimeFigureOut">
              <a:rPr lang="en-CN" smtClean="0"/>
              <a:t>2023/1/31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F06C-0179-F045-A1F8-7BDADC2B53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47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B26D-6091-D74D-A0B9-578A293E76B0}" type="datetimeFigureOut">
              <a:rPr lang="en-CN" smtClean="0"/>
              <a:t>2023/1/31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F06C-0179-F045-A1F8-7BDADC2B536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90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D56B26D-6091-D74D-A0B9-578A293E76B0}" type="datetimeFigureOut">
              <a:rPr lang="en-CN" smtClean="0"/>
              <a:t>2023/1/31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F06C-0179-F045-A1F8-7BDADC2B536E}" type="slidenum">
              <a:rPr lang="en-CN" smtClean="0"/>
              <a:t>‹#›</a:t>
            </a:fld>
            <a:endParaRPr lang="en-C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18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6B26D-6091-D74D-A0B9-578A293E76B0}" type="datetimeFigureOut">
              <a:rPr lang="en-CN" smtClean="0"/>
              <a:t>2023/1/31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E2F06C-0179-F045-A1F8-7BDADC2B536E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5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4778E32F-BF97-1921-6A93-3903C24950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84DB3A-739A-868E-3027-D59EA6862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N">
                <a:solidFill>
                  <a:schemeClr val="tx1"/>
                </a:solidFill>
              </a:rPr>
              <a:t>Assignment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9C9D7-CF51-21FC-4205-0EA07AA06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N">
                <a:solidFill>
                  <a:schemeClr val="tx1"/>
                </a:solidFill>
              </a:rPr>
              <a:t>Fangji Chen</a:t>
            </a:r>
          </a:p>
        </p:txBody>
      </p:sp>
    </p:spTree>
    <p:extLst>
      <p:ext uri="{BB962C8B-B14F-4D97-AF65-F5344CB8AC3E}">
        <p14:creationId xmlns:p14="http://schemas.microsoft.com/office/powerpoint/2010/main" val="1533425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0A-24A0-BF7B-78B0-63B3FFBA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669" y="1561541"/>
            <a:ext cx="3797618" cy="330215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cap="none" dirty="0">
                <a:solidFill>
                  <a:schemeClr val="accent5">
                    <a:lumMod val="75000"/>
                  </a:schemeClr>
                </a:solidFill>
              </a:rPr>
              <a:t>Processing</a:t>
            </a:r>
            <a:r>
              <a:rPr lang="zh-CN" altLang="en-US" sz="1600" cap="none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1600" cap="none" dirty="0">
                <a:solidFill>
                  <a:schemeClr val="accent5">
                    <a:lumMod val="75000"/>
                  </a:schemeClr>
                </a:solidFill>
              </a:rPr>
              <a:t>Image</a:t>
            </a:r>
            <a:endParaRPr lang="en-CN" sz="1600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BEF851-60A9-645A-6C30-558DD6A44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10796"/>
              </p:ext>
            </p:extLst>
          </p:nvPr>
        </p:nvGraphicFramePr>
        <p:xfrm>
          <a:off x="1830669" y="1898227"/>
          <a:ext cx="8950542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447">
                  <a:extLst>
                    <a:ext uri="{9D8B030D-6E8A-4147-A177-3AD203B41FA5}">
                      <a16:colId xmlns:a16="http://schemas.microsoft.com/office/drawing/2014/main" val="3590679121"/>
                    </a:ext>
                  </a:extLst>
                </a:gridCol>
                <a:gridCol w="2740380">
                  <a:extLst>
                    <a:ext uri="{9D8B030D-6E8A-4147-A177-3AD203B41FA5}">
                      <a16:colId xmlns:a16="http://schemas.microsoft.com/office/drawing/2014/main" val="108740186"/>
                    </a:ext>
                  </a:extLst>
                </a:gridCol>
                <a:gridCol w="4578715">
                  <a:extLst>
                    <a:ext uri="{9D8B030D-6E8A-4147-A177-3AD203B41FA5}">
                      <a16:colId xmlns:a16="http://schemas.microsoft.com/office/drawing/2014/main" val="58768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N" sz="1400" dirty="0"/>
                        <a:t>Dev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400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400" dirty="0"/>
                        <a:t>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34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PyCuda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sz="14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 cv2.grabCut</a:t>
                      </a:r>
                      <a:r>
                        <a:rPr lang="en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400" dirty="0"/>
                        <a:t>coding </a:t>
                      </a:r>
                      <a:r>
                        <a:rPr lang="en-CN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c++ </a:t>
                      </a:r>
                      <a:r>
                        <a:rPr lang="en-CN" sz="1400" dirty="0"/>
                        <a:t>in </a:t>
                      </a:r>
                      <a:r>
                        <a:rPr lang="en-US" sz="1400" b="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pycuda.compiler.SourceModule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define GPU thread behaviors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37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 CUDA</a:t>
                      </a:r>
                    </a:p>
                    <a:p>
                      <a:pPr algn="l"/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400" dirty="0"/>
                        <a:t>import </a:t>
                      </a:r>
                      <a:r>
                        <a:rPr lang="en-CN" sz="14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 cv2.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createCLAHE</a:t>
                      </a:r>
                      <a:r>
                        <a:rPr lang="en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400" dirty="0"/>
                        <a:t>1. using </a:t>
                      </a:r>
                      <a:r>
                        <a:rPr lang="en-CN" sz="1400" b="1" u="sng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CN" sz="14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cv2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.cuda_GpuMat().upload(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img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to upload image </a:t>
                      </a:r>
                      <a:r>
                        <a:rPr lang="en-US" sz="1400" dirty="0" err="1"/>
                        <a:t>ndarray</a:t>
                      </a:r>
                      <a:r>
                        <a:rPr lang="en-US" sz="1400" dirty="0"/>
                        <a:t> to GPU.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 using </a:t>
                      </a:r>
                      <a:r>
                        <a:rPr lang="en-US" sz="1400" b="1" u="sng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dst</a:t>
                      </a:r>
                      <a:r>
                        <a:rPr lang="en-US" sz="14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=cv2.cuda.some_func().apply(</a:t>
                      </a:r>
                      <a:r>
                        <a:rPr lang="en-US" sz="1400" b="1" i="0" u="sng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4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400" dirty="0"/>
                        <a:t>to process 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3. After all, download 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result</a:t>
                      </a:r>
                      <a:r>
                        <a:rPr lang="en-US" sz="1400" dirty="0"/>
                        <a:t> with </a:t>
                      </a:r>
                      <a:r>
                        <a:rPr lang="en-US" sz="1400" b="1" u="sng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dst</a:t>
                      </a:r>
                      <a:r>
                        <a:rPr lang="en-US" sz="14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.download</a:t>
                      </a:r>
                      <a:r>
                        <a:rPr lang="en-US" sz="14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87565"/>
                  </a:ext>
                </a:extLst>
              </a:tr>
            </a:tbl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82F7FF41-820A-2181-98C3-5E2A2DAF08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172408"/>
              </p:ext>
            </p:extLst>
          </p:nvPr>
        </p:nvGraphicFramePr>
        <p:xfrm>
          <a:off x="1830669" y="4154912"/>
          <a:ext cx="8950542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447">
                  <a:extLst>
                    <a:ext uri="{9D8B030D-6E8A-4147-A177-3AD203B41FA5}">
                      <a16:colId xmlns:a16="http://schemas.microsoft.com/office/drawing/2014/main" val="3472317592"/>
                    </a:ext>
                  </a:extLst>
                </a:gridCol>
                <a:gridCol w="2762343">
                  <a:extLst>
                    <a:ext uri="{9D8B030D-6E8A-4147-A177-3AD203B41FA5}">
                      <a16:colId xmlns:a16="http://schemas.microsoft.com/office/drawing/2014/main" val="1519335980"/>
                    </a:ext>
                  </a:extLst>
                </a:gridCol>
                <a:gridCol w="4556752">
                  <a:extLst>
                    <a:ext uri="{9D8B030D-6E8A-4147-A177-3AD203B41FA5}">
                      <a16:colId xmlns:a16="http://schemas.microsoft.com/office/drawing/2014/main" val="4225809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N" sz="1400" dirty="0"/>
                        <a:t>Dev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400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400" dirty="0"/>
                        <a:t>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0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PyCuda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sz="14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 applying cv2.cvtColor() to do a Canny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400" dirty="0"/>
                        <a:t>same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as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processing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images: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CN" sz="1400" dirty="0"/>
                        <a:t>coding </a:t>
                      </a:r>
                      <a:r>
                        <a:rPr lang="en-CN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c++ </a:t>
                      </a:r>
                      <a:r>
                        <a:rPr lang="en-CN" sz="1400" dirty="0"/>
                        <a:t>in </a:t>
                      </a:r>
                      <a:r>
                        <a:rPr lang="en-US" sz="1400" b="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pycuda.compiler.SourceModule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define GPU thread behaviors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4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 CUDA</a:t>
                      </a:r>
                    </a:p>
                    <a:p>
                      <a:pPr algn="l"/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sz="14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400" dirty="0"/>
                        <a:t>1. using </a:t>
                      </a:r>
                      <a:r>
                        <a:rPr lang="en-CN" sz="1400" b="1" u="sng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CN" sz="14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cv2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.cuda_GpuMat().upload(fra</a:t>
                      </a:r>
                      <a:r>
                        <a:rPr lang="en-US" altLang="zh-CN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me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to </a:t>
                      </a:r>
                      <a:r>
                        <a:rPr lang="en-US" altLang="zh-CN" sz="1400" dirty="0"/>
                        <a:t>send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frame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data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from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CPU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sz="1400" dirty="0"/>
                        <a:t>to GPU.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 using </a:t>
                      </a:r>
                      <a:r>
                        <a:rPr lang="en-US" sz="1400" b="1" u="sng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gpu_bgr</a:t>
                      </a:r>
                      <a:r>
                        <a:rPr lang="en-US" sz="14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=cv2.cuda.some_func().apply(</a:t>
                      </a:r>
                      <a:r>
                        <a:rPr lang="en-US" sz="1400" b="1" i="0" u="sng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4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400" dirty="0"/>
                        <a:t>to process 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3. After all, download 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result</a:t>
                      </a:r>
                      <a:r>
                        <a:rPr lang="en-US" sz="1400" dirty="0"/>
                        <a:t> with </a:t>
                      </a:r>
                      <a:r>
                        <a:rPr lang="en-US" sz="1400" b="1" u="sng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gpu_bgr</a:t>
                      </a:r>
                      <a:r>
                        <a:rPr lang="en-US" sz="14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.download</a:t>
                      </a:r>
                      <a:r>
                        <a:rPr lang="en-US" sz="14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626959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A301278A-EE06-F02A-005F-FB18E82BEB12}"/>
              </a:ext>
            </a:extLst>
          </p:cNvPr>
          <p:cNvSpPr txBox="1">
            <a:spLocks/>
          </p:cNvSpPr>
          <p:nvPr/>
        </p:nvSpPr>
        <p:spPr>
          <a:xfrm>
            <a:off x="1410789" y="820998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cap="all" dirty="0"/>
              <a:t>Useful Libs of processing</a:t>
            </a:r>
            <a:r>
              <a:rPr lang="zh-CN" altLang="en-US" sz="2400" cap="all" dirty="0"/>
              <a:t> </a:t>
            </a:r>
            <a:r>
              <a:rPr lang="en-US" altLang="zh-CN" sz="2400" cap="all" dirty="0"/>
              <a:t>Videos and Images</a:t>
            </a:r>
            <a:endParaRPr lang="en-CN" sz="2400" cap="all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81F363-5EB2-97F2-8589-6A3B1EEC3EF9}"/>
              </a:ext>
            </a:extLst>
          </p:cNvPr>
          <p:cNvSpPr txBox="1">
            <a:spLocks/>
          </p:cNvSpPr>
          <p:nvPr/>
        </p:nvSpPr>
        <p:spPr>
          <a:xfrm>
            <a:off x="1830669" y="3824697"/>
            <a:ext cx="3797618" cy="330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Processing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Video</a:t>
            </a:r>
            <a:endParaRPr lang="en-CN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7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CBD1-6F9E-883F-F1A0-BA4C5C16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</a:t>
            </a:r>
            <a:r>
              <a:rPr lang="en-CN"/>
              <a:t>CPU and GPU</a:t>
            </a:r>
            <a:endParaRPr lang="en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AC53DC-96EB-02CE-9B4F-C1DE44B9E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019561" cy="3450613"/>
          </a:xfrm>
        </p:spPr>
        <p:txBody>
          <a:bodyPr>
            <a:normAutofit lnSpcReduction="10000"/>
          </a:bodyPr>
          <a:lstStyle/>
          <a:p>
            <a:r>
              <a:rPr lang="en-CN" dirty="0"/>
              <a:t>advantages</a:t>
            </a:r>
          </a:p>
          <a:p>
            <a:pPr lvl="1"/>
            <a:r>
              <a:rPr lang="en-US" dirty="0"/>
              <a:t>CPU is designed to handle a wide range of tasks quickly</a:t>
            </a:r>
            <a:endParaRPr lang="en-CN" dirty="0"/>
          </a:p>
          <a:p>
            <a:pPr lvl="1"/>
            <a:r>
              <a:rPr lang="en-US" dirty="0"/>
              <a:t>GPU is designed to quickly render high-resolution images and video concurrently</a:t>
            </a:r>
            <a:endParaRPr lang="en-CN" dirty="0"/>
          </a:p>
          <a:p>
            <a:r>
              <a:rPr lang="en-US" dirty="0"/>
              <a:t>d</a:t>
            </a:r>
            <a:r>
              <a:rPr lang="en-CN" dirty="0"/>
              <a:t>isadvantages</a:t>
            </a:r>
          </a:p>
          <a:p>
            <a:pPr lvl="1"/>
            <a:r>
              <a:rPr lang="en-CN" dirty="0"/>
              <a:t>CPU is much slower when processing images and videos</a:t>
            </a:r>
          </a:p>
          <a:p>
            <a:pPr lvl="1"/>
            <a:r>
              <a:rPr lang="en-CN" dirty="0"/>
              <a:t>CPU is not designed for parallel computing</a:t>
            </a:r>
          </a:p>
          <a:p>
            <a:pPr lvl="1"/>
            <a:r>
              <a:rPr lang="en-US" dirty="0"/>
              <a:t>GPU cores are less powerful in terms of clock speed</a:t>
            </a:r>
          </a:p>
          <a:p>
            <a:pPr lvl="1"/>
            <a:r>
              <a:rPr lang="en-US" dirty="0"/>
              <a:t>GPU cores also have less diverse instruction sets</a:t>
            </a:r>
            <a:endParaRPr lang="en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155784-7667-EA32-FA19-C31B6F12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299" y="2025696"/>
            <a:ext cx="2111053" cy="2111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FC7721-0E3A-1277-758C-F320EDC09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299" y="4136749"/>
            <a:ext cx="2111055" cy="191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2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A8C4-0AEC-B6A0-1ECB-0C6EE7B3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Practicing with Python </a:t>
            </a:r>
            <a:r>
              <a:rPr lang="en-US" dirty="0" err="1"/>
              <a:t>Numba</a:t>
            </a:r>
            <a:r>
              <a:rPr lang="en-US" dirty="0"/>
              <a:t>	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F9C8-478E-6208-AA88-8B4624F0D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4474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CUDA Python </a:t>
            </a:r>
            <a:r>
              <a:rPr lang="en-US" dirty="0" err="1"/>
              <a:t>Numba</a:t>
            </a:r>
            <a:r>
              <a:rPr lang="en-US" dirty="0"/>
              <a:t>:</a:t>
            </a:r>
          </a:p>
          <a:p>
            <a:pPr lvl="1"/>
            <a:r>
              <a:rPr lang="en-US" sz="1900" dirty="0" err="1"/>
              <a:t>Numba</a:t>
            </a:r>
            <a:r>
              <a:rPr lang="en-US" sz="1900" dirty="0"/>
              <a:t> is a key development to support NumPy arrays. </a:t>
            </a:r>
          </a:p>
          <a:p>
            <a:pPr lvl="1"/>
            <a:r>
              <a:rPr lang="en-US" sz="1900" dirty="0"/>
              <a:t>Most capabilities of NumPy arrays are supported by </a:t>
            </a:r>
            <a:r>
              <a:rPr lang="en-US" sz="1900" dirty="0" err="1"/>
              <a:t>Numba</a:t>
            </a:r>
            <a:r>
              <a:rPr lang="en-US" sz="1900" dirty="0"/>
              <a:t> in object mode</a:t>
            </a:r>
          </a:p>
          <a:p>
            <a:pPr lvl="1"/>
            <a:r>
              <a:rPr lang="en-US" sz="1900" dirty="0"/>
              <a:t>A few features are supported in </a:t>
            </a:r>
            <a:r>
              <a:rPr lang="en-US" sz="1900" dirty="0" err="1"/>
              <a:t>nopython</a:t>
            </a:r>
            <a:r>
              <a:rPr lang="en-US" sz="1900" dirty="0"/>
              <a:t> mode too</a:t>
            </a:r>
          </a:p>
          <a:p>
            <a:r>
              <a:rPr lang="en-US" sz="2100" dirty="0"/>
              <a:t>Decorating a Python function with the </a:t>
            </a:r>
            <a:r>
              <a:rPr lang="en-US" sz="2100" dirty="0" err="1"/>
              <a:t>jit</a:t>
            </a:r>
            <a:r>
              <a:rPr lang="en-US" sz="2100" dirty="0"/>
              <a:t> or </a:t>
            </a:r>
            <a:r>
              <a:rPr lang="en-US" sz="2100" dirty="0" err="1"/>
              <a:t>autojit</a:t>
            </a:r>
            <a:r>
              <a:rPr lang="en-US" sz="2100" dirty="0"/>
              <a:t> decorators: 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# define a kernel</a:t>
            </a:r>
          </a:p>
          <a:p>
            <a:pPr lvl="1"/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sz="1900" b="1" dirty="0" err="1">
                <a:solidFill>
                  <a:schemeClr val="accent3">
                    <a:lumMod val="75000"/>
                  </a:schemeClr>
                </a:solidFill>
              </a:rPr>
              <a:t>cuda</a:t>
            </a:r>
            <a:r>
              <a:rPr lang="en-US" sz="1900" b="1" dirty="0" err="1"/>
              <a:t>.jit</a:t>
            </a:r>
            <a:endParaRPr lang="en-US" sz="1900" b="1" dirty="0"/>
          </a:p>
          <a:p>
            <a:pPr lvl="1"/>
            <a:r>
              <a:rPr lang="en-US" sz="1900" b="1" dirty="0">
                <a:solidFill>
                  <a:srgbClr val="00B050"/>
                </a:solidFill>
              </a:rPr>
              <a:t>def</a:t>
            </a:r>
            <a:r>
              <a:rPr lang="en-US" sz="1900" b="1" dirty="0"/>
              <a:t> </a:t>
            </a:r>
            <a:r>
              <a:rPr lang="en-US" sz="1900" b="1" dirty="0">
                <a:solidFill>
                  <a:srgbClr val="006DFF"/>
                </a:solidFill>
              </a:rPr>
              <a:t>function</a:t>
            </a:r>
            <a:r>
              <a:rPr lang="en-US" sz="1900" b="1" dirty="0"/>
              <a:t>(*</a:t>
            </a:r>
            <a:r>
              <a:rPr lang="en-US" sz="1900" b="1" dirty="0" err="1"/>
              <a:t>argc</a:t>
            </a:r>
            <a:r>
              <a:rPr lang="en-US" sz="1900" b="1" dirty="0"/>
              <a:t>, **</a:t>
            </a:r>
            <a:r>
              <a:rPr lang="en-US" sz="1900" b="1" dirty="0" err="1"/>
              <a:t>argv</a:t>
            </a:r>
            <a:r>
              <a:rPr lang="en-US" sz="1900" b="1" dirty="0"/>
              <a:t>) {}</a:t>
            </a:r>
          </a:p>
          <a:p>
            <a:r>
              <a:rPr lang="en-US" dirty="0"/>
              <a:t>A few noteworthy limitations of arrays at this time:</a:t>
            </a:r>
          </a:p>
          <a:p>
            <a:pPr lvl="1"/>
            <a:r>
              <a:rPr lang="en-US" dirty="0"/>
              <a:t>Arrays can be passed in to a function in </a:t>
            </a:r>
            <a:r>
              <a:rPr lang="en-US" dirty="0" err="1"/>
              <a:t>nopython</a:t>
            </a:r>
            <a:r>
              <a:rPr lang="en-US" dirty="0"/>
              <a:t> mode, but not returned. Arrays can only be returned in object mode.</a:t>
            </a:r>
          </a:p>
          <a:p>
            <a:pPr lvl="1"/>
            <a:r>
              <a:rPr lang="en-US" dirty="0"/>
              <a:t>New arrays can only be created in object mode.</a:t>
            </a:r>
          </a:p>
          <a:p>
            <a:pPr lvl="1"/>
            <a:r>
              <a:rPr lang="en-US" dirty="0"/>
              <a:t>Currently there are no bounds checking for array indexing and slicing, although negative indices will wrap around correctly.</a:t>
            </a:r>
          </a:p>
          <a:p>
            <a:pPr lvl="1"/>
            <a:r>
              <a:rPr lang="en-US" dirty="0"/>
              <a:t>A small number of NumPy array </a:t>
            </a:r>
            <a:r>
              <a:rPr lang="en-US" dirty="0" err="1"/>
              <a:t>ufuncs</a:t>
            </a:r>
            <a:r>
              <a:rPr lang="en-US" dirty="0"/>
              <a:t> are only supported in object mode, but the vast majority work in </a:t>
            </a:r>
            <a:r>
              <a:rPr lang="en-US" dirty="0" err="1"/>
              <a:t>nopython</a:t>
            </a:r>
            <a:r>
              <a:rPr lang="en-US" dirty="0"/>
              <a:t> mode.</a:t>
            </a:r>
          </a:p>
          <a:p>
            <a:pPr lvl="1"/>
            <a:r>
              <a:rPr lang="en-US" dirty="0"/>
              <a:t>Array slicing only works in object mode.</a:t>
            </a:r>
          </a:p>
          <a:p>
            <a:pPr lvl="1"/>
            <a:r>
              <a:rPr lang="en-US" dirty="0"/>
              <a:t>In this section, we will create two arrays </a:t>
            </a:r>
            <a:r>
              <a:rPr lang="en-US" dirty="0" err="1"/>
              <a:t>usign</a:t>
            </a:r>
            <a:r>
              <a:rPr lang="en-US" dirty="0"/>
              <a:t> CUDA, we will sum them up and check the time.</a:t>
            </a:r>
          </a:p>
          <a:p>
            <a:endParaRPr lang="en-C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CBCBA-B8F9-D1D5-6D79-B25D76961479}"/>
              </a:ext>
            </a:extLst>
          </p:cNvPr>
          <p:cNvSpPr txBox="1">
            <a:spLocks/>
          </p:cNvSpPr>
          <p:nvPr/>
        </p:nvSpPr>
        <p:spPr>
          <a:xfrm>
            <a:off x="2773599" y="3979816"/>
            <a:ext cx="7796540" cy="207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079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870D-54BB-E093-C761-53FB8A4D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Practicing with </a:t>
            </a:r>
            <a:r>
              <a:rPr lang="en-US" dirty="0" err="1"/>
              <a:t>Pycuda</a:t>
            </a:r>
            <a:r>
              <a:rPr lang="en-US" dirty="0"/>
              <a:t>	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5B34-7CDB-2188-5E23-0D124600A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70173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The full global thread ID in x dimension can be computed by: </a:t>
            </a:r>
          </a:p>
          <a:p>
            <a:pPr lvl="1"/>
            <a:r>
              <a:rPr lang="en-US" sz="1400" dirty="0" err="1"/>
              <a:t>tid</a:t>
            </a:r>
            <a:r>
              <a:rPr lang="en-US" sz="1400" dirty="0"/>
              <a:t> = </a:t>
            </a:r>
            <a:r>
              <a:rPr lang="en-US" sz="1400" dirty="0" err="1"/>
              <a:t>blockIdx.x</a:t>
            </a:r>
            <a:r>
              <a:rPr lang="en-US" sz="1400" dirty="0"/>
              <a:t> * </a:t>
            </a:r>
            <a:r>
              <a:rPr lang="en-US" sz="1400" dirty="0" err="1"/>
              <a:t>blockDim.x</a:t>
            </a:r>
            <a:r>
              <a:rPr lang="en-US" sz="1400" dirty="0"/>
              <a:t> + </a:t>
            </a:r>
            <a:r>
              <a:rPr lang="en-US" sz="1400" dirty="0" err="1"/>
              <a:t>threadIdx.x</a:t>
            </a:r>
            <a:r>
              <a:rPr lang="en-US" sz="1400" dirty="0"/>
              <a:t>; </a:t>
            </a:r>
          </a:p>
          <a:p>
            <a:pPr lvl="1"/>
            <a:r>
              <a:rPr lang="en-US" sz="1400" dirty="0"/>
              <a:t>Using </a:t>
            </a:r>
            <a:r>
              <a:rPr lang="en-US" sz="1400" dirty="0" err="1"/>
              <a:t>tid</a:t>
            </a:r>
            <a:r>
              <a:rPr lang="en-US" sz="1400" dirty="0"/>
              <a:t> to define behavior of each GPU thread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Libraries</a:t>
            </a:r>
          </a:p>
          <a:p>
            <a:pPr lvl="1"/>
            <a:r>
              <a:rPr lang="en-US" sz="1400" dirty="0"/>
              <a:t>import </a:t>
            </a:r>
            <a:r>
              <a:rPr lang="en-US" sz="1400" dirty="0" err="1"/>
              <a:t>pycuda.driver</a:t>
            </a:r>
            <a:r>
              <a:rPr lang="en-US" sz="1400" dirty="0"/>
              <a:t> as </a:t>
            </a:r>
            <a:r>
              <a:rPr lang="en-US" sz="1400" dirty="0" err="1"/>
              <a:t>cuda</a:t>
            </a:r>
            <a:endParaRPr lang="en-US" sz="1400" dirty="0"/>
          </a:p>
          <a:p>
            <a:pPr lvl="1"/>
            <a:r>
              <a:rPr lang="en-US" sz="1400" dirty="0"/>
              <a:t>import </a:t>
            </a:r>
            <a:r>
              <a:rPr lang="en-US" sz="1400" dirty="0" err="1"/>
              <a:t>pycuda.autoinit</a:t>
            </a:r>
            <a:endParaRPr lang="en-US" sz="1400" dirty="0"/>
          </a:p>
          <a:p>
            <a:r>
              <a:rPr lang="en-US" sz="1600" dirty="0"/>
              <a:t>The </a:t>
            </a:r>
            <a:r>
              <a:rPr lang="en-US" sz="1600" dirty="0" err="1"/>
              <a:t>pycuda.driver</a:t>
            </a:r>
            <a:r>
              <a:rPr lang="en-US" sz="1600" dirty="0"/>
              <a:t> module has methods that:</a:t>
            </a:r>
          </a:p>
          <a:p>
            <a:pPr lvl="1"/>
            <a:r>
              <a:rPr lang="en-US" sz="1400" dirty="0"/>
              <a:t>Allocate memory on the GPU (</a:t>
            </a:r>
            <a:r>
              <a:rPr lang="en-US" sz="1400" dirty="0" err="1"/>
              <a:t>cuda.mem</a:t>
            </a:r>
            <a:r>
              <a:rPr lang="en-US" sz="1400" dirty="0"/>
              <a:t> </a:t>
            </a:r>
            <a:r>
              <a:rPr lang="en-US" sz="1400" dirty="0" err="1"/>
              <a:t>alloc</a:t>
            </a:r>
            <a:r>
              <a:rPr lang="en-US" sz="1400" dirty="0"/>
              <a:t>())</a:t>
            </a:r>
          </a:p>
          <a:p>
            <a:pPr lvl="1"/>
            <a:r>
              <a:rPr lang="en-US" sz="1400" dirty="0"/>
              <a:t>Copy </a:t>
            </a:r>
            <a:r>
              <a:rPr lang="en-US" sz="1400" dirty="0" err="1"/>
              <a:t>numpy</a:t>
            </a:r>
            <a:r>
              <a:rPr lang="en-US" sz="1400" dirty="0"/>
              <a:t> arrays to the GPU (</a:t>
            </a:r>
            <a:r>
              <a:rPr lang="en-US" sz="1400" dirty="0" err="1"/>
              <a:t>cuda.memcpy</a:t>
            </a:r>
            <a:r>
              <a:rPr lang="en-US" sz="1400" dirty="0"/>
              <a:t> </a:t>
            </a:r>
            <a:r>
              <a:rPr lang="en-US" sz="1400" dirty="0" err="1"/>
              <a:t>htod</a:t>
            </a:r>
            <a:r>
              <a:rPr lang="en-US" sz="1400" dirty="0"/>
              <a:t>())</a:t>
            </a:r>
          </a:p>
          <a:p>
            <a:pPr lvl="1"/>
            <a:r>
              <a:rPr lang="en-US" sz="1400" dirty="0"/>
              <a:t>Execute kernels on the GPU described by CUDA code (see </a:t>
            </a:r>
            <a:r>
              <a:rPr lang="en-US" sz="1400" dirty="0" err="1"/>
              <a:t>compiler.SourceModule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Copy data from the GPU back to </a:t>
            </a:r>
            <a:r>
              <a:rPr lang="en-US" sz="1400" dirty="0" err="1"/>
              <a:t>numpy</a:t>
            </a:r>
            <a:r>
              <a:rPr lang="en-US" sz="1400" dirty="0"/>
              <a:t> arrays (</a:t>
            </a:r>
            <a:r>
              <a:rPr lang="en-US" sz="1400" dirty="0" err="1"/>
              <a:t>cuda.memcpy</a:t>
            </a:r>
            <a:r>
              <a:rPr lang="en-US" sz="1400" dirty="0"/>
              <a:t> </a:t>
            </a:r>
            <a:r>
              <a:rPr lang="en-US" sz="1400" dirty="0" err="1"/>
              <a:t>dtoh</a:t>
            </a:r>
            <a:r>
              <a:rPr lang="en-US" sz="1400" dirty="0"/>
              <a:t>())</a:t>
            </a:r>
          </a:p>
          <a:p>
            <a:r>
              <a:rPr lang="en-US" sz="1600" dirty="0"/>
              <a:t>The </a:t>
            </a:r>
            <a:r>
              <a:rPr lang="en-US" sz="1600" dirty="0" err="1"/>
              <a:t>pycuda.SourceModule</a:t>
            </a:r>
            <a:r>
              <a:rPr lang="en-US" sz="1600" dirty="0"/>
              <a:t>(). Using </a:t>
            </a:r>
            <a:r>
              <a:rPr lang="en-US" sz="1600" dirty="0" err="1"/>
              <a:t>SourceModule</a:t>
            </a:r>
            <a:r>
              <a:rPr lang="en-US" sz="1600" dirty="0"/>
              <a:t> to compile code to manager GPU computing resources:</a:t>
            </a:r>
          </a:p>
          <a:p>
            <a:pPr lvl="1"/>
            <a:r>
              <a:rPr lang="en-US" sz="1400" dirty="0"/>
              <a:t>mod = </a:t>
            </a:r>
            <a:r>
              <a:rPr lang="en-US" sz="1400" dirty="0" err="1"/>
              <a:t>SourceModule</a:t>
            </a:r>
            <a:r>
              <a:rPr lang="en-US" sz="1400" dirty="0"/>
              <a:t>(""” </a:t>
            </a:r>
            <a:r>
              <a:rPr lang="en-US" sz="1400" dirty="0" err="1"/>
              <a:t>cpp</a:t>
            </a:r>
            <a:r>
              <a:rPr lang="en-US" sz="1400" dirty="0"/>
              <a:t> codes """)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58673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622F-08D3-172F-2C0F-4E3AC595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&amp; Conclusion	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0DBE-A224-8821-F221-1E22BCD21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833105" cy="34506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Difficulties, issues, challenges and concerns</a:t>
            </a:r>
          </a:p>
          <a:p>
            <a:pPr lvl="1"/>
            <a:r>
              <a:rPr lang="en-US" dirty="0"/>
              <a:t>I can’t prepare a local CUDA environment because MacOS does not support NVIDIA Graphic Card after 10.10</a:t>
            </a:r>
          </a:p>
          <a:p>
            <a:pPr lvl="1"/>
            <a:r>
              <a:rPr lang="en-US" dirty="0"/>
              <a:t>Then I prepared CUDA environment at google </a:t>
            </a:r>
            <a:r>
              <a:rPr lang="en-US" dirty="0" err="1"/>
              <a:t>Colab</a:t>
            </a:r>
            <a:endParaRPr lang="en-US" dirty="0"/>
          </a:p>
          <a:p>
            <a:pPr lvl="1"/>
            <a:r>
              <a:rPr lang="en-US" dirty="0"/>
              <a:t>There are other coding errors in the notebook example codes. </a:t>
            </a:r>
          </a:p>
          <a:p>
            <a:pPr lvl="1"/>
            <a:r>
              <a:rPr lang="en-US" dirty="0"/>
              <a:t>I fixed some of them, but there are still some code blocks I can’t run. I’m still working on that, trying to fix that.</a:t>
            </a:r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processing video and image with GPU is much faster than with CPU because of the ability of parallel processing.</a:t>
            </a:r>
          </a:p>
          <a:p>
            <a:pPr lvl="1"/>
            <a:r>
              <a:rPr lang="en-US" dirty="0"/>
              <a:t>We need to import different modules and packages to use different CPU/GPU runtime environments.</a:t>
            </a:r>
            <a:br>
              <a:rPr lang="en-US" dirty="0"/>
            </a:b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0B50E-5546-EDA1-60DA-BE11FF41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684" y="2015732"/>
            <a:ext cx="2649590" cy="231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652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{BDE33CAC-6806-9F4C-8F27-68BA8AFA9423}tf10001119</Template>
  <TotalTime>3852</TotalTime>
  <Words>715</Words>
  <Application>Microsoft Macintosh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</vt:lpstr>
      <vt:lpstr>Gallery</vt:lpstr>
      <vt:lpstr>Assignment #1</vt:lpstr>
      <vt:lpstr>Processing Image</vt:lpstr>
      <vt:lpstr>Comparison of CPU and GPU</vt:lpstr>
      <vt:lpstr>Practicing with Python Numba </vt:lpstr>
      <vt:lpstr>Practicing with Pycuda </vt:lpstr>
      <vt:lpstr>Discussion &amp;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#1</dc:title>
  <dc:creator>chen francis</dc:creator>
  <cp:lastModifiedBy>chen francis</cp:lastModifiedBy>
  <cp:revision>42</cp:revision>
  <dcterms:created xsi:type="dcterms:W3CDTF">2023-01-30T01:20:48Z</dcterms:created>
  <dcterms:modified xsi:type="dcterms:W3CDTF">2023-02-02T03:59:00Z</dcterms:modified>
</cp:coreProperties>
</file>