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61" r:id="rId3"/>
    <p:sldId id="270" r:id="rId4"/>
    <p:sldId id="260" r:id="rId5"/>
    <p:sldId id="262" r:id="rId6"/>
    <p:sldId id="259" r:id="rId7"/>
    <p:sldId id="263" r:id="rId8"/>
    <p:sldId id="264" r:id="rId9"/>
    <p:sldId id="268" r:id="rId10"/>
    <p:sldId id="265" r:id="rId11"/>
    <p:sldId id="266" r:id="rId12"/>
    <p:sldId id="267" r:id="rId13"/>
    <p:sldId id="257" r:id="rId14"/>
    <p:sldId id="25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9F396-2D58-D0EB-71C7-0897B0F5C744}" v="27" dt="2023-03-14T00:20:26.599"/>
    <p1510:client id="{9B8341F8-3109-031D-0FDC-AB658E60402F}" v="147" dt="2023-03-14T00:20:42.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310"/>
    <p:restoredTop sz="96327"/>
  </p:normalViewPr>
  <p:slideViewPr>
    <p:cSldViewPr snapToGrid="0">
      <p:cViewPr>
        <p:scale>
          <a:sx n="100" d="100"/>
          <a:sy n="100" d="100"/>
        </p:scale>
        <p:origin x="-34" y="1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AB3A824-1A51-4B26-AD58-A6D8E14F6C04}" type="datetimeFigureOut">
              <a:rPr lang="en-US" smtClean="0"/>
              <a:pPr/>
              <a:t>3/13/2023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
              </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30650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pPr/>
              <a:t>3/13/2023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431601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3/13/2023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647545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3/13/2023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937906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3/13/2023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533528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3/13/2023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765527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pPr/>
              <a:t>3/13/2023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75935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pPr/>
              <a:t>3/13/2023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xmlns="" val="3470976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pPr/>
              <a:t>3/13/2023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6889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pPr/>
              <a:t>3/13/2023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288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pPr/>
              <a:t>3/13/2023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7474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pPr/>
              <a:t>3/13/2023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7161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pPr/>
              <a:t>3/13/2023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3087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pPr/>
              <a:t>3/13/2023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2239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21D9284-D300-4297-87F7-E791DCC15DB1}" type="datetimeFigureOut">
              <a:rPr lang="en-US" smtClean="0"/>
              <a:pPr/>
              <a:t>3/13/2023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7750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pPr/>
              <a:t>3/13/2023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9066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8801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BC1C18-307B-4F68-A007-B5B542270E8D}" type="datetimeFigureOut">
              <a:rPr lang="en-US" smtClean="0"/>
              <a:pPr/>
              <a:t>3/13/2023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425311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3F02B-16AE-2A83-B460-5664F55F78F7}"/>
              </a:ext>
            </a:extLst>
          </p:cNvPr>
          <p:cNvSpPr>
            <a:spLocks noGrp="1"/>
          </p:cNvSpPr>
          <p:nvPr>
            <p:ph type="ctrTitle"/>
          </p:nvPr>
        </p:nvSpPr>
        <p:spPr/>
        <p:txBody>
          <a:bodyPr/>
          <a:lstStyle/>
          <a:p>
            <a:r>
              <a:rPr lang="en-US" dirty="0"/>
              <a:t>G</a:t>
            </a:r>
            <a:r>
              <a:rPr lang="x-none" dirty="0"/>
              <a:t>roup assignment2</a:t>
            </a:r>
          </a:p>
        </p:txBody>
      </p:sp>
      <p:sp>
        <p:nvSpPr>
          <p:cNvPr id="3" name="Subtitle 2">
            <a:extLst>
              <a:ext uri="{FF2B5EF4-FFF2-40B4-BE49-F238E27FC236}">
                <a16:creationId xmlns:a16="http://schemas.microsoft.com/office/drawing/2014/main" xmlns="" id="{903BBFCC-9333-22F7-C4AD-1D0F3BA1C993}"/>
              </a:ext>
            </a:extLst>
          </p:cNvPr>
          <p:cNvSpPr>
            <a:spLocks noGrp="1"/>
          </p:cNvSpPr>
          <p:nvPr>
            <p:ph type="subTitle" idx="1"/>
          </p:nvPr>
        </p:nvSpPr>
        <p:spPr/>
        <p:txBody>
          <a:bodyPr>
            <a:normAutofit fontScale="70000" lnSpcReduction="20000"/>
          </a:bodyPr>
          <a:lstStyle/>
          <a:p>
            <a:r>
              <a:rPr lang="en-US" dirty="0"/>
              <a:t>Shubhank Shirishkumar Shah </a:t>
            </a:r>
          </a:p>
          <a:p>
            <a:r>
              <a:rPr lang="en-US" dirty="0"/>
              <a:t>Cheuk Ying Lu</a:t>
            </a:r>
          </a:p>
          <a:p>
            <a:r>
              <a:rPr lang="en-US" dirty="0"/>
              <a:t>Fangji Chen </a:t>
            </a:r>
          </a:p>
          <a:p>
            <a:r>
              <a:rPr lang="en-US" dirty="0"/>
              <a:t>Vivek Jilesingh Maan</a:t>
            </a:r>
          </a:p>
          <a:p>
            <a:r>
              <a:rPr lang="en-US" dirty="0"/>
              <a:t>Jamal Khattab</a:t>
            </a:r>
          </a:p>
        </p:txBody>
      </p:sp>
    </p:spTree>
    <p:extLst>
      <p:ext uri="{BB962C8B-B14F-4D97-AF65-F5344CB8AC3E}">
        <p14:creationId xmlns:p14="http://schemas.microsoft.com/office/powerpoint/2010/main" xmlns="" val="2976995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B3535-EE52-3C8A-5EC2-23F078B98F40}"/>
              </a:ext>
            </a:extLst>
          </p:cNvPr>
          <p:cNvSpPr>
            <a:spLocks noGrp="1"/>
          </p:cNvSpPr>
          <p:nvPr>
            <p:ph type="title"/>
          </p:nvPr>
        </p:nvSpPr>
        <p:spPr/>
        <p:txBody>
          <a:bodyPr/>
          <a:lstStyle/>
          <a:p>
            <a:r>
              <a:rPr lang="en-US" dirty="0"/>
              <a:t>M</a:t>
            </a:r>
            <a:r>
              <a:rPr lang="x-none" dirty="0"/>
              <a:t>odel training and auto-selection</a:t>
            </a:r>
          </a:p>
        </p:txBody>
      </p:sp>
      <p:sp>
        <p:nvSpPr>
          <p:cNvPr id="3" name="Content Placeholder 2">
            <a:extLst>
              <a:ext uri="{FF2B5EF4-FFF2-40B4-BE49-F238E27FC236}">
                <a16:creationId xmlns:a16="http://schemas.microsoft.com/office/drawing/2014/main" xmlns="" id="{8F627FB9-A545-35F7-9DEA-333E53E6450F}"/>
              </a:ext>
            </a:extLst>
          </p:cNvPr>
          <p:cNvSpPr>
            <a:spLocks noGrp="1"/>
          </p:cNvSpPr>
          <p:nvPr>
            <p:ph idx="1"/>
          </p:nvPr>
        </p:nvSpPr>
        <p:spPr>
          <a:xfrm>
            <a:off x="685801" y="2142067"/>
            <a:ext cx="9742053" cy="407169"/>
          </a:xfrm>
        </p:spPr>
        <p:txBody>
          <a:bodyPr>
            <a:normAutofit/>
          </a:bodyPr>
          <a:lstStyle/>
          <a:p>
            <a:r>
              <a:rPr lang="en-US" dirty="0"/>
              <a:t>R</a:t>
            </a:r>
            <a:r>
              <a:rPr lang="x-none" dirty="0"/>
              <a:t>aw data are shuffled and split into training data and test data </a:t>
            </a:r>
            <a:r>
              <a:rPr lang="en-US" dirty="0"/>
              <a:t>at a ratio of 7:3</a:t>
            </a:r>
          </a:p>
        </p:txBody>
      </p:sp>
      <p:pic>
        <p:nvPicPr>
          <p:cNvPr id="4" name="Picture 3">
            <a:extLst>
              <a:ext uri="{FF2B5EF4-FFF2-40B4-BE49-F238E27FC236}">
                <a16:creationId xmlns:a16="http://schemas.microsoft.com/office/drawing/2014/main" xmlns="" id="{F37CFD87-FB3B-9269-5589-D49B1CCD23C1}"/>
              </a:ext>
            </a:extLst>
          </p:cNvPr>
          <p:cNvPicPr>
            <a:picLocks noChangeAspect="1"/>
          </p:cNvPicPr>
          <p:nvPr/>
        </p:nvPicPr>
        <p:blipFill>
          <a:blip r:embed="rId2"/>
          <a:stretch>
            <a:fillRect/>
          </a:stretch>
        </p:blipFill>
        <p:spPr>
          <a:xfrm>
            <a:off x="944417" y="2534468"/>
            <a:ext cx="5428674" cy="1091635"/>
          </a:xfrm>
          <a:prstGeom prst="rect">
            <a:avLst/>
          </a:prstGeom>
        </p:spPr>
      </p:pic>
      <p:sp>
        <p:nvSpPr>
          <p:cNvPr id="5" name="Content Placeholder 2">
            <a:extLst>
              <a:ext uri="{FF2B5EF4-FFF2-40B4-BE49-F238E27FC236}">
                <a16:creationId xmlns:a16="http://schemas.microsoft.com/office/drawing/2014/main" xmlns="" id="{CC3A1844-BA12-A1CA-95F5-B9B81839DD24}"/>
              </a:ext>
            </a:extLst>
          </p:cNvPr>
          <p:cNvSpPr txBox="1">
            <a:spLocks/>
          </p:cNvSpPr>
          <p:nvPr/>
        </p:nvSpPr>
        <p:spPr>
          <a:xfrm>
            <a:off x="685801" y="3626104"/>
            <a:ext cx="9742053" cy="40717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And trained with </a:t>
            </a:r>
            <a:r>
              <a:rPr lang="en-US" dirty="0" err="1"/>
              <a:t>AutoML</a:t>
            </a:r>
            <a:r>
              <a:rPr lang="en-US" dirty="0"/>
              <a:t> Module</a:t>
            </a:r>
          </a:p>
        </p:txBody>
      </p:sp>
      <p:pic>
        <p:nvPicPr>
          <p:cNvPr id="6" name="Picture 5">
            <a:extLst>
              <a:ext uri="{FF2B5EF4-FFF2-40B4-BE49-F238E27FC236}">
                <a16:creationId xmlns:a16="http://schemas.microsoft.com/office/drawing/2014/main" xmlns="" id="{1ACA35F4-CAC5-A88B-3893-53A97FD78511}"/>
              </a:ext>
            </a:extLst>
          </p:cNvPr>
          <p:cNvPicPr>
            <a:picLocks noChangeAspect="1"/>
          </p:cNvPicPr>
          <p:nvPr/>
        </p:nvPicPr>
        <p:blipFill>
          <a:blip r:embed="rId3"/>
          <a:stretch>
            <a:fillRect/>
          </a:stretch>
        </p:blipFill>
        <p:spPr>
          <a:xfrm>
            <a:off x="944417" y="4033274"/>
            <a:ext cx="7312892" cy="2623594"/>
          </a:xfrm>
          <a:prstGeom prst="rect">
            <a:avLst/>
          </a:prstGeom>
        </p:spPr>
      </p:pic>
    </p:spTree>
    <p:extLst>
      <p:ext uri="{BB962C8B-B14F-4D97-AF65-F5344CB8AC3E}">
        <p14:creationId xmlns:p14="http://schemas.microsoft.com/office/powerpoint/2010/main" xmlns="" val="3868251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D15626-30E0-174D-39B8-C4EB009A3E71}"/>
              </a:ext>
            </a:extLst>
          </p:cNvPr>
          <p:cNvSpPr>
            <a:spLocks noGrp="1"/>
          </p:cNvSpPr>
          <p:nvPr>
            <p:ph type="title"/>
          </p:nvPr>
        </p:nvSpPr>
        <p:spPr>
          <a:xfrm>
            <a:off x="6717278" y="1030288"/>
            <a:ext cx="4099947" cy="1035579"/>
          </a:xfrm>
        </p:spPr>
        <p:txBody>
          <a:bodyPr>
            <a:normAutofit/>
          </a:bodyPr>
          <a:lstStyle/>
          <a:p>
            <a:r>
              <a:rPr lang="en-US" dirty="0"/>
              <a:t>M</a:t>
            </a:r>
            <a:r>
              <a:rPr lang="x-none" dirty="0"/>
              <a:t>odel selection</a:t>
            </a:r>
          </a:p>
        </p:txBody>
      </p:sp>
      <p:sp>
        <p:nvSpPr>
          <p:cNvPr id="19" name="Rounded Rectangle 35">
            <a:extLst>
              <a:ext uri="{FF2B5EF4-FFF2-40B4-BE49-F238E27FC236}">
                <a16:creationId xmlns:a16="http://schemas.microsoft.com/office/drawing/2014/main" xmlns="" id="{0FE40413-DAD3-4AA7-ACB7-7990057D96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0660"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9CEA08B6-FDEC-892F-8E0B-09A390859BC4}"/>
              </a:ext>
            </a:extLst>
          </p:cNvPr>
          <p:cNvPicPr>
            <a:picLocks noChangeAspect="1"/>
          </p:cNvPicPr>
          <p:nvPr/>
        </p:nvPicPr>
        <p:blipFill>
          <a:blip r:embed="rId3"/>
          <a:stretch>
            <a:fillRect/>
          </a:stretch>
        </p:blipFill>
        <p:spPr>
          <a:xfrm>
            <a:off x="1678047" y="728133"/>
            <a:ext cx="3398186" cy="2497667"/>
          </a:xfrm>
          <a:prstGeom prst="roundRect">
            <a:avLst>
              <a:gd name="adj" fmla="val 5453"/>
            </a:avLst>
          </a:prstGeom>
          <a:ln w="50800" cap="sq" cmpd="dbl">
            <a:noFill/>
            <a:miter lim="800000"/>
          </a:ln>
          <a:effectLst/>
        </p:spPr>
      </p:pic>
      <p:sp>
        <p:nvSpPr>
          <p:cNvPr id="21" name="Rounded Rectangle 37">
            <a:extLst>
              <a:ext uri="{FF2B5EF4-FFF2-40B4-BE49-F238E27FC236}">
                <a16:creationId xmlns:a16="http://schemas.microsoft.com/office/drawing/2014/main" xmlns="" id="{BA6D4FFB-0720-4309-929E-0CCD2E560B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0660"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E718914E-419F-FE63-C465-78D1C2AF86D2}"/>
              </a:ext>
            </a:extLst>
          </p:cNvPr>
          <p:cNvPicPr>
            <a:picLocks noChangeAspect="1"/>
          </p:cNvPicPr>
          <p:nvPr/>
        </p:nvPicPr>
        <p:blipFill>
          <a:blip r:embed="rId4"/>
          <a:stretch>
            <a:fillRect/>
          </a:stretch>
        </p:blipFill>
        <p:spPr>
          <a:xfrm>
            <a:off x="1654611" y="3617588"/>
            <a:ext cx="3445057" cy="2497667"/>
          </a:xfrm>
          <a:prstGeom prst="roundRect">
            <a:avLst>
              <a:gd name="adj" fmla="val 5453"/>
            </a:avLst>
          </a:prstGeom>
          <a:ln w="50800" cap="sq" cmpd="dbl">
            <a:noFill/>
            <a:miter lim="800000"/>
          </a:ln>
          <a:effectLst/>
        </p:spPr>
      </p:pic>
      <p:sp>
        <p:nvSpPr>
          <p:cNvPr id="3" name="Content Placeholder 2">
            <a:extLst>
              <a:ext uri="{FF2B5EF4-FFF2-40B4-BE49-F238E27FC236}">
                <a16:creationId xmlns:a16="http://schemas.microsoft.com/office/drawing/2014/main" xmlns="" id="{6ED1EAE9-460D-FE43-34D0-FC577C522122}"/>
              </a:ext>
            </a:extLst>
          </p:cNvPr>
          <p:cNvSpPr>
            <a:spLocks noGrp="1"/>
          </p:cNvSpPr>
          <p:nvPr>
            <p:ph idx="1"/>
          </p:nvPr>
        </p:nvSpPr>
        <p:spPr>
          <a:xfrm>
            <a:off x="6717278" y="2142067"/>
            <a:ext cx="4099947" cy="3649133"/>
          </a:xfrm>
        </p:spPr>
        <p:txBody>
          <a:bodyPr>
            <a:normAutofit/>
          </a:bodyPr>
          <a:lstStyle/>
          <a:p>
            <a:r>
              <a:rPr lang="en-US" dirty="0"/>
              <a:t>A</a:t>
            </a:r>
            <a:r>
              <a:rPr lang="x-none" dirty="0"/>
              <a:t>s a result, xgboost is the best model </a:t>
            </a:r>
          </a:p>
          <a:p>
            <a:r>
              <a:rPr lang="en-US" dirty="0"/>
              <a:t>A</a:t>
            </a:r>
            <a:r>
              <a:rPr lang="x-none" dirty="0"/>
              <a:t>ccommodates, geo locations, minimum_nights and bedrooms are the most important feature in this dataset</a:t>
            </a:r>
          </a:p>
          <a:p>
            <a:r>
              <a:rPr lang="en-US" dirty="0"/>
              <a:t>The best</a:t>
            </a:r>
            <a:r>
              <a:rPr lang="x-none" dirty="0"/>
              <a:t> MSE for testing data is 0.6</a:t>
            </a:r>
          </a:p>
        </p:txBody>
      </p:sp>
    </p:spTree>
    <p:extLst>
      <p:ext uri="{BB962C8B-B14F-4D97-AF65-F5344CB8AC3E}">
        <p14:creationId xmlns:p14="http://schemas.microsoft.com/office/powerpoint/2010/main" xmlns="" val="1805244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DBFD0-E953-A283-B711-6AA2E80BE224}"/>
              </a:ext>
            </a:extLst>
          </p:cNvPr>
          <p:cNvSpPr>
            <a:spLocks noGrp="1"/>
          </p:cNvSpPr>
          <p:nvPr>
            <p:ph type="title"/>
          </p:nvPr>
        </p:nvSpPr>
        <p:spPr>
          <a:xfrm>
            <a:off x="825909" y="808055"/>
            <a:ext cx="3979205" cy="1453363"/>
          </a:xfrm>
        </p:spPr>
        <p:txBody>
          <a:bodyPr>
            <a:normAutofit/>
          </a:bodyPr>
          <a:lstStyle/>
          <a:p>
            <a:r>
              <a:rPr lang="en-US" dirty="0"/>
              <a:t>M</a:t>
            </a:r>
            <a:r>
              <a:rPr lang="x-none" dirty="0"/>
              <a:t>odel selection</a:t>
            </a:r>
          </a:p>
        </p:txBody>
      </p:sp>
      <p:sp>
        <p:nvSpPr>
          <p:cNvPr id="3" name="Content Placeholder 2">
            <a:extLst>
              <a:ext uri="{FF2B5EF4-FFF2-40B4-BE49-F238E27FC236}">
                <a16:creationId xmlns:a16="http://schemas.microsoft.com/office/drawing/2014/main" xmlns="" id="{B40843D5-0690-958E-E7C7-8A65D1619256}"/>
              </a:ext>
            </a:extLst>
          </p:cNvPr>
          <p:cNvSpPr>
            <a:spLocks noGrp="1"/>
          </p:cNvSpPr>
          <p:nvPr>
            <p:ph idx="1"/>
          </p:nvPr>
        </p:nvSpPr>
        <p:spPr>
          <a:xfrm>
            <a:off x="802178" y="2261420"/>
            <a:ext cx="4002936" cy="3637935"/>
          </a:xfrm>
        </p:spPr>
        <p:txBody>
          <a:bodyPr>
            <a:normAutofit/>
          </a:bodyPr>
          <a:lstStyle/>
          <a:p>
            <a:r>
              <a:rPr lang="en-US" dirty="0"/>
              <a:t>A</a:t>
            </a:r>
            <a:r>
              <a:rPr lang="x-none" dirty="0"/>
              <a:t>s a result, as the plot shown on the right of this slide, </a:t>
            </a:r>
            <a:r>
              <a:rPr lang="en-US" dirty="0"/>
              <a:t>our research proves that </a:t>
            </a:r>
            <a:r>
              <a:rPr lang="en-US" dirty="0" err="1"/>
              <a:t>XGBoost</a:t>
            </a:r>
            <a:r>
              <a:rPr lang="en-US" dirty="0"/>
              <a:t> was in fact the best model out of the following models: ['Baseline', 'Linear', 'Decision Tree', 'Random Forest', '</a:t>
            </a:r>
            <a:r>
              <a:rPr lang="en-US" dirty="0" err="1"/>
              <a:t>Xgboost</a:t>
            </a:r>
            <a:r>
              <a:rPr lang="en-US" dirty="0"/>
              <a:t>', 'Neural Network']</a:t>
            </a:r>
            <a:endParaRPr lang="x-none" dirty="0"/>
          </a:p>
        </p:txBody>
      </p:sp>
      <p:pic>
        <p:nvPicPr>
          <p:cNvPr id="4" name="Picture 3">
            <a:extLst>
              <a:ext uri="{FF2B5EF4-FFF2-40B4-BE49-F238E27FC236}">
                <a16:creationId xmlns:a16="http://schemas.microsoft.com/office/drawing/2014/main" xmlns="" id="{92C27FFA-8EA4-8883-22DA-25CE8D022765}"/>
              </a:ext>
            </a:extLst>
          </p:cNvPr>
          <p:cNvPicPr>
            <a:picLocks noChangeAspect="1"/>
          </p:cNvPicPr>
          <p:nvPr/>
        </p:nvPicPr>
        <p:blipFill>
          <a:blip r:embed="rId3"/>
          <a:stretch>
            <a:fillRect/>
          </a:stretch>
        </p:blipFill>
        <p:spPr>
          <a:xfrm>
            <a:off x="5289752" y="1488729"/>
            <a:ext cx="6095593" cy="371831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xmlns="" val="2655943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5306-1305-5B90-4CE9-4B7CBCAF192F}"/>
              </a:ext>
            </a:extLst>
          </p:cNvPr>
          <p:cNvSpPr>
            <a:spLocks noGrp="1"/>
          </p:cNvSpPr>
          <p:nvPr>
            <p:ph type="title"/>
          </p:nvPr>
        </p:nvSpPr>
        <p:spPr/>
        <p:txBody>
          <a:bodyPr/>
          <a:lstStyle/>
          <a:p>
            <a:r>
              <a:rPr lang="en-US" dirty="0"/>
              <a:t>I</a:t>
            </a:r>
            <a:r>
              <a:rPr lang="x-none" dirty="0"/>
              <a:t>ntroduction to the results</a:t>
            </a:r>
          </a:p>
        </p:txBody>
      </p:sp>
      <p:sp>
        <p:nvSpPr>
          <p:cNvPr id="3" name="Content Placeholder 2">
            <a:extLst>
              <a:ext uri="{FF2B5EF4-FFF2-40B4-BE49-F238E27FC236}">
                <a16:creationId xmlns:a16="http://schemas.microsoft.com/office/drawing/2014/main" xmlns="" id="{5AA7AE56-8B48-D3B1-206D-D99E0ADA923F}"/>
              </a:ext>
            </a:extLst>
          </p:cNvPr>
          <p:cNvSpPr>
            <a:spLocks noGrp="1"/>
          </p:cNvSpPr>
          <p:nvPr>
            <p:ph idx="1"/>
          </p:nvPr>
        </p:nvSpPr>
        <p:spPr/>
        <p:txBody>
          <a:bodyPr/>
          <a:lstStyle/>
          <a:p>
            <a:r>
              <a:rPr lang="en-US" altLang="zh-CN" dirty="0"/>
              <a:t>A</a:t>
            </a:r>
            <a:r>
              <a:rPr lang="en-US" dirty="0"/>
              <a:t>dding the suggested pricing as a new feature might increase the </a:t>
            </a:r>
            <a:r>
              <a:rPr lang="en-US" altLang="zh-CN" dirty="0"/>
              <a:t>host’s</a:t>
            </a:r>
            <a:r>
              <a:rPr lang="en-US" dirty="0"/>
              <a:t> willingness to use </a:t>
            </a:r>
            <a:r>
              <a:rPr lang="en-US" altLang="zh-CN" dirty="0"/>
              <a:t>Airbnb</a:t>
            </a:r>
            <a:r>
              <a:rPr lang="en-US" dirty="0"/>
              <a:t>.</a:t>
            </a:r>
          </a:p>
          <a:p>
            <a:endParaRPr lang="x-none" dirty="0"/>
          </a:p>
        </p:txBody>
      </p:sp>
    </p:spTree>
    <p:extLst>
      <p:ext uri="{BB962C8B-B14F-4D97-AF65-F5344CB8AC3E}">
        <p14:creationId xmlns:p14="http://schemas.microsoft.com/office/powerpoint/2010/main" xmlns="" val="27814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97ADE-1B09-F3A3-5139-9A9555321815}"/>
              </a:ext>
            </a:extLst>
          </p:cNvPr>
          <p:cNvSpPr>
            <a:spLocks noGrp="1"/>
          </p:cNvSpPr>
          <p:nvPr>
            <p:ph type="title"/>
          </p:nvPr>
        </p:nvSpPr>
        <p:spPr/>
        <p:txBody>
          <a:bodyPr/>
          <a:lstStyle/>
          <a:p>
            <a:r>
              <a:rPr lang="x-none" dirty="0"/>
              <a:t>improvements in the future</a:t>
            </a:r>
          </a:p>
        </p:txBody>
      </p:sp>
      <p:sp>
        <p:nvSpPr>
          <p:cNvPr id="3" name="Content Placeholder 2">
            <a:extLst>
              <a:ext uri="{FF2B5EF4-FFF2-40B4-BE49-F238E27FC236}">
                <a16:creationId xmlns:a16="http://schemas.microsoft.com/office/drawing/2014/main" xmlns="" id="{4FC3480A-A61F-D0B8-1823-31BEC6A6FC39}"/>
              </a:ext>
            </a:extLst>
          </p:cNvPr>
          <p:cNvSpPr>
            <a:spLocks noGrp="1"/>
          </p:cNvSpPr>
          <p:nvPr>
            <p:ph idx="1"/>
          </p:nvPr>
        </p:nvSpPr>
        <p:spPr/>
        <p:txBody>
          <a:bodyPr/>
          <a:lstStyle/>
          <a:p>
            <a:endParaRPr lang="x-none" dirty="0"/>
          </a:p>
        </p:txBody>
      </p:sp>
    </p:spTree>
    <p:extLst>
      <p:ext uri="{BB962C8B-B14F-4D97-AF65-F5344CB8AC3E}">
        <p14:creationId xmlns:p14="http://schemas.microsoft.com/office/powerpoint/2010/main" xmlns="" val="1004014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4C4D33-88E3-C751-6F03-B3C14F4F00FB}"/>
              </a:ext>
            </a:extLst>
          </p:cNvPr>
          <p:cNvSpPr>
            <a:spLocks noGrp="1"/>
          </p:cNvSpPr>
          <p:nvPr>
            <p:ph type="title"/>
          </p:nvPr>
        </p:nvSpPr>
        <p:spPr>
          <a:xfrm>
            <a:off x="374562" y="266163"/>
            <a:ext cx="10131425" cy="1456267"/>
          </a:xfrm>
        </p:spPr>
        <p:txBody>
          <a:bodyPr/>
          <a:lstStyle/>
          <a:p>
            <a:r>
              <a:rPr lang="en-US" dirty="0">
                <a:cs typeface="Calibri Light"/>
              </a:rPr>
              <a:t>References</a:t>
            </a:r>
            <a:endParaRPr lang="en-US" dirty="0"/>
          </a:p>
        </p:txBody>
      </p:sp>
      <p:pic>
        <p:nvPicPr>
          <p:cNvPr id="4" name="Picture 4" descr="Text&#10;&#10;Description automatically generated">
            <a:extLst>
              <a:ext uri="{FF2B5EF4-FFF2-40B4-BE49-F238E27FC236}">
                <a16:creationId xmlns:a16="http://schemas.microsoft.com/office/drawing/2014/main" xmlns="" id="{3A616342-1D3C-8B04-A616-7D1B61E371E9}"/>
              </a:ext>
            </a:extLst>
          </p:cNvPr>
          <p:cNvPicPr>
            <a:picLocks noGrp="1" noChangeAspect="1"/>
          </p:cNvPicPr>
          <p:nvPr>
            <p:ph idx="1"/>
          </p:nvPr>
        </p:nvPicPr>
        <p:blipFill>
          <a:blip r:embed="rId2"/>
          <a:stretch>
            <a:fillRect/>
          </a:stretch>
        </p:blipFill>
        <p:spPr>
          <a:xfrm>
            <a:off x="441690" y="1583983"/>
            <a:ext cx="9879113" cy="4647245"/>
          </a:xfrm>
        </p:spPr>
      </p:pic>
    </p:spTree>
    <p:extLst>
      <p:ext uri="{BB962C8B-B14F-4D97-AF65-F5344CB8AC3E}">
        <p14:creationId xmlns:p14="http://schemas.microsoft.com/office/powerpoint/2010/main" xmlns="" val="2262771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583E7BFD-145C-A894-4855-E0B19A767F21}"/>
              </a:ext>
            </a:extLst>
          </p:cNvPr>
          <p:cNvSpPr txBox="1"/>
          <p:nvPr/>
        </p:nvSpPr>
        <p:spPr>
          <a:xfrm>
            <a:off x="4871754" y="3075057"/>
            <a:ext cx="2448491" cy="707886"/>
          </a:xfrm>
          <a:prstGeom prst="rect">
            <a:avLst/>
          </a:prstGeom>
          <a:noFill/>
        </p:spPr>
        <p:txBody>
          <a:bodyPr wrap="none" rtlCol="0">
            <a:spAutoFit/>
          </a:bodyPr>
          <a:lstStyle/>
          <a:p>
            <a:r>
              <a:rPr lang="en-US" altLang="zh-CN" sz="4000" dirty="0"/>
              <a:t>Thank</a:t>
            </a:r>
            <a:r>
              <a:rPr lang="zh-CN" altLang="en-US" sz="4000" dirty="0"/>
              <a:t> </a:t>
            </a:r>
            <a:r>
              <a:rPr lang="en-US" altLang="zh-CN" sz="4000" dirty="0"/>
              <a:t>you</a:t>
            </a:r>
            <a:r>
              <a:rPr lang="zh-CN" altLang="en-US" sz="4000" dirty="0"/>
              <a:t> </a:t>
            </a:r>
            <a:endParaRPr lang="x-none" sz="4000" dirty="0"/>
          </a:p>
        </p:txBody>
      </p:sp>
    </p:spTree>
    <p:extLst>
      <p:ext uri="{BB962C8B-B14F-4D97-AF65-F5344CB8AC3E}">
        <p14:creationId xmlns:p14="http://schemas.microsoft.com/office/powerpoint/2010/main" xmlns="" val="3669779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C152E5-3179-B156-79B2-A302DB040B9A}"/>
              </a:ext>
            </a:extLst>
          </p:cNvPr>
          <p:cNvSpPr>
            <a:spLocks noGrp="1"/>
          </p:cNvSpPr>
          <p:nvPr>
            <p:ph type="title"/>
          </p:nvPr>
        </p:nvSpPr>
        <p:spPr/>
        <p:txBody>
          <a:bodyPr/>
          <a:lstStyle/>
          <a:p>
            <a:r>
              <a:rPr lang="en-US" altLang="zh-CN" dirty="0"/>
              <a:t>Project</a:t>
            </a:r>
            <a:r>
              <a:rPr lang="zh-CN" altLang="en-US" dirty="0"/>
              <a:t> </a:t>
            </a:r>
            <a:r>
              <a:rPr lang="en-US" altLang="zh-CN" dirty="0"/>
              <a:t>summary</a:t>
            </a:r>
            <a:endParaRPr lang="x-none" dirty="0"/>
          </a:p>
        </p:txBody>
      </p:sp>
      <p:sp>
        <p:nvSpPr>
          <p:cNvPr id="3" name="Content Placeholder 2">
            <a:extLst>
              <a:ext uri="{FF2B5EF4-FFF2-40B4-BE49-F238E27FC236}">
                <a16:creationId xmlns:a16="http://schemas.microsoft.com/office/drawing/2014/main" xmlns="" id="{586DD8B7-C52F-24E2-4AC8-57B96F4A70E3}"/>
              </a:ext>
            </a:extLst>
          </p:cNvPr>
          <p:cNvSpPr>
            <a:spLocks noGrp="1"/>
          </p:cNvSpPr>
          <p:nvPr>
            <p:ph idx="1"/>
          </p:nvPr>
        </p:nvSpPr>
        <p:spPr/>
        <p:txBody>
          <a:bodyPr/>
          <a:lstStyle/>
          <a:p>
            <a:r>
              <a:rPr lang="en-US" dirty="0"/>
              <a:t>One of the biggest challenges faced by Airbnb hosts is determining the optimal price for their listings. With a large number of listings available, it can be difficult for hosts to set a price that is both competitive and profitable. Factors such as location, time of year, and amenities offered can all impact the demand for a particular listing. As a result, hosts are often faced with the difficult task of determining the right price for their listing in order to maximize their revenue while still attracting guests. This can be especially challenging for new or inexperienced hosts who are unfamiliar with the Airbnb market. By using a machine learning model trained on an Airbnb dataset, hosts can gain insights into the factors that impact the demand for their listing. This can help them set a more informed price that is based on market trends and historical data. The model can take into account various factors such as location, time of year, number of bedrooms and bathrooms, and more, in order to make accurate predictions about the optimal price for a listing.</a:t>
            </a:r>
            <a:endParaRPr lang="x-none" dirty="0"/>
          </a:p>
        </p:txBody>
      </p:sp>
    </p:spTree>
    <p:extLst>
      <p:ext uri="{BB962C8B-B14F-4D97-AF65-F5344CB8AC3E}">
        <p14:creationId xmlns:p14="http://schemas.microsoft.com/office/powerpoint/2010/main" xmlns="" val="4027548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61860-5079-2C39-4FBA-078399879B6B}"/>
              </a:ext>
            </a:extLst>
          </p:cNvPr>
          <p:cNvSpPr>
            <a:spLocks noGrp="1"/>
          </p:cNvSpPr>
          <p:nvPr>
            <p:ph type="title"/>
          </p:nvPr>
        </p:nvSpPr>
        <p:spPr/>
        <p:txBody>
          <a:bodyPr/>
          <a:lstStyle/>
          <a:p>
            <a:r>
              <a:rPr lang="en-US">
                <a:ea typeface="Calibri Light"/>
                <a:cs typeface="Calibri Light"/>
              </a:rPr>
              <a:t>Research</a:t>
            </a:r>
          </a:p>
        </p:txBody>
      </p:sp>
      <p:sp>
        <p:nvSpPr>
          <p:cNvPr id="3" name="Content Placeholder 2">
            <a:extLst>
              <a:ext uri="{FF2B5EF4-FFF2-40B4-BE49-F238E27FC236}">
                <a16:creationId xmlns:a16="http://schemas.microsoft.com/office/drawing/2014/main" xmlns="" id="{43668DD5-DCD0-B6C2-CE57-6F8CB0C9FD6E}"/>
              </a:ext>
            </a:extLst>
          </p:cNvPr>
          <p:cNvSpPr>
            <a:spLocks noGrp="1"/>
          </p:cNvSpPr>
          <p:nvPr>
            <p:ph idx="1"/>
          </p:nvPr>
        </p:nvSpPr>
        <p:spPr/>
        <p:txBody>
          <a:bodyPr/>
          <a:lstStyle/>
          <a:p>
            <a:r>
              <a:rPr lang="en-US" b="1"/>
              <a:t>Project Paper about Predicting Airbnb Prices in Different City</a:t>
            </a:r>
            <a:endParaRPr lang="en-US" b="1">
              <a:ea typeface="Calibri" panose="020F0502020204030204"/>
              <a:cs typeface="Calibri" panose="020F0502020204030204"/>
            </a:endParaRPr>
          </a:p>
          <a:p>
            <a:pPr marL="800100" lvl="1" indent="-342900">
              <a:buClr>
                <a:srgbClr val="FFFFFF"/>
              </a:buClr>
              <a:buAutoNum type="arabicPeriod"/>
            </a:pPr>
            <a:r>
              <a:rPr lang="en-US" b="1"/>
              <a:t>[Research Paper 1] Predicting Airbnb prices with machine learning and deep learning</a:t>
            </a:r>
            <a:endParaRPr lang="en-US" b="1">
              <a:ea typeface="Calibri"/>
              <a:cs typeface="Calibri"/>
            </a:endParaRPr>
          </a:p>
          <a:p>
            <a:pPr marL="1257300" lvl="2">
              <a:buClr>
                <a:srgbClr val="FFFFFF"/>
              </a:buClr>
              <a:buFont typeface="Wingdings"/>
              <a:buChar char="Ø"/>
            </a:pPr>
            <a:r>
              <a:rPr lang="en-US"/>
              <a:t>London</a:t>
            </a:r>
            <a:endParaRPr lang="en-US" b="1">
              <a:ea typeface="Calibri" panose="020F0502020204030204"/>
              <a:cs typeface="Calibri" panose="020F0502020204030204"/>
            </a:endParaRPr>
          </a:p>
          <a:p>
            <a:pPr marL="800100" lvl="1" indent="-342900">
              <a:buClr>
                <a:srgbClr val="FFFFFF"/>
              </a:buClr>
              <a:buAutoNum type="arabicPeriod"/>
            </a:pPr>
            <a:r>
              <a:rPr lang="en-US" b="1"/>
              <a:t>[Research Paper 2] Airbnb Price Prediction with Sentiment Classification</a:t>
            </a:r>
            <a:endParaRPr lang="en-US"/>
          </a:p>
          <a:p>
            <a:pPr marL="1257300" lvl="2">
              <a:buClr>
                <a:srgbClr val="FFFFFF"/>
              </a:buClr>
              <a:buFont typeface="Wingdings"/>
              <a:buChar char="Ø"/>
            </a:pPr>
            <a:r>
              <a:rPr lang="en-US">
                <a:ea typeface="+mn-lt"/>
                <a:cs typeface="+mn-lt"/>
              </a:rPr>
              <a:t>San Francisco</a:t>
            </a:r>
            <a:endParaRPr lang="en-US" b="1">
              <a:ea typeface="Calibri"/>
              <a:cs typeface="Calibri"/>
            </a:endParaRPr>
          </a:p>
          <a:p>
            <a:pPr marL="800100" lvl="1" indent="-342900">
              <a:buClr>
                <a:srgbClr val="FFFFFF"/>
              </a:buClr>
              <a:buAutoNum type="arabicPeriod"/>
            </a:pPr>
            <a:r>
              <a:rPr lang="en-US" b="1"/>
              <a:t>[Research Paper 3] Airbnb Price Prediction in the Age of Social Distancing</a:t>
            </a:r>
            <a:endParaRPr lang="en-US">
              <a:ea typeface="Calibri" panose="020F0502020204030204"/>
              <a:cs typeface="Calibri" panose="020F0502020204030204"/>
            </a:endParaRPr>
          </a:p>
          <a:p>
            <a:pPr marL="1257300" lvl="2">
              <a:buClr>
                <a:srgbClr val="FFFFFF"/>
              </a:buClr>
              <a:buFont typeface="Wingdings"/>
              <a:buChar char="Ø"/>
            </a:pPr>
            <a:r>
              <a:rPr lang="en-US">
                <a:ea typeface="+mn-lt"/>
                <a:cs typeface="+mn-lt"/>
              </a:rPr>
              <a:t>New York City</a:t>
            </a:r>
            <a:endParaRPr lang="en-US" b="1">
              <a:ea typeface="Calibri"/>
              <a:cs typeface="Calibri"/>
            </a:endParaRPr>
          </a:p>
          <a:p>
            <a:pPr marL="342900">
              <a:buClr>
                <a:srgbClr val="FFFFFF"/>
              </a:buClr>
            </a:pPr>
            <a:r>
              <a:rPr lang="en-US" err="1">
                <a:ea typeface="+mn-lt"/>
                <a:cs typeface="+mn-lt"/>
              </a:rPr>
              <a:t>XGBoost</a:t>
            </a:r>
            <a:r>
              <a:rPr lang="en-US">
                <a:ea typeface="+mn-lt"/>
                <a:cs typeface="+mn-lt"/>
              </a:rPr>
              <a:t> Model </a:t>
            </a:r>
          </a:p>
          <a:p>
            <a:pPr marL="800100" lvl="1" indent="-342900">
              <a:buClr>
                <a:srgbClr val="FFFFFF"/>
              </a:buClr>
              <a:buFont typeface="Wingdings"/>
              <a:buChar char="Ø"/>
            </a:pPr>
            <a:r>
              <a:rPr lang="en-US">
                <a:ea typeface="+mn-lt"/>
                <a:cs typeface="+mn-lt"/>
              </a:rPr>
              <a:t>Most Effective</a:t>
            </a:r>
            <a:endParaRPr lang="en-US">
              <a:ea typeface="Calibri"/>
              <a:cs typeface="Calibri"/>
            </a:endParaRPr>
          </a:p>
          <a:p>
            <a:pPr>
              <a:buClr>
                <a:srgbClr val="FFFFFF"/>
              </a:buClr>
            </a:pPr>
            <a:endParaRPr lang="en-US">
              <a:ea typeface="Calibri"/>
              <a:cs typeface="Calibri"/>
            </a:endParaRPr>
          </a:p>
        </p:txBody>
      </p:sp>
    </p:spTree>
    <p:extLst>
      <p:ext uri="{BB962C8B-B14F-4D97-AF65-F5344CB8AC3E}">
        <p14:creationId xmlns:p14="http://schemas.microsoft.com/office/powerpoint/2010/main" xmlns="" val="2268546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7CCF5-19C7-2147-E76B-58DC982B9636}"/>
              </a:ext>
            </a:extLst>
          </p:cNvPr>
          <p:cNvSpPr>
            <a:spLocks noGrp="1"/>
          </p:cNvSpPr>
          <p:nvPr>
            <p:ph type="title"/>
          </p:nvPr>
        </p:nvSpPr>
        <p:spPr/>
        <p:txBody>
          <a:bodyPr/>
          <a:lstStyle/>
          <a:p>
            <a:r>
              <a:rPr lang="en-US">
                <a:ea typeface="+mj-lt"/>
                <a:cs typeface="+mj-lt"/>
              </a:rPr>
              <a:t>goal/solution</a:t>
            </a:r>
            <a:endParaRPr lang="en-US"/>
          </a:p>
        </p:txBody>
      </p:sp>
      <p:sp>
        <p:nvSpPr>
          <p:cNvPr id="3" name="Content Placeholder 2">
            <a:extLst>
              <a:ext uri="{FF2B5EF4-FFF2-40B4-BE49-F238E27FC236}">
                <a16:creationId xmlns:a16="http://schemas.microsoft.com/office/drawing/2014/main" xmlns="" id="{318AEE6E-7719-EDE3-B97C-566756939591}"/>
              </a:ext>
            </a:extLst>
          </p:cNvPr>
          <p:cNvSpPr>
            <a:spLocks noGrp="1"/>
          </p:cNvSpPr>
          <p:nvPr>
            <p:ph idx="1"/>
          </p:nvPr>
        </p:nvSpPr>
        <p:spPr/>
        <p:txBody>
          <a:bodyPr/>
          <a:lstStyle/>
          <a:p>
            <a:r>
              <a:rPr lang="en-US"/>
              <a:t>Goal</a:t>
            </a:r>
            <a:endParaRPr lang="en-US">
              <a:ea typeface="Calibri"/>
              <a:cs typeface="Calibri"/>
            </a:endParaRPr>
          </a:p>
          <a:p>
            <a:pPr lvl="1" indent="-342900">
              <a:buClr>
                <a:srgbClr val="FFFFFF"/>
              </a:buClr>
            </a:pPr>
            <a:r>
              <a:rPr lang="en-US"/>
              <a:t>Using</a:t>
            </a:r>
            <a:r>
              <a:rPr lang="en-US" dirty="0"/>
              <a:t> the MLJAR to prediction the price of </a:t>
            </a:r>
            <a:r>
              <a:rPr lang="en-US" dirty="0" err="1"/>
              <a:t>airbnb</a:t>
            </a:r>
            <a:r>
              <a:rPr lang="en-US" dirty="0"/>
              <a:t> listing for this particular city named "Nashville</a:t>
            </a:r>
            <a:r>
              <a:rPr lang="en-US"/>
              <a:t>"</a:t>
            </a:r>
            <a:endParaRPr lang="en-US">
              <a:ea typeface="Calibri"/>
              <a:cs typeface="Calibri"/>
            </a:endParaRPr>
          </a:p>
          <a:p>
            <a:r>
              <a:rPr lang="en-US"/>
              <a:t>Use</a:t>
            </a:r>
            <a:r>
              <a:rPr lang="en-US" dirty="0"/>
              <a:t> the Nashville </a:t>
            </a:r>
            <a:r>
              <a:rPr lang="en-US"/>
              <a:t>Properties.csv</a:t>
            </a:r>
          </a:p>
          <a:p>
            <a:pPr lvl="1" indent="-342900">
              <a:buClr>
                <a:srgbClr val="FFFFFF"/>
              </a:buClr>
            </a:pPr>
            <a:r>
              <a:rPr lang="en-US"/>
              <a:t>dataset</a:t>
            </a:r>
            <a:r>
              <a:rPr lang="en-US" dirty="0"/>
              <a:t> of the project which </a:t>
            </a:r>
            <a:r>
              <a:rPr lang="en-US"/>
              <a:t>include</a:t>
            </a:r>
            <a:r>
              <a:rPr lang="en-US" dirty="0"/>
              <a:t> the information of the </a:t>
            </a:r>
            <a:r>
              <a:rPr lang="en-US" dirty="0" err="1"/>
              <a:t>airbnb</a:t>
            </a:r>
            <a:r>
              <a:rPr lang="en-US" dirty="0"/>
              <a:t> in Nashville.</a:t>
            </a:r>
            <a:endParaRPr lang="en-US">
              <a:ea typeface="Calibri"/>
              <a:cs typeface="Calibri"/>
            </a:endParaRPr>
          </a:p>
          <a:p>
            <a:r>
              <a:rPr lang="en-US" dirty="0"/>
              <a:t>In the research above, different city's dataset were used. It shows that the </a:t>
            </a:r>
            <a:r>
              <a:rPr lang="en-US" dirty="0" err="1"/>
              <a:t>XGBoost</a:t>
            </a:r>
            <a:r>
              <a:rPr lang="en-US" dirty="0"/>
              <a:t> model is the most effective </a:t>
            </a:r>
            <a:r>
              <a:rPr lang="en-US" dirty="0" err="1"/>
              <a:t>airbnb</a:t>
            </a:r>
            <a:r>
              <a:rPr lang="en-US" dirty="0"/>
              <a:t> price prediction. That the reason why we choose to use the </a:t>
            </a:r>
            <a:r>
              <a:rPr lang="en-US" dirty="0" err="1"/>
              <a:t>XGBoost</a:t>
            </a:r>
            <a:r>
              <a:rPr lang="en-US" dirty="0"/>
              <a:t> model from the MLJAR library to help us to do the training and prediction in our project.</a:t>
            </a:r>
          </a:p>
          <a:p>
            <a:r>
              <a:rPr lang="en-US" dirty="0"/>
              <a:t>After the prediction, hosts can gain insights on the factors that impact their demand. </a:t>
            </a:r>
            <a:r>
              <a:rPr lang="en-US" dirty="0" err="1"/>
              <a:t>Accoding</a:t>
            </a:r>
            <a:r>
              <a:rPr lang="en-US" dirty="0"/>
              <a:t> to the result, the host can set a more informed price.</a:t>
            </a:r>
          </a:p>
          <a:p>
            <a:endParaRPr lang="x-none" dirty="0"/>
          </a:p>
        </p:txBody>
      </p:sp>
    </p:spTree>
    <p:extLst>
      <p:ext uri="{BB962C8B-B14F-4D97-AF65-F5344CB8AC3E}">
        <p14:creationId xmlns:p14="http://schemas.microsoft.com/office/powerpoint/2010/main" xmlns="" val="1922620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CBECFFDC-94DB-4DA3-94FE-22FEDDA8FA3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useBgFill="1">
        <p:nvSpPr>
          <p:cNvPr id="27" name="Rectangle 26">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descr="101010 data lines to infinity">
            <a:extLst>
              <a:ext uri="{FF2B5EF4-FFF2-40B4-BE49-F238E27FC236}">
                <a16:creationId xmlns:a16="http://schemas.microsoft.com/office/drawing/2014/main" xmlns="" id="{C316C598-9B94-39BD-210C-388CD37F83EB}"/>
              </a:ext>
            </a:extLst>
          </p:cNvPr>
          <p:cNvPicPr>
            <a:picLocks noChangeAspect="1"/>
          </p:cNvPicPr>
          <p:nvPr/>
        </p:nvPicPr>
        <p:blipFill rotWithShape="1">
          <a:blip r:embed="rId3">
            <a:alphaModFix amt="35000"/>
          </a:blip>
          <a:srcRect t="13127"/>
          <a:stretch/>
        </p:blipFill>
        <p:spPr>
          <a:xfrm>
            <a:off x="20" y="10"/>
            <a:ext cx="12191980" cy="6857990"/>
          </a:xfrm>
          <a:prstGeom prst="rect">
            <a:avLst/>
          </a:prstGeom>
        </p:spPr>
      </p:pic>
      <p:pic>
        <p:nvPicPr>
          <p:cNvPr id="29" name="Picture 28">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51000"/>
            <a:extLst>
              <a:ext uri="{28A0092B-C50C-407E-A947-70E740481C1C}">
                <a14:useLocalDpi xmlns:a14="http://schemas.microsoft.com/office/drawing/2010/main" xmlns=""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xmlns="" id="{D388B8F1-5A65-4F70-6B9C-5CCA0ADD1D50}"/>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altLang="zh-CN" sz="4800"/>
              <a:t>Data exploration</a:t>
            </a:r>
            <a:endParaRPr lang="en-US" sz="4800"/>
          </a:p>
        </p:txBody>
      </p:sp>
      <p:sp>
        <p:nvSpPr>
          <p:cNvPr id="5" name="Text Placeholder 4">
            <a:extLst>
              <a:ext uri="{FF2B5EF4-FFF2-40B4-BE49-F238E27FC236}">
                <a16:creationId xmlns:a16="http://schemas.microsoft.com/office/drawing/2014/main" xmlns="" id="{CB551BAA-D6FA-2280-8E46-DDB98EA597C6}"/>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r>
              <a:rPr lang="en-US" altLang="zh-CN" sz="1800"/>
              <a:t>Data understanding </a:t>
            </a:r>
          </a:p>
          <a:p>
            <a:pPr algn="r"/>
            <a:r>
              <a:rPr lang="en-US" altLang="zh-CN" sz="1800"/>
              <a:t>Data preprocessing and cleaning</a:t>
            </a:r>
            <a:endParaRPr lang="en-US" sz="1800" dirty="0"/>
          </a:p>
        </p:txBody>
      </p:sp>
    </p:spTree>
    <p:extLst>
      <p:ext uri="{BB962C8B-B14F-4D97-AF65-F5344CB8AC3E}">
        <p14:creationId xmlns:p14="http://schemas.microsoft.com/office/powerpoint/2010/main" xmlns="" val="376539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5244C-D292-E16F-856B-669FE56F8854}"/>
              </a:ext>
            </a:extLst>
          </p:cNvPr>
          <p:cNvSpPr>
            <a:spLocks noGrp="1"/>
          </p:cNvSpPr>
          <p:nvPr>
            <p:ph type="title"/>
          </p:nvPr>
        </p:nvSpPr>
        <p:spPr>
          <a:xfrm>
            <a:off x="4955458" y="639097"/>
            <a:ext cx="6593075" cy="1612490"/>
          </a:xfrm>
        </p:spPr>
        <p:txBody>
          <a:bodyPr vert="horz" lIns="91440" tIns="45720" rIns="91440" bIns="45720" rtlCol="0">
            <a:normAutofit/>
          </a:bodyPr>
          <a:lstStyle/>
          <a:p>
            <a:r>
              <a:rPr lang="en-US" altLang="zh-CN" dirty="0"/>
              <a:t>Data understanding</a:t>
            </a:r>
            <a:endParaRPr lang="en-US" dirty="0"/>
          </a:p>
        </p:txBody>
      </p:sp>
      <p:pic>
        <p:nvPicPr>
          <p:cNvPr id="9" name="Picture 8">
            <a:extLst>
              <a:ext uri="{FF2B5EF4-FFF2-40B4-BE49-F238E27FC236}">
                <a16:creationId xmlns:a16="http://schemas.microsoft.com/office/drawing/2014/main" xmlns="" id="{4B0F1A6A-9333-6F7E-5C26-2FC3B6362794}"/>
              </a:ext>
            </a:extLst>
          </p:cNvPr>
          <p:cNvPicPr>
            <a:picLocks noChangeAspect="1"/>
          </p:cNvPicPr>
          <p:nvPr/>
        </p:nvPicPr>
        <p:blipFill>
          <a:blip r:embed="rId3"/>
          <a:stretch>
            <a:fillRect/>
          </a:stretch>
        </p:blipFill>
        <p:spPr>
          <a:xfrm>
            <a:off x="643464" y="839527"/>
            <a:ext cx="3997362" cy="517457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 Placeholder 4">
            <a:extLst>
              <a:ext uri="{FF2B5EF4-FFF2-40B4-BE49-F238E27FC236}">
                <a16:creationId xmlns:a16="http://schemas.microsoft.com/office/drawing/2014/main" xmlns="" id="{0E2F0A12-35D9-454F-3397-3443666B0D9A}"/>
              </a:ext>
            </a:extLst>
          </p:cNvPr>
          <p:cNvSpPr>
            <a:spLocks noGrp="1"/>
          </p:cNvSpPr>
          <p:nvPr>
            <p:ph idx="1"/>
          </p:nvPr>
        </p:nvSpPr>
        <p:spPr>
          <a:xfrm>
            <a:off x="4955458" y="2251587"/>
            <a:ext cx="6593075" cy="3972232"/>
          </a:xfrm>
        </p:spPr>
        <p:txBody>
          <a:bodyPr vert="horz" lIns="91440" tIns="45720" rIns="91440" bIns="45720" rtlCol="0">
            <a:normAutofit/>
          </a:bodyPr>
          <a:lstStyle/>
          <a:p>
            <a:pPr>
              <a:buFont typeface="Arial"/>
              <a:buChar char="•"/>
            </a:pPr>
            <a:endParaRPr lang="en-US" dirty="0"/>
          </a:p>
          <a:p>
            <a:pPr>
              <a:buFont typeface="Arial"/>
              <a:buChar char="•"/>
            </a:pPr>
            <a:r>
              <a:rPr lang="en-US" dirty="0"/>
              <a:t>We can notice a variety of things from the dataset's head once it has been loaded. </a:t>
            </a:r>
          </a:p>
          <a:p>
            <a:pPr>
              <a:buFont typeface="Arial"/>
              <a:buChar char="•"/>
            </a:pPr>
            <a:r>
              <a:rPr lang="en-US" dirty="0"/>
              <a:t>We can perform deep data exploration on this dataset using the extremely rich amount of information that these columns supply. </a:t>
            </a:r>
          </a:p>
          <a:p>
            <a:pPr>
              <a:buFont typeface="Arial"/>
              <a:buChar char="•"/>
            </a:pPr>
            <a:r>
              <a:rPr lang="en-US" dirty="0"/>
              <a:t>We can already notice some missing data, thus processing and cleaning </a:t>
            </a:r>
            <a:r>
              <a:rPr lang="en-US" dirty="0" err="1"/>
              <a:t>NaN</a:t>
            </a:r>
            <a:r>
              <a:rPr lang="en-US" dirty="0"/>
              <a:t> values will be necessary. </a:t>
            </a:r>
          </a:p>
          <a:p>
            <a:pPr>
              <a:buFont typeface="Arial"/>
              <a:buChar char="•"/>
            </a:pPr>
            <a:r>
              <a:rPr lang="en-US" dirty="0"/>
              <a:t>Mapping specific values to ones and zeros may be necessary for predictive analytics.</a:t>
            </a:r>
            <a:br>
              <a:rPr lang="en-US" dirty="0"/>
            </a:br>
            <a:endParaRPr lang="en-US" dirty="0"/>
          </a:p>
          <a:p>
            <a:pPr>
              <a:buFont typeface="Arial"/>
              <a:buChar char="•"/>
            </a:pPr>
            <a:endParaRPr lang="en-US" dirty="0"/>
          </a:p>
        </p:txBody>
      </p:sp>
    </p:spTree>
    <p:extLst>
      <p:ext uri="{BB962C8B-B14F-4D97-AF65-F5344CB8AC3E}">
        <p14:creationId xmlns:p14="http://schemas.microsoft.com/office/powerpoint/2010/main" xmlns="" val="2070546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076619-5F7A-F754-3A04-7488D3647CB7}"/>
              </a:ext>
            </a:extLst>
          </p:cNvPr>
          <p:cNvSpPr>
            <a:spLocks noGrp="1"/>
          </p:cNvSpPr>
          <p:nvPr>
            <p:ph type="title"/>
          </p:nvPr>
        </p:nvSpPr>
        <p:spPr>
          <a:xfrm>
            <a:off x="7865806" y="643463"/>
            <a:ext cx="3706762" cy="1608124"/>
          </a:xfrm>
        </p:spPr>
        <p:txBody>
          <a:bodyPr>
            <a:normAutofit/>
          </a:bodyPr>
          <a:lstStyle/>
          <a:p>
            <a:r>
              <a:rPr lang="en-US" altLang="zh-CN" dirty="0"/>
              <a:t>Data</a:t>
            </a:r>
            <a:r>
              <a:rPr lang="zh-CN" altLang="en-US" dirty="0"/>
              <a:t> </a:t>
            </a:r>
            <a:r>
              <a:rPr lang="en-US" altLang="zh-CN" dirty="0"/>
              <a:t>preprocessing</a:t>
            </a:r>
            <a:endParaRPr lang="x-none" dirty="0"/>
          </a:p>
        </p:txBody>
      </p:sp>
      <p:pic>
        <p:nvPicPr>
          <p:cNvPr id="4" name="Picture 3">
            <a:extLst>
              <a:ext uri="{FF2B5EF4-FFF2-40B4-BE49-F238E27FC236}">
                <a16:creationId xmlns:a16="http://schemas.microsoft.com/office/drawing/2014/main" xmlns="" id="{2D09B0E3-0165-B976-8723-65CDE1BD9347}"/>
              </a:ext>
            </a:extLst>
          </p:cNvPr>
          <p:cNvPicPr>
            <a:picLocks noChangeAspect="1"/>
          </p:cNvPicPr>
          <p:nvPr/>
        </p:nvPicPr>
        <p:blipFill rotWithShape="1">
          <a:blip r:embed="rId3"/>
          <a:srcRect l="1021" r="1145" b="1350"/>
          <a:stretch/>
        </p:blipFill>
        <p:spPr>
          <a:xfrm>
            <a:off x="2496456" y="643463"/>
            <a:ext cx="2960915" cy="5580356"/>
          </a:xfrm>
          <a:prstGeom prst="rect">
            <a:avLst/>
          </a:prstGeom>
        </p:spPr>
      </p:pic>
      <p:sp>
        <p:nvSpPr>
          <p:cNvPr id="3" name="Content Placeholder 2">
            <a:extLst>
              <a:ext uri="{FF2B5EF4-FFF2-40B4-BE49-F238E27FC236}">
                <a16:creationId xmlns:a16="http://schemas.microsoft.com/office/drawing/2014/main" xmlns="" id="{F0A3431C-4BE1-1949-FC35-09719F7E9FE0}"/>
              </a:ext>
            </a:extLst>
          </p:cNvPr>
          <p:cNvSpPr>
            <a:spLocks noGrp="1"/>
          </p:cNvSpPr>
          <p:nvPr>
            <p:ph idx="1"/>
          </p:nvPr>
        </p:nvSpPr>
        <p:spPr>
          <a:xfrm>
            <a:off x="7865806" y="2251587"/>
            <a:ext cx="3706762" cy="3972232"/>
          </a:xfrm>
        </p:spPr>
        <p:txBody>
          <a:bodyPr>
            <a:normAutofit/>
          </a:bodyPr>
          <a:lstStyle/>
          <a:p>
            <a:r>
              <a:rPr lang="en-US" dirty="0"/>
              <a:t>S</a:t>
            </a:r>
            <a:r>
              <a:rPr lang="x-none" dirty="0"/>
              <a:t>ome of the columns are unnecessary for this regression task, so we dropped them</a:t>
            </a:r>
          </a:p>
        </p:txBody>
      </p:sp>
    </p:spTree>
    <p:extLst>
      <p:ext uri="{BB962C8B-B14F-4D97-AF65-F5344CB8AC3E}">
        <p14:creationId xmlns:p14="http://schemas.microsoft.com/office/powerpoint/2010/main" xmlns="" val="3492180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68422-57B7-D203-EC4B-833CB8489453}"/>
              </a:ext>
            </a:extLst>
          </p:cNvPr>
          <p:cNvSpPr>
            <a:spLocks noGrp="1"/>
          </p:cNvSpPr>
          <p:nvPr>
            <p:ph type="title"/>
          </p:nvPr>
        </p:nvSpPr>
        <p:spPr>
          <a:xfrm>
            <a:off x="7865806" y="643463"/>
            <a:ext cx="3706762" cy="1608124"/>
          </a:xfrm>
        </p:spPr>
        <p:txBody>
          <a:bodyPr>
            <a:normAutofit/>
          </a:bodyPr>
          <a:lstStyle/>
          <a:p>
            <a:r>
              <a:rPr lang="en-US" altLang="zh-CN"/>
              <a:t>Data</a:t>
            </a:r>
            <a:r>
              <a:rPr lang="zh-CN" altLang="en-US"/>
              <a:t> </a:t>
            </a:r>
            <a:r>
              <a:rPr lang="en-US" altLang="zh-CN"/>
              <a:t>preprocessing</a:t>
            </a:r>
            <a:endParaRPr lang="x-none" dirty="0"/>
          </a:p>
        </p:txBody>
      </p:sp>
      <p:pic>
        <p:nvPicPr>
          <p:cNvPr id="4" name="Picture 3">
            <a:extLst>
              <a:ext uri="{FF2B5EF4-FFF2-40B4-BE49-F238E27FC236}">
                <a16:creationId xmlns:a16="http://schemas.microsoft.com/office/drawing/2014/main" xmlns="" id="{2EAE8FB6-48B3-3064-28A8-E50E2E7F18A7}"/>
              </a:ext>
            </a:extLst>
          </p:cNvPr>
          <p:cNvPicPr>
            <a:picLocks noChangeAspect="1"/>
          </p:cNvPicPr>
          <p:nvPr/>
        </p:nvPicPr>
        <p:blipFill>
          <a:blip r:embed="rId3"/>
          <a:stretch>
            <a:fillRect/>
          </a:stretch>
        </p:blipFill>
        <p:spPr>
          <a:xfrm>
            <a:off x="643464" y="1709172"/>
            <a:ext cx="6897878" cy="344893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xmlns="" id="{D51A0C04-8C42-D430-6D90-0EDBC3E094D6}"/>
              </a:ext>
            </a:extLst>
          </p:cNvPr>
          <p:cNvSpPr>
            <a:spLocks noGrp="1"/>
          </p:cNvSpPr>
          <p:nvPr>
            <p:ph idx="1"/>
          </p:nvPr>
        </p:nvSpPr>
        <p:spPr>
          <a:xfrm>
            <a:off x="7865806" y="2251587"/>
            <a:ext cx="3706762" cy="3972232"/>
          </a:xfrm>
        </p:spPr>
        <p:txBody>
          <a:bodyPr>
            <a:normAutofit/>
          </a:bodyPr>
          <a:lstStyle/>
          <a:p>
            <a:r>
              <a:rPr lang="en-US" dirty="0"/>
              <a:t>Some important features are transformed from categorical data into numerical data</a:t>
            </a:r>
          </a:p>
          <a:p>
            <a:r>
              <a:rPr lang="en-US" dirty="0"/>
              <a:t>Deal with null data in some features</a:t>
            </a:r>
            <a:endParaRPr lang="x-none" dirty="0"/>
          </a:p>
        </p:txBody>
      </p:sp>
    </p:spTree>
    <p:extLst>
      <p:ext uri="{BB962C8B-B14F-4D97-AF65-F5344CB8AC3E}">
        <p14:creationId xmlns:p14="http://schemas.microsoft.com/office/powerpoint/2010/main" xmlns="" val="1067793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F5B18D2-EC05-2FE4-6F8B-4D2506875666}"/>
              </a:ext>
            </a:extLst>
          </p:cNvPr>
          <p:cNvSpPr>
            <a:spLocks noGrp="1"/>
          </p:cNvSpPr>
          <p:nvPr>
            <p:ph type="title"/>
          </p:nvPr>
        </p:nvSpPr>
        <p:spPr/>
        <p:txBody>
          <a:bodyPr/>
          <a:lstStyle/>
          <a:p>
            <a:r>
              <a:rPr lang="en-US" altLang="zh-CN" dirty="0"/>
              <a:t>Auto</a:t>
            </a:r>
            <a:r>
              <a:rPr lang="zh-CN" altLang="en-US" dirty="0"/>
              <a:t> </a:t>
            </a:r>
            <a:r>
              <a:rPr lang="en-US" altLang="zh-CN" dirty="0"/>
              <a:t>machine</a:t>
            </a:r>
            <a:r>
              <a:rPr lang="zh-CN" altLang="en-US" dirty="0"/>
              <a:t> </a:t>
            </a:r>
            <a:r>
              <a:rPr lang="en-US" altLang="zh-CN" dirty="0"/>
              <a:t>learning</a:t>
            </a:r>
            <a:endParaRPr lang="x-none" dirty="0"/>
          </a:p>
        </p:txBody>
      </p:sp>
      <p:sp>
        <p:nvSpPr>
          <p:cNvPr id="5" name="Text Placeholder 4">
            <a:extLst>
              <a:ext uri="{FF2B5EF4-FFF2-40B4-BE49-F238E27FC236}">
                <a16:creationId xmlns:a16="http://schemas.microsoft.com/office/drawing/2014/main" xmlns="" id="{6A43C1F8-3849-CA68-DFD1-84B41A484AB4}"/>
              </a:ext>
            </a:extLst>
          </p:cNvPr>
          <p:cNvSpPr>
            <a:spLocks noGrp="1"/>
          </p:cNvSpPr>
          <p:nvPr>
            <p:ph type="body" idx="1"/>
          </p:nvPr>
        </p:nvSpPr>
        <p:spPr/>
        <p:txBody>
          <a:bodyPr/>
          <a:lstStyle/>
          <a:p>
            <a:endParaRPr lang="x-none"/>
          </a:p>
        </p:txBody>
      </p:sp>
    </p:spTree>
    <p:extLst>
      <p:ext uri="{BB962C8B-B14F-4D97-AF65-F5344CB8AC3E}">
        <p14:creationId xmlns:p14="http://schemas.microsoft.com/office/powerpoint/2010/main" xmlns="" val="25467254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{DCCE44BE-1400-5446-9BCD-512505C60422}tf10001058</Template>
  <TotalTime>98</TotalTime>
  <Words>662</Words>
  <Application>Microsoft Office PowerPoint</Application>
  <PresentationFormat>Custom</PresentationFormat>
  <Paragraphs>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Group assignment2</vt:lpstr>
      <vt:lpstr>Project summary</vt:lpstr>
      <vt:lpstr>Research</vt:lpstr>
      <vt:lpstr>goal/solution</vt:lpstr>
      <vt:lpstr>Data exploration</vt:lpstr>
      <vt:lpstr>Data understanding</vt:lpstr>
      <vt:lpstr>Data preprocessing</vt:lpstr>
      <vt:lpstr>Data preprocessing</vt:lpstr>
      <vt:lpstr>Auto machine learning</vt:lpstr>
      <vt:lpstr>Model training and auto-selection</vt:lpstr>
      <vt:lpstr>Model selection</vt:lpstr>
      <vt:lpstr>Model selection</vt:lpstr>
      <vt:lpstr>Introduction to the results</vt:lpstr>
      <vt:lpstr>improvements in the future</vt:lpstr>
      <vt:lpstr>References</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francis</dc:creator>
  <cp:lastModifiedBy>Lenovo</cp:lastModifiedBy>
  <cp:revision>40</cp:revision>
  <dcterms:created xsi:type="dcterms:W3CDTF">2023-03-13T22:29:58Z</dcterms:created>
  <dcterms:modified xsi:type="dcterms:W3CDTF">2023-03-14T00:22:36Z</dcterms:modified>
</cp:coreProperties>
</file>