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61" r:id="rId3"/>
    <p:sldId id="262" r:id="rId4"/>
    <p:sldId id="257"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21DDDB-F719-C13B-7B91-394F603F899D}" v="340" dt="2023-01-18T02:34:05.722"/>
    <p1510:client id="{B3F2CD7A-0870-563D-FE17-9B2E3041CD8D}" v="186" dt="2023-01-18T23:30:42.560"/>
    <p1510:client id="{D6040BAA-8DE0-481A-9D9C-63EF29C02398}" v="13" dt="2023-01-18T02:43:25.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1/18/2023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11015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1/18/2023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58738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1/18/2023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49622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1/18/2023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75413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1/18/2023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17073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1/18/2023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7679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1/18/2023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29072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1/18/2023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51263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1/18/2023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5003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1/18/2023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29844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1/18/2023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48851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1/18/2023</a:t>
            </a:fld>
            <a:endParaRPr lang="en-US"/>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1403692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isc-online.com/assetrepository/viewasset?id=1508"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nonymazing.com/en/" TargetMode="External"/><Relationship Id="rId2" Type="http://schemas.openxmlformats.org/officeDocument/2006/relationships/hyperlink" Target="https://developers.redhat.com/articles/2021/12/02/anonymize-data-real-time-keda-and-rook" TargetMode="External"/><Relationship Id="rId1" Type="http://schemas.openxmlformats.org/officeDocument/2006/relationships/slideLayout" Target="../slideLayouts/slideLayout2.xml"/><Relationship Id="rId4" Type="http://schemas.openxmlformats.org/officeDocument/2006/relationships/hyperlink" Target="https://brighter.ai/resources/the-easiest-way-to-anonymize-images-and-videos-onlin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C8041AD-0A28-47FA-8BFF-56BAAA246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4553" y="397275"/>
            <a:ext cx="5216531" cy="3761257"/>
          </a:xfrm>
        </p:spPr>
        <p:txBody>
          <a:bodyPr anchor="ctr">
            <a:normAutofit/>
          </a:bodyPr>
          <a:lstStyle/>
          <a:p>
            <a:r>
              <a:rPr lang="en-US" b="1">
                <a:cs typeface="Calibri Light"/>
              </a:rPr>
              <a:t>Smart Beach Project by MIC at Bruce county</a:t>
            </a:r>
          </a:p>
        </p:txBody>
      </p:sp>
      <p:sp>
        <p:nvSpPr>
          <p:cNvPr id="3" name="Subtitle 2"/>
          <p:cNvSpPr>
            <a:spLocks noGrp="1"/>
          </p:cNvSpPr>
          <p:nvPr>
            <p:ph type="subTitle" idx="1"/>
          </p:nvPr>
        </p:nvSpPr>
        <p:spPr>
          <a:xfrm>
            <a:off x="351183" y="4846029"/>
            <a:ext cx="5238584" cy="1370463"/>
          </a:xfrm>
        </p:spPr>
        <p:txBody>
          <a:bodyPr vert="horz" lIns="91440" tIns="45720" rIns="91440" bIns="45720" rtlCol="0" anchor="ctr">
            <a:normAutofit/>
          </a:bodyPr>
          <a:lstStyle/>
          <a:p>
            <a:pPr>
              <a:lnSpc>
                <a:spcPct val="110000"/>
              </a:lnSpc>
            </a:pPr>
            <a:r>
              <a:rPr lang="en-US" sz="2000">
                <a:cs typeface="Calibri"/>
              </a:rPr>
              <a:t>Team members: Janvi Patel</a:t>
            </a:r>
          </a:p>
          <a:p>
            <a:pPr>
              <a:lnSpc>
                <a:spcPct val="110000"/>
              </a:lnSpc>
            </a:pPr>
            <a:r>
              <a:rPr lang="en-US" sz="2000">
                <a:cs typeface="Calibri"/>
              </a:rPr>
              <a:t>                            : </a:t>
            </a:r>
            <a:r>
              <a:rPr lang="en-US" sz="2000" err="1">
                <a:cs typeface="Calibri"/>
              </a:rPr>
              <a:t>Fangji</a:t>
            </a:r>
            <a:r>
              <a:rPr lang="en-US" sz="2000">
                <a:cs typeface="Calibri"/>
              </a:rPr>
              <a:t> Chen</a:t>
            </a:r>
          </a:p>
          <a:p>
            <a:pPr>
              <a:lnSpc>
                <a:spcPct val="110000"/>
              </a:lnSpc>
            </a:pPr>
            <a:r>
              <a:rPr lang="en-US" sz="2000">
                <a:cs typeface="Calibri"/>
              </a:rPr>
              <a:t>                            : Scaria Kurian    </a:t>
            </a:r>
          </a:p>
        </p:txBody>
      </p:sp>
      <p:pic>
        <p:nvPicPr>
          <p:cNvPr id="4" name="Picture 4" descr="Background pattern&#10;&#10;Description automatically generated">
            <a:extLst>
              <a:ext uri="{FF2B5EF4-FFF2-40B4-BE49-F238E27FC236}">
                <a16:creationId xmlns:a16="http://schemas.microsoft.com/office/drawing/2014/main" id="{5959635D-CB75-35C2-ED89-EF071BE92CE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5783" r="14217"/>
          <a:stretch/>
        </p:blipFill>
        <p:spPr>
          <a:xfrm>
            <a:off x="6095998" y="-1"/>
            <a:ext cx="6096002" cy="6858001"/>
          </a:xfrm>
          <a:prstGeom prst="rect">
            <a:avLst/>
          </a:prstGeom>
        </p:spPr>
      </p:pic>
      <p:sp>
        <p:nvSpPr>
          <p:cNvPr id="5" name="TextBox 4">
            <a:extLst>
              <a:ext uri="{FF2B5EF4-FFF2-40B4-BE49-F238E27FC236}">
                <a16:creationId xmlns:a16="http://schemas.microsoft.com/office/drawing/2014/main" id="{46A61E90-0CA3-603A-A2BC-019F30FDDA52}"/>
              </a:ext>
            </a:extLst>
          </p:cNvPr>
          <p:cNvSpPr txBox="1"/>
          <p:nvPr/>
        </p:nvSpPr>
        <p:spPr>
          <a:xfrm>
            <a:off x="9556342" y="6657945"/>
            <a:ext cx="263565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6C91-4765-5CD0-ECA0-25A4C6CEF6B2}"/>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4480B37F-352A-5C8E-348A-6AC070A227E1}"/>
              </a:ext>
            </a:extLst>
          </p:cNvPr>
          <p:cNvSpPr>
            <a:spLocks noGrp="1"/>
          </p:cNvSpPr>
          <p:nvPr>
            <p:ph idx="1"/>
          </p:nvPr>
        </p:nvSpPr>
        <p:spPr/>
        <p:txBody>
          <a:bodyPr vert="horz" lIns="91440" tIns="45720" rIns="91440" bIns="45720" rtlCol="0" anchor="t">
            <a:normAutofit fontScale="85000" lnSpcReduction="10000"/>
          </a:bodyPr>
          <a:lstStyle/>
          <a:p>
            <a:r>
              <a:rPr lang="en-US" dirty="0">
                <a:ea typeface="+mn-lt"/>
                <a:cs typeface="+mn-lt"/>
              </a:rPr>
              <a:t>Beaches around Lake Huron are popular tourist destinations. However, there are some potential risks such as quick underwater rip currents. Local community organizations are seeking solutions to educate and maintain beach safety. This project is part of the three-year Smart Beach project administered by the Municipal Innovation Council (MIC). It aims to use innovative technologies to improve beach safety. Launched at Station Beach in </a:t>
            </a:r>
            <a:r>
              <a:rPr lang="en-US" dirty="0" err="1">
                <a:ea typeface="+mn-lt"/>
                <a:cs typeface="+mn-lt"/>
              </a:rPr>
              <a:t>Kincardine</a:t>
            </a:r>
            <a:r>
              <a:rPr lang="en-US" dirty="0">
                <a:ea typeface="+mn-lt"/>
                <a:cs typeface="+mn-lt"/>
              </a:rPr>
              <a:t> on May 25, 2022, the research team of the Smart Beach project has collected weather and wave data using a RAEON (Real-time Aquatic Ecosystem Observation Network) buoy in Lake Huron from Spring to Autumn in 2022. This project aims to utilize the collected buoy data and the publicly available Environmental Canada and NOAA data to examine if the inshore water movement (wave conditions and currents) and drowning incidents can be predicted by the offshore buoy data and weather conditions. The results of machine learning models are expected to support the Smart Beach project further to develop a </a:t>
            </a:r>
            <a:r>
              <a:rPr lang="en-US" dirty="0" err="1">
                <a:ea typeface="+mn-lt"/>
                <a:cs typeface="+mn-lt"/>
              </a:rPr>
              <a:t>realtime</a:t>
            </a:r>
            <a:r>
              <a:rPr lang="en-US" dirty="0">
                <a:ea typeface="+mn-lt"/>
                <a:cs typeface="+mn-lt"/>
              </a:rPr>
              <a:t> beach security information system for beachgoers and improve safety at </a:t>
            </a:r>
            <a:r>
              <a:rPr lang="en-US" dirty="0" err="1">
                <a:ea typeface="+mn-lt"/>
                <a:cs typeface="+mn-lt"/>
              </a:rPr>
              <a:t>Kincardine’s</a:t>
            </a:r>
            <a:r>
              <a:rPr lang="en-US" dirty="0">
                <a:ea typeface="+mn-lt"/>
                <a:cs typeface="+mn-lt"/>
              </a:rPr>
              <a:t> Station Beach</a:t>
            </a:r>
            <a:endParaRPr lang="en-US" dirty="0"/>
          </a:p>
        </p:txBody>
      </p:sp>
    </p:spTree>
    <p:extLst>
      <p:ext uri="{BB962C8B-B14F-4D97-AF65-F5344CB8AC3E}">
        <p14:creationId xmlns:p14="http://schemas.microsoft.com/office/powerpoint/2010/main" val="397715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5357-5319-B086-0344-F23C0740ADC8}"/>
              </a:ext>
            </a:extLst>
          </p:cNvPr>
          <p:cNvSpPr>
            <a:spLocks noGrp="1"/>
          </p:cNvSpPr>
          <p:nvPr>
            <p:ph type="title"/>
          </p:nvPr>
        </p:nvSpPr>
        <p:spPr/>
        <p:txBody>
          <a:bodyPr/>
          <a:lstStyle/>
          <a:p>
            <a:r>
              <a:rPr lang="en-US" dirty="0"/>
              <a:t>AI Team</a:t>
            </a:r>
          </a:p>
        </p:txBody>
      </p:sp>
      <p:sp>
        <p:nvSpPr>
          <p:cNvPr id="3" name="Content Placeholder 2">
            <a:extLst>
              <a:ext uri="{FF2B5EF4-FFF2-40B4-BE49-F238E27FC236}">
                <a16:creationId xmlns:a16="http://schemas.microsoft.com/office/drawing/2014/main" id="{69BBC447-DBFE-173E-5FB2-5ABB5D6300BD}"/>
              </a:ext>
            </a:extLst>
          </p:cNvPr>
          <p:cNvSpPr>
            <a:spLocks noGrp="1"/>
          </p:cNvSpPr>
          <p:nvPr>
            <p:ph idx="1"/>
          </p:nvPr>
        </p:nvSpPr>
        <p:spPr/>
        <p:txBody>
          <a:bodyPr vert="horz" lIns="91440" tIns="45720" rIns="91440" bIns="45720" rtlCol="0" anchor="t">
            <a:normAutofit lnSpcReduction="10000"/>
          </a:bodyPr>
          <a:lstStyle/>
          <a:p>
            <a:pPr marL="342900" indent="-342900">
              <a:buChar char="•"/>
            </a:pPr>
            <a:r>
              <a:rPr lang="en-US" dirty="0"/>
              <a:t>Our task as AI team will be working on object detection and image processing of the anonymized data provided by the client.</a:t>
            </a:r>
          </a:p>
          <a:p>
            <a:pPr marL="342900" indent="-342900">
              <a:buChar char="•"/>
            </a:pPr>
            <a:r>
              <a:rPr lang="en-US" dirty="0"/>
              <a:t>As per the results of the machine learning algorithm the Big Data team performed, we will assessing how many people were there on the beach in which weather condition. It will be helpful to predict swimming conditions.</a:t>
            </a:r>
          </a:p>
          <a:p>
            <a:pPr marL="342900" indent="-342900">
              <a:buChar char="•"/>
            </a:pPr>
            <a:r>
              <a:rPr lang="en-US" dirty="0">
                <a:ea typeface="+mn-lt"/>
                <a:cs typeface="+mn-lt"/>
              </a:rPr>
              <a:t>Predict the wave conditions and current visible in the camera images, as well as the number and distribution of people on the beach and in the water.  </a:t>
            </a:r>
            <a:r>
              <a:rPr lang="en-US" b="1" dirty="0">
                <a:ea typeface="+mn-lt"/>
                <a:cs typeface="+mn-lt"/>
              </a:rPr>
              <a:t>Data provided</a:t>
            </a:r>
            <a:r>
              <a:rPr lang="en-US" dirty="0">
                <a:ea typeface="+mn-lt"/>
                <a:cs typeface="+mn-lt"/>
              </a:rPr>
              <a:t>: anonymized images from the camera.  This will be provided later once the images are anonymized, with a focus on providing the model set first.</a:t>
            </a:r>
            <a:endParaRPr lang="en-US" dirty="0"/>
          </a:p>
        </p:txBody>
      </p:sp>
    </p:spTree>
    <p:extLst>
      <p:ext uri="{BB962C8B-B14F-4D97-AF65-F5344CB8AC3E}">
        <p14:creationId xmlns:p14="http://schemas.microsoft.com/office/powerpoint/2010/main" val="2123141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7728-E2B4-7A98-1411-E0771E43AE0C}"/>
              </a:ext>
            </a:extLst>
          </p:cNvPr>
          <p:cNvSpPr>
            <a:spLocks noGrp="1"/>
          </p:cNvSpPr>
          <p:nvPr>
            <p:ph type="title"/>
          </p:nvPr>
        </p:nvSpPr>
        <p:spPr/>
        <p:txBody>
          <a:bodyPr/>
          <a:lstStyle/>
          <a:p>
            <a:r>
              <a:rPr lang="en-US"/>
              <a:t>Anonymizing </a:t>
            </a:r>
            <a:r>
              <a:rPr lang="en-US">
                <a:ea typeface="+mj-lt"/>
                <a:cs typeface="+mj-lt"/>
              </a:rPr>
              <a:t>Image </a:t>
            </a:r>
            <a:endParaRPr lang="en-US"/>
          </a:p>
        </p:txBody>
      </p:sp>
      <p:sp>
        <p:nvSpPr>
          <p:cNvPr id="3" name="Content Placeholder 2">
            <a:extLst>
              <a:ext uri="{FF2B5EF4-FFF2-40B4-BE49-F238E27FC236}">
                <a16:creationId xmlns:a16="http://schemas.microsoft.com/office/drawing/2014/main" id="{1254ADFB-BB3E-E2FE-DB1D-F5A722F7C608}"/>
              </a:ext>
            </a:extLst>
          </p:cNvPr>
          <p:cNvSpPr>
            <a:spLocks noGrp="1"/>
          </p:cNvSpPr>
          <p:nvPr>
            <p:ph idx="1"/>
          </p:nvPr>
        </p:nvSpPr>
        <p:spPr/>
        <p:txBody>
          <a:bodyPr vert="horz" lIns="91440" tIns="45720" rIns="91440" bIns="45720" rtlCol="0" anchor="t">
            <a:normAutofit/>
          </a:bodyPr>
          <a:lstStyle/>
          <a:p>
            <a:pPr marL="342900" indent="-342900">
              <a:buChar char="•"/>
            </a:pPr>
            <a:r>
              <a:rPr lang="en-US">
                <a:ea typeface="+mn-lt"/>
                <a:cs typeface="+mn-lt"/>
              </a:rPr>
              <a:t>According to GDPR " information which does not relate to an identified or identifiable natural person or to personal data rendered anonymous in such a manner that the data subject is not or no longer identifiable ".</a:t>
            </a:r>
          </a:p>
          <a:p>
            <a:pPr marL="342900" indent="-342900">
              <a:buChar char="•"/>
            </a:pPr>
            <a:r>
              <a:rPr lang="en-US"/>
              <a:t>There are 3 ways of it: Blurring the image.</a:t>
            </a:r>
          </a:p>
          <a:p>
            <a:r>
              <a:rPr lang="en-US"/>
              <a:t>                                            : Lowering the resolution of that area.</a:t>
            </a:r>
          </a:p>
          <a:p>
            <a:r>
              <a:rPr lang="en-US"/>
              <a:t>                                            : Replacing face with solid color.</a:t>
            </a:r>
          </a:p>
          <a:p>
            <a:pPr marL="342900" indent="-342900">
              <a:buChar char="•"/>
            </a:pPr>
            <a:r>
              <a:rPr lang="en-US"/>
              <a:t>This can be done either manually or automatically (Use of AI and deep learning by a software).</a:t>
            </a:r>
          </a:p>
        </p:txBody>
      </p:sp>
    </p:spTree>
    <p:extLst>
      <p:ext uri="{BB962C8B-B14F-4D97-AF65-F5344CB8AC3E}">
        <p14:creationId xmlns:p14="http://schemas.microsoft.com/office/powerpoint/2010/main" val="2231929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F3802-CE88-A833-64E3-24115883DF0B}"/>
              </a:ext>
            </a:extLst>
          </p:cNvPr>
          <p:cNvSpPr>
            <a:spLocks noGrp="1"/>
          </p:cNvSpPr>
          <p:nvPr>
            <p:ph type="title"/>
          </p:nvPr>
        </p:nvSpPr>
        <p:spPr/>
        <p:txBody>
          <a:bodyPr/>
          <a:lstStyle/>
          <a:p>
            <a:r>
              <a:rPr lang="en-US"/>
              <a:t>Some effective automatic tools</a:t>
            </a:r>
          </a:p>
        </p:txBody>
      </p:sp>
      <p:sp>
        <p:nvSpPr>
          <p:cNvPr id="3" name="Content Placeholder 2">
            <a:extLst>
              <a:ext uri="{FF2B5EF4-FFF2-40B4-BE49-F238E27FC236}">
                <a16:creationId xmlns:a16="http://schemas.microsoft.com/office/drawing/2014/main" id="{0E16B230-C39A-D6E0-8F42-62CA95AACFF9}"/>
              </a:ext>
            </a:extLst>
          </p:cNvPr>
          <p:cNvSpPr>
            <a:spLocks noGrp="1"/>
          </p:cNvSpPr>
          <p:nvPr>
            <p:ph idx="1"/>
          </p:nvPr>
        </p:nvSpPr>
        <p:spPr/>
        <p:txBody>
          <a:bodyPr vert="horz" lIns="91440" tIns="45720" rIns="91440" bIns="45720" rtlCol="0" anchor="t">
            <a:normAutofit/>
          </a:bodyPr>
          <a:lstStyle/>
          <a:p>
            <a:pPr marL="342900" indent="-342900">
              <a:buChar char="•"/>
            </a:pPr>
            <a:r>
              <a:rPr lang="en-US"/>
              <a:t>Red hat developer: </a:t>
            </a:r>
            <a:r>
              <a:rPr lang="en-US">
                <a:hlinkClick r:id="rId2"/>
              </a:rPr>
              <a:t>link</a:t>
            </a:r>
          </a:p>
          <a:p>
            <a:pPr marL="342900" indent="-342900">
              <a:buChar char="•"/>
            </a:pPr>
            <a:r>
              <a:rPr lang="en-US" err="1">
                <a:ea typeface="+mn-lt"/>
                <a:cs typeface="+mn-lt"/>
              </a:rPr>
              <a:t>Anonymazing</a:t>
            </a:r>
            <a:r>
              <a:rPr lang="en-US">
                <a:ea typeface="+mn-lt"/>
                <a:cs typeface="+mn-lt"/>
              </a:rPr>
              <a:t>: </a:t>
            </a:r>
            <a:r>
              <a:rPr lang="en-US">
                <a:ea typeface="+mn-lt"/>
                <a:cs typeface="+mn-lt"/>
                <a:hlinkClick r:id="rId3"/>
              </a:rPr>
              <a:t>link</a:t>
            </a:r>
            <a:r>
              <a:rPr lang="en-US">
                <a:ea typeface="+mn-lt"/>
                <a:cs typeface="+mn-lt"/>
              </a:rPr>
              <a:t>  (100 Euro per 10,000 images)</a:t>
            </a:r>
          </a:p>
          <a:p>
            <a:pPr marL="342900" indent="-342900">
              <a:buChar char="•"/>
            </a:pPr>
            <a:r>
              <a:rPr lang="en-US">
                <a:ea typeface="+mn-lt"/>
                <a:cs typeface="+mn-lt"/>
              </a:rPr>
              <a:t>Brighter AI: </a:t>
            </a:r>
            <a:r>
              <a:rPr lang="en-US">
                <a:ea typeface="+mn-lt"/>
                <a:cs typeface="+mn-lt"/>
                <a:hlinkClick r:id="rId4"/>
              </a:rPr>
              <a:t>link</a:t>
            </a:r>
            <a:endParaRPr lang="en-US">
              <a:ea typeface="+mn-lt"/>
              <a:cs typeface="+mn-lt"/>
            </a:endParaRPr>
          </a:p>
          <a:p>
            <a:r>
              <a:rPr lang="en-US">
                <a:ea typeface="+mn-lt"/>
                <a:cs typeface="+mn-lt"/>
              </a:rPr>
              <a:t>The last one is recommended by us.</a:t>
            </a:r>
          </a:p>
          <a:p>
            <a:endParaRPr lang="en-US">
              <a:ea typeface="+mn-lt"/>
              <a:cs typeface="+mn-lt"/>
            </a:endParaRPr>
          </a:p>
          <a:p>
            <a:pPr marL="342900" indent="-342900">
              <a:buChar char="•"/>
            </a:pPr>
            <a:endParaRPr lang="en-US">
              <a:ea typeface="+mn-lt"/>
              <a:cs typeface="+mn-lt"/>
            </a:endParaRPr>
          </a:p>
        </p:txBody>
      </p:sp>
    </p:spTree>
    <p:extLst>
      <p:ext uri="{BB962C8B-B14F-4D97-AF65-F5344CB8AC3E}">
        <p14:creationId xmlns:p14="http://schemas.microsoft.com/office/powerpoint/2010/main" val="64328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AF9E6-E5FE-935C-1FB3-D488D45BF3D8}"/>
              </a:ext>
            </a:extLst>
          </p:cNvPr>
          <p:cNvSpPr>
            <a:spLocks noGrp="1"/>
          </p:cNvSpPr>
          <p:nvPr>
            <p:ph type="title"/>
          </p:nvPr>
        </p:nvSpPr>
        <p:spPr/>
        <p:txBody>
          <a:bodyPr/>
          <a:lstStyle/>
          <a:p>
            <a:r>
              <a:rPr lang="en-US"/>
              <a:t>Brighter AI</a:t>
            </a:r>
          </a:p>
        </p:txBody>
      </p:sp>
      <p:sp>
        <p:nvSpPr>
          <p:cNvPr id="3" name="Content Placeholder 2">
            <a:extLst>
              <a:ext uri="{FF2B5EF4-FFF2-40B4-BE49-F238E27FC236}">
                <a16:creationId xmlns:a16="http://schemas.microsoft.com/office/drawing/2014/main" id="{9326BA75-98D2-28E8-07DF-2566D82F5CB9}"/>
              </a:ext>
            </a:extLst>
          </p:cNvPr>
          <p:cNvSpPr>
            <a:spLocks noGrp="1"/>
          </p:cNvSpPr>
          <p:nvPr>
            <p:ph idx="1"/>
          </p:nvPr>
        </p:nvSpPr>
        <p:spPr/>
        <p:txBody>
          <a:bodyPr vert="horz" lIns="91440" tIns="45720" rIns="91440" bIns="45720" rtlCol="0" anchor="t">
            <a:normAutofit lnSpcReduction="10000"/>
          </a:bodyPr>
          <a:lstStyle/>
          <a:p>
            <a:pPr marL="285750" indent="-285750">
              <a:buFont typeface="Arial"/>
              <a:buChar char="•"/>
            </a:pPr>
            <a:r>
              <a:rPr lang="en-US">
                <a:ea typeface="+mn-lt"/>
                <a:cs typeface="+mn-lt"/>
              </a:rPr>
              <a:t>Easy-to-use: Simple integration via cloud API or online user interface</a:t>
            </a:r>
            <a:endParaRPr lang="en-US"/>
          </a:p>
          <a:p>
            <a:pPr marL="285750" indent="-285750">
              <a:buFont typeface="Arial"/>
              <a:buChar char="•"/>
            </a:pPr>
            <a:r>
              <a:rPr lang="en-US">
                <a:ea typeface="+mn-lt"/>
                <a:cs typeface="+mn-lt"/>
              </a:rPr>
              <a:t>Precise: &gt;99% anonymization accuracy</a:t>
            </a:r>
            <a:endParaRPr lang="en-US"/>
          </a:p>
          <a:p>
            <a:pPr marL="285750" indent="-285750">
              <a:buFont typeface="Arial"/>
              <a:buChar char="•"/>
            </a:pPr>
            <a:r>
              <a:rPr lang="en-US">
                <a:ea typeface="+mn-lt"/>
                <a:cs typeface="+mn-lt"/>
              </a:rPr>
              <a:t>Fast: Fully automatic, AI-powered anonymization software</a:t>
            </a:r>
            <a:endParaRPr lang="en-US"/>
          </a:p>
          <a:p>
            <a:pPr marL="285750" indent="-285750">
              <a:buFont typeface="Arial"/>
              <a:buChar char="•"/>
            </a:pPr>
            <a:r>
              <a:rPr lang="en-US">
                <a:ea typeface="+mn-lt"/>
                <a:cs typeface="+mn-lt"/>
              </a:rPr>
              <a:t>Secure: Hosted on MS Azure with TLS encrypted API</a:t>
            </a:r>
            <a:endParaRPr lang="en-US"/>
          </a:p>
          <a:p>
            <a:pPr marL="285750" indent="-285750">
              <a:buFont typeface="Arial"/>
              <a:buChar char="•"/>
            </a:pPr>
            <a:r>
              <a:rPr lang="en-US">
                <a:ea typeface="+mn-lt"/>
                <a:cs typeface="+mn-lt"/>
              </a:rPr>
              <a:t>AI-compatible: Deep Natural Anonymization (DNAT) enables analytics and machine learning compatibility</a:t>
            </a:r>
            <a:endParaRPr lang="en-US"/>
          </a:p>
          <a:p>
            <a:pPr marL="285750" indent="-285750">
              <a:buFont typeface="Arial"/>
              <a:buChar char="•"/>
            </a:pPr>
            <a:r>
              <a:rPr lang="en-US">
                <a:ea typeface="+mn-lt"/>
                <a:cs typeface="+mn-lt"/>
              </a:rPr>
              <a:t>Compliance: Anonymized data by nature not personal and therefore not subject to data privacy regulations (GDPR, CCPA, CSL/PIS, etc.)</a:t>
            </a:r>
            <a:endParaRPr lang="en-US"/>
          </a:p>
          <a:p>
            <a:endParaRPr lang="en-US"/>
          </a:p>
        </p:txBody>
      </p:sp>
    </p:spTree>
    <p:extLst>
      <p:ext uri="{BB962C8B-B14F-4D97-AF65-F5344CB8AC3E}">
        <p14:creationId xmlns:p14="http://schemas.microsoft.com/office/powerpoint/2010/main" val="401771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0B548-D7BE-D05C-AAD2-49B90C8302EF}"/>
              </a:ext>
            </a:extLst>
          </p:cNvPr>
          <p:cNvSpPr>
            <a:spLocks noGrp="1"/>
          </p:cNvSpPr>
          <p:nvPr>
            <p:ph type="title"/>
          </p:nvPr>
        </p:nvSpPr>
        <p:spPr/>
        <p:txBody>
          <a:bodyPr/>
          <a:lstStyle/>
          <a:p>
            <a:r>
              <a:rPr lang="en-US"/>
              <a:t>Results of Brighter AI</a:t>
            </a:r>
          </a:p>
        </p:txBody>
      </p:sp>
      <p:sp>
        <p:nvSpPr>
          <p:cNvPr id="3" name="Content Placeholder 2">
            <a:extLst>
              <a:ext uri="{FF2B5EF4-FFF2-40B4-BE49-F238E27FC236}">
                <a16:creationId xmlns:a16="http://schemas.microsoft.com/office/drawing/2014/main" id="{B6DE3EAD-450D-5CB8-E541-10AB783F7B52}"/>
              </a:ext>
            </a:extLst>
          </p:cNvPr>
          <p:cNvSpPr>
            <a:spLocks noGrp="1"/>
          </p:cNvSpPr>
          <p:nvPr>
            <p:ph idx="1"/>
          </p:nvPr>
        </p:nvSpPr>
        <p:spPr/>
        <p:txBody>
          <a:bodyPr vert="horz" lIns="91440" tIns="45720" rIns="91440" bIns="45720" rtlCol="0" anchor="t">
            <a:normAutofit/>
          </a:bodyPr>
          <a:lstStyle/>
          <a:p>
            <a:r>
              <a:rPr lang="en-US"/>
              <a:t>Before:                                                                         After:</a:t>
            </a:r>
          </a:p>
          <a:p>
            <a:endParaRPr lang="en-US"/>
          </a:p>
          <a:p>
            <a:endParaRPr lang="en-US"/>
          </a:p>
        </p:txBody>
      </p:sp>
      <p:pic>
        <p:nvPicPr>
          <p:cNvPr id="4" name="Picture 4" descr="A picture containing beach, outdoor, ground, water&#10;&#10;Description automatically generated">
            <a:extLst>
              <a:ext uri="{FF2B5EF4-FFF2-40B4-BE49-F238E27FC236}">
                <a16:creationId xmlns:a16="http://schemas.microsoft.com/office/drawing/2014/main" id="{F33A2E8B-8494-A40B-BAB3-FE3E53AEB059}"/>
              </a:ext>
            </a:extLst>
          </p:cNvPr>
          <p:cNvPicPr>
            <a:picLocks noChangeAspect="1"/>
          </p:cNvPicPr>
          <p:nvPr/>
        </p:nvPicPr>
        <p:blipFill>
          <a:blip r:embed="rId2"/>
          <a:stretch>
            <a:fillRect/>
          </a:stretch>
        </p:blipFill>
        <p:spPr>
          <a:xfrm>
            <a:off x="481659" y="3362641"/>
            <a:ext cx="5436475" cy="3411037"/>
          </a:xfrm>
          <a:prstGeom prst="rect">
            <a:avLst/>
          </a:prstGeom>
        </p:spPr>
      </p:pic>
      <p:pic>
        <p:nvPicPr>
          <p:cNvPr id="5" name="Picture 5">
            <a:extLst>
              <a:ext uri="{FF2B5EF4-FFF2-40B4-BE49-F238E27FC236}">
                <a16:creationId xmlns:a16="http://schemas.microsoft.com/office/drawing/2014/main" id="{61C5C835-4E9C-6C08-479A-C9FA0D0F98CF}"/>
              </a:ext>
            </a:extLst>
          </p:cNvPr>
          <p:cNvPicPr>
            <a:picLocks noChangeAspect="1"/>
          </p:cNvPicPr>
          <p:nvPr/>
        </p:nvPicPr>
        <p:blipFill>
          <a:blip r:embed="rId3"/>
          <a:stretch>
            <a:fillRect/>
          </a:stretch>
        </p:blipFill>
        <p:spPr>
          <a:xfrm>
            <a:off x="6090745" y="3365723"/>
            <a:ext cx="5961992" cy="3411037"/>
          </a:xfrm>
          <a:prstGeom prst="rect">
            <a:avLst/>
          </a:prstGeom>
        </p:spPr>
      </p:pic>
    </p:spTree>
    <p:extLst>
      <p:ext uri="{BB962C8B-B14F-4D97-AF65-F5344CB8AC3E}">
        <p14:creationId xmlns:p14="http://schemas.microsoft.com/office/powerpoint/2010/main" val="4255520938"/>
      </p:ext>
    </p:extLst>
  </p:cSld>
  <p:clrMapOvr>
    <a:masterClrMapping/>
  </p:clrMapOvr>
</p:sld>
</file>

<file path=ppt/theme/theme1.xml><?xml version="1.0" encoding="utf-8"?>
<a:theme xmlns:a="http://schemas.openxmlformats.org/drawingml/2006/main" name="MatrixVTI">
  <a:themeElements>
    <a:clrScheme name="Custom 29">
      <a:dk1>
        <a:srgbClr val="000000"/>
      </a:dk1>
      <a:lt1>
        <a:sysClr val="window" lastClr="FFFFFF"/>
      </a:lt1>
      <a:dk2>
        <a:srgbClr val="465959"/>
      </a:dk2>
      <a:lt2>
        <a:srgbClr val="ECF0F0"/>
      </a:lt2>
      <a:accent1>
        <a:srgbClr val="1EBE9B"/>
      </a:accent1>
      <a:accent2>
        <a:srgbClr val="FD7C7C"/>
      </a:accent2>
      <a:accent3>
        <a:srgbClr val="7DA8B5"/>
      </a:accent3>
      <a:accent4>
        <a:srgbClr val="17967B"/>
      </a:accent4>
      <a:accent5>
        <a:srgbClr val="FB7365"/>
      </a:accent5>
      <a:accent6>
        <a:srgbClr val="D39B17"/>
      </a:accent6>
      <a:hlink>
        <a:srgbClr val="EF08F7"/>
      </a:hlink>
      <a:folHlink>
        <a:srgbClr val="8477FE"/>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MatrixVTI</vt:lpstr>
      <vt:lpstr>Smart Beach Project by MIC at Bruce county</vt:lpstr>
      <vt:lpstr>Project Description</vt:lpstr>
      <vt:lpstr>AI Team</vt:lpstr>
      <vt:lpstr>Anonymizing Image </vt:lpstr>
      <vt:lpstr>Some effective automatic tools</vt:lpstr>
      <vt:lpstr>Brighter AI</vt:lpstr>
      <vt:lpstr>Results of Brighter 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38</cp:revision>
  <dcterms:created xsi:type="dcterms:W3CDTF">2023-01-18T00:01:41Z</dcterms:created>
  <dcterms:modified xsi:type="dcterms:W3CDTF">2023-01-19T00:07:05Z</dcterms:modified>
</cp:coreProperties>
</file>