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3"/>
  </p:notesMasterIdLst>
  <p:handoutMasterIdLst>
    <p:handoutMasterId r:id="rId24"/>
  </p:handoutMasterIdLst>
  <p:sldIdLst>
    <p:sldId id="256" r:id="rId6"/>
    <p:sldId id="293" r:id="rId7"/>
    <p:sldId id="297" r:id="rId8"/>
    <p:sldId id="291" r:id="rId9"/>
    <p:sldId id="301" r:id="rId10"/>
    <p:sldId id="304" r:id="rId11"/>
    <p:sldId id="305" r:id="rId12"/>
    <p:sldId id="302" r:id="rId13"/>
    <p:sldId id="294" r:id="rId14"/>
    <p:sldId id="296" r:id="rId15"/>
    <p:sldId id="298" r:id="rId16"/>
    <p:sldId id="345" r:id="rId17"/>
    <p:sldId id="346" r:id="rId18"/>
    <p:sldId id="292" r:id="rId19"/>
    <p:sldId id="347" r:id="rId20"/>
    <p:sldId id="348"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12" autoAdjust="0"/>
    <p:restoredTop sz="94629" autoAdjust="0"/>
  </p:normalViewPr>
  <p:slideViewPr>
    <p:cSldViewPr snapToGrid="0">
      <p:cViewPr varScale="1">
        <p:scale>
          <a:sx n="152" d="100"/>
          <a:sy n="152" d="100"/>
        </p:scale>
        <p:origin x="216" y="448"/>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11/30/22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11/30/22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870042"/>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55174"/>
            <a:ext cx="10498667" cy="4499539"/>
          </a:xfrm>
          <a:prstGeom prst="rect">
            <a:avLst/>
          </a:prstGeom>
        </p:spPr>
        <p:txBody>
          <a:bodyPr lIns="0" tIns="0" rIns="0" bIns="0">
            <a:normAutofit/>
          </a:bodyPr>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bayshore.ca/services/patient-assistance-programs/infusion-and-injection/"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bayshore.ca/services/patient-assistance-programs/infusion-and-injection/"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bayshore.ca/services/patient-assistance-programs/infusion-and-injection/"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an01.safelinks.protection.outlook.com/?url=https%3A%2F%2Fwww.youtube.com%2Fwatch%3Fv%3D6PiTCMPTQIM&amp;data=05%7C01%7CBrunilda.Xhaferllari%40GeorgianCollege.ca%7C2071b33975334c81990f08da287f723c%7Cda9a94b6468149bcbd7cbab9eac0ad3c%7C0%7C0%7C637866825117420820%7CUnknown%7CTWFpbGZsb3d8eyJWIjoiMC4wLjAwMDAiLCJQIjoiV2luMzIiLCJBTiI6Ik1haWwiLCJXVCI6Mn0%3D%7C3000%7C%7C%7C&amp;sdata=YIQnykXBOWfepuOnWc8oyWknXUTlUUToyouZ42wBvK0%3D&amp;reserved=0" TargetMode="Externa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lstStyle/>
          <a:p>
            <a:r>
              <a:rPr lang="en-US" dirty="0"/>
              <a:t>Major Research Projects </a:t>
            </a:r>
          </a:p>
          <a:p>
            <a:r>
              <a:rPr lang="en-US" sz="2400" dirty="0"/>
              <a:t>Artificial Intelligence (AIDI)</a:t>
            </a:r>
          </a:p>
        </p:txBody>
      </p:sp>
      <p:pic>
        <p:nvPicPr>
          <p:cNvPr id="10" name="Picture Placeholder 7">
            <a:extLst>
              <a:ext uri="{FF2B5EF4-FFF2-40B4-BE49-F238E27FC236}">
                <a16:creationId xmlns:a16="http://schemas.microsoft.com/office/drawing/2014/main" id="{D9B79673-E12D-402C-B8DC-840559D3E2E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8347" b="18347"/>
          <a:stretch>
            <a:fillRect/>
          </a:stretch>
        </p:blipFill>
        <p:spPr>
          <a:xfrm>
            <a:off x="0" y="0"/>
            <a:ext cx="12192000" cy="4168775"/>
          </a:xfrm>
          <a:prstGeom prst="rect">
            <a:avLst/>
          </a:prstGeom>
        </p:spPr>
      </p:pic>
      <p:sp>
        <p:nvSpPr>
          <p:cNvPr id="7" name="Text Placeholder 8">
            <a:extLst>
              <a:ext uri="{FF2B5EF4-FFF2-40B4-BE49-F238E27FC236}">
                <a16:creationId xmlns:a16="http://schemas.microsoft.com/office/drawing/2014/main" id="{702FA3C0-A78F-457F-88A9-39CA55CDF952}"/>
              </a:ext>
            </a:extLst>
          </p:cNvPr>
          <p:cNvSpPr txBox="1">
            <a:spLocks/>
          </p:cNvSpPr>
          <p:nvPr/>
        </p:nvSpPr>
        <p:spPr>
          <a:xfrm>
            <a:off x="6299200" y="6019800"/>
            <a:ext cx="5486400" cy="304800"/>
          </a:xfrm>
          <a:prstGeom prst="rect">
            <a:avLst/>
          </a:prstGeom>
        </p:spPr>
        <p:txBody>
          <a:bodyPr lIns="457200" rIns="0" bIns="0" anchor="b" anchorCtr="0"/>
          <a:lstStyle>
            <a:lvl1pPr marL="0" indent="0" algn="r" defTabSz="914400" rtl="0" eaLnBrk="1" latinLnBrk="0" hangingPunct="1">
              <a:spcBef>
                <a:spcPct val="20000"/>
              </a:spcBef>
              <a:buFont typeface="Arial" panose="020B0604020202020204" pitchFamily="34" charset="0"/>
              <a:buNone/>
              <a:defRPr sz="16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Ross Bigelow, Program Coordinator</a:t>
            </a:r>
          </a:p>
        </p:txBody>
      </p:sp>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a:solidFill>
                  <a:schemeClr val="accent1">
                    <a:lumMod val="50000"/>
                  </a:schemeClr>
                </a:solidFill>
              </a:rPr>
              <a:t>Georgian College</a:t>
            </a:r>
            <a:r>
              <a:rPr lang="zh-CN" altLang="en-US" dirty="0">
                <a:solidFill>
                  <a:srgbClr val="FF0000"/>
                </a:solidFill>
                <a:highlight>
                  <a:srgbClr val="FFFF00"/>
                </a:highlight>
              </a:rPr>
              <a:t>（容易，最有可能三个月做完）</a:t>
            </a:r>
            <a:endParaRPr lang="en-US" dirty="0">
              <a:solidFill>
                <a:srgbClr val="FF0000"/>
              </a:solidFill>
              <a:highlight>
                <a:srgbClr val="FFFF00"/>
              </a:highlight>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75414" y="1008667"/>
            <a:ext cx="12116586" cy="5189071"/>
          </a:xfrm>
        </p:spPr>
        <p:txBody>
          <a:bodyPr>
            <a:normAutofit/>
          </a:bodyPr>
          <a:lstStyle/>
          <a:p>
            <a:pPr lvl="0"/>
            <a:r>
              <a:rPr lang="en-US" sz="2800" dirty="0">
                <a:solidFill>
                  <a:schemeClr val="accent1">
                    <a:lumMod val="50000"/>
                  </a:schemeClr>
                </a:solidFill>
              </a:rPr>
              <a:t>Conversational AI</a:t>
            </a:r>
            <a:endParaRPr lang="en-US" dirty="0">
              <a:solidFill>
                <a:schemeClr val="accent1">
                  <a:lumMod val="50000"/>
                </a:schemeClr>
              </a:solidFill>
            </a:endParaRPr>
          </a:p>
          <a:p>
            <a:endParaRPr lang="en-US" sz="1400" dirty="0"/>
          </a:p>
          <a:p>
            <a:endParaRPr lang="en-US" sz="1400" dirty="0"/>
          </a:p>
          <a:p>
            <a:r>
              <a:rPr lang="en-US" sz="1400" dirty="0"/>
              <a:t>The college is currently embarking on a digital transformation project in partnership with IBM To develop a chatbot for Georgian students. </a:t>
            </a:r>
          </a:p>
          <a:p>
            <a:r>
              <a:rPr lang="en-US" sz="1400" dirty="0"/>
              <a:t>The goal of this project is to help identify common conversational pathways for use cases for the technology. </a:t>
            </a:r>
          </a:p>
          <a:p>
            <a:endParaRPr lang="en-US" sz="1400" dirty="0"/>
          </a:p>
          <a:p>
            <a:r>
              <a:rPr lang="zh-CN" altLang="en-US" sz="1400" dirty="0">
                <a:solidFill>
                  <a:srgbClr val="FF0000"/>
                </a:solidFill>
                <a:highlight>
                  <a:srgbClr val="FFFF00"/>
                </a:highlight>
              </a:rPr>
              <a:t>（</a:t>
            </a:r>
            <a:r>
              <a:rPr lang="en-US" altLang="zh-CN" sz="1400" dirty="0">
                <a:solidFill>
                  <a:srgbClr val="FF0000"/>
                </a:solidFill>
                <a:highlight>
                  <a:srgbClr val="FFFF00"/>
                </a:highlight>
              </a:rPr>
              <a:t>NLP </a:t>
            </a:r>
            <a:r>
              <a:rPr lang="zh-CN" altLang="en-US" sz="1400" dirty="0">
                <a:solidFill>
                  <a:srgbClr val="FF0000"/>
                </a:solidFill>
                <a:highlight>
                  <a:srgbClr val="FFFF00"/>
                </a:highlight>
              </a:rPr>
              <a:t>项目，很像老师上课讲的东西，易）</a:t>
            </a:r>
            <a:endParaRPr lang="en-US" altLang="zh-CN" sz="1400" dirty="0">
              <a:solidFill>
                <a:srgbClr val="FF0000"/>
              </a:solidFill>
              <a:highlight>
                <a:srgbClr val="FFFF00"/>
              </a:highlight>
            </a:endParaRPr>
          </a:p>
          <a:p>
            <a:endParaRPr lang="en-US" altLang="zh-CN" sz="1400" dirty="0">
              <a:solidFill>
                <a:srgbClr val="FF0000"/>
              </a:solidFill>
              <a:highlight>
                <a:srgbClr val="FFFF00"/>
              </a:highlight>
            </a:endParaRPr>
          </a:p>
          <a:p>
            <a:r>
              <a:rPr lang="zh-CN" altLang="en-US" sz="1400" dirty="0">
                <a:solidFill>
                  <a:srgbClr val="FF0000"/>
                </a:solidFill>
                <a:highlight>
                  <a:srgbClr val="FFFF00"/>
                </a:highlight>
              </a:rPr>
              <a:t>该学院目前正在与</a:t>
            </a:r>
            <a:r>
              <a:rPr lang="en-US" altLang="zh-CN" sz="1400" dirty="0">
                <a:solidFill>
                  <a:srgbClr val="FF0000"/>
                </a:solidFill>
                <a:highlight>
                  <a:srgbClr val="FFFF00"/>
                </a:highlight>
              </a:rPr>
              <a:t>IBM</a:t>
            </a:r>
            <a:r>
              <a:rPr lang="zh-CN" altLang="en-US" sz="1400" dirty="0">
                <a:solidFill>
                  <a:srgbClr val="FF0000"/>
                </a:solidFill>
                <a:highlight>
                  <a:srgbClr val="FFFF00"/>
                </a:highlight>
              </a:rPr>
              <a:t>合作开展一项数字化转型项目，为格鲁吉亚学生开发一款聊天机器人。</a:t>
            </a:r>
          </a:p>
          <a:p>
            <a:r>
              <a:rPr lang="zh-CN" altLang="en-US" sz="1400" dirty="0">
                <a:solidFill>
                  <a:srgbClr val="FF0000"/>
                </a:solidFill>
                <a:highlight>
                  <a:srgbClr val="FFFF00"/>
                </a:highlight>
              </a:rPr>
              <a:t>本项目的目标是帮助确定技术用例的通用会话路径。</a:t>
            </a:r>
            <a:endParaRPr lang="en-US" dirty="0">
              <a:solidFill>
                <a:srgbClr val="FF0000"/>
              </a:solidFill>
              <a:highlight>
                <a:srgbClr val="FFFF00"/>
              </a:highlight>
            </a:endParaRPr>
          </a:p>
        </p:txBody>
      </p:sp>
      <p:sp>
        <p:nvSpPr>
          <p:cNvPr id="9" name="Rectangle 8">
            <a:extLst>
              <a:ext uri="{FF2B5EF4-FFF2-40B4-BE49-F238E27FC236}">
                <a16:creationId xmlns:a16="http://schemas.microsoft.com/office/drawing/2014/main" id="{E3BDA082-6999-48F8-86D9-5C6FD062E04E}"/>
              </a:ext>
            </a:extLst>
          </p:cNvPr>
          <p:cNvSpPr/>
          <p:nvPr/>
        </p:nvSpPr>
        <p:spPr>
          <a:xfrm>
            <a:off x="167439" y="1572683"/>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11" name="Picture 10">
            <a:extLst>
              <a:ext uri="{FF2B5EF4-FFF2-40B4-BE49-F238E27FC236}">
                <a16:creationId xmlns:a16="http://schemas.microsoft.com/office/drawing/2014/main" id="{CE314B96-5A0F-44BE-9629-1B20A3D08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445" y="326512"/>
            <a:ext cx="2637741" cy="643507"/>
          </a:xfrm>
          <a:prstGeom prst="rect">
            <a:avLst/>
          </a:prstGeom>
        </p:spPr>
      </p:pic>
      <p:pic>
        <p:nvPicPr>
          <p:cNvPr id="3076" name="Picture 4" descr="8,668 Chatbot Illustrations &amp; Clip Art - iStock">
            <a:extLst>
              <a:ext uri="{FF2B5EF4-FFF2-40B4-BE49-F238E27FC236}">
                <a16:creationId xmlns:a16="http://schemas.microsoft.com/office/drawing/2014/main" id="{25A602CD-D71B-4C91-8D61-87328D46F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1204" y="3355597"/>
            <a:ext cx="2585382" cy="258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6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a:solidFill>
                  <a:schemeClr val="accent1">
                    <a:lumMod val="50000"/>
                  </a:schemeClr>
                </a:solidFill>
              </a:rPr>
              <a:t>Georgian College</a:t>
            </a:r>
            <a:r>
              <a:rPr lang="zh-CN" altLang="en-US" dirty="0">
                <a:solidFill>
                  <a:srgbClr val="FF0000"/>
                </a:solidFill>
                <a:highlight>
                  <a:srgbClr val="FFFF00"/>
                </a:highlight>
              </a:rPr>
              <a:t>（非常明确的任务，三个月可以完成）</a:t>
            </a:r>
            <a:endParaRPr lang="en-US" dirty="0">
              <a:solidFill>
                <a:srgbClr val="FF0000"/>
              </a:solidFill>
              <a:highlight>
                <a:srgbClr val="FFFF00"/>
              </a:highlight>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75414" y="1008667"/>
            <a:ext cx="12116586" cy="5189071"/>
          </a:xfrm>
        </p:spPr>
        <p:txBody>
          <a:bodyPr>
            <a:normAutofit/>
          </a:bodyPr>
          <a:lstStyle/>
          <a:p>
            <a:pPr lvl="0"/>
            <a:r>
              <a:rPr lang="en-US" sz="2800" dirty="0">
                <a:solidFill>
                  <a:schemeClr val="accent1">
                    <a:lumMod val="50000"/>
                  </a:schemeClr>
                </a:solidFill>
              </a:rPr>
              <a:t>Continuing Education Social Mining</a:t>
            </a:r>
            <a:endParaRPr lang="en-US" dirty="0">
              <a:solidFill>
                <a:schemeClr val="accent1">
                  <a:lumMod val="50000"/>
                </a:schemeClr>
              </a:solidFill>
            </a:endParaRPr>
          </a:p>
          <a:p>
            <a:endParaRPr lang="en-US" sz="1400" dirty="0"/>
          </a:p>
          <a:p>
            <a:endParaRPr lang="en-US" sz="1400" dirty="0"/>
          </a:p>
          <a:p>
            <a:r>
              <a:rPr lang="en-US" sz="1400" dirty="0"/>
              <a:t>Harvest localized keywords from social media posts and cross-reference that against a program keywords list for the college to determine what community interest is in different areas and help identify new program offerings.</a:t>
            </a:r>
          </a:p>
          <a:p>
            <a:endParaRPr lang="en-US" sz="1400" dirty="0"/>
          </a:p>
          <a:p>
            <a:r>
              <a:rPr lang="zh-CN" altLang="en-US" dirty="0">
                <a:solidFill>
                  <a:srgbClr val="FF0000"/>
                </a:solidFill>
                <a:highlight>
                  <a:srgbClr val="FFFF00"/>
                </a:highlight>
              </a:rPr>
              <a:t>从社交媒体帖子中获取本地化关键词，并对照学院的课程关键词列表进行交叉引用，以确定社区对不同领域的兴趣，并帮助确定新的课程内容。</a:t>
            </a:r>
            <a:endParaRPr lang="en-US" altLang="zh-CN" dirty="0">
              <a:solidFill>
                <a:srgbClr val="FF0000"/>
              </a:solidFill>
              <a:highlight>
                <a:srgbClr val="FFFF00"/>
              </a:highlight>
            </a:endParaRPr>
          </a:p>
          <a:p>
            <a:endParaRPr lang="en-US" altLang="zh-CN" dirty="0">
              <a:solidFill>
                <a:srgbClr val="FF0000"/>
              </a:solidFill>
              <a:highlight>
                <a:srgbClr val="FFFF00"/>
              </a:highlight>
            </a:endParaRPr>
          </a:p>
          <a:p>
            <a:r>
              <a:rPr lang="zh-CN" altLang="en-US" dirty="0">
                <a:solidFill>
                  <a:srgbClr val="FF0000"/>
                </a:solidFill>
                <a:highlight>
                  <a:srgbClr val="FFFF00"/>
                </a:highlight>
              </a:rPr>
              <a:t>自然语言分析：</a:t>
            </a:r>
            <a:endParaRPr lang="en-US" altLang="zh-CN" dirty="0">
              <a:solidFill>
                <a:srgbClr val="FF0000"/>
              </a:solidFill>
              <a:highlight>
                <a:srgbClr val="FFFF00"/>
              </a:highlight>
            </a:endParaRPr>
          </a:p>
          <a:p>
            <a:r>
              <a:rPr lang="zh-CN" altLang="en-US" dirty="0">
                <a:solidFill>
                  <a:srgbClr val="FF0000"/>
                </a:solidFill>
                <a:highlight>
                  <a:srgbClr val="FFFF00"/>
                </a:highlight>
              </a:rPr>
              <a:t>从帖子文本中找市场需求关键词</a:t>
            </a:r>
            <a:endParaRPr lang="en-US" altLang="zh-CN" dirty="0">
              <a:solidFill>
                <a:srgbClr val="FF0000"/>
              </a:solidFill>
              <a:highlight>
                <a:srgbClr val="FFFF00"/>
              </a:highlight>
            </a:endParaRPr>
          </a:p>
          <a:p>
            <a:r>
              <a:rPr lang="zh-CN" altLang="en-US" dirty="0">
                <a:solidFill>
                  <a:srgbClr val="FF0000"/>
                </a:solidFill>
                <a:highlight>
                  <a:srgbClr val="FFFF00"/>
                </a:highlight>
              </a:rPr>
              <a:t>从社区找可提供的教学领域</a:t>
            </a:r>
            <a:endParaRPr lang="en-US" altLang="zh-CN" dirty="0">
              <a:solidFill>
                <a:srgbClr val="FF0000"/>
              </a:solidFill>
              <a:highlight>
                <a:srgbClr val="FFFF00"/>
              </a:highlight>
            </a:endParaRPr>
          </a:p>
          <a:p>
            <a:r>
              <a:rPr lang="zh-CN" altLang="en-US" dirty="0">
                <a:solidFill>
                  <a:srgbClr val="FF0000"/>
                </a:solidFill>
                <a:highlight>
                  <a:srgbClr val="FFFF00"/>
                </a:highlight>
              </a:rPr>
              <a:t>然后进行匹配</a:t>
            </a:r>
          </a:p>
          <a:p>
            <a:endParaRPr lang="zh-CN" altLang="en-US" dirty="0"/>
          </a:p>
          <a:p>
            <a:endParaRPr lang="en-US" dirty="0"/>
          </a:p>
        </p:txBody>
      </p:sp>
      <p:sp>
        <p:nvSpPr>
          <p:cNvPr id="9" name="Rectangle 8">
            <a:extLst>
              <a:ext uri="{FF2B5EF4-FFF2-40B4-BE49-F238E27FC236}">
                <a16:creationId xmlns:a16="http://schemas.microsoft.com/office/drawing/2014/main" id="{E3BDA082-6999-48F8-86D9-5C6FD062E04E}"/>
              </a:ext>
            </a:extLst>
          </p:cNvPr>
          <p:cNvSpPr/>
          <p:nvPr/>
        </p:nvSpPr>
        <p:spPr>
          <a:xfrm>
            <a:off x="167439" y="1572683"/>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6" name="Picture 5">
            <a:extLst>
              <a:ext uri="{FF2B5EF4-FFF2-40B4-BE49-F238E27FC236}">
                <a16:creationId xmlns:a16="http://schemas.microsoft.com/office/drawing/2014/main" id="{96704401-CC6E-44A9-8AF9-312918ABB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9454" y="-58374"/>
            <a:ext cx="2637741" cy="643507"/>
          </a:xfrm>
          <a:prstGeom prst="rect">
            <a:avLst/>
          </a:prstGeom>
        </p:spPr>
      </p:pic>
    </p:spTree>
    <p:extLst>
      <p:ext uri="{BB962C8B-B14F-4D97-AF65-F5344CB8AC3E}">
        <p14:creationId xmlns:p14="http://schemas.microsoft.com/office/powerpoint/2010/main" val="115136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normAutofit fontScale="90000"/>
          </a:bodyPr>
          <a:lstStyle/>
          <a:p>
            <a:r>
              <a:rPr lang="en-US" sz="4000" dirty="0">
                <a:solidFill>
                  <a:schemeClr val="accent1">
                    <a:lumMod val="50000"/>
                  </a:schemeClr>
                </a:solidFill>
              </a:rPr>
              <a:t>Bayshore Health Care</a:t>
            </a:r>
            <a:r>
              <a:rPr lang="zh-CN" altLang="en-US" sz="4000" dirty="0">
                <a:solidFill>
                  <a:srgbClr val="FF0000"/>
                </a:solidFill>
                <a:highlight>
                  <a:srgbClr val="FFFF00"/>
                </a:highlight>
              </a:rPr>
              <a:t>（难度适中）</a:t>
            </a:r>
            <a:endParaRPr lang="en-US" sz="4000" dirty="0">
              <a:solidFill>
                <a:srgbClr val="FF0000"/>
              </a:solidFill>
              <a:highlight>
                <a:srgbClr val="FFFF00"/>
              </a:highlight>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427865" y="1135038"/>
            <a:ext cx="10944986" cy="5062700"/>
          </a:xfrm>
        </p:spPr>
        <p:txBody>
          <a:bodyPr>
            <a:normAutofit/>
          </a:bodyPr>
          <a:lstStyle/>
          <a:p>
            <a:pPr lvl="0"/>
            <a:r>
              <a:rPr lang="en-US" sz="2800" dirty="0">
                <a:solidFill>
                  <a:schemeClr val="accent1">
                    <a:lumMod val="50000"/>
                  </a:schemeClr>
                </a:solidFill>
              </a:rPr>
              <a:t>Infusion Clinic Optimized Scheduler</a:t>
            </a:r>
            <a:r>
              <a:rPr lang="en-US" dirty="0"/>
              <a:t> </a:t>
            </a:r>
          </a:p>
          <a:p>
            <a:pPr marL="285750" indent="-285750">
              <a:buFont typeface="Arial" panose="020B0604020202020204" pitchFamily="34" charset="0"/>
              <a:buChar char="•"/>
            </a:pPr>
            <a:endParaRPr lang="en-US" sz="1400" dirty="0"/>
          </a:p>
          <a:p>
            <a:pPr marL="2800350" lvl="5"/>
            <a:r>
              <a:rPr lang="zh-CN" altLang="en-US" sz="1800" dirty="0"/>
              <a:t> </a:t>
            </a:r>
            <a:r>
              <a:rPr lang="zh-CN" altLang="en-US" sz="1800" dirty="0">
                <a:solidFill>
                  <a:srgbClr val="FF0000"/>
                </a:solidFill>
                <a:highlight>
                  <a:srgbClr val="FFFF00"/>
                </a:highlight>
              </a:rPr>
              <a:t>（输液数据分析，找到可以优化的点，什么是进度优化？解决这个就能搞定这个项目 ）</a:t>
            </a:r>
            <a:endParaRPr lang="en-US" sz="1800" dirty="0">
              <a:solidFill>
                <a:srgbClr val="FF0000"/>
              </a:solidFill>
              <a:highlight>
                <a:srgbClr val="FFFF00"/>
              </a:highlight>
            </a:endParaRPr>
          </a:p>
          <a:p>
            <a:r>
              <a:rPr lang="en-US" sz="1800" dirty="0">
                <a:latin typeface="+mn-lt"/>
              </a:rPr>
              <a:t>Infusion clinic scheduling have many dependencies (e.g., Infusion length, Infusion risk indicator, Chair availability, Clinic operating hours).   Using existing Bayshore data we want to develop a condition-based schedule optimization program that meets Bayshore’s needs.</a:t>
            </a:r>
            <a:r>
              <a:rPr lang="zh-CN" altLang="en-US" sz="1800" dirty="0">
                <a:solidFill>
                  <a:srgbClr val="FF0000"/>
                </a:solidFill>
                <a:highlight>
                  <a:srgbClr val="FFFF00"/>
                </a:highlight>
                <a:latin typeface="+mn-lt"/>
              </a:rPr>
              <a:t>（输液门诊时间安排有许多依赖性（例如，输液时间、输液风险指标、手术椅可用性、门诊手术时间）。利用现有的</a:t>
            </a:r>
            <a:r>
              <a:rPr lang="en-US" altLang="zh-CN" sz="1800" dirty="0">
                <a:solidFill>
                  <a:srgbClr val="FF0000"/>
                </a:solidFill>
                <a:highlight>
                  <a:srgbClr val="FFFF00"/>
                </a:highlight>
                <a:latin typeface="+mn-lt"/>
              </a:rPr>
              <a:t>Bayshore</a:t>
            </a:r>
            <a:r>
              <a:rPr lang="zh-CN" altLang="en-US" sz="1800" dirty="0">
                <a:solidFill>
                  <a:srgbClr val="FF0000"/>
                </a:solidFill>
                <a:highlight>
                  <a:srgbClr val="FFFF00"/>
                </a:highlight>
                <a:latin typeface="+mn-lt"/>
              </a:rPr>
              <a:t>数据，我们希望开发一个基于条件的进度优化程序，以满足</a:t>
            </a:r>
            <a:r>
              <a:rPr lang="en-US" altLang="zh-CN" sz="1800" dirty="0">
                <a:solidFill>
                  <a:srgbClr val="FF0000"/>
                </a:solidFill>
                <a:highlight>
                  <a:srgbClr val="FFFF00"/>
                </a:highlight>
                <a:latin typeface="+mn-lt"/>
              </a:rPr>
              <a:t>Bayshore</a:t>
            </a:r>
            <a:r>
              <a:rPr lang="zh-CN" altLang="en-US" sz="1800" dirty="0">
                <a:solidFill>
                  <a:srgbClr val="FF0000"/>
                </a:solidFill>
                <a:highlight>
                  <a:srgbClr val="FFFF00"/>
                </a:highlight>
                <a:latin typeface="+mn-lt"/>
              </a:rPr>
              <a:t>的需求。）</a:t>
            </a:r>
            <a:endParaRPr lang="en-US" sz="1800" dirty="0">
              <a:solidFill>
                <a:srgbClr val="FF0000"/>
              </a:solidFill>
              <a:highlight>
                <a:srgbClr val="FFFF00"/>
              </a:highlight>
              <a:latin typeface="+mn-lt"/>
            </a:endParaRPr>
          </a:p>
        </p:txBody>
      </p:sp>
      <p:sp>
        <p:nvSpPr>
          <p:cNvPr id="5" name="Text Placeholder 4">
            <a:extLst>
              <a:ext uri="{FF2B5EF4-FFF2-40B4-BE49-F238E27FC236}">
                <a16:creationId xmlns:a16="http://schemas.microsoft.com/office/drawing/2014/main" id="{4417FBCE-96B0-4F20-950A-7D99C738390D}"/>
              </a:ext>
            </a:extLst>
          </p:cNvPr>
          <p:cNvSpPr>
            <a:spLocks noGrp="1"/>
          </p:cNvSpPr>
          <p:nvPr>
            <p:ph type="body" sz="quarter" idx="11"/>
          </p:nvPr>
        </p:nvSpPr>
        <p:spPr>
          <a:xfrm>
            <a:off x="304182" y="4933450"/>
            <a:ext cx="5214817" cy="991526"/>
          </a:xfrm>
        </p:spPr>
        <p:txBody>
          <a:bodyPr>
            <a:normAutofit/>
          </a:bodyPr>
          <a:lstStyle/>
          <a:p>
            <a:pPr marL="571500" indent="-285750" eaLnBrk="0"/>
            <a:r>
              <a:rPr lang="en-US" dirty="0"/>
              <a:t>Data management</a:t>
            </a:r>
          </a:p>
          <a:p>
            <a:pPr marL="571500" indent="-285750" eaLnBrk="0"/>
            <a:r>
              <a:rPr lang="en-US" dirty="0"/>
              <a:t>Data analysis, </a:t>
            </a:r>
          </a:p>
          <a:p>
            <a:pPr marL="571500" indent="-285750" eaLnBrk="0"/>
            <a:r>
              <a:rPr lang="en-US" dirty="0"/>
              <a:t>Data science model development</a:t>
            </a:r>
            <a:endParaRPr lang="en-US" dirty="0">
              <a:solidFill>
                <a:schemeClr val="accent1">
                  <a:lumMod val="50000"/>
                </a:schemeClr>
              </a:solidFill>
            </a:endParaRPr>
          </a:p>
        </p:txBody>
      </p:sp>
      <p:sp>
        <p:nvSpPr>
          <p:cNvPr id="6" name="Rectangle 5">
            <a:extLst>
              <a:ext uri="{FF2B5EF4-FFF2-40B4-BE49-F238E27FC236}">
                <a16:creationId xmlns:a16="http://schemas.microsoft.com/office/drawing/2014/main" id="{AE4D3045-9128-450F-A4D4-FE9D8963153F}"/>
              </a:ext>
            </a:extLst>
          </p:cNvPr>
          <p:cNvSpPr/>
          <p:nvPr/>
        </p:nvSpPr>
        <p:spPr>
          <a:xfrm>
            <a:off x="512677" y="4312796"/>
            <a:ext cx="1576520" cy="24978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solidFill>
                  <a:schemeClr val="accent1">
                    <a:lumMod val="75000"/>
                  </a:schemeClr>
                </a:solidFill>
              </a:rPr>
              <a:t>Requirements</a:t>
            </a:r>
          </a:p>
        </p:txBody>
      </p:sp>
      <p:sp>
        <p:nvSpPr>
          <p:cNvPr id="3" name="TextBox 2">
            <a:extLst>
              <a:ext uri="{FF2B5EF4-FFF2-40B4-BE49-F238E27FC236}">
                <a16:creationId xmlns:a16="http://schemas.microsoft.com/office/drawing/2014/main" id="{F4F9C6C2-149F-431B-AC12-FB8C50F4802B}"/>
              </a:ext>
            </a:extLst>
          </p:cNvPr>
          <p:cNvSpPr txBox="1"/>
          <p:nvPr/>
        </p:nvSpPr>
        <p:spPr>
          <a:xfrm>
            <a:off x="8664831" y="6272867"/>
            <a:ext cx="3367110" cy="369332"/>
          </a:xfrm>
          <a:prstGeom prst="rect">
            <a:avLst/>
          </a:prstGeom>
          <a:noFill/>
        </p:spPr>
        <p:txBody>
          <a:bodyPr wrap="square" rtlCol="0">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Bayshore - My Life By Design</a:t>
            </a:r>
            <a:endParaRPr lang="en-US" dirty="0">
              <a:solidFill>
                <a:schemeClr val="bg1"/>
              </a:solidFill>
            </a:endParaRPr>
          </a:p>
        </p:txBody>
      </p:sp>
      <p:pic>
        <p:nvPicPr>
          <p:cNvPr id="4" name="Picture 3">
            <a:extLst>
              <a:ext uri="{FF2B5EF4-FFF2-40B4-BE49-F238E27FC236}">
                <a16:creationId xmlns:a16="http://schemas.microsoft.com/office/drawing/2014/main" id="{BB098FF3-56B1-4A2C-AA30-A210430D4E8E}"/>
              </a:ext>
            </a:extLst>
          </p:cNvPr>
          <p:cNvPicPr>
            <a:picLocks noChangeAspect="1"/>
          </p:cNvPicPr>
          <p:nvPr/>
        </p:nvPicPr>
        <p:blipFill>
          <a:blip r:embed="rId3"/>
          <a:stretch>
            <a:fillRect/>
          </a:stretch>
        </p:blipFill>
        <p:spPr>
          <a:xfrm>
            <a:off x="8747662" y="458763"/>
            <a:ext cx="3016473" cy="991526"/>
          </a:xfrm>
          <a:prstGeom prst="rect">
            <a:avLst/>
          </a:prstGeom>
        </p:spPr>
      </p:pic>
      <p:sp>
        <p:nvSpPr>
          <p:cNvPr id="11" name="Rectangle 10">
            <a:extLst>
              <a:ext uri="{FF2B5EF4-FFF2-40B4-BE49-F238E27FC236}">
                <a16:creationId xmlns:a16="http://schemas.microsoft.com/office/drawing/2014/main" id="{F7AD90FE-249B-418D-A592-EF00A791A5D3}"/>
              </a:ext>
            </a:extLst>
          </p:cNvPr>
          <p:cNvSpPr/>
          <p:nvPr/>
        </p:nvSpPr>
        <p:spPr>
          <a:xfrm>
            <a:off x="539901" y="1793519"/>
            <a:ext cx="2556907" cy="24978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n>
                  <a:solidFill>
                    <a:schemeClr val="accent1">
                      <a:lumMod val="50000"/>
                    </a:schemeClr>
                  </a:solidFill>
                </a:ln>
                <a:solidFill>
                  <a:schemeClr val="accent1">
                    <a:lumMod val="75000"/>
                  </a:schemeClr>
                </a:solidFill>
              </a:rPr>
              <a:t>Project Description</a:t>
            </a:r>
          </a:p>
        </p:txBody>
      </p:sp>
      <p:sp>
        <p:nvSpPr>
          <p:cNvPr id="12" name="Rectangle 11">
            <a:extLst>
              <a:ext uri="{FF2B5EF4-FFF2-40B4-BE49-F238E27FC236}">
                <a16:creationId xmlns:a16="http://schemas.microsoft.com/office/drawing/2014/main" id="{B449E68E-812D-4CBF-B473-E94634C6044A}"/>
              </a:ext>
            </a:extLst>
          </p:cNvPr>
          <p:cNvSpPr/>
          <p:nvPr/>
        </p:nvSpPr>
        <p:spPr>
          <a:xfrm>
            <a:off x="6946721" y="3809915"/>
            <a:ext cx="1576520" cy="24978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solidFill>
                  <a:schemeClr val="accent1">
                    <a:lumMod val="75000"/>
                  </a:schemeClr>
                </a:solidFill>
              </a:rPr>
              <a:t>Deliverables</a:t>
            </a:r>
          </a:p>
        </p:txBody>
      </p:sp>
      <p:sp>
        <p:nvSpPr>
          <p:cNvPr id="13" name="Text Placeholder 4">
            <a:extLst>
              <a:ext uri="{FF2B5EF4-FFF2-40B4-BE49-F238E27FC236}">
                <a16:creationId xmlns:a16="http://schemas.microsoft.com/office/drawing/2014/main" id="{08239144-ED0D-4EEF-8D7B-A5AFD71B8D6E}"/>
              </a:ext>
            </a:extLst>
          </p:cNvPr>
          <p:cNvSpPr txBox="1">
            <a:spLocks/>
          </p:cNvSpPr>
          <p:nvPr/>
        </p:nvSpPr>
        <p:spPr>
          <a:xfrm>
            <a:off x="6549318" y="4221387"/>
            <a:ext cx="5214817" cy="991526"/>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rgbClr val="333F48"/>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285750" eaLnBrk="0"/>
            <a:r>
              <a:rPr lang="en-US" dirty="0"/>
              <a:t>A data science model that optimizes the scheduling of Bayshore infusion clinic client appoints.</a:t>
            </a:r>
            <a:r>
              <a:rPr lang="zh-CN" altLang="en-US" dirty="0"/>
              <a:t> </a:t>
            </a:r>
            <a:r>
              <a:rPr lang="zh-CN" altLang="en-US" dirty="0">
                <a:solidFill>
                  <a:srgbClr val="FF0000"/>
                </a:solidFill>
                <a:highlight>
                  <a:srgbClr val="FFFF00"/>
                </a:highlight>
              </a:rPr>
              <a:t>（优化</a:t>
            </a:r>
            <a:r>
              <a:rPr lang="en-US" altLang="zh-CN" dirty="0">
                <a:solidFill>
                  <a:srgbClr val="FF0000"/>
                </a:solidFill>
                <a:highlight>
                  <a:srgbClr val="FFFF00"/>
                </a:highlight>
              </a:rPr>
              <a:t>Bayshore</a:t>
            </a:r>
            <a:r>
              <a:rPr lang="zh-CN" altLang="en-US" dirty="0">
                <a:solidFill>
                  <a:srgbClr val="FF0000"/>
                </a:solidFill>
                <a:highlight>
                  <a:srgbClr val="FFFF00"/>
                </a:highlight>
              </a:rPr>
              <a:t>输液诊所客户指定的时间安排的数据科学模型。）</a:t>
            </a:r>
            <a:endParaRPr lang="en-US" dirty="0">
              <a:solidFill>
                <a:srgbClr val="FF0000"/>
              </a:solidFill>
              <a:highlight>
                <a:srgbClr val="FFFF00"/>
              </a:highlight>
            </a:endParaRPr>
          </a:p>
        </p:txBody>
      </p:sp>
    </p:spTree>
    <p:extLst>
      <p:ext uri="{BB962C8B-B14F-4D97-AF65-F5344CB8AC3E}">
        <p14:creationId xmlns:p14="http://schemas.microsoft.com/office/powerpoint/2010/main" val="32535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normAutofit fontScale="90000"/>
          </a:bodyPr>
          <a:lstStyle/>
          <a:p>
            <a:r>
              <a:rPr lang="en-US" sz="4000" dirty="0">
                <a:solidFill>
                  <a:schemeClr val="accent1">
                    <a:lumMod val="50000"/>
                  </a:schemeClr>
                </a:solidFill>
              </a:rPr>
              <a:t>Bayshore Health Care</a:t>
            </a:r>
            <a:r>
              <a:rPr lang="zh-CN" altLang="en-US" sz="4000" dirty="0">
                <a:solidFill>
                  <a:srgbClr val="FF0000"/>
                </a:solidFill>
                <a:highlight>
                  <a:srgbClr val="FFFF00"/>
                </a:highlight>
              </a:rPr>
              <a:t>（难度适中）</a:t>
            </a:r>
            <a:endParaRPr lang="en-US" sz="4000" dirty="0">
              <a:solidFill>
                <a:srgbClr val="FF0000"/>
              </a:solidFill>
              <a:highlight>
                <a:srgbClr val="FFFF00"/>
              </a:highlight>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427865" y="1135038"/>
            <a:ext cx="10944986" cy="5062700"/>
          </a:xfrm>
        </p:spPr>
        <p:txBody>
          <a:bodyPr>
            <a:normAutofit/>
          </a:bodyPr>
          <a:lstStyle/>
          <a:p>
            <a:pPr lvl="0"/>
            <a:r>
              <a:rPr lang="en-US" sz="2800" dirty="0">
                <a:solidFill>
                  <a:schemeClr val="accent1">
                    <a:lumMod val="50000"/>
                  </a:schemeClr>
                </a:solidFill>
              </a:rPr>
              <a:t>Infusion Clinic Nursing Staff Scheduler</a:t>
            </a:r>
            <a:r>
              <a:rPr lang="en-US" dirty="0"/>
              <a:t> </a:t>
            </a:r>
          </a:p>
          <a:p>
            <a:pPr marL="285750" indent="-285750">
              <a:buFont typeface="Arial" panose="020B0604020202020204" pitchFamily="34" charset="0"/>
              <a:buChar char="•"/>
            </a:pPr>
            <a:endParaRPr lang="en-US" sz="1400" dirty="0"/>
          </a:p>
          <a:p>
            <a:pPr marL="3257550" lvl="6"/>
            <a:r>
              <a:rPr lang="zh-CN" altLang="en-US" sz="1800" dirty="0">
                <a:solidFill>
                  <a:srgbClr val="FF0000"/>
                </a:solidFill>
                <a:highlight>
                  <a:srgbClr val="FFFF00"/>
                </a:highlight>
              </a:rPr>
              <a:t>（</a:t>
            </a:r>
            <a:r>
              <a:rPr lang="en-US" sz="1800" dirty="0" err="1">
                <a:solidFill>
                  <a:srgbClr val="FF0000"/>
                </a:solidFill>
                <a:highlight>
                  <a:srgbClr val="FFFF00"/>
                </a:highlight>
              </a:rPr>
              <a:t>没搞懂这个有什么可做的</a:t>
            </a:r>
            <a:r>
              <a:rPr lang="zh-CN" altLang="en-US" sz="1800" dirty="0">
                <a:solidFill>
                  <a:srgbClr val="FF0000"/>
                </a:solidFill>
                <a:highlight>
                  <a:srgbClr val="FFFF00"/>
                </a:highlight>
              </a:rPr>
              <a:t>，现在调度有问题吗？护士严重不够？</a:t>
            </a:r>
            <a:endParaRPr lang="en-US" altLang="zh-CN" sz="1800" dirty="0">
              <a:solidFill>
                <a:srgbClr val="FF0000"/>
              </a:solidFill>
              <a:highlight>
                <a:srgbClr val="FFFF00"/>
              </a:highlight>
            </a:endParaRPr>
          </a:p>
          <a:p>
            <a:pPr marL="3257550" lvl="6"/>
            <a:r>
              <a:rPr lang="zh-CN" altLang="en-US" sz="1800" dirty="0">
                <a:solidFill>
                  <a:srgbClr val="FF0000"/>
                </a:solidFill>
                <a:highlight>
                  <a:srgbClr val="FFFF00"/>
                </a:highlight>
              </a:rPr>
              <a:t>输液需要匹配药剂，给每个护士一个任务列表，取药，找病人，安排病房病床，安排候选病人）</a:t>
            </a:r>
            <a:endParaRPr lang="en-US" altLang="zh-CN" sz="1800" dirty="0">
              <a:solidFill>
                <a:srgbClr val="FF0000"/>
              </a:solidFill>
              <a:highlight>
                <a:srgbClr val="FFFF00"/>
              </a:highlight>
            </a:endParaRPr>
          </a:p>
          <a:p>
            <a:pPr marL="3257550" lvl="6"/>
            <a:r>
              <a:rPr lang="zh-CN" altLang="en-US" sz="1800" dirty="0">
                <a:solidFill>
                  <a:srgbClr val="FF0000"/>
                </a:solidFill>
                <a:highlight>
                  <a:srgbClr val="FFFF00"/>
                </a:highlight>
                <a:latin typeface="+mn-lt"/>
              </a:rPr>
              <a:t>输入病人，症状</a:t>
            </a:r>
            <a:endParaRPr lang="en-US" altLang="zh-CN" sz="1800" dirty="0">
              <a:solidFill>
                <a:srgbClr val="FF0000"/>
              </a:solidFill>
              <a:highlight>
                <a:srgbClr val="FFFF00"/>
              </a:highlight>
              <a:latin typeface="+mn-lt"/>
            </a:endParaRPr>
          </a:p>
          <a:p>
            <a:pPr marL="3257550" lvl="6"/>
            <a:r>
              <a:rPr lang="zh-CN" altLang="en-US" sz="1800" dirty="0">
                <a:solidFill>
                  <a:srgbClr val="FF0000"/>
                </a:solidFill>
                <a:highlight>
                  <a:srgbClr val="FFFF00"/>
                </a:highlight>
              </a:rPr>
              <a:t>输出病床，病房，或者跟某个床位等待？</a:t>
            </a:r>
            <a:endParaRPr lang="en-US" sz="1800" dirty="0">
              <a:latin typeface="+mn-lt"/>
            </a:endParaRPr>
          </a:p>
          <a:p>
            <a:r>
              <a:rPr lang="en-US" sz="1800" dirty="0">
                <a:latin typeface="+mn-lt"/>
              </a:rPr>
              <a:t>For an optimized client daily infusion schedule, Bayshore needs to optimize the scheduling of clinic nursing staff .</a:t>
            </a:r>
            <a:r>
              <a:rPr lang="zh-CN" altLang="en-US" sz="1800" dirty="0">
                <a:solidFill>
                  <a:srgbClr val="FF0000"/>
                </a:solidFill>
                <a:highlight>
                  <a:srgbClr val="FFFF00"/>
                </a:highlight>
                <a:latin typeface="+mn-lt"/>
              </a:rPr>
              <a:t>（为了优化客户每日输液计划，</a:t>
            </a:r>
            <a:r>
              <a:rPr lang="en-US" altLang="zh-CN" sz="1800" dirty="0">
                <a:solidFill>
                  <a:srgbClr val="FF0000"/>
                </a:solidFill>
                <a:highlight>
                  <a:srgbClr val="FFFF00"/>
                </a:highlight>
                <a:latin typeface="+mn-lt"/>
              </a:rPr>
              <a:t>Bayshore</a:t>
            </a:r>
            <a:r>
              <a:rPr lang="zh-CN" altLang="en-US" sz="1800" dirty="0">
                <a:solidFill>
                  <a:srgbClr val="FF0000"/>
                </a:solidFill>
                <a:highlight>
                  <a:srgbClr val="FFFF00"/>
                </a:highlight>
                <a:latin typeface="+mn-lt"/>
              </a:rPr>
              <a:t>需要优化临床护理人员的计划。）</a:t>
            </a:r>
            <a:endParaRPr lang="en-US" sz="1800" dirty="0">
              <a:solidFill>
                <a:srgbClr val="FF0000"/>
              </a:solidFill>
              <a:highlight>
                <a:srgbClr val="FFFF00"/>
              </a:highlight>
              <a:latin typeface="+mn-lt"/>
            </a:endParaRPr>
          </a:p>
        </p:txBody>
      </p:sp>
      <p:sp>
        <p:nvSpPr>
          <p:cNvPr id="5" name="Text Placeholder 4">
            <a:extLst>
              <a:ext uri="{FF2B5EF4-FFF2-40B4-BE49-F238E27FC236}">
                <a16:creationId xmlns:a16="http://schemas.microsoft.com/office/drawing/2014/main" id="{4417FBCE-96B0-4F20-950A-7D99C738390D}"/>
              </a:ext>
            </a:extLst>
          </p:cNvPr>
          <p:cNvSpPr>
            <a:spLocks noGrp="1"/>
          </p:cNvSpPr>
          <p:nvPr>
            <p:ph type="body" sz="quarter" idx="11"/>
          </p:nvPr>
        </p:nvSpPr>
        <p:spPr>
          <a:xfrm>
            <a:off x="320960" y="4542278"/>
            <a:ext cx="5214817" cy="991526"/>
          </a:xfrm>
        </p:spPr>
        <p:txBody>
          <a:bodyPr>
            <a:normAutofit/>
          </a:bodyPr>
          <a:lstStyle/>
          <a:p>
            <a:pPr marL="571500" indent="-285750" eaLnBrk="0"/>
            <a:r>
              <a:rPr lang="en-US" dirty="0"/>
              <a:t>Data management</a:t>
            </a:r>
          </a:p>
          <a:p>
            <a:pPr marL="571500" indent="-285750" eaLnBrk="0"/>
            <a:r>
              <a:rPr lang="en-US" dirty="0"/>
              <a:t>Data analysis, </a:t>
            </a:r>
          </a:p>
          <a:p>
            <a:pPr marL="571500" indent="-285750" eaLnBrk="0"/>
            <a:r>
              <a:rPr lang="en-US" dirty="0"/>
              <a:t>Data science model development</a:t>
            </a:r>
            <a:endParaRPr lang="en-US" dirty="0">
              <a:solidFill>
                <a:schemeClr val="accent1">
                  <a:lumMod val="50000"/>
                </a:schemeClr>
              </a:solidFill>
            </a:endParaRPr>
          </a:p>
        </p:txBody>
      </p:sp>
      <p:sp>
        <p:nvSpPr>
          <p:cNvPr id="6" name="Rectangle 5">
            <a:extLst>
              <a:ext uri="{FF2B5EF4-FFF2-40B4-BE49-F238E27FC236}">
                <a16:creationId xmlns:a16="http://schemas.microsoft.com/office/drawing/2014/main" id="{AE4D3045-9128-450F-A4D4-FE9D8963153F}"/>
              </a:ext>
            </a:extLst>
          </p:cNvPr>
          <p:cNvSpPr/>
          <p:nvPr/>
        </p:nvSpPr>
        <p:spPr>
          <a:xfrm>
            <a:off x="539901" y="4130807"/>
            <a:ext cx="1576520" cy="24978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solidFill>
                  <a:schemeClr val="accent1">
                    <a:lumMod val="75000"/>
                  </a:schemeClr>
                </a:solidFill>
              </a:rPr>
              <a:t>Requirements</a:t>
            </a:r>
          </a:p>
        </p:txBody>
      </p:sp>
      <p:sp>
        <p:nvSpPr>
          <p:cNvPr id="3" name="TextBox 2">
            <a:extLst>
              <a:ext uri="{FF2B5EF4-FFF2-40B4-BE49-F238E27FC236}">
                <a16:creationId xmlns:a16="http://schemas.microsoft.com/office/drawing/2014/main" id="{F4F9C6C2-149F-431B-AC12-FB8C50F4802B}"/>
              </a:ext>
            </a:extLst>
          </p:cNvPr>
          <p:cNvSpPr txBox="1"/>
          <p:nvPr/>
        </p:nvSpPr>
        <p:spPr>
          <a:xfrm>
            <a:off x="8664831" y="6272867"/>
            <a:ext cx="3367110" cy="369332"/>
          </a:xfrm>
          <a:prstGeom prst="rect">
            <a:avLst/>
          </a:prstGeom>
          <a:noFill/>
        </p:spPr>
        <p:txBody>
          <a:bodyPr wrap="square" rtlCol="0">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Bayshore - My Life By Design</a:t>
            </a:r>
            <a:endParaRPr lang="en-US" dirty="0">
              <a:solidFill>
                <a:schemeClr val="bg1"/>
              </a:solidFill>
            </a:endParaRPr>
          </a:p>
        </p:txBody>
      </p:sp>
      <p:pic>
        <p:nvPicPr>
          <p:cNvPr id="4" name="Picture 3">
            <a:extLst>
              <a:ext uri="{FF2B5EF4-FFF2-40B4-BE49-F238E27FC236}">
                <a16:creationId xmlns:a16="http://schemas.microsoft.com/office/drawing/2014/main" id="{BB098FF3-56B1-4A2C-AA30-A210430D4E8E}"/>
              </a:ext>
            </a:extLst>
          </p:cNvPr>
          <p:cNvPicPr>
            <a:picLocks noChangeAspect="1"/>
          </p:cNvPicPr>
          <p:nvPr/>
        </p:nvPicPr>
        <p:blipFill>
          <a:blip r:embed="rId3"/>
          <a:stretch>
            <a:fillRect/>
          </a:stretch>
        </p:blipFill>
        <p:spPr>
          <a:xfrm>
            <a:off x="8747662" y="458763"/>
            <a:ext cx="3016473" cy="991526"/>
          </a:xfrm>
          <a:prstGeom prst="rect">
            <a:avLst/>
          </a:prstGeom>
        </p:spPr>
      </p:pic>
      <p:sp>
        <p:nvSpPr>
          <p:cNvPr id="11" name="Rectangle 10">
            <a:extLst>
              <a:ext uri="{FF2B5EF4-FFF2-40B4-BE49-F238E27FC236}">
                <a16:creationId xmlns:a16="http://schemas.microsoft.com/office/drawing/2014/main" id="{F7AD90FE-249B-418D-A592-EF00A791A5D3}"/>
              </a:ext>
            </a:extLst>
          </p:cNvPr>
          <p:cNvSpPr/>
          <p:nvPr/>
        </p:nvSpPr>
        <p:spPr>
          <a:xfrm>
            <a:off x="539901" y="1793519"/>
            <a:ext cx="2556907" cy="24978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n>
                  <a:solidFill>
                    <a:schemeClr val="accent1">
                      <a:lumMod val="50000"/>
                    </a:schemeClr>
                  </a:solidFill>
                </a:ln>
                <a:solidFill>
                  <a:schemeClr val="accent1">
                    <a:lumMod val="75000"/>
                  </a:schemeClr>
                </a:solidFill>
              </a:rPr>
              <a:t>Project Description</a:t>
            </a:r>
          </a:p>
        </p:txBody>
      </p:sp>
      <p:sp>
        <p:nvSpPr>
          <p:cNvPr id="12" name="Rectangle 11">
            <a:extLst>
              <a:ext uri="{FF2B5EF4-FFF2-40B4-BE49-F238E27FC236}">
                <a16:creationId xmlns:a16="http://schemas.microsoft.com/office/drawing/2014/main" id="{B449E68E-812D-4CBF-B473-E94634C6044A}"/>
              </a:ext>
            </a:extLst>
          </p:cNvPr>
          <p:cNvSpPr/>
          <p:nvPr/>
        </p:nvSpPr>
        <p:spPr>
          <a:xfrm>
            <a:off x="6946721" y="4130806"/>
            <a:ext cx="1576520" cy="24978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solidFill>
                  <a:schemeClr val="accent1">
                    <a:lumMod val="75000"/>
                  </a:schemeClr>
                </a:solidFill>
              </a:rPr>
              <a:t>Deliverables</a:t>
            </a:r>
          </a:p>
        </p:txBody>
      </p:sp>
      <p:sp>
        <p:nvSpPr>
          <p:cNvPr id="13" name="Text Placeholder 4">
            <a:extLst>
              <a:ext uri="{FF2B5EF4-FFF2-40B4-BE49-F238E27FC236}">
                <a16:creationId xmlns:a16="http://schemas.microsoft.com/office/drawing/2014/main" id="{08239144-ED0D-4EEF-8D7B-A5AFD71B8D6E}"/>
              </a:ext>
            </a:extLst>
          </p:cNvPr>
          <p:cNvSpPr txBox="1">
            <a:spLocks/>
          </p:cNvSpPr>
          <p:nvPr/>
        </p:nvSpPr>
        <p:spPr>
          <a:xfrm>
            <a:off x="6549318" y="4542278"/>
            <a:ext cx="5214817" cy="991526"/>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rgbClr val="333F48"/>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285750" eaLnBrk="0"/>
            <a:r>
              <a:rPr lang="en-US" dirty="0"/>
              <a:t>A data science model that optimizes the scheduling of Bayshore nursing staff at infusion clinics.</a:t>
            </a:r>
            <a:endParaRPr lang="en-US" dirty="0">
              <a:solidFill>
                <a:schemeClr val="accent1">
                  <a:lumMod val="50000"/>
                </a:schemeClr>
              </a:solidFill>
            </a:endParaRPr>
          </a:p>
        </p:txBody>
      </p:sp>
    </p:spTree>
    <p:extLst>
      <p:ext uri="{BB962C8B-B14F-4D97-AF65-F5344CB8AC3E}">
        <p14:creationId xmlns:p14="http://schemas.microsoft.com/office/powerpoint/2010/main" val="261604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normAutofit fontScale="90000"/>
          </a:bodyPr>
          <a:lstStyle/>
          <a:p>
            <a:r>
              <a:rPr lang="en-US" sz="4000" dirty="0">
                <a:solidFill>
                  <a:schemeClr val="accent1">
                    <a:lumMod val="50000"/>
                  </a:schemeClr>
                </a:solidFill>
              </a:rPr>
              <a:t>Bayshore Health Care</a:t>
            </a:r>
            <a:r>
              <a:rPr lang="zh-CN" altLang="en-US" sz="4000" dirty="0">
                <a:solidFill>
                  <a:srgbClr val="FF0000"/>
                </a:solidFill>
                <a:highlight>
                  <a:srgbClr val="FFFF00"/>
                </a:highlight>
              </a:rPr>
              <a:t> （难度适中）</a:t>
            </a:r>
            <a:endParaRPr lang="en-US" sz="4000" dirty="0">
              <a:solidFill>
                <a:schemeClr val="accent1">
                  <a:lumMod val="50000"/>
                </a:schemeClr>
              </a:solidFill>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427865" y="1135038"/>
            <a:ext cx="10944986" cy="5062700"/>
          </a:xfrm>
        </p:spPr>
        <p:txBody>
          <a:bodyPr>
            <a:normAutofit/>
          </a:bodyPr>
          <a:lstStyle/>
          <a:p>
            <a:pPr lvl="0"/>
            <a:r>
              <a:rPr lang="en-US" sz="2800" dirty="0">
                <a:solidFill>
                  <a:schemeClr val="accent1">
                    <a:lumMod val="50000"/>
                  </a:schemeClr>
                </a:solidFill>
              </a:rPr>
              <a:t>Infusion Clinic Nursing Staff Allocation to an Optimized Schedule</a:t>
            </a:r>
            <a:endParaRPr lang="en-US" dirty="0"/>
          </a:p>
          <a:p>
            <a:pPr marL="285750" indent="-285750">
              <a:buFont typeface="Arial" panose="020B0604020202020204" pitchFamily="34" charset="0"/>
              <a:buChar char="•"/>
            </a:pPr>
            <a:endParaRPr lang="en-US" sz="1400" dirty="0">
              <a:solidFill>
                <a:srgbClr val="FF0000"/>
              </a:solidFill>
              <a:highlight>
                <a:srgbClr val="FFFF00"/>
              </a:highlight>
            </a:endParaRPr>
          </a:p>
          <a:p>
            <a:pPr marL="3257550" lvl="6"/>
            <a:r>
              <a:rPr lang="en-US" sz="1800" dirty="0" err="1">
                <a:solidFill>
                  <a:srgbClr val="FF0000"/>
                </a:solidFill>
                <a:highlight>
                  <a:srgbClr val="FFFF00"/>
                </a:highlight>
              </a:rPr>
              <a:t>护理人员分配计划</a:t>
            </a:r>
            <a:r>
              <a:rPr lang="zh-CN" altLang="en-US" sz="1800" dirty="0">
                <a:solidFill>
                  <a:srgbClr val="FF0000"/>
                </a:solidFill>
                <a:highlight>
                  <a:srgbClr val="FFFF00"/>
                </a:highlight>
              </a:rPr>
              <a:t>，和前一个好像差不多</a:t>
            </a:r>
            <a:endParaRPr lang="en-US" altLang="zh-CN" sz="1800" dirty="0">
              <a:solidFill>
                <a:srgbClr val="FF0000"/>
              </a:solidFill>
              <a:highlight>
                <a:srgbClr val="FFFF00"/>
              </a:highlight>
            </a:endParaRPr>
          </a:p>
          <a:p>
            <a:pPr marL="3257550" lvl="6"/>
            <a:r>
              <a:rPr lang="zh-CN" altLang="en-US" sz="1800" dirty="0">
                <a:solidFill>
                  <a:srgbClr val="FF0000"/>
                </a:solidFill>
                <a:highlight>
                  <a:srgbClr val="FFFF00"/>
                </a:highlight>
              </a:rPr>
              <a:t>护理人员不在诊所，有病人了需要通知护理人员抵达</a:t>
            </a:r>
            <a:endParaRPr lang="en-US" sz="1800" dirty="0">
              <a:solidFill>
                <a:srgbClr val="FF0000"/>
              </a:solidFill>
              <a:highlight>
                <a:srgbClr val="FFFF00"/>
              </a:highlight>
            </a:endParaRPr>
          </a:p>
          <a:p>
            <a:r>
              <a:rPr lang="en-US" sz="1800" dirty="0">
                <a:latin typeface="+mn-lt"/>
              </a:rPr>
              <a:t>For an optimized nursing staff schedule, Bayshore needs to optimize the allocation of nursing staff to an optimized schedule, based upon the need to minimize nursing staff travel times to a clinic.</a:t>
            </a:r>
            <a:r>
              <a:rPr lang="zh-CN" altLang="en-US" sz="1800" dirty="0">
                <a:latin typeface="+mn-lt"/>
              </a:rPr>
              <a:t> （</a:t>
            </a:r>
            <a:r>
              <a:rPr lang="zh-CN" altLang="en-US" sz="1800" dirty="0">
                <a:solidFill>
                  <a:srgbClr val="FF0000"/>
                </a:solidFill>
                <a:highlight>
                  <a:srgbClr val="FFFF00"/>
                </a:highlight>
                <a:latin typeface="+mn-lt"/>
              </a:rPr>
              <a:t>为了优化护理人员的日程安排，</a:t>
            </a:r>
            <a:r>
              <a:rPr lang="en-US" altLang="zh-CN" sz="1800" dirty="0">
                <a:solidFill>
                  <a:srgbClr val="FF0000"/>
                </a:solidFill>
                <a:highlight>
                  <a:srgbClr val="FFFF00"/>
                </a:highlight>
                <a:latin typeface="+mn-lt"/>
              </a:rPr>
              <a:t>Bayshore</a:t>
            </a:r>
            <a:r>
              <a:rPr lang="zh-CN" altLang="en-US" sz="1800" dirty="0">
                <a:solidFill>
                  <a:srgbClr val="FF0000"/>
                </a:solidFill>
                <a:highlight>
                  <a:srgbClr val="FFFF00"/>
                </a:highlight>
                <a:latin typeface="+mn-lt"/>
              </a:rPr>
              <a:t>需要根据最小化护理人员前往诊所的时间的需要，将护理人员的分配优化到优化的日程安排。</a:t>
            </a:r>
            <a:r>
              <a:rPr lang="zh-CN" altLang="en-US" sz="1800" dirty="0">
                <a:latin typeface="+mn-lt"/>
              </a:rPr>
              <a:t>）</a:t>
            </a:r>
            <a:endParaRPr lang="en-US" sz="1800" dirty="0">
              <a:latin typeface="+mn-lt"/>
            </a:endParaRPr>
          </a:p>
        </p:txBody>
      </p:sp>
      <p:sp>
        <p:nvSpPr>
          <p:cNvPr id="5" name="Text Placeholder 4">
            <a:extLst>
              <a:ext uri="{FF2B5EF4-FFF2-40B4-BE49-F238E27FC236}">
                <a16:creationId xmlns:a16="http://schemas.microsoft.com/office/drawing/2014/main" id="{4417FBCE-96B0-4F20-950A-7D99C738390D}"/>
              </a:ext>
            </a:extLst>
          </p:cNvPr>
          <p:cNvSpPr>
            <a:spLocks noGrp="1"/>
          </p:cNvSpPr>
          <p:nvPr>
            <p:ph type="body" sz="quarter" idx="11"/>
          </p:nvPr>
        </p:nvSpPr>
        <p:spPr>
          <a:xfrm>
            <a:off x="237070" y="4709186"/>
            <a:ext cx="5214817" cy="991526"/>
          </a:xfrm>
        </p:spPr>
        <p:txBody>
          <a:bodyPr>
            <a:normAutofit/>
          </a:bodyPr>
          <a:lstStyle/>
          <a:p>
            <a:pPr marL="571500" indent="-285750" eaLnBrk="0"/>
            <a:r>
              <a:rPr lang="en-US" dirty="0"/>
              <a:t>Data management</a:t>
            </a:r>
          </a:p>
          <a:p>
            <a:pPr marL="571500" indent="-285750" eaLnBrk="0"/>
            <a:r>
              <a:rPr lang="en-US" dirty="0"/>
              <a:t>Data analysis </a:t>
            </a:r>
          </a:p>
          <a:p>
            <a:pPr marL="571500" indent="-285750" eaLnBrk="0"/>
            <a:r>
              <a:rPr lang="en-US" dirty="0"/>
              <a:t>Data science model development</a:t>
            </a:r>
            <a:endParaRPr lang="en-US" dirty="0">
              <a:solidFill>
                <a:schemeClr val="accent1">
                  <a:lumMod val="50000"/>
                </a:schemeClr>
              </a:solidFill>
            </a:endParaRPr>
          </a:p>
        </p:txBody>
      </p:sp>
      <p:sp>
        <p:nvSpPr>
          <p:cNvPr id="6" name="Rectangle 5">
            <a:extLst>
              <a:ext uri="{FF2B5EF4-FFF2-40B4-BE49-F238E27FC236}">
                <a16:creationId xmlns:a16="http://schemas.microsoft.com/office/drawing/2014/main" id="{AE4D3045-9128-450F-A4D4-FE9D8963153F}"/>
              </a:ext>
            </a:extLst>
          </p:cNvPr>
          <p:cNvSpPr/>
          <p:nvPr/>
        </p:nvSpPr>
        <p:spPr>
          <a:xfrm>
            <a:off x="456011" y="4297715"/>
            <a:ext cx="1576520" cy="24978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solidFill>
                  <a:schemeClr val="accent1">
                    <a:lumMod val="75000"/>
                  </a:schemeClr>
                </a:solidFill>
              </a:rPr>
              <a:t>Requirements</a:t>
            </a:r>
          </a:p>
        </p:txBody>
      </p:sp>
      <p:sp>
        <p:nvSpPr>
          <p:cNvPr id="3" name="TextBox 2">
            <a:extLst>
              <a:ext uri="{FF2B5EF4-FFF2-40B4-BE49-F238E27FC236}">
                <a16:creationId xmlns:a16="http://schemas.microsoft.com/office/drawing/2014/main" id="{F4F9C6C2-149F-431B-AC12-FB8C50F4802B}"/>
              </a:ext>
            </a:extLst>
          </p:cNvPr>
          <p:cNvSpPr txBox="1"/>
          <p:nvPr/>
        </p:nvSpPr>
        <p:spPr>
          <a:xfrm>
            <a:off x="8664831" y="6272867"/>
            <a:ext cx="3367110" cy="369332"/>
          </a:xfrm>
          <a:prstGeom prst="rect">
            <a:avLst/>
          </a:prstGeom>
          <a:noFill/>
        </p:spPr>
        <p:txBody>
          <a:bodyPr wrap="square" rtlCol="0">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Bayshore - My Life By Design</a:t>
            </a:r>
            <a:endParaRPr lang="en-US" dirty="0">
              <a:solidFill>
                <a:schemeClr val="bg1"/>
              </a:solidFill>
            </a:endParaRPr>
          </a:p>
        </p:txBody>
      </p:sp>
      <p:pic>
        <p:nvPicPr>
          <p:cNvPr id="4" name="Picture 3">
            <a:extLst>
              <a:ext uri="{FF2B5EF4-FFF2-40B4-BE49-F238E27FC236}">
                <a16:creationId xmlns:a16="http://schemas.microsoft.com/office/drawing/2014/main" id="{BB098FF3-56B1-4A2C-AA30-A210430D4E8E}"/>
              </a:ext>
            </a:extLst>
          </p:cNvPr>
          <p:cNvPicPr>
            <a:picLocks noChangeAspect="1"/>
          </p:cNvPicPr>
          <p:nvPr/>
        </p:nvPicPr>
        <p:blipFill>
          <a:blip r:embed="rId3"/>
          <a:stretch>
            <a:fillRect/>
          </a:stretch>
        </p:blipFill>
        <p:spPr>
          <a:xfrm>
            <a:off x="9596244" y="405008"/>
            <a:ext cx="2349679" cy="772348"/>
          </a:xfrm>
          <a:prstGeom prst="rect">
            <a:avLst/>
          </a:prstGeom>
        </p:spPr>
      </p:pic>
      <p:sp>
        <p:nvSpPr>
          <p:cNvPr id="11" name="Rectangle 10">
            <a:extLst>
              <a:ext uri="{FF2B5EF4-FFF2-40B4-BE49-F238E27FC236}">
                <a16:creationId xmlns:a16="http://schemas.microsoft.com/office/drawing/2014/main" id="{F7AD90FE-249B-418D-A592-EF00A791A5D3}"/>
              </a:ext>
            </a:extLst>
          </p:cNvPr>
          <p:cNvSpPr/>
          <p:nvPr/>
        </p:nvSpPr>
        <p:spPr>
          <a:xfrm>
            <a:off x="539901" y="1793519"/>
            <a:ext cx="2556907" cy="24978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n>
                  <a:solidFill>
                    <a:schemeClr val="accent1">
                      <a:lumMod val="50000"/>
                    </a:schemeClr>
                  </a:solidFill>
                </a:ln>
                <a:solidFill>
                  <a:schemeClr val="accent1">
                    <a:lumMod val="75000"/>
                  </a:schemeClr>
                </a:solidFill>
              </a:rPr>
              <a:t>Project Description</a:t>
            </a:r>
          </a:p>
        </p:txBody>
      </p:sp>
      <p:sp>
        <p:nvSpPr>
          <p:cNvPr id="12" name="Rectangle 11">
            <a:extLst>
              <a:ext uri="{FF2B5EF4-FFF2-40B4-BE49-F238E27FC236}">
                <a16:creationId xmlns:a16="http://schemas.microsoft.com/office/drawing/2014/main" id="{B449E68E-812D-4CBF-B473-E94634C6044A}"/>
              </a:ext>
            </a:extLst>
          </p:cNvPr>
          <p:cNvSpPr/>
          <p:nvPr/>
        </p:nvSpPr>
        <p:spPr>
          <a:xfrm>
            <a:off x="6795569" y="4297714"/>
            <a:ext cx="1576520" cy="24978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solidFill>
                  <a:schemeClr val="accent1">
                    <a:lumMod val="75000"/>
                  </a:schemeClr>
                </a:solidFill>
              </a:rPr>
              <a:t>Deliverables</a:t>
            </a:r>
          </a:p>
        </p:txBody>
      </p:sp>
      <p:sp>
        <p:nvSpPr>
          <p:cNvPr id="13" name="Text Placeholder 4">
            <a:extLst>
              <a:ext uri="{FF2B5EF4-FFF2-40B4-BE49-F238E27FC236}">
                <a16:creationId xmlns:a16="http://schemas.microsoft.com/office/drawing/2014/main" id="{08239144-ED0D-4EEF-8D7B-A5AFD71B8D6E}"/>
              </a:ext>
            </a:extLst>
          </p:cNvPr>
          <p:cNvSpPr txBox="1">
            <a:spLocks/>
          </p:cNvSpPr>
          <p:nvPr/>
        </p:nvSpPr>
        <p:spPr>
          <a:xfrm>
            <a:off x="6398166" y="4709186"/>
            <a:ext cx="5214817" cy="991526"/>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baseline="0">
                <a:solidFill>
                  <a:srgbClr val="333F48"/>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285750" eaLnBrk="0"/>
            <a:r>
              <a:rPr lang="en-US" dirty="0"/>
              <a:t>A data science model that minimizes the time required for nurses to travel to work.</a:t>
            </a:r>
            <a:endParaRPr lang="en-US" dirty="0">
              <a:solidFill>
                <a:schemeClr val="accent1">
                  <a:lumMod val="50000"/>
                </a:schemeClr>
              </a:solidFill>
            </a:endParaRPr>
          </a:p>
        </p:txBody>
      </p:sp>
    </p:spTree>
    <p:extLst>
      <p:ext uri="{BB962C8B-B14F-4D97-AF65-F5344CB8AC3E}">
        <p14:creationId xmlns:p14="http://schemas.microsoft.com/office/powerpoint/2010/main" val="362013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a:solidFill>
                  <a:schemeClr val="accent1">
                    <a:lumMod val="50000"/>
                  </a:schemeClr>
                </a:solidFill>
              </a:rPr>
              <a:t>Georgian College</a:t>
            </a:r>
            <a:r>
              <a:rPr lang="zh-CN" altLang="en-US" dirty="0">
                <a:solidFill>
                  <a:srgbClr val="FF0000"/>
                </a:solidFill>
                <a:highlight>
                  <a:srgbClr val="FFFF00"/>
                </a:highlight>
              </a:rPr>
              <a:t>（要用到图像识别，略难）</a:t>
            </a:r>
            <a:endParaRPr lang="en-US" dirty="0">
              <a:solidFill>
                <a:srgbClr val="FF0000"/>
              </a:solidFill>
              <a:highlight>
                <a:srgbClr val="FFFF00"/>
              </a:highlight>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75414" y="1008667"/>
            <a:ext cx="12116586" cy="5189071"/>
          </a:xfrm>
        </p:spPr>
        <p:txBody>
          <a:bodyPr>
            <a:normAutofit/>
          </a:bodyPr>
          <a:lstStyle/>
          <a:p>
            <a:pPr lvl="0"/>
            <a:r>
              <a:rPr lang="en-US" sz="2800" dirty="0">
                <a:solidFill>
                  <a:schemeClr val="accent1">
                    <a:lumMod val="50000"/>
                  </a:schemeClr>
                </a:solidFill>
              </a:rPr>
              <a:t>Audience Attention Measurement</a:t>
            </a:r>
            <a:endParaRPr lang="en-US" sz="1400" dirty="0"/>
          </a:p>
          <a:p>
            <a:endParaRPr lang="en-US" sz="1400" dirty="0"/>
          </a:p>
          <a:p>
            <a:endParaRPr lang="en-US" sz="1400" dirty="0"/>
          </a:p>
          <a:p>
            <a:r>
              <a:rPr lang="en-US" dirty="0"/>
              <a:t>The Department of Research and Innovation is looking to develop an AI tool that could be used to measure the level of engagement or attention from a recorded video of an audience watching a live presentation. The model would use metrics such as eye contact  and possibly facial expression of audience members to determine attentiveness, engagement, and sentiment/mood of participants. The goal would be to produce an aggregate of time series data indicating the total number of audience members and the percentage of participants that appear to be “engaged”  at any moment in time during the presentation. </a:t>
            </a:r>
            <a:r>
              <a:rPr lang="zh-CN" altLang="en-US" dirty="0"/>
              <a:t>（</a:t>
            </a:r>
            <a:r>
              <a:rPr lang="zh-CN" altLang="en-US" dirty="0">
                <a:solidFill>
                  <a:srgbClr val="FF0000"/>
                </a:solidFill>
                <a:highlight>
                  <a:srgbClr val="FFFF00"/>
                </a:highlight>
              </a:rPr>
              <a:t>研究与创新部正在开发一种人工智能工具，可用于衡量观众观看现场演示的录制视频中的参与度或关注度。该模型将使用观众的眼神接触和可能的面部表情等指标来确定参与者的注意力、参与度和情绪</a:t>
            </a:r>
            <a:r>
              <a:rPr lang="en-US" altLang="zh-CN" dirty="0">
                <a:solidFill>
                  <a:srgbClr val="FF0000"/>
                </a:solidFill>
                <a:highlight>
                  <a:srgbClr val="FFFF00"/>
                </a:highlight>
              </a:rPr>
              <a:t>/</a:t>
            </a:r>
            <a:r>
              <a:rPr lang="zh-CN" altLang="en-US" dirty="0">
                <a:solidFill>
                  <a:srgbClr val="FF0000"/>
                </a:solidFill>
                <a:highlight>
                  <a:srgbClr val="FFFF00"/>
                </a:highlight>
              </a:rPr>
              <a:t>情绪。其目标是生成一个时间序列数据的集合，显示观众总数和在演示过程中任何时刻似乎“参与”的参与者百分比。</a:t>
            </a:r>
            <a:r>
              <a:rPr lang="zh-CN" altLang="en-US" dirty="0"/>
              <a:t>）</a:t>
            </a:r>
            <a:endParaRPr lang="en-US" altLang="zh-CN" dirty="0"/>
          </a:p>
          <a:p>
            <a:endParaRPr lang="en-US" dirty="0"/>
          </a:p>
          <a:p>
            <a:r>
              <a:rPr lang="zh-CN" altLang="en-US" dirty="0">
                <a:solidFill>
                  <a:srgbClr val="FF0000"/>
                </a:solidFill>
                <a:highlight>
                  <a:srgbClr val="FFFF00"/>
                </a:highlight>
              </a:rPr>
              <a:t>任务分解：</a:t>
            </a:r>
            <a:endParaRPr lang="en-US" altLang="zh-CN" dirty="0">
              <a:solidFill>
                <a:srgbClr val="FF0000"/>
              </a:solidFill>
              <a:highlight>
                <a:srgbClr val="FFFF00"/>
              </a:highlight>
            </a:endParaRPr>
          </a:p>
          <a:p>
            <a:r>
              <a:rPr lang="en-US" altLang="zh-CN" dirty="0">
                <a:solidFill>
                  <a:srgbClr val="FF0000"/>
                </a:solidFill>
                <a:highlight>
                  <a:srgbClr val="FFFF00"/>
                </a:highlight>
              </a:rPr>
              <a:t>1.</a:t>
            </a:r>
            <a:r>
              <a:rPr lang="zh-CN" altLang="en-US" dirty="0">
                <a:solidFill>
                  <a:srgbClr val="FF0000"/>
                </a:solidFill>
                <a:highlight>
                  <a:srgbClr val="FFFF00"/>
                </a:highlight>
              </a:rPr>
              <a:t>什么是参与度？假定大部分观众有参与感，那么少数观众与别人不一样就叫不参与</a:t>
            </a:r>
            <a:endParaRPr lang="en-US" altLang="zh-CN" dirty="0">
              <a:solidFill>
                <a:srgbClr val="FF0000"/>
              </a:solidFill>
              <a:highlight>
                <a:srgbClr val="FFFF00"/>
              </a:highlight>
            </a:endParaRPr>
          </a:p>
          <a:p>
            <a:r>
              <a:rPr lang="zh-CN" altLang="en-US" dirty="0">
                <a:solidFill>
                  <a:srgbClr val="FF0000"/>
                </a:solidFill>
                <a:highlight>
                  <a:srgbClr val="FFFF00"/>
                </a:highlight>
              </a:rPr>
              <a:t> </a:t>
            </a:r>
            <a:r>
              <a:rPr lang="en-US" altLang="zh-CN" dirty="0">
                <a:solidFill>
                  <a:srgbClr val="FF0000"/>
                </a:solidFill>
                <a:highlight>
                  <a:srgbClr val="FFFF00"/>
                </a:highlight>
              </a:rPr>
              <a:t>2.</a:t>
            </a:r>
            <a:r>
              <a:rPr lang="zh-CN" altLang="en-US" dirty="0">
                <a:solidFill>
                  <a:srgbClr val="FF0000"/>
                </a:solidFill>
                <a:highlight>
                  <a:srgbClr val="FFFF00"/>
                </a:highlight>
              </a:rPr>
              <a:t>或者识别每一张脸的面部表情，打标签，标记笑，鼓掌，看手机之类的标签，然后统计正负性</a:t>
            </a:r>
            <a:endParaRPr lang="en-US" altLang="zh-CN" dirty="0">
              <a:solidFill>
                <a:srgbClr val="FF0000"/>
              </a:solidFill>
              <a:highlight>
                <a:srgbClr val="FFFF00"/>
              </a:highlight>
            </a:endParaRPr>
          </a:p>
          <a:p>
            <a:r>
              <a:rPr lang="en-US" altLang="zh-CN" dirty="0">
                <a:solidFill>
                  <a:srgbClr val="FF0000"/>
                </a:solidFill>
                <a:highlight>
                  <a:srgbClr val="FFFF00"/>
                </a:highlight>
              </a:rPr>
              <a:t>3.</a:t>
            </a:r>
            <a:r>
              <a:rPr lang="zh-CN" altLang="en-US" dirty="0">
                <a:solidFill>
                  <a:srgbClr val="FF0000"/>
                </a:solidFill>
                <a:highlight>
                  <a:srgbClr val="FFFF00"/>
                </a:highlight>
              </a:rPr>
              <a:t>然后从打标数据中做分类器，标记参与和不参与</a:t>
            </a:r>
            <a:endParaRPr lang="en-US" altLang="zh-CN" dirty="0">
              <a:solidFill>
                <a:srgbClr val="FF0000"/>
              </a:solidFill>
              <a:highlight>
                <a:srgbClr val="FFFF00"/>
              </a:highlight>
            </a:endParaRPr>
          </a:p>
        </p:txBody>
      </p:sp>
      <p:sp>
        <p:nvSpPr>
          <p:cNvPr id="9" name="Rectangle 8">
            <a:extLst>
              <a:ext uri="{FF2B5EF4-FFF2-40B4-BE49-F238E27FC236}">
                <a16:creationId xmlns:a16="http://schemas.microsoft.com/office/drawing/2014/main" id="{E3BDA082-6999-48F8-86D9-5C6FD062E04E}"/>
              </a:ext>
            </a:extLst>
          </p:cNvPr>
          <p:cNvSpPr/>
          <p:nvPr/>
        </p:nvSpPr>
        <p:spPr>
          <a:xfrm>
            <a:off x="167439" y="1572683"/>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6" name="Picture 5">
            <a:extLst>
              <a:ext uri="{FF2B5EF4-FFF2-40B4-BE49-F238E27FC236}">
                <a16:creationId xmlns:a16="http://schemas.microsoft.com/office/drawing/2014/main" id="{96704401-CC6E-44A9-8AF9-312918ABB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445" y="326512"/>
            <a:ext cx="2637741" cy="643507"/>
          </a:xfrm>
          <a:prstGeom prst="rect">
            <a:avLst/>
          </a:prstGeom>
        </p:spPr>
      </p:pic>
    </p:spTree>
    <p:extLst>
      <p:ext uri="{BB962C8B-B14F-4D97-AF65-F5344CB8AC3E}">
        <p14:creationId xmlns:p14="http://schemas.microsoft.com/office/powerpoint/2010/main" val="3023749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a:solidFill>
                  <a:schemeClr val="accent1">
                    <a:lumMod val="50000"/>
                  </a:schemeClr>
                </a:solidFill>
              </a:rPr>
              <a:t>Georgian College</a:t>
            </a:r>
            <a:r>
              <a:rPr lang="zh-CN" altLang="en-US" dirty="0">
                <a:solidFill>
                  <a:srgbClr val="FF0000"/>
                </a:solidFill>
                <a:highlight>
                  <a:srgbClr val="FFFF00"/>
                </a:highlight>
              </a:rPr>
              <a:t>（非常简单，肯定可以完成）</a:t>
            </a:r>
            <a:endParaRPr lang="en-US" dirty="0">
              <a:solidFill>
                <a:srgbClr val="FF0000"/>
              </a:solidFill>
              <a:highlight>
                <a:srgbClr val="FFFF00"/>
              </a:highlight>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75414" y="1008667"/>
            <a:ext cx="12116586" cy="5189071"/>
          </a:xfrm>
        </p:spPr>
        <p:txBody>
          <a:bodyPr>
            <a:normAutofit/>
          </a:bodyPr>
          <a:lstStyle/>
          <a:p>
            <a:pPr lvl="0"/>
            <a:r>
              <a:rPr lang="en-US" sz="2800" dirty="0">
                <a:solidFill>
                  <a:schemeClr val="accent1">
                    <a:lumMod val="50000"/>
                  </a:schemeClr>
                </a:solidFill>
              </a:rPr>
              <a:t>Health Trend Analysis</a:t>
            </a:r>
            <a:endParaRPr lang="en-US" sz="1400" dirty="0"/>
          </a:p>
          <a:p>
            <a:endParaRPr lang="en-US" sz="1400" dirty="0"/>
          </a:p>
          <a:p>
            <a:endParaRPr lang="en-US" sz="1400" dirty="0"/>
          </a:p>
          <a:p>
            <a:r>
              <a:rPr lang="en-US" dirty="0" err="1"/>
              <a:t>iCan</a:t>
            </a:r>
            <a:r>
              <a:rPr lang="en-US" dirty="0"/>
              <a:t> Interactive is developing a market leading lifestyle management application. Utilizing wearable technology such as the Apple watch </a:t>
            </a:r>
            <a:r>
              <a:rPr lang="en-US" dirty="0" err="1"/>
              <a:t>iCan</a:t>
            </a:r>
            <a:r>
              <a:rPr lang="en-US" dirty="0"/>
              <a:t> is able to collect a wide range of activity indicators such as walking speed, distanced walked, fights of stairs climbed, as well as measurements such as Blood pressure, blood glucose and resting heart rate. </a:t>
            </a:r>
            <a:r>
              <a:rPr lang="en-US" dirty="0" err="1"/>
              <a:t>iCan</a:t>
            </a:r>
            <a:r>
              <a:rPr lang="en-US" dirty="0"/>
              <a:t> is seeking to develop a machine learning model that will identify long term trends from this data to produce alerts such as. </a:t>
            </a:r>
            <a:r>
              <a:rPr lang="zh-CN" altLang="en-US" dirty="0">
                <a:solidFill>
                  <a:srgbClr val="FF0000"/>
                </a:solidFill>
                <a:highlight>
                  <a:srgbClr val="FFFF00"/>
                </a:highlight>
              </a:rPr>
              <a:t>（</a:t>
            </a:r>
            <a:r>
              <a:rPr lang="en-US" altLang="zh-CN" dirty="0" err="1">
                <a:solidFill>
                  <a:srgbClr val="FF0000"/>
                </a:solidFill>
                <a:highlight>
                  <a:srgbClr val="FFFF00"/>
                </a:highlight>
              </a:rPr>
              <a:t>iCan</a:t>
            </a:r>
            <a:r>
              <a:rPr lang="en-US" altLang="zh-CN" dirty="0">
                <a:solidFill>
                  <a:srgbClr val="FF0000"/>
                </a:solidFill>
                <a:highlight>
                  <a:srgbClr val="FFFF00"/>
                </a:highlight>
              </a:rPr>
              <a:t> Interactive</a:t>
            </a:r>
            <a:r>
              <a:rPr lang="zh-CN" altLang="en-US" dirty="0">
                <a:solidFill>
                  <a:srgbClr val="FF0000"/>
                </a:solidFill>
                <a:highlight>
                  <a:srgbClr val="FFFF00"/>
                </a:highlight>
              </a:rPr>
              <a:t>正在开发市场领先的生活方式管理应用程序。利用苹果手表</a:t>
            </a:r>
            <a:r>
              <a:rPr lang="en-US" altLang="zh-CN" dirty="0" err="1">
                <a:solidFill>
                  <a:srgbClr val="FF0000"/>
                </a:solidFill>
                <a:highlight>
                  <a:srgbClr val="FFFF00"/>
                </a:highlight>
              </a:rPr>
              <a:t>iCan</a:t>
            </a:r>
            <a:r>
              <a:rPr lang="zh-CN" altLang="en-US" dirty="0">
                <a:solidFill>
                  <a:srgbClr val="FF0000"/>
                </a:solidFill>
                <a:highlight>
                  <a:srgbClr val="FFFF00"/>
                </a:highlight>
              </a:rPr>
              <a:t>等可穿戴技术，可以收集各种活动指标，如行走速度、行走距离、爬楼梯次数，以及血压、血糖和静息心率等测量结果。</a:t>
            </a:r>
            <a:r>
              <a:rPr lang="en-US" altLang="zh-CN" dirty="0" err="1">
                <a:solidFill>
                  <a:srgbClr val="FF0000"/>
                </a:solidFill>
                <a:highlight>
                  <a:srgbClr val="FFFF00"/>
                </a:highlight>
              </a:rPr>
              <a:t>iCan</a:t>
            </a:r>
            <a:r>
              <a:rPr lang="zh-CN" altLang="en-US" dirty="0">
                <a:solidFill>
                  <a:srgbClr val="FF0000"/>
                </a:solidFill>
                <a:highlight>
                  <a:srgbClr val="FFFF00"/>
                </a:highlight>
              </a:rPr>
              <a:t>正在寻求开发一种机器学习模型，该模型将从这些数据中识别长期趋势，以生成警报，例如。）</a:t>
            </a:r>
            <a:endParaRPr lang="en-US" dirty="0">
              <a:solidFill>
                <a:srgbClr val="FF0000"/>
              </a:solidFill>
              <a:highlight>
                <a:srgbClr val="FFFF00"/>
              </a:highlight>
            </a:endParaRPr>
          </a:p>
          <a:p>
            <a:r>
              <a:rPr lang="en-US" dirty="0"/>
              <a:t> </a:t>
            </a:r>
          </a:p>
          <a:p>
            <a:r>
              <a:rPr lang="en-US" dirty="0"/>
              <a:t>"In past month your walking speed has decreased 5%"</a:t>
            </a:r>
          </a:p>
          <a:p>
            <a:r>
              <a:rPr lang="en-US" dirty="0"/>
              <a:t>" In the past 3 months your resting heart rate has increased by 10%"</a:t>
            </a:r>
          </a:p>
          <a:p>
            <a:r>
              <a:rPr lang="en-US" dirty="0"/>
              <a:t>"You weekly number of steps this week has increased by 250% over your average last year”</a:t>
            </a:r>
          </a:p>
          <a:p>
            <a:endParaRPr lang="en-US" dirty="0"/>
          </a:p>
          <a:p>
            <a:r>
              <a:rPr lang="en-US" dirty="0" err="1">
                <a:solidFill>
                  <a:srgbClr val="FF0000"/>
                </a:solidFill>
                <a:highlight>
                  <a:srgbClr val="FFFF00"/>
                </a:highlight>
              </a:rPr>
              <a:t>非常简单的数据统计工作</a:t>
            </a:r>
            <a:endParaRPr lang="en-US" dirty="0">
              <a:solidFill>
                <a:srgbClr val="FF0000"/>
              </a:solidFill>
              <a:highlight>
                <a:srgbClr val="FFFF00"/>
              </a:highlight>
            </a:endParaRPr>
          </a:p>
        </p:txBody>
      </p:sp>
      <p:sp>
        <p:nvSpPr>
          <p:cNvPr id="9" name="Rectangle 8">
            <a:extLst>
              <a:ext uri="{FF2B5EF4-FFF2-40B4-BE49-F238E27FC236}">
                <a16:creationId xmlns:a16="http://schemas.microsoft.com/office/drawing/2014/main" id="{E3BDA082-6999-48F8-86D9-5C6FD062E04E}"/>
              </a:ext>
            </a:extLst>
          </p:cNvPr>
          <p:cNvSpPr/>
          <p:nvPr/>
        </p:nvSpPr>
        <p:spPr>
          <a:xfrm>
            <a:off x="167439" y="1572683"/>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6" name="Picture 5">
            <a:extLst>
              <a:ext uri="{FF2B5EF4-FFF2-40B4-BE49-F238E27FC236}">
                <a16:creationId xmlns:a16="http://schemas.microsoft.com/office/drawing/2014/main" id="{96704401-CC6E-44A9-8AF9-312918ABB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445" y="326512"/>
            <a:ext cx="2637741" cy="643507"/>
          </a:xfrm>
          <a:prstGeom prst="rect">
            <a:avLst/>
          </a:prstGeom>
        </p:spPr>
      </p:pic>
    </p:spTree>
    <p:extLst>
      <p:ext uri="{BB962C8B-B14F-4D97-AF65-F5344CB8AC3E}">
        <p14:creationId xmlns:p14="http://schemas.microsoft.com/office/powerpoint/2010/main" val="418956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45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err="1">
                <a:solidFill>
                  <a:schemeClr val="accent1">
                    <a:lumMod val="50000"/>
                  </a:schemeClr>
                </a:solidFill>
              </a:rPr>
              <a:t>XpertVR</a:t>
            </a:r>
            <a:r>
              <a:rPr lang="zh-CN" altLang="en-US" sz="2000" dirty="0">
                <a:solidFill>
                  <a:srgbClr val="FF0000"/>
                </a:solidFill>
                <a:highlight>
                  <a:srgbClr val="FFFF00"/>
                </a:highlight>
              </a:rPr>
              <a:t>（</a:t>
            </a:r>
            <a:r>
              <a:rPr lang="zh-CN" altLang="en-US" sz="1600" dirty="0">
                <a:solidFill>
                  <a:srgbClr val="FF0000"/>
                </a:solidFill>
                <a:highlight>
                  <a:srgbClr val="FFFF00"/>
                </a:highlight>
              </a:rPr>
              <a:t>难，试错成本太高，但感觉系统化很强，会很长见识，但都是接口开发，不太具有通用性</a:t>
            </a:r>
            <a:r>
              <a:rPr lang="zh-CN" altLang="en-US" sz="2000" dirty="0">
                <a:solidFill>
                  <a:srgbClr val="FF0000"/>
                </a:solidFill>
                <a:highlight>
                  <a:srgbClr val="FFFF00"/>
                </a:highlight>
              </a:rPr>
              <a:t>）</a:t>
            </a:r>
            <a:endParaRPr lang="en-US" dirty="0">
              <a:solidFill>
                <a:srgbClr val="FF0000"/>
              </a:solidFill>
              <a:highlight>
                <a:srgbClr val="FFFF00"/>
              </a:highlight>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75414" y="1008667"/>
            <a:ext cx="12116586" cy="5189071"/>
          </a:xfrm>
        </p:spPr>
        <p:txBody>
          <a:bodyPr>
            <a:normAutofit/>
          </a:bodyPr>
          <a:lstStyle/>
          <a:p>
            <a:pPr lvl="0"/>
            <a:r>
              <a:rPr lang="en-US" sz="2800" dirty="0">
                <a:solidFill>
                  <a:schemeClr val="accent1">
                    <a:lumMod val="50000"/>
                  </a:schemeClr>
                </a:solidFill>
              </a:rPr>
              <a:t>Conversational AI for VR</a:t>
            </a:r>
            <a:r>
              <a:rPr lang="en-US" sz="1400" dirty="0">
                <a:solidFill>
                  <a:schemeClr val="accent1">
                    <a:lumMod val="50000"/>
                  </a:schemeClr>
                </a:solidFill>
              </a:rPr>
              <a:t>	</a:t>
            </a:r>
            <a:r>
              <a:rPr lang="zh-CN" altLang="en-US" sz="1100" dirty="0">
                <a:solidFill>
                  <a:srgbClr val="FF0000"/>
                </a:solidFill>
                <a:highlight>
                  <a:srgbClr val="FFFF00"/>
                </a:highlight>
              </a:rPr>
              <a:t>对话情境</a:t>
            </a:r>
            <a:r>
              <a:rPr lang="en-US" sz="1100" dirty="0">
                <a:solidFill>
                  <a:srgbClr val="FF0000"/>
                </a:solidFill>
                <a:highlight>
                  <a:srgbClr val="FFFF00"/>
                </a:highlight>
              </a:rPr>
              <a:t>AI</a:t>
            </a:r>
            <a:r>
              <a:rPr lang="zh-CN" altLang="en-US" sz="1100" dirty="0">
                <a:solidFill>
                  <a:srgbClr val="FF0000"/>
                </a:solidFill>
                <a:highlight>
                  <a:srgbClr val="FFFF00"/>
                </a:highlight>
              </a:rPr>
              <a:t>（审讯、欺骗和冲突升级），将自己的模型成果集成到公司的平台上，实现更真实的虚拟现实的人机交互</a:t>
            </a:r>
            <a:endParaRPr lang="en-US" sz="1400" dirty="0">
              <a:solidFill>
                <a:srgbClr val="FF0000"/>
              </a:solidFill>
              <a:highlight>
                <a:srgbClr val="FFFF00"/>
              </a:highlight>
            </a:endParaRPr>
          </a:p>
          <a:p>
            <a:r>
              <a:rPr lang="en-US" sz="1400" dirty="0"/>
              <a:t>The goal of this project is to build a conversation situations AI that will be used in different life scenario as Interrogation, Canvassing, and conflict de-escalation. Students will investigate different natural language generation models such as GPT for integration into </a:t>
            </a:r>
            <a:r>
              <a:rPr lang="en-US" sz="1400" dirty="0" err="1"/>
              <a:t>XpertVR‘s</a:t>
            </a:r>
            <a:r>
              <a:rPr lang="en-US" sz="1400" dirty="0"/>
              <a:t> VR simulation application. This project will allow </a:t>
            </a:r>
            <a:r>
              <a:rPr lang="en-US" sz="1400" dirty="0" err="1"/>
              <a:t>XpertVR</a:t>
            </a:r>
            <a:r>
              <a:rPr lang="en-US" sz="1400" dirty="0"/>
              <a:t> to build richer immersive experiences for their users that emulate more realistic human interaction with their nonplayer characters for a variety of teaching and training simulations</a:t>
            </a:r>
            <a:r>
              <a:rPr lang="zh-CN" altLang="en-US" sz="1400" dirty="0">
                <a:solidFill>
                  <a:srgbClr val="FF0000"/>
                </a:solidFill>
                <a:highlight>
                  <a:srgbClr val="FFFF00"/>
                </a:highlight>
              </a:rPr>
              <a:t>（这家公司的系统应该挺让人长见识的，但成功的可能性不高）</a:t>
            </a:r>
            <a:endParaRPr lang="en-US" dirty="0">
              <a:solidFill>
                <a:srgbClr val="FF0000"/>
              </a:solidFill>
              <a:highlight>
                <a:srgbClr val="FFFF00"/>
              </a:highlight>
            </a:endParaRPr>
          </a:p>
        </p:txBody>
      </p:sp>
      <p:pic>
        <p:nvPicPr>
          <p:cNvPr id="7" name="Graphic 6" descr="Star">
            <a:extLst>
              <a:ext uri="{FF2B5EF4-FFF2-40B4-BE49-F238E27FC236}">
                <a16:creationId xmlns:a16="http://schemas.microsoft.com/office/drawing/2014/main" id="{5E60C2D8-91C5-4843-BDDE-192DFA4D06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2186" y="-345610"/>
            <a:ext cx="914400" cy="914400"/>
          </a:xfrm>
          <a:prstGeom prst="rect">
            <a:avLst/>
          </a:prstGeom>
        </p:spPr>
      </p:pic>
      <p:sp>
        <p:nvSpPr>
          <p:cNvPr id="4" name="Text Placeholder 3">
            <a:extLst>
              <a:ext uri="{FF2B5EF4-FFF2-40B4-BE49-F238E27FC236}">
                <a16:creationId xmlns:a16="http://schemas.microsoft.com/office/drawing/2014/main" id="{53B5263D-B608-49DA-910E-1A429BC89C5C}"/>
              </a:ext>
            </a:extLst>
          </p:cNvPr>
          <p:cNvSpPr>
            <a:spLocks noGrp="1"/>
          </p:cNvSpPr>
          <p:nvPr>
            <p:ph type="body" sz="quarter" idx="11"/>
          </p:nvPr>
        </p:nvSpPr>
        <p:spPr>
          <a:xfrm>
            <a:off x="240144" y="2489170"/>
            <a:ext cx="4345838" cy="3494385"/>
          </a:xfrm>
        </p:spPr>
        <p:txBody>
          <a:bodyPr/>
          <a:lstStyle/>
          <a:p>
            <a:r>
              <a:rPr lang="en-US" sz="1100" b="1" u="sng" dirty="0">
                <a:solidFill>
                  <a:schemeClr val="accent3">
                    <a:lumMod val="50000"/>
                  </a:schemeClr>
                </a:solidFill>
              </a:rPr>
              <a:t>Conversation situations where AI could be used:</a:t>
            </a:r>
          </a:p>
          <a:p>
            <a:r>
              <a:rPr lang="en-US" sz="1100" dirty="0">
                <a:solidFill>
                  <a:schemeClr val="accent3">
                    <a:lumMod val="50000"/>
                  </a:schemeClr>
                </a:solidFill>
              </a:rPr>
              <a:t>Interrogation</a:t>
            </a:r>
          </a:p>
          <a:p>
            <a:r>
              <a:rPr lang="en-US" sz="1100" dirty="0">
                <a:solidFill>
                  <a:schemeClr val="accent3">
                    <a:lumMod val="50000"/>
                  </a:schemeClr>
                </a:solidFill>
              </a:rPr>
              <a:t>I.	Interview victim</a:t>
            </a:r>
          </a:p>
          <a:p>
            <a:r>
              <a:rPr lang="en-US" sz="1100" dirty="0">
                <a:solidFill>
                  <a:schemeClr val="accent3">
                    <a:lumMod val="50000"/>
                  </a:schemeClr>
                </a:solidFill>
              </a:rPr>
              <a:t>II.	Confession from Murderer/assailant</a:t>
            </a:r>
          </a:p>
          <a:p>
            <a:r>
              <a:rPr lang="en-US" sz="1100" dirty="0">
                <a:solidFill>
                  <a:schemeClr val="accent3">
                    <a:lumMod val="50000"/>
                  </a:schemeClr>
                </a:solidFill>
              </a:rPr>
              <a:t>III.	Confession from Thief</a:t>
            </a:r>
          </a:p>
          <a:p>
            <a:r>
              <a:rPr lang="en-US" sz="1100" dirty="0">
                <a:solidFill>
                  <a:schemeClr val="accent3">
                    <a:lumMod val="50000"/>
                  </a:schemeClr>
                </a:solidFill>
              </a:rPr>
              <a:t>IV.	Information from Witness</a:t>
            </a:r>
          </a:p>
          <a:p>
            <a:r>
              <a:rPr lang="en-US" sz="1100" dirty="0">
                <a:solidFill>
                  <a:schemeClr val="accent3">
                    <a:lumMod val="50000"/>
                  </a:schemeClr>
                </a:solidFill>
              </a:rPr>
              <a:t>V.	Information from Accomplice</a:t>
            </a:r>
          </a:p>
          <a:p>
            <a:r>
              <a:rPr lang="en-US" sz="1100" dirty="0">
                <a:solidFill>
                  <a:schemeClr val="accent3">
                    <a:lumMod val="50000"/>
                  </a:schemeClr>
                </a:solidFill>
              </a:rPr>
              <a:t>Canvassing</a:t>
            </a:r>
          </a:p>
          <a:p>
            <a:r>
              <a:rPr lang="en-US" sz="1100" dirty="0">
                <a:solidFill>
                  <a:schemeClr val="accent3">
                    <a:lumMod val="50000"/>
                  </a:schemeClr>
                </a:solidFill>
              </a:rPr>
              <a:t>I.	Talking to </a:t>
            </a:r>
            <a:r>
              <a:rPr lang="en-US" sz="1100" dirty="0" err="1">
                <a:solidFill>
                  <a:schemeClr val="accent3">
                    <a:lumMod val="50000"/>
                  </a:schemeClr>
                </a:solidFill>
              </a:rPr>
              <a:t>neighbours</a:t>
            </a:r>
            <a:r>
              <a:rPr lang="en-US" sz="1100" dirty="0">
                <a:solidFill>
                  <a:schemeClr val="accent3">
                    <a:lumMod val="50000"/>
                  </a:schemeClr>
                </a:solidFill>
              </a:rPr>
              <a:t> after a crime occurred next door</a:t>
            </a:r>
          </a:p>
          <a:p>
            <a:r>
              <a:rPr lang="en-US" sz="1100" dirty="0">
                <a:solidFill>
                  <a:schemeClr val="accent3">
                    <a:lumMod val="50000"/>
                  </a:schemeClr>
                </a:solidFill>
              </a:rPr>
              <a:t>II.	Speaking to nearby business owners</a:t>
            </a:r>
          </a:p>
          <a:p>
            <a:r>
              <a:rPr lang="en-US" sz="1100" dirty="0">
                <a:solidFill>
                  <a:schemeClr val="accent3">
                    <a:lumMod val="50000"/>
                  </a:schemeClr>
                </a:solidFill>
              </a:rPr>
              <a:t>III.	Speaking to pawn shop employees about stolen property</a:t>
            </a:r>
          </a:p>
          <a:p>
            <a:r>
              <a:rPr lang="en-US" sz="1100" dirty="0">
                <a:solidFill>
                  <a:schemeClr val="accent3">
                    <a:lumMod val="50000"/>
                  </a:schemeClr>
                </a:solidFill>
              </a:rPr>
              <a:t>IV.	Speaking to landlord about cameras</a:t>
            </a:r>
          </a:p>
          <a:p>
            <a:r>
              <a:rPr lang="en-US" sz="1100" dirty="0">
                <a:solidFill>
                  <a:schemeClr val="accent3">
                    <a:lumMod val="50000"/>
                  </a:schemeClr>
                </a:solidFill>
              </a:rPr>
              <a:t>Conflict De-escalation</a:t>
            </a:r>
          </a:p>
          <a:p>
            <a:r>
              <a:rPr lang="en-US" sz="1100" dirty="0">
                <a:solidFill>
                  <a:schemeClr val="accent3">
                    <a:lumMod val="50000"/>
                  </a:schemeClr>
                </a:solidFill>
              </a:rPr>
              <a:t>I.	Parent-Child Dispute</a:t>
            </a:r>
          </a:p>
          <a:p>
            <a:r>
              <a:rPr lang="en-US" sz="1100" dirty="0">
                <a:solidFill>
                  <a:schemeClr val="accent3">
                    <a:lumMod val="50000"/>
                  </a:schemeClr>
                </a:solidFill>
              </a:rPr>
              <a:t>II.	Partner-Partner Dispute</a:t>
            </a:r>
          </a:p>
          <a:p>
            <a:r>
              <a:rPr lang="en-US" sz="1100" dirty="0">
                <a:solidFill>
                  <a:schemeClr val="accent3">
                    <a:lumMod val="50000"/>
                  </a:schemeClr>
                </a:solidFill>
              </a:rPr>
              <a:t>III.	Roommate Dispute</a:t>
            </a:r>
          </a:p>
          <a:p>
            <a:r>
              <a:rPr lang="en-US" sz="1100" dirty="0">
                <a:solidFill>
                  <a:schemeClr val="accent3">
                    <a:lumMod val="50000"/>
                  </a:schemeClr>
                </a:solidFill>
              </a:rPr>
              <a:t>IV.	Sibling Dispute</a:t>
            </a:r>
          </a:p>
          <a:p>
            <a:r>
              <a:rPr lang="en-US" sz="1100" dirty="0">
                <a:solidFill>
                  <a:schemeClr val="accent3">
                    <a:lumMod val="50000"/>
                  </a:schemeClr>
                </a:solidFill>
              </a:rPr>
              <a:t>V.	Mental health episode</a:t>
            </a:r>
          </a:p>
        </p:txBody>
      </p:sp>
      <p:sp>
        <p:nvSpPr>
          <p:cNvPr id="10" name="Text Placeholder 3">
            <a:extLst>
              <a:ext uri="{FF2B5EF4-FFF2-40B4-BE49-F238E27FC236}">
                <a16:creationId xmlns:a16="http://schemas.microsoft.com/office/drawing/2014/main" id="{DBD3C2BA-85BA-4507-9744-DF25740ABCCC}"/>
              </a:ext>
            </a:extLst>
          </p:cNvPr>
          <p:cNvSpPr txBox="1">
            <a:spLocks/>
          </p:cNvSpPr>
          <p:nvPr/>
        </p:nvSpPr>
        <p:spPr>
          <a:xfrm>
            <a:off x="4731391" y="2404414"/>
            <a:ext cx="7315200" cy="3627269"/>
          </a:xfrm>
          <a:prstGeom prst="rect">
            <a:avLst/>
          </a:prstGeom>
        </p:spPr>
        <p:txBody>
          <a:bodyPr lIns="0" tIns="0" rIns="0" bIns="0"/>
          <a:lstStyle>
            <a:lvl1pPr marL="0" indent="0" algn="l" defTabSz="914400" rtl="0" eaLnBrk="1" latinLnBrk="0" hangingPunct="1">
              <a:spcBef>
                <a:spcPct val="20000"/>
              </a:spcBef>
              <a:buFont typeface="Arial" panose="020B0604020202020204" pitchFamily="34" charset="0"/>
              <a:buNone/>
              <a:defRPr sz="1800" kern="1200" baseline="0">
                <a:solidFill>
                  <a:srgbClr val="333F48"/>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200" b="1" u="sng" dirty="0">
                <a:solidFill>
                  <a:schemeClr val="accent3">
                    <a:lumMod val="50000"/>
                  </a:schemeClr>
                </a:solidFill>
              </a:rPr>
              <a:t>Features</a:t>
            </a:r>
            <a:r>
              <a:rPr lang="en-US" sz="1200" b="1" dirty="0">
                <a:solidFill>
                  <a:schemeClr val="accent3">
                    <a:lumMod val="50000"/>
                  </a:schemeClr>
                </a:solidFill>
              </a:rPr>
              <a:t>:</a:t>
            </a:r>
          </a:p>
          <a:p>
            <a:pPr marL="171450" indent="-171450">
              <a:buFont typeface="Arial" panose="020B0604020202020204" pitchFamily="34" charset="0"/>
              <a:buChar char="•"/>
            </a:pPr>
            <a:r>
              <a:rPr lang="en-US" sz="1200" dirty="0">
                <a:solidFill>
                  <a:schemeClr val="accent3">
                    <a:lumMod val="50000"/>
                  </a:schemeClr>
                </a:solidFill>
              </a:rPr>
              <a:t>About me/persona card  </a:t>
            </a:r>
            <a:r>
              <a:rPr lang="en-US" sz="1200" dirty="0" err="1">
                <a:solidFill>
                  <a:schemeClr val="accent3">
                    <a:lumMod val="50000"/>
                  </a:schemeClr>
                </a:solidFill>
              </a:rPr>
              <a:t>a.Fill</a:t>
            </a:r>
            <a:r>
              <a:rPr lang="en-US" sz="1200" dirty="0">
                <a:solidFill>
                  <a:schemeClr val="accent3">
                    <a:lumMod val="50000"/>
                  </a:schemeClr>
                </a:solidFill>
              </a:rPr>
              <a:t> out basic information (name, location, job, background related to situation, family, starting emotion, </a:t>
            </a:r>
            <a:r>
              <a:rPr lang="en-US" sz="1200" dirty="0" err="1">
                <a:solidFill>
                  <a:schemeClr val="accent3">
                    <a:lumMod val="50000"/>
                  </a:schemeClr>
                </a:solidFill>
              </a:rPr>
              <a:t>etc</a:t>
            </a:r>
            <a:r>
              <a:rPr lang="en-US" sz="1200" dirty="0">
                <a:solidFill>
                  <a:schemeClr val="accent3">
                    <a:lumMod val="50000"/>
                  </a:schemeClr>
                </a:solidFill>
              </a:rPr>
              <a:t>)</a:t>
            </a:r>
            <a:r>
              <a:rPr lang="zh-CN" altLang="en-US" sz="1200" dirty="0">
                <a:solidFill>
                  <a:srgbClr val="FF0000"/>
                </a:solidFill>
                <a:highlight>
                  <a:srgbClr val="FFFF00"/>
                </a:highlight>
              </a:rPr>
              <a:t>（填写基本信息</a:t>
            </a:r>
            <a:r>
              <a:rPr lang="zh-CN" altLang="en-US" sz="1200" dirty="0">
                <a:solidFill>
                  <a:schemeClr val="accent3">
                    <a:lumMod val="50000"/>
                  </a:schemeClr>
                </a:solidFill>
              </a:rPr>
              <a:t>）</a:t>
            </a:r>
            <a:endParaRPr lang="en-US" sz="1200" dirty="0">
              <a:solidFill>
                <a:schemeClr val="accent3">
                  <a:lumMod val="50000"/>
                </a:schemeClr>
              </a:solidFill>
            </a:endParaRPr>
          </a:p>
          <a:p>
            <a:pPr marL="171450" indent="-171450">
              <a:buFont typeface="Arial" panose="020B0604020202020204" pitchFamily="34" charset="0"/>
              <a:buChar char="•"/>
            </a:pPr>
            <a:r>
              <a:rPr lang="en-US" sz="1200" dirty="0">
                <a:solidFill>
                  <a:schemeClr val="accent3">
                    <a:lumMod val="50000"/>
                  </a:schemeClr>
                </a:solidFill>
              </a:rPr>
              <a:t>NPC emotions/emotion levels (anger/trust/</a:t>
            </a:r>
            <a:r>
              <a:rPr lang="en-US" sz="1200" dirty="0" err="1">
                <a:solidFill>
                  <a:schemeClr val="accent3">
                    <a:lumMod val="50000"/>
                  </a:schemeClr>
                </a:solidFill>
              </a:rPr>
              <a:t>etc</a:t>
            </a:r>
            <a:r>
              <a:rPr lang="en-US" sz="1200" dirty="0">
                <a:solidFill>
                  <a:schemeClr val="accent3">
                    <a:lumMod val="50000"/>
                  </a:schemeClr>
                </a:solidFill>
              </a:rPr>
              <a:t>) a. Emotions change based on conversation b. NPC respond differently depending on emotion</a:t>
            </a:r>
            <a:r>
              <a:rPr lang="zh-CN" altLang="en-US" sz="1200" dirty="0">
                <a:solidFill>
                  <a:srgbClr val="FF0000"/>
                </a:solidFill>
                <a:highlight>
                  <a:srgbClr val="FFFF00"/>
                </a:highlight>
              </a:rPr>
              <a:t>（</a:t>
            </a:r>
            <a:r>
              <a:rPr lang="en-US" altLang="zh-CN" sz="1200" dirty="0">
                <a:solidFill>
                  <a:srgbClr val="FF0000"/>
                </a:solidFill>
                <a:highlight>
                  <a:srgbClr val="FFFF00"/>
                </a:highlight>
              </a:rPr>
              <a:t>NPC</a:t>
            </a:r>
            <a:r>
              <a:rPr lang="zh-CN" altLang="en-US" sz="1200" dirty="0">
                <a:solidFill>
                  <a:srgbClr val="FF0000"/>
                </a:solidFill>
                <a:highlight>
                  <a:srgbClr val="FFFF00"/>
                </a:highlight>
              </a:rPr>
              <a:t>根据情绪做出不同反应）</a:t>
            </a:r>
            <a:endParaRPr lang="en-US" sz="1200" dirty="0">
              <a:solidFill>
                <a:srgbClr val="FF0000"/>
              </a:solidFill>
              <a:highlight>
                <a:srgbClr val="FFFF00"/>
              </a:highlight>
            </a:endParaRPr>
          </a:p>
          <a:p>
            <a:pPr marL="171450" indent="-171450">
              <a:buFont typeface="Arial" panose="020B0604020202020204" pitchFamily="34" charset="0"/>
              <a:buChar char="•"/>
            </a:pPr>
            <a:r>
              <a:rPr lang="en-US" sz="1200" dirty="0">
                <a:solidFill>
                  <a:schemeClr val="accent3">
                    <a:lumMod val="50000"/>
                  </a:schemeClr>
                </a:solidFill>
              </a:rPr>
              <a:t>Cooperation with authority  a. Need to dig for information depending on NPC’s level of trust with authority</a:t>
            </a:r>
            <a:r>
              <a:rPr lang="zh-CN" altLang="en-US" sz="1200" dirty="0">
                <a:solidFill>
                  <a:srgbClr val="FF0000"/>
                </a:solidFill>
                <a:highlight>
                  <a:srgbClr val="FFFF00"/>
                </a:highlight>
              </a:rPr>
              <a:t>（根据</a:t>
            </a:r>
            <a:r>
              <a:rPr lang="en-US" altLang="zh-CN" sz="1200" dirty="0">
                <a:solidFill>
                  <a:srgbClr val="FF0000"/>
                </a:solidFill>
                <a:highlight>
                  <a:srgbClr val="FFFF00"/>
                </a:highlight>
              </a:rPr>
              <a:t> NPC</a:t>
            </a:r>
            <a:r>
              <a:rPr lang="zh-CN" altLang="en-US" sz="1200" dirty="0">
                <a:solidFill>
                  <a:srgbClr val="FF0000"/>
                </a:solidFill>
                <a:highlight>
                  <a:srgbClr val="FFFF00"/>
                </a:highlight>
              </a:rPr>
              <a:t> 对玩家的信任度，生成不同的反应）</a:t>
            </a:r>
            <a:endParaRPr lang="en-US" sz="1200" dirty="0">
              <a:solidFill>
                <a:srgbClr val="FF0000"/>
              </a:solidFill>
              <a:highlight>
                <a:srgbClr val="FFFF00"/>
              </a:highlight>
            </a:endParaRPr>
          </a:p>
          <a:p>
            <a:pPr marL="171450" indent="-171450">
              <a:buFont typeface="Arial" panose="020B0604020202020204" pitchFamily="34" charset="0"/>
              <a:buChar char="•"/>
            </a:pPr>
            <a:r>
              <a:rPr lang="en-US" sz="1200" dirty="0">
                <a:solidFill>
                  <a:schemeClr val="accent3">
                    <a:lumMod val="50000"/>
                  </a:schemeClr>
                </a:solidFill>
              </a:rPr>
              <a:t>NPC responding to/interacting with other NPC’s in scenario a. Player is police officer and is talking to couple/parent-child/roommates/</a:t>
            </a:r>
            <a:r>
              <a:rPr lang="en-US" sz="1200" dirty="0" err="1">
                <a:solidFill>
                  <a:schemeClr val="accent3">
                    <a:lumMod val="50000"/>
                  </a:schemeClr>
                </a:solidFill>
              </a:rPr>
              <a:t>etc</a:t>
            </a:r>
            <a:r>
              <a:rPr lang="zh-CN" altLang="en-US" sz="1200" dirty="0">
                <a:solidFill>
                  <a:srgbClr val="FF0000"/>
                </a:solidFill>
                <a:highlight>
                  <a:srgbClr val="FFFF00"/>
                </a:highlight>
              </a:rPr>
              <a:t>（</a:t>
            </a:r>
            <a:r>
              <a:rPr lang="en-US" altLang="zh-CN" sz="1200" dirty="0">
                <a:solidFill>
                  <a:srgbClr val="FF0000"/>
                </a:solidFill>
                <a:highlight>
                  <a:srgbClr val="FFFF00"/>
                </a:highlight>
              </a:rPr>
              <a:t>NPC </a:t>
            </a:r>
            <a:r>
              <a:rPr lang="zh-CN" altLang="en-US" sz="1200" dirty="0">
                <a:solidFill>
                  <a:srgbClr val="FF0000"/>
                </a:solidFill>
                <a:highlight>
                  <a:srgbClr val="FFFF00"/>
                </a:highlight>
              </a:rPr>
              <a:t>之间的互动）</a:t>
            </a:r>
            <a:endParaRPr lang="en-US" sz="1200" dirty="0">
              <a:solidFill>
                <a:srgbClr val="FF0000"/>
              </a:solidFill>
              <a:highlight>
                <a:srgbClr val="FFFF00"/>
              </a:highlight>
            </a:endParaRPr>
          </a:p>
          <a:p>
            <a:pPr marL="171450" indent="-171450">
              <a:buFont typeface="Arial" panose="020B0604020202020204" pitchFamily="34" charset="0"/>
              <a:buChar char="•"/>
            </a:pPr>
            <a:r>
              <a:rPr lang="en-US" sz="1200" dirty="0">
                <a:solidFill>
                  <a:schemeClr val="accent3">
                    <a:lumMod val="50000"/>
                  </a:schemeClr>
                </a:solidFill>
              </a:rPr>
              <a:t>Animations tied to response a. NPC lunges at you as emotions increase b. NPC starts pacing when they’re nervous</a:t>
            </a:r>
            <a:r>
              <a:rPr lang="zh-CN" altLang="en-US" sz="1200" dirty="0">
                <a:solidFill>
                  <a:srgbClr val="FF0000"/>
                </a:solidFill>
                <a:highlight>
                  <a:srgbClr val="FFFF00"/>
                </a:highlight>
              </a:rPr>
              <a:t>（触发动画：</a:t>
            </a:r>
            <a:r>
              <a:rPr lang="en-US" altLang="zh-CN" sz="1200" dirty="0">
                <a:solidFill>
                  <a:srgbClr val="FF0000"/>
                </a:solidFill>
                <a:highlight>
                  <a:srgbClr val="FFFF00"/>
                </a:highlight>
              </a:rPr>
              <a:t>NPC </a:t>
            </a:r>
            <a:r>
              <a:rPr lang="zh-CN" altLang="en-US" sz="1200" dirty="0">
                <a:solidFill>
                  <a:srgbClr val="FF0000"/>
                </a:solidFill>
                <a:highlight>
                  <a:srgbClr val="FFFF00"/>
                </a:highlight>
              </a:rPr>
              <a:t>攻击（扑向玩家），</a:t>
            </a:r>
            <a:r>
              <a:rPr lang="en-US" altLang="zh-CN" sz="1200" dirty="0">
                <a:solidFill>
                  <a:srgbClr val="FF0000"/>
                </a:solidFill>
                <a:highlight>
                  <a:srgbClr val="FFFF00"/>
                </a:highlight>
              </a:rPr>
              <a:t>NPC</a:t>
            </a:r>
            <a:r>
              <a:rPr lang="zh-CN" altLang="en-US" sz="1200" dirty="0">
                <a:solidFill>
                  <a:srgbClr val="FF0000"/>
                </a:solidFill>
                <a:highlight>
                  <a:srgbClr val="FFFF00"/>
                </a:highlight>
              </a:rPr>
              <a:t>紧张（踱步））</a:t>
            </a:r>
            <a:endParaRPr lang="en-US" sz="1200" dirty="0">
              <a:solidFill>
                <a:srgbClr val="FF0000"/>
              </a:solidFill>
              <a:highlight>
                <a:srgbClr val="FFFF00"/>
              </a:highlight>
            </a:endParaRPr>
          </a:p>
          <a:p>
            <a:pPr marL="171450" indent="-171450">
              <a:buFont typeface="Arial" panose="020B0604020202020204" pitchFamily="34" charset="0"/>
              <a:buChar char="•"/>
            </a:pPr>
            <a:r>
              <a:rPr lang="en-US" sz="1200" dirty="0">
                <a:solidFill>
                  <a:schemeClr val="accent3">
                    <a:lumMod val="50000"/>
                  </a:schemeClr>
                </a:solidFill>
              </a:rPr>
              <a:t>Reaction based on player interaction with 3D objects in the scene a. Opens drawer with drugs in it b. Finds weapon c. Presents photos in interrogation d. Reaction to cameras (player taking photos)</a:t>
            </a:r>
            <a:r>
              <a:rPr lang="zh-CN" altLang="en-US" sz="1200" dirty="0">
                <a:solidFill>
                  <a:srgbClr val="FF0000"/>
                </a:solidFill>
                <a:highlight>
                  <a:srgbClr val="FFFF00"/>
                </a:highlight>
              </a:rPr>
              <a:t>（识别玩家动作，</a:t>
            </a:r>
            <a:r>
              <a:rPr lang="en-US" altLang="zh-CN" sz="1200" dirty="0">
                <a:solidFill>
                  <a:srgbClr val="FF0000"/>
                </a:solidFill>
                <a:highlight>
                  <a:srgbClr val="FFFF00"/>
                </a:highlight>
              </a:rPr>
              <a:t>NPC </a:t>
            </a:r>
            <a:r>
              <a:rPr lang="zh-CN" altLang="en-US" sz="1200" dirty="0">
                <a:solidFill>
                  <a:srgbClr val="FF0000"/>
                </a:solidFill>
                <a:highlight>
                  <a:srgbClr val="FFFF00"/>
                </a:highlight>
              </a:rPr>
              <a:t>做出反应，比如 </a:t>
            </a:r>
            <a:r>
              <a:rPr lang="en-US" altLang="zh-CN" sz="1200" dirty="0">
                <a:solidFill>
                  <a:srgbClr val="FF0000"/>
                </a:solidFill>
                <a:highlight>
                  <a:srgbClr val="FFFF00"/>
                </a:highlight>
              </a:rPr>
              <a:t>a.</a:t>
            </a:r>
            <a:r>
              <a:rPr lang="zh-CN" altLang="en-US" sz="1200" dirty="0">
                <a:solidFill>
                  <a:srgbClr val="FF0000"/>
                </a:solidFill>
                <a:highlight>
                  <a:srgbClr val="FFFF00"/>
                </a:highlight>
              </a:rPr>
              <a:t>玩家交易，</a:t>
            </a:r>
            <a:r>
              <a:rPr lang="en-US" altLang="zh-CN" sz="1200" dirty="0">
                <a:solidFill>
                  <a:srgbClr val="FF0000"/>
                </a:solidFill>
                <a:highlight>
                  <a:srgbClr val="FFFF00"/>
                </a:highlight>
              </a:rPr>
              <a:t>a.</a:t>
            </a:r>
            <a:r>
              <a:rPr lang="zh-CN" altLang="en-US" sz="1200" dirty="0">
                <a:solidFill>
                  <a:srgbClr val="FF0000"/>
                </a:solidFill>
                <a:highlight>
                  <a:srgbClr val="FFFF00"/>
                </a:highlight>
              </a:rPr>
              <a:t> </a:t>
            </a:r>
            <a:r>
              <a:rPr lang="en-US" altLang="zh-CN" sz="1200" dirty="0">
                <a:solidFill>
                  <a:srgbClr val="FF0000"/>
                </a:solidFill>
                <a:highlight>
                  <a:srgbClr val="FFFF00"/>
                </a:highlight>
              </a:rPr>
              <a:t>NPC </a:t>
            </a:r>
            <a:r>
              <a:rPr lang="zh-CN" altLang="en-US" sz="1200" dirty="0">
                <a:solidFill>
                  <a:srgbClr val="FF0000"/>
                </a:solidFill>
                <a:highlight>
                  <a:srgbClr val="FFFF00"/>
                </a:highlight>
              </a:rPr>
              <a:t>拿出毒品，</a:t>
            </a:r>
            <a:r>
              <a:rPr lang="en-US" altLang="zh-CN" sz="1200" dirty="0">
                <a:solidFill>
                  <a:srgbClr val="FF0000"/>
                </a:solidFill>
                <a:highlight>
                  <a:srgbClr val="FFFF00"/>
                </a:highlight>
              </a:rPr>
              <a:t>b.</a:t>
            </a:r>
            <a:r>
              <a:rPr lang="zh-CN" altLang="en-US" sz="1200" dirty="0">
                <a:solidFill>
                  <a:srgbClr val="FF0000"/>
                </a:solidFill>
                <a:highlight>
                  <a:srgbClr val="FFFF00"/>
                </a:highlight>
              </a:rPr>
              <a:t> 找武器，</a:t>
            </a:r>
            <a:r>
              <a:rPr lang="en-US" altLang="zh-CN" sz="1200" dirty="0">
                <a:solidFill>
                  <a:srgbClr val="FF0000"/>
                </a:solidFill>
                <a:highlight>
                  <a:srgbClr val="FFFF00"/>
                </a:highlight>
              </a:rPr>
              <a:t>c.</a:t>
            </a:r>
            <a:r>
              <a:rPr lang="zh-CN" altLang="en-US" sz="1200" dirty="0">
                <a:solidFill>
                  <a:srgbClr val="FF0000"/>
                </a:solidFill>
                <a:highlight>
                  <a:srgbClr val="FFFF00"/>
                </a:highlight>
              </a:rPr>
              <a:t> 审讯，</a:t>
            </a:r>
            <a:r>
              <a:rPr lang="en-US" altLang="zh-CN" sz="1200" dirty="0">
                <a:solidFill>
                  <a:srgbClr val="FF0000"/>
                </a:solidFill>
                <a:highlight>
                  <a:srgbClr val="FFFF00"/>
                </a:highlight>
              </a:rPr>
              <a:t>d.</a:t>
            </a:r>
            <a:r>
              <a:rPr lang="zh-CN" altLang="en-US" sz="1200" dirty="0">
                <a:solidFill>
                  <a:srgbClr val="FF0000"/>
                </a:solidFill>
                <a:highlight>
                  <a:srgbClr val="FFFF00"/>
                </a:highlight>
              </a:rPr>
              <a:t> 玩家拍照，</a:t>
            </a:r>
            <a:r>
              <a:rPr lang="en-US" altLang="zh-CN" sz="1200" dirty="0">
                <a:solidFill>
                  <a:srgbClr val="FF0000"/>
                </a:solidFill>
                <a:highlight>
                  <a:srgbClr val="FFFF00"/>
                </a:highlight>
              </a:rPr>
              <a:t>NPC </a:t>
            </a:r>
            <a:r>
              <a:rPr lang="zh-CN" altLang="en-US" sz="1200" dirty="0">
                <a:solidFill>
                  <a:srgbClr val="FF0000"/>
                </a:solidFill>
                <a:highlight>
                  <a:srgbClr val="FFFF00"/>
                </a:highlight>
              </a:rPr>
              <a:t>摆</a:t>
            </a:r>
            <a:r>
              <a:rPr lang="en-US" altLang="zh-CN" sz="1200" dirty="0">
                <a:solidFill>
                  <a:srgbClr val="FF0000"/>
                </a:solidFill>
                <a:highlight>
                  <a:srgbClr val="FFFF00"/>
                </a:highlight>
              </a:rPr>
              <a:t> pose</a:t>
            </a:r>
            <a:r>
              <a:rPr lang="zh-CN" altLang="en-US" sz="1200" dirty="0">
                <a:solidFill>
                  <a:srgbClr val="FF0000"/>
                </a:solidFill>
                <a:highlight>
                  <a:srgbClr val="FFFF00"/>
                </a:highlight>
              </a:rPr>
              <a:t>）</a:t>
            </a:r>
            <a:endParaRPr lang="en-US" sz="1200" dirty="0">
              <a:solidFill>
                <a:srgbClr val="FF0000"/>
              </a:solidFill>
              <a:highlight>
                <a:srgbClr val="FFFF00"/>
              </a:highlight>
            </a:endParaRPr>
          </a:p>
          <a:p>
            <a:pPr marL="171450" indent="-171450">
              <a:buFont typeface="Arial" panose="020B0604020202020204" pitchFamily="34" charset="0"/>
              <a:buChar char="•"/>
            </a:pPr>
            <a:r>
              <a:rPr lang="en-US" sz="1200" dirty="0">
                <a:solidFill>
                  <a:schemeClr val="accent3">
                    <a:lumMod val="50000"/>
                  </a:schemeClr>
                </a:solidFill>
              </a:rPr>
              <a:t>Combination of </a:t>
            </a:r>
            <a:r>
              <a:rPr lang="en-US" sz="1200" dirty="0" err="1">
                <a:solidFill>
                  <a:schemeClr val="accent3">
                    <a:lumMod val="50000"/>
                  </a:schemeClr>
                </a:solidFill>
              </a:rPr>
              <a:t>XpertVR’s</a:t>
            </a:r>
            <a:r>
              <a:rPr lang="en-US" sz="1200" dirty="0">
                <a:solidFill>
                  <a:schemeClr val="accent3">
                    <a:lumMod val="50000"/>
                  </a:schemeClr>
                </a:solidFill>
              </a:rPr>
              <a:t> conversation matrix tool (Unity conversation tree creation tool) with AI a. Possibly having list of premade answers/conversations and then AI handles parts/questions that go beyond premade</a:t>
            </a:r>
          </a:p>
          <a:p>
            <a:pPr marL="171450" indent="-171450">
              <a:buFont typeface="Arial" panose="020B0604020202020204" pitchFamily="34" charset="0"/>
              <a:buChar char="•"/>
            </a:pPr>
            <a:r>
              <a:rPr lang="en-US" sz="1200" dirty="0">
                <a:solidFill>
                  <a:schemeClr val="accent3">
                    <a:lumMod val="50000"/>
                  </a:schemeClr>
                </a:solidFill>
              </a:rPr>
              <a:t>How to decrease lag through having portions of AI hosted locally</a:t>
            </a:r>
          </a:p>
        </p:txBody>
      </p:sp>
      <p:sp>
        <p:nvSpPr>
          <p:cNvPr id="11" name="AutoShape 2" descr="XpertVR - VR Experts Main Logo.">
            <a:extLst>
              <a:ext uri="{FF2B5EF4-FFF2-40B4-BE49-F238E27FC236}">
                <a16:creationId xmlns:a16="http://schemas.microsoft.com/office/drawing/2014/main" id="{24EC4773-C5AA-43BD-917F-272BA789FA1B}"/>
              </a:ext>
            </a:extLst>
          </p:cNvPr>
          <p:cNvSpPr>
            <a:spLocks noChangeAspect="1" noChangeArrowheads="1"/>
          </p:cNvSpPr>
          <p:nvPr/>
        </p:nvSpPr>
        <p:spPr bwMode="auto">
          <a:xfrm>
            <a:off x="5953260" y="33613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XpertVR - Your eLearning and VR research specialist - 2022">
            <a:extLst>
              <a:ext uri="{FF2B5EF4-FFF2-40B4-BE49-F238E27FC236}">
                <a16:creationId xmlns:a16="http://schemas.microsoft.com/office/drawing/2014/main" id="{22C4EBBD-66EC-4244-8626-77EBD0ECF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7425" y="-97142"/>
            <a:ext cx="2904761" cy="6495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4C3E3D-BC7E-473D-942B-818444D22C04}"/>
              </a:ext>
            </a:extLst>
          </p:cNvPr>
          <p:cNvSpPr txBox="1"/>
          <p:nvPr/>
        </p:nvSpPr>
        <p:spPr>
          <a:xfrm>
            <a:off x="8640661" y="6228329"/>
            <a:ext cx="1872436" cy="369332"/>
          </a:xfrm>
          <a:prstGeom prst="rect">
            <a:avLst/>
          </a:prstGeom>
          <a:noFill/>
        </p:spPr>
        <p:txBody>
          <a:bodyPr wrap="none" rtlCol="0">
            <a:spAutoFit/>
          </a:bodyPr>
          <a:lstStyle/>
          <a:p>
            <a:r>
              <a:rPr lang="en-US" dirty="0">
                <a:solidFill>
                  <a:schemeClr val="accent2">
                    <a:lumMod val="60000"/>
                    <a:lumOff val="40000"/>
                  </a:schemeClr>
                </a:solidFill>
              </a:rPr>
              <a:t>https://xpertvr.ca/</a:t>
            </a:r>
          </a:p>
        </p:txBody>
      </p:sp>
    </p:spTree>
    <p:extLst>
      <p:ext uri="{BB962C8B-B14F-4D97-AF65-F5344CB8AC3E}">
        <p14:creationId xmlns:p14="http://schemas.microsoft.com/office/powerpoint/2010/main" val="184393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a:solidFill>
                  <a:schemeClr val="accent1">
                    <a:lumMod val="50000"/>
                  </a:schemeClr>
                </a:solidFill>
              </a:rPr>
              <a:t>Georgian College</a:t>
            </a: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75414" y="1008667"/>
            <a:ext cx="12116586" cy="5189071"/>
          </a:xfrm>
        </p:spPr>
        <p:txBody>
          <a:bodyPr>
            <a:normAutofit/>
          </a:bodyPr>
          <a:lstStyle/>
          <a:p>
            <a:pPr lvl="0"/>
            <a:r>
              <a:rPr lang="en-US" sz="2800" dirty="0">
                <a:solidFill>
                  <a:schemeClr val="accent1">
                    <a:lumMod val="50000"/>
                  </a:schemeClr>
                </a:solidFill>
              </a:rPr>
              <a:t>CRI - AI Cameras</a:t>
            </a:r>
            <a:endParaRPr lang="en-US" dirty="0">
              <a:solidFill>
                <a:schemeClr val="accent1">
                  <a:lumMod val="50000"/>
                </a:schemeClr>
              </a:solidFill>
            </a:endParaRPr>
          </a:p>
          <a:p>
            <a:endParaRPr lang="en-US" sz="1400" dirty="0"/>
          </a:p>
          <a:p>
            <a:endParaRPr lang="en-US" sz="1400" dirty="0"/>
          </a:p>
          <a:p>
            <a:r>
              <a:rPr lang="en-US" sz="1400" dirty="0"/>
              <a:t>Study the list of following thermal cameras and investigate about potential use as connects the camera, to the Covid passport, to the ID we have to show so that verification can be done. </a:t>
            </a:r>
            <a:r>
              <a:rPr lang="zh-CN" altLang="en-US" sz="1400" dirty="0">
                <a:solidFill>
                  <a:srgbClr val="FF0000"/>
                </a:solidFill>
                <a:highlight>
                  <a:srgbClr val="FFFF00"/>
                </a:highlight>
              </a:rPr>
              <a:t>（将热像仪连接到新冠肺炎护照，或其他身份</a:t>
            </a:r>
            <a:r>
              <a:rPr lang="en-US" altLang="zh-CN" sz="1400" dirty="0">
                <a:solidFill>
                  <a:srgbClr val="FF0000"/>
                </a:solidFill>
                <a:highlight>
                  <a:srgbClr val="FFFF00"/>
                </a:highlight>
              </a:rPr>
              <a:t> ID </a:t>
            </a:r>
            <a:r>
              <a:rPr lang="zh-CN" altLang="en-US" sz="1400" dirty="0">
                <a:solidFill>
                  <a:srgbClr val="FF0000"/>
                </a:solidFill>
                <a:highlight>
                  <a:srgbClr val="FFFF00"/>
                </a:highlight>
              </a:rPr>
              <a:t>上）</a:t>
            </a:r>
            <a:endParaRPr lang="en-US" sz="1400" dirty="0">
              <a:solidFill>
                <a:srgbClr val="FF0000"/>
              </a:solidFill>
              <a:highlight>
                <a:srgbClr val="FFFF00"/>
              </a:highlight>
            </a:endParaRPr>
          </a:p>
          <a:p>
            <a:r>
              <a:rPr lang="en-US" sz="1400" dirty="0"/>
              <a:t>PRT-1217B6PA-TWBB 	</a:t>
            </a:r>
            <a:r>
              <a:rPr lang="en-US" sz="1400" dirty="0" err="1"/>
              <a:t>Provix</a:t>
            </a:r>
            <a:r>
              <a:rPr lang="en-US" sz="1400" dirty="0"/>
              <a:t> Hikvision Dual Lens Turret Temperature Detect Camera, tripod, wireless  </a:t>
            </a:r>
          </a:p>
          <a:p>
            <a:r>
              <a:rPr lang="en-US" sz="1400" dirty="0"/>
              <a:t>PRT-7MFTD-PC20	</a:t>
            </a:r>
            <a:r>
              <a:rPr lang="en-US" sz="1400" dirty="0" err="1"/>
              <a:t>Provix</a:t>
            </a:r>
            <a:r>
              <a:rPr lang="en-US" sz="1400" dirty="0"/>
              <a:t> Forehead Temperature Detection, Facial Recognition Terminal, 7 inch, Portable, 20AH Battery</a:t>
            </a:r>
            <a:endParaRPr lang="en-US" dirty="0"/>
          </a:p>
        </p:txBody>
      </p:sp>
      <p:sp>
        <p:nvSpPr>
          <p:cNvPr id="9" name="Rectangle 8">
            <a:extLst>
              <a:ext uri="{FF2B5EF4-FFF2-40B4-BE49-F238E27FC236}">
                <a16:creationId xmlns:a16="http://schemas.microsoft.com/office/drawing/2014/main" id="{E3BDA082-6999-48F8-86D9-5C6FD062E04E}"/>
              </a:ext>
            </a:extLst>
          </p:cNvPr>
          <p:cNvSpPr/>
          <p:nvPr/>
        </p:nvSpPr>
        <p:spPr>
          <a:xfrm>
            <a:off x="167439" y="1572683"/>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6" name="Picture 5">
            <a:extLst>
              <a:ext uri="{FF2B5EF4-FFF2-40B4-BE49-F238E27FC236}">
                <a16:creationId xmlns:a16="http://schemas.microsoft.com/office/drawing/2014/main" id="{958A01BF-960B-46E5-BA1D-D12094CBD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445" y="326512"/>
            <a:ext cx="2637741" cy="643507"/>
          </a:xfrm>
          <a:prstGeom prst="rect">
            <a:avLst/>
          </a:prstGeom>
        </p:spPr>
      </p:pic>
      <p:pic>
        <p:nvPicPr>
          <p:cNvPr id="4100" name="Picture 4" descr="Thermal Cameras and Scanners to Keep Employees and Customers Safe">
            <a:extLst>
              <a:ext uri="{FF2B5EF4-FFF2-40B4-BE49-F238E27FC236}">
                <a16:creationId xmlns:a16="http://schemas.microsoft.com/office/drawing/2014/main" id="{811D6D3A-DA28-4A17-87B7-3A63D8794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1505" y="3783434"/>
            <a:ext cx="3215081" cy="214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65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a:solidFill>
                  <a:schemeClr val="accent1">
                    <a:lumMod val="50000"/>
                  </a:schemeClr>
                </a:solidFill>
              </a:rPr>
              <a:t>NURO Corp</a:t>
            </a:r>
            <a:r>
              <a:rPr lang="zh-CN" altLang="en-US" dirty="0">
                <a:solidFill>
                  <a:schemeClr val="accent1">
                    <a:lumMod val="50000"/>
                  </a:schemeClr>
                </a:solidFill>
              </a:rPr>
              <a:t>（</a:t>
            </a:r>
            <a:r>
              <a:rPr lang="zh-CN" altLang="en-US" dirty="0">
                <a:solidFill>
                  <a:srgbClr val="FF0000"/>
                </a:solidFill>
                <a:highlight>
                  <a:srgbClr val="FFFF00"/>
                </a:highlight>
              </a:rPr>
              <a:t>要求 </a:t>
            </a:r>
            <a:r>
              <a:rPr lang="en-US" altLang="zh-CN" dirty="0" err="1">
                <a:solidFill>
                  <a:srgbClr val="FF0000"/>
                </a:solidFill>
                <a:highlight>
                  <a:srgbClr val="FFFF00"/>
                </a:highlight>
              </a:rPr>
              <a:t>ms</a:t>
            </a:r>
            <a:r>
              <a:rPr lang="en-US" altLang="zh-CN" dirty="0">
                <a:solidFill>
                  <a:srgbClr val="FF0000"/>
                </a:solidFill>
                <a:highlight>
                  <a:srgbClr val="FFFF00"/>
                </a:highlight>
              </a:rPr>
              <a:t> </a:t>
            </a:r>
            <a:r>
              <a:rPr lang="zh-CN" altLang="en-US" dirty="0">
                <a:solidFill>
                  <a:srgbClr val="FF0000"/>
                </a:solidFill>
                <a:highlight>
                  <a:srgbClr val="FFFF00"/>
                </a:highlight>
              </a:rPr>
              <a:t>性能，脑电波提取特征困难</a:t>
            </a:r>
            <a:r>
              <a:rPr lang="zh-CN" altLang="en-US" dirty="0">
                <a:solidFill>
                  <a:schemeClr val="accent1">
                    <a:lumMod val="50000"/>
                  </a:schemeClr>
                </a:solidFill>
              </a:rPr>
              <a:t>）</a:t>
            </a:r>
            <a:endParaRPr lang="en-US" dirty="0">
              <a:solidFill>
                <a:schemeClr val="accent1">
                  <a:lumMod val="50000"/>
                </a:schemeClr>
              </a:solidFill>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97785" y="933166"/>
            <a:ext cx="12116586" cy="5189071"/>
          </a:xfrm>
        </p:spPr>
        <p:txBody>
          <a:bodyPr>
            <a:normAutofit/>
          </a:bodyPr>
          <a:lstStyle/>
          <a:p>
            <a:pPr lvl="0"/>
            <a:r>
              <a:rPr lang="en-US" sz="2800" dirty="0">
                <a:solidFill>
                  <a:schemeClr val="accent1">
                    <a:lumMod val="50000"/>
                  </a:schemeClr>
                </a:solidFill>
              </a:rPr>
              <a:t>NURO | Machine Learning for Brain Computer Interface</a:t>
            </a:r>
            <a:r>
              <a:rPr lang="en-US" dirty="0">
                <a:solidFill>
                  <a:schemeClr val="accent1">
                    <a:lumMod val="50000"/>
                  </a:schemeClr>
                </a:solidFill>
              </a:rPr>
              <a:t> </a:t>
            </a:r>
          </a:p>
          <a:p>
            <a:endParaRPr lang="en-US" sz="1400" dirty="0"/>
          </a:p>
          <a:p>
            <a:endParaRPr lang="en-US" sz="1400" dirty="0"/>
          </a:p>
          <a:p>
            <a:r>
              <a:rPr lang="en-US" sz="1400" dirty="0"/>
              <a:t>The goal of this project will be to collect, analyze and generate successful Machine Learning Models in Google GCP for specific determination and continuous processing of neurological patterns by AI.</a:t>
            </a:r>
          </a:p>
          <a:p>
            <a:r>
              <a:rPr lang="en-US" sz="1400" dirty="0"/>
              <a:t>Objective 1:  Several (numerical / anonymized) neurological datasets from various students will be wirelessly collected non-invasively from their prefrontal cortex (frontal part of the human head) while these students complete specific tasks.</a:t>
            </a:r>
            <a:r>
              <a:rPr lang="zh-CN" altLang="en-US" sz="1400" dirty="0"/>
              <a:t> </a:t>
            </a:r>
            <a:r>
              <a:rPr lang="zh-CN" altLang="en-US" sz="1400" dirty="0">
                <a:solidFill>
                  <a:srgbClr val="FF0000"/>
                </a:solidFill>
                <a:highlight>
                  <a:srgbClr val="FFFF00"/>
                </a:highlight>
              </a:rPr>
              <a:t>取学生脑电波，识别神经信号的特定趋势</a:t>
            </a:r>
            <a:endParaRPr lang="en-US" sz="1400" dirty="0">
              <a:solidFill>
                <a:srgbClr val="FF0000"/>
              </a:solidFill>
              <a:highlight>
                <a:srgbClr val="FFFF00"/>
              </a:highlight>
            </a:endParaRPr>
          </a:p>
          <a:p>
            <a:r>
              <a:rPr lang="en-US" sz="1400" dirty="0"/>
              <a:t>Objective 2:  From these datasets, Machine Learning Models will have to be generated in Google Cloud Platform to </a:t>
            </a:r>
            <a:r>
              <a:rPr lang="en-US" sz="1400" dirty="0">
                <a:solidFill>
                  <a:srgbClr val="FF0000"/>
                </a:solidFill>
                <a:highlight>
                  <a:srgbClr val="FFFF00"/>
                </a:highlight>
              </a:rPr>
              <a:t>identify specific trends </a:t>
            </a:r>
            <a:r>
              <a:rPr lang="en-US" sz="1400" dirty="0"/>
              <a:t>within these neurological signals.</a:t>
            </a:r>
            <a:r>
              <a:rPr lang="zh-CN" altLang="en-US" sz="1400" dirty="0"/>
              <a:t> </a:t>
            </a:r>
            <a:r>
              <a:rPr lang="zh-CN" altLang="en-US" sz="1400" dirty="0">
                <a:solidFill>
                  <a:srgbClr val="FF0000"/>
                </a:solidFill>
                <a:highlight>
                  <a:srgbClr val="FFFF00"/>
                </a:highlight>
              </a:rPr>
              <a:t>生成特征后送到 </a:t>
            </a:r>
            <a:r>
              <a:rPr lang="en-US" altLang="zh-CN" sz="1400" dirty="0">
                <a:solidFill>
                  <a:srgbClr val="FF0000"/>
                </a:solidFill>
                <a:highlight>
                  <a:srgbClr val="FFFF00"/>
                </a:highlight>
              </a:rPr>
              <a:t>google </a:t>
            </a:r>
            <a:r>
              <a:rPr lang="zh-CN" altLang="en-US" sz="1400" dirty="0">
                <a:solidFill>
                  <a:srgbClr val="FF0000"/>
                </a:solidFill>
                <a:highlight>
                  <a:srgbClr val="FFFF00"/>
                </a:highlight>
              </a:rPr>
              <a:t>学习平台训练模型，识别神经信号的趋势</a:t>
            </a:r>
            <a:endParaRPr lang="en-US" sz="1400" dirty="0">
              <a:solidFill>
                <a:srgbClr val="FF0000"/>
              </a:solidFill>
              <a:highlight>
                <a:srgbClr val="FFFF00"/>
              </a:highlight>
            </a:endParaRPr>
          </a:p>
          <a:p>
            <a:r>
              <a:rPr lang="en-US" sz="1400" dirty="0"/>
              <a:t>Objective 3:  It would be interesting for NURO to have a sub-second notification engine from the best developed Machine Learning Model streaming an alert into an Android application using the Google Cloud Platform ecosystem.</a:t>
            </a:r>
            <a:r>
              <a:rPr lang="zh-CN" altLang="en-US" sz="1400" dirty="0">
                <a:highlight>
                  <a:srgbClr val="FFFF00"/>
                </a:highlight>
              </a:rPr>
              <a:t> </a:t>
            </a:r>
            <a:r>
              <a:rPr lang="zh-CN" altLang="en-US" sz="1400" dirty="0">
                <a:solidFill>
                  <a:srgbClr val="FF0000"/>
                </a:solidFill>
                <a:highlight>
                  <a:srgbClr val="FFFF00"/>
                </a:highlight>
              </a:rPr>
              <a:t>能拥有一个响应快速的亚秒级系统就过关了</a:t>
            </a:r>
            <a:endParaRPr lang="en-US" sz="1400" dirty="0">
              <a:highlight>
                <a:srgbClr val="FFFF00"/>
              </a:highlight>
            </a:endParaRPr>
          </a:p>
          <a:p>
            <a:endParaRPr lang="en-US" dirty="0"/>
          </a:p>
        </p:txBody>
      </p:sp>
      <p:sp>
        <p:nvSpPr>
          <p:cNvPr id="5" name="Text Placeholder 4">
            <a:extLst>
              <a:ext uri="{FF2B5EF4-FFF2-40B4-BE49-F238E27FC236}">
                <a16:creationId xmlns:a16="http://schemas.microsoft.com/office/drawing/2014/main" id="{4417FBCE-96B0-4F20-950A-7D99C738390D}"/>
              </a:ext>
            </a:extLst>
          </p:cNvPr>
          <p:cNvSpPr>
            <a:spLocks noGrp="1"/>
          </p:cNvSpPr>
          <p:nvPr>
            <p:ph type="body" sz="quarter" idx="11"/>
          </p:nvPr>
        </p:nvSpPr>
        <p:spPr>
          <a:xfrm>
            <a:off x="881183" y="4864398"/>
            <a:ext cx="11235403" cy="991526"/>
          </a:xfrm>
        </p:spPr>
        <p:txBody>
          <a:bodyPr/>
          <a:lstStyle/>
          <a:p>
            <a:pPr marL="285750" lvl="0" indent="-285750" eaLnBrk="0">
              <a:buFont typeface="Arial" panose="020B0604020202020204" pitchFamily="34" charset="0"/>
              <a:buChar char="•"/>
            </a:pPr>
            <a:r>
              <a:rPr lang="en-US" sz="1400" dirty="0"/>
              <a:t>The students must be in Ontario to facilitate data collection and processing.</a:t>
            </a:r>
          </a:p>
          <a:p>
            <a:pPr marL="285750" lvl="0" indent="-285750" eaLnBrk="0">
              <a:buFont typeface="Arial" panose="020B0604020202020204" pitchFamily="34" charset="0"/>
              <a:buChar char="•"/>
            </a:pPr>
            <a:r>
              <a:rPr lang="en-US" sz="1400" dirty="0"/>
              <a:t>The students must use the Google GCP ecosystem.</a:t>
            </a:r>
          </a:p>
          <a:p>
            <a:pPr marL="285750" lvl="0" indent="-285750" eaLnBrk="0">
              <a:buFont typeface="Arial" panose="020B0604020202020204" pitchFamily="34" charset="0"/>
              <a:buChar char="•"/>
            </a:pPr>
            <a:r>
              <a:rPr lang="en-US" sz="1400" dirty="0"/>
              <a:t>The students and the school may need to sign a NDA for some of this work, if at all possible.</a:t>
            </a:r>
            <a:endParaRPr lang="en-US" sz="1400" dirty="0">
              <a:solidFill>
                <a:schemeClr val="accent1">
                  <a:lumMod val="50000"/>
                </a:schemeClr>
              </a:solidFill>
            </a:endParaRPr>
          </a:p>
        </p:txBody>
      </p:sp>
      <p:sp>
        <p:nvSpPr>
          <p:cNvPr id="6" name="Rectangle 5">
            <a:extLst>
              <a:ext uri="{FF2B5EF4-FFF2-40B4-BE49-F238E27FC236}">
                <a16:creationId xmlns:a16="http://schemas.microsoft.com/office/drawing/2014/main" id="{AE4D3045-9128-450F-A4D4-FE9D8963153F}"/>
              </a:ext>
            </a:extLst>
          </p:cNvPr>
          <p:cNvSpPr/>
          <p:nvPr/>
        </p:nvSpPr>
        <p:spPr>
          <a:xfrm>
            <a:off x="320960" y="4614617"/>
            <a:ext cx="1576520"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Requirements</a:t>
            </a:r>
          </a:p>
        </p:txBody>
      </p:sp>
      <p:sp>
        <p:nvSpPr>
          <p:cNvPr id="9" name="Rectangle 8">
            <a:extLst>
              <a:ext uri="{FF2B5EF4-FFF2-40B4-BE49-F238E27FC236}">
                <a16:creationId xmlns:a16="http://schemas.microsoft.com/office/drawing/2014/main" id="{E3BDA082-6999-48F8-86D9-5C6FD062E04E}"/>
              </a:ext>
            </a:extLst>
          </p:cNvPr>
          <p:cNvSpPr/>
          <p:nvPr/>
        </p:nvSpPr>
        <p:spPr>
          <a:xfrm>
            <a:off x="167439" y="1572683"/>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1028" name="Picture 4" descr="NURO Logo">
            <a:extLst>
              <a:ext uri="{FF2B5EF4-FFF2-40B4-BE49-F238E27FC236}">
                <a16:creationId xmlns:a16="http://schemas.microsoft.com/office/drawing/2014/main" id="{B03BB57C-C3AD-4B58-8401-60D6B9F75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2216" y="-14931"/>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7E7B3C-B801-4F81-A790-49939637E497}"/>
              </a:ext>
            </a:extLst>
          </p:cNvPr>
          <p:cNvSpPr txBox="1"/>
          <p:nvPr/>
        </p:nvSpPr>
        <p:spPr>
          <a:xfrm>
            <a:off x="9924176" y="6285604"/>
            <a:ext cx="1666738" cy="369332"/>
          </a:xfrm>
          <a:prstGeom prst="rect">
            <a:avLst/>
          </a:prstGeom>
          <a:noFill/>
        </p:spPr>
        <p:txBody>
          <a:bodyPr wrap="none" rtlCol="0">
            <a:spAutoFit/>
          </a:bodyPr>
          <a:lstStyle/>
          <a:p>
            <a:r>
              <a:rPr lang="en-US" dirty="0">
                <a:solidFill>
                  <a:schemeClr val="accent2">
                    <a:lumMod val="60000"/>
                    <a:lumOff val="40000"/>
                  </a:schemeClr>
                </a:solidFill>
              </a:rPr>
              <a:t>https://nuro.ca/</a:t>
            </a:r>
          </a:p>
        </p:txBody>
      </p:sp>
    </p:spTree>
    <p:extLst>
      <p:ext uri="{BB962C8B-B14F-4D97-AF65-F5344CB8AC3E}">
        <p14:creationId xmlns:p14="http://schemas.microsoft.com/office/powerpoint/2010/main" val="94545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err="1">
                <a:solidFill>
                  <a:schemeClr val="accent1">
                    <a:lumMod val="50000"/>
                  </a:schemeClr>
                </a:solidFill>
              </a:rPr>
              <a:t>Skinopathy</a:t>
            </a:r>
            <a:r>
              <a:rPr lang="zh-CN" altLang="en-US" dirty="0">
                <a:solidFill>
                  <a:schemeClr val="accent1">
                    <a:lumMod val="50000"/>
                  </a:schemeClr>
                </a:solidFill>
              </a:rPr>
              <a:t>（</a:t>
            </a:r>
            <a:r>
              <a:rPr lang="en-US" altLang="zh-CN" dirty="0">
                <a:solidFill>
                  <a:srgbClr val="FF0000"/>
                </a:solidFill>
                <a:highlight>
                  <a:srgbClr val="FFFF00"/>
                </a:highlight>
              </a:rPr>
              <a:t>CNN</a:t>
            </a:r>
            <a:r>
              <a:rPr lang="zh-CN" altLang="en-US" dirty="0">
                <a:solidFill>
                  <a:srgbClr val="FF0000"/>
                </a:solidFill>
                <a:highlight>
                  <a:srgbClr val="FFFF00"/>
                </a:highlight>
              </a:rPr>
              <a:t>，难</a:t>
            </a:r>
            <a:r>
              <a:rPr lang="zh-CN" altLang="en-US" dirty="0">
                <a:solidFill>
                  <a:schemeClr val="accent1">
                    <a:lumMod val="50000"/>
                  </a:schemeClr>
                </a:solidFill>
              </a:rPr>
              <a:t>）</a:t>
            </a:r>
            <a:endParaRPr lang="en-US" dirty="0">
              <a:solidFill>
                <a:schemeClr val="accent1">
                  <a:lumMod val="50000"/>
                </a:schemeClr>
              </a:solidFill>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97785" y="933166"/>
            <a:ext cx="12116586" cy="5189071"/>
          </a:xfrm>
        </p:spPr>
        <p:txBody>
          <a:bodyPr>
            <a:normAutofit/>
          </a:bodyPr>
          <a:lstStyle/>
          <a:p>
            <a:pPr lvl="0"/>
            <a:r>
              <a:rPr lang="en-US" sz="2800" dirty="0" err="1">
                <a:solidFill>
                  <a:schemeClr val="accent1">
                    <a:lumMod val="50000"/>
                  </a:schemeClr>
                </a:solidFill>
              </a:rPr>
              <a:t>SkinAI</a:t>
            </a:r>
            <a:endParaRPr lang="en-US" sz="2800" dirty="0">
              <a:solidFill>
                <a:schemeClr val="accent1">
                  <a:lumMod val="50000"/>
                </a:schemeClr>
              </a:solidFill>
            </a:endParaRPr>
          </a:p>
          <a:p>
            <a:pPr lvl="0"/>
            <a:r>
              <a:rPr lang="en-US" sz="1400" dirty="0" err="1"/>
              <a:t>Skinopathy</a:t>
            </a:r>
            <a:r>
              <a:rPr lang="en-US" sz="1400" dirty="0"/>
              <a:t> is a Toronto-based medical startup developing high performance healthcare through data and artificial intelligence. Our goal is to not only provide greater access to care, but to also improve healthcare outcomes in general.</a:t>
            </a:r>
          </a:p>
          <a:p>
            <a:endParaRPr lang="en-US" sz="1400" dirty="0"/>
          </a:p>
          <a:p>
            <a:r>
              <a:rPr lang="en-US" sz="1400" dirty="0"/>
              <a:t>Company Profile Video: </a:t>
            </a:r>
            <a:r>
              <a:rPr lang="en-US" u="sng" dirty="0">
                <a:hlinkClick r:id="rId2"/>
              </a:rPr>
              <a:t>https://www.youtube.com/watch?v=6PiTCMPTQIM</a:t>
            </a:r>
            <a:endParaRPr lang="en-US" dirty="0"/>
          </a:p>
          <a:p>
            <a:endParaRPr lang="en-US" sz="1400" dirty="0"/>
          </a:p>
          <a:p>
            <a:endParaRPr lang="en-US" sz="1400" dirty="0"/>
          </a:p>
          <a:p>
            <a:r>
              <a:rPr lang="en-US" sz="1400" dirty="0"/>
              <a:t>The project is to develop three distinct components of the </a:t>
            </a:r>
            <a:r>
              <a:rPr lang="en-US" sz="1400" dirty="0" err="1"/>
              <a:t>SkinAI</a:t>
            </a:r>
            <a:r>
              <a:rPr lang="en-US" sz="1400" dirty="0"/>
              <a:t> platform. The first is related to developing and training </a:t>
            </a:r>
            <a:r>
              <a:rPr lang="en-US" sz="1400" dirty="0">
                <a:highlight>
                  <a:srgbClr val="FFFF00"/>
                </a:highlight>
              </a:rPr>
              <a:t>a CNN-based image classifier </a:t>
            </a:r>
            <a:r>
              <a:rPr lang="en-US" sz="1400" dirty="0"/>
              <a:t>for dermatological diseases.</a:t>
            </a:r>
            <a:r>
              <a:rPr lang="zh-CN" altLang="en-US" sz="1400" dirty="0"/>
              <a:t> </a:t>
            </a:r>
            <a:r>
              <a:rPr lang="zh-CN" altLang="en-US" sz="1400" dirty="0">
                <a:solidFill>
                  <a:srgbClr val="FF0000"/>
                </a:solidFill>
                <a:highlight>
                  <a:srgbClr val="FFFF00"/>
                </a:highlight>
              </a:rPr>
              <a:t>用</a:t>
            </a:r>
            <a:r>
              <a:rPr lang="en-US" altLang="zh-CN" sz="1400" dirty="0">
                <a:solidFill>
                  <a:srgbClr val="FF0000"/>
                </a:solidFill>
                <a:highlight>
                  <a:srgbClr val="FFFF00"/>
                </a:highlight>
              </a:rPr>
              <a:t> CNN </a:t>
            </a:r>
            <a:r>
              <a:rPr lang="zh-CN" altLang="en-US" sz="1400" dirty="0">
                <a:solidFill>
                  <a:srgbClr val="FF0000"/>
                </a:solidFill>
                <a:highlight>
                  <a:srgbClr val="FFFF00"/>
                </a:highlight>
              </a:rPr>
              <a:t>给皮肤病图片分类</a:t>
            </a:r>
            <a:endParaRPr lang="en-US" sz="1400" dirty="0">
              <a:solidFill>
                <a:srgbClr val="FF0000"/>
              </a:solidFill>
              <a:highlight>
                <a:srgbClr val="FFFF00"/>
              </a:highlight>
            </a:endParaRPr>
          </a:p>
          <a:p>
            <a:r>
              <a:rPr lang="en-US" sz="1400" dirty="0"/>
              <a:t>The second is to conduct unsupervised learning on data residing in the </a:t>
            </a:r>
            <a:r>
              <a:rPr lang="en-US" sz="1400" dirty="0" err="1"/>
              <a:t>Skinopathy’s</a:t>
            </a:r>
            <a:r>
              <a:rPr lang="en-US" sz="1400" dirty="0"/>
              <a:t> EMRs (Electronic Medical Record) systems.</a:t>
            </a:r>
            <a:r>
              <a:rPr lang="zh-CN" altLang="en-US" sz="1400" dirty="0"/>
              <a:t> </a:t>
            </a:r>
            <a:r>
              <a:rPr lang="zh-CN" altLang="en-US" sz="1400" dirty="0">
                <a:solidFill>
                  <a:srgbClr val="FF0000"/>
                </a:solidFill>
                <a:highlight>
                  <a:srgbClr val="FFFF00"/>
                </a:highlight>
              </a:rPr>
              <a:t>对公司电子病历进行无监督学习分类</a:t>
            </a:r>
            <a:endParaRPr lang="en-US" sz="1400" dirty="0">
              <a:solidFill>
                <a:srgbClr val="FF0000"/>
              </a:solidFill>
              <a:highlight>
                <a:srgbClr val="FFFF00"/>
              </a:highlight>
            </a:endParaRPr>
          </a:p>
          <a:p>
            <a:r>
              <a:rPr lang="en-US" sz="1400" dirty="0"/>
              <a:t>The third component is also related to the EMR; it is to design and build </a:t>
            </a:r>
            <a:r>
              <a:rPr lang="en-US" sz="1400" dirty="0">
                <a:highlight>
                  <a:srgbClr val="FFFF00"/>
                </a:highlight>
              </a:rPr>
              <a:t>a recommender system </a:t>
            </a:r>
            <a:r>
              <a:rPr lang="en-US" sz="1400" dirty="0"/>
              <a:t>to make the physician’s task work will be done in Python using </a:t>
            </a:r>
            <a:r>
              <a:rPr lang="en-US" sz="1400" dirty="0" err="1"/>
              <a:t>Colab</a:t>
            </a:r>
            <a:r>
              <a:rPr lang="en-US" sz="1400" dirty="0"/>
              <a:t> Notebooks. </a:t>
            </a:r>
          </a:p>
        </p:txBody>
      </p:sp>
      <p:sp>
        <p:nvSpPr>
          <p:cNvPr id="5" name="Text Placeholder 4">
            <a:extLst>
              <a:ext uri="{FF2B5EF4-FFF2-40B4-BE49-F238E27FC236}">
                <a16:creationId xmlns:a16="http://schemas.microsoft.com/office/drawing/2014/main" id="{4417FBCE-96B0-4F20-950A-7D99C738390D}"/>
              </a:ext>
            </a:extLst>
          </p:cNvPr>
          <p:cNvSpPr>
            <a:spLocks noGrp="1"/>
          </p:cNvSpPr>
          <p:nvPr>
            <p:ph type="body" sz="quarter" idx="11"/>
          </p:nvPr>
        </p:nvSpPr>
        <p:spPr>
          <a:xfrm>
            <a:off x="159051" y="4863181"/>
            <a:ext cx="6308862" cy="1257839"/>
          </a:xfrm>
        </p:spPr>
        <p:txBody>
          <a:bodyPr/>
          <a:lstStyle/>
          <a:p>
            <a:pPr marL="285750" lvl="0" indent="-285750" eaLnBrk="0">
              <a:buFont typeface="Arial" panose="020B0604020202020204" pitchFamily="34" charset="0"/>
              <a:buChar char="•"/>
            </a:pPr>
            <a:r>
              <a:rPr lang="en-US" sz="1400" dirty="0"/>
              <a:t>We will be using Google </a:t>
            </a:r>
            <a:r>
              <a:rPr lang="en-US" sz="1400" dirty="0" err="1"/>
              <a:t>Colab</a:t>
            </a:r>
            <a:r>
              <a:rPr lang="en-US" sz="1400" dirty="0"/>
              <a:t> and Google Drive primarily </a:t>
            </a:r>
          </a:p>
          <a:p>
            <a:pPr marL="285750" lvl="0" indent="-285750" eaLnBrk="0">
              <a:buFont typeface="Arial" panose="020B0604020202020204" pitchFamily="34" charset="0"/>
              <a:buChar char="•"/>
            </a:pPr>
            <a:r>
              <a:rPr lang="en-US" sz="1400" dirty="0"/>
              <a:t>Most coding will be done in </a:t>
            </a:r>
            <a:r>
              <a:rPr lang="en-US" sz="1400" dirty="0">
                <a:solidFill>
                  <a:srgbClr val="FF0000"/>
                </a:solidFill>
                <a:highlight>
                  <a:srgbClr val="FFFF00"/>
                </a:highlight>
              </a:rPr>
              <a:t>Python</a:t>
            </a:r>
            <a:r>
              <a:rPr lang="en-US" sz="1400" dirty="0"/>
              <a:t>, including the </a:t>
            </a:r>
            <a:r>
              <a:rPr lang="en-US" sz="1400" dirty="0" err="1"/>
              <a:t>Tensorflow-</a:t>
            </a:r>
            <a:r>
              <a:rPr lang="en-US" sz="1400" dirty="0" err="1">
                <a:solidFill>
                  <a:srgbClr val="FF0000"/>
                </a:solidFill>
                <a:highlight>
                  <a:srgbClr val="FFFF00"/>
                </a:highlight>
              </a:rPr>
              <a:t>Keras</a:t>
            </a:r>
            <a:r>
              <a:rPr lang="en-US" sz="1400" dirty="0"/>
              <a:t> framework </a:t>
            </a:r>
          </a:p>
          <a:p>
            <a:pPr marL="285750" lvl="0" indent="-285750" eaLnBrk="0">
              <a:buFont typeface="Arial" panose="020B0604020202020204" pitchFamily="34" charset="0"/>
              <a:buChar char="•"/>
            </a:pPr>
            <a:r>
              <a:rPr lang="en-US" sz="1400" dirty="0"/>
              <a:t>Ability to </a:t>
            </a:r>
            <a:r>
              <a:rPr lang="en-US" sz="1400" dirty="0">
                <a:solidFill>
                  <a:srgbClr val="FF0000"/>
                </a:solidFill>
                <a:highlight>
                  <a:srgbClr val="FFFF00"/>
                </a:highlight>
              </a:rPr>
              <a:t>Flask</a:t>
            </a:r>
            <a:r>
              <a:rPr lang="en-US" sz="1400" dirty="0"/>
              <a:t> codes for serving to the App or EMR is a required </a:t>
            </a:r>
          </a:p>
          <a:p>
            <a:pPr marL="285750" lvl="0" indent="-285750" eaLnBrk="0">
              <a:buFont typeface="Arial" panose="020B0604020202020204" pitchFamily="34" charset="0"/>
              <a:buChar char="•"/>
            </a:pPr>
            <a:r>
              <a:rPr lang="en-US" sz="1400" dirty="0"/>
              <a:t>Familiarity using </a:t>
            </a:r>
            <a:r>
              <a:rPr lang="en-US" sz="1400" dirty="0">
                <a:solidFill>
                  <a:srgbClr val="FF0000"/>
                </a:solidFill>
                <a:highlight>
                  <a:srgbClr val="FFFF00"/>
                </a:highlight>
              </a:rPr>
              <a:t>Jira</a:t>
            </a:r>
            <a:r>
              <a:rPr lang="en-US" sz="1400" dirty="0"/>
              <a:t> boards for work tracking </a:t>
            </a:r>
          </a:p>
          <a:p>
            <a:pPr marL="285750" lvl="0" indent="-285750" eaLnBrk="0">
              <a:buFont typeface="Arial" panose="020B0604020202020204" pitchFamily="34" charset="0"/>
              <a:buChar char="•"/>
            </a:pPr>
            <a:r>
              <a:rPr lang="en-US" sz="1400" dirty="0"/>
              <a:t>Signing an </a:t>
            </a:r>
            <a:r>
              <a:rPr lang="en-US" sz="1400" dirty="0">
                <a:solidFill>
                  <a:srgbClr val="FF0000"/>
                </a:solidFill>
                <a:highlight>
                  <a:srgbClr val="FFFF00"/>
                </a:highlight>
              </a:rPr>
              <a:t>NDA</a:t>
            </a:r>
            <a:r>
              <a:rPr lang="en-US" sz="1400" dirty="0"/>
              <a:t> for IP and handling Patient health Information </a:t>
            </a:r>
            <a:endParaRPr lang="en-US" sz="1400" dirty="0">
              <a:solidFill>
                <a:schemeClr val="accent1">
                  <a:lumMod val="50000"/>
                </a:schemeClr>
              </a:solidFill>
            </a:endParaRPr>
          </a:p>
        </p:txBody>
      </p:sp>
      <p:sp>
        <p:nvSpPr>
          <p:cNvPr id="6" name="Rectangle 5">
            <a:extLst>
              <a:ext uri="{FF2B5EF4-FFF2-40B4-BE49-F238E27FC236}">
                <a16:creationId xmlns:a16="http://schemas.microsoft.com/office/drawing/2014/main" id="{AE4D3045-9128-450F-A4D4-FE9D8963153F}"/>
              </a:ext>
            </a:extLst>
          </p:cNvPr>
          <p:cNvSpPr/>
          <p:nvPr/>
        </p:nvSpPr>
        <p:spPr>
          <a:xfrm>
            <a:off x="159051" y="4489726"/>
            <a:ext cx="1576520"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Requirements</a:t>
            </a:r>
          </a:p>
        </p:txBody>
      </p:sp>
      <p:sp>
        <p:nvSpPr>
          <p:cNvPr id="9" name="Rectangle 8">
            <a:extLst>
              <a:ext uri="{FF2B5EF4-FFF2-40B4-BE49-F238E27FC236}">
                <a16:creationId xmlns:a16="http://schemas.microsoft.com/office/drawing/2014/main" id="{E3BDA082-6999-48F8-86D9-5C6FD062E04E}"/>
              </a:ext>
            </a:extLst>
          </p:cNvPr>
          <p:cNvSpPr/>
          <p:nvPr/>
        </p:nvSpPr>
        <p:spPr>
          <a:xfrm>
            <a:off x="159051" y="2649001"/>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7" name="Graphic 6" descr="Star">
            <a:extLst>
              <a:ext uri="{FF2B5EF4-FFF2-40B4-BE49-F238E27FC236}">
                <a16:creationId xmlns:a16="http://schemas.microsoft.com/office/drawing/2014/main" id="{5E60C2D8-91C5-4843-BDDE-192DFA4D0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2186" y="169612"/>
            <a:ext cx="914400" cy="914400"/>
          </a:xfrm>
          <a:prstGeom prst="rect">
            <a:avLst/>
          </a:prstGeom>
        </p:spPr>
      </p:pic>
      <p:sp>
        <p:nvSpPr>
          <p:cNvPr id="10" name="Rectangle 9">
            <a:extLst>
              <a:ext uri="{FF2B5EF4-FFF2-40B4-BE49-F238E27FC236}">
                <a16:creationId xmlns:a16="http://schemas.microsoft.com/office/drawing/2014/main" id="{E28A2823-C884-4A8F-8B73-A51C9B2531A5}"/>
              </a:ext>
            </a:extLst>
          </p:cNvPr>
          <p:cNvSpPr/>
          <p:nvPr/>
        </p:nvSpPr>
        <p:spPr>
          <a:xfrm>
            <a:off x="6882549" y="4489725"/>
            <a:ext cx="1576520"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Deliverables</a:t>
            </a:r>
          </a:p>
        </p:txBody>
      </p:sp>
      <p:sp>
        <p:nvSpPr>
          <p:cNvPr id="11" name="Text Placeholder 4">
            <a:extLst>
              <a:ext uri="{FF2B5EF4-FFF2-40B4-BE49-F238E27FC236}">
                <a16:creationId xmlns:a16="http://schemas.microsoft.com/office/drawing/2014/main" id="{738046B5-AE3A-4B83-AAA3-8DD4F7582F7B}"/>
              </a:ext>
            </a:extLst>
          </p:cNvPr>
          <p:cNvSpPr txBox="1">
            <a:spLocks/>
          </p:cNvSpPr>
          <p:nvPr/>
        </p:nvSpPr>
        <p:spPr>
          <a:xfrm>
            <a:off x="6629822" y="4863180"/>
            <a:ext cx="5186140" cy="1257839"/>
          </a:xfrm>
          <a:prstGeom prst="rect">
            <a:avLst/>
          </a:prstGeom>
        </p:spPr>
        <p:txBody>
          <a:bodyPr lIns="0" tIns="0" rIns="0" bIns="0"/>
          <a:lstStyle>
            <a:lvl1pPr marL="0" indent="0" algn="l" defTabSz="914400" rtl="0" eaLnBrk="1" latinLnBrk="0" hangingPunct="1">
              <a:spcBef>
                <a:spcPct val="20000"/>
              </a:spcBef>
              <a:buFont typeface="Arial" panose="020B0604020202020204" pitchFamily="34" charset="0"/>
              <a:buNone/>
              <a:defRPr sz="1800" kern="1200" baseline="0">
                <a:solidFill>
                  <a:srgbClr val="333F48"/>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eaLnBrk="0">
              <a:buFont typeface="Arial" panose="020B0604020202020204" pitchFamily="34" charset="0"/>
              <a:buChar char="•"/>
            </a:pPr>
            <a:r>
              <a:rPr lang="en-US" sz="1400" dirty="0">
                <a:solidFill>
                  <a:srgbClr val="FF0000"/>
                </a:solidFill>
                <a:highlight>
                  <a:srgbClr val="FFFF00"/>
                </a:highlight>
              </a:rPr>
              <a:t>Image Datasets </a:t>
            </a:r>
            <a:r>
              <a:rPr lang="en-US" sz="1400" dirty="0"/>
              <a:t>in google Drive folders and accompanying csv files </a:t>
            </a:r>
          </a:p>
          <a:p>
            <a:pPr marL="285750" indent="-285750" eaLnBrk="0">
              <a:buFont typeface="Arial" panose="020B0604020202020204" pitchFamily="34" charset="0"/>
              <a:buChar char="•"/>
            </a:pPr>
            <a:r>
              <a:rPr lang="en-US" sz="1400" dirty="0"/>
              <a:t>EDA report for dermatological datasets </a:t>
            </a:r>
            <a:r>
              <a:rPr lang="zh-CN" altLang="en-US" sz="1400" dirty="0"/>
              <a:t> </a:t>
            </a:r>
            <a:r>
              <a:rPr lang="zh-CN" altLang="en-US" sz="1400" dirty="0">
                <a:solidFill>
                  <a:srgbClr val="FF0000"/>
                </a:solidFill>
                <a:highlight>
                  <a:srgbClr val="FFFF00"/>
                </a:highlight>
              </a:rPr>
              <a:t>皮肤科数据集的数据探索</a:t>
            </a:r>
            <a:endParaRPr lang="en-US" sz="1400" dirty="0">
              <a:solidFill>
                <a:srgbClr val="FF0000"/>
              </a:solidFill>
              <a:highlight>
                <a:srgbClr val="FFFF00"/>
              </a:highlight>
            </a:endParaRPr>
          </a:p>
          <a:p>
            <a:pPr marL="285750" indent="-285750" eaLnBrk="0">
              <a:buFont typeface="Arial" panose="020B0604020202020204" pitchFamily="34" charset="0"/>
              <a:buChar char="•"/>
            </a:pPr>
            <a:r>
              <a:rPr lang="en-US" sz="1400" dirty="0"/>
              <a:t>Model codes in </a:t>
            </a:r>
            <a:r>
              <a:rPr lang="en-US" sz="1400" dirty="0" err="1">
                <a:solidFill>
                  <a:srgbClr val="FF0000"/>
                </a:solidFill>
                <a:highlight>
                  <a:srgbClr val="FFFF00"/>
                </a:highlight>
              </a:rPr>
              <a:t>Colab</a:t>
            </a:r>
            <a:r>
              <a:rPr lang="en-US" sz="1400" dirty="0"/>
              <a:t> Notebooks </a:t>
            </a:r>
          </a:p>
          <a:p>
            <a:pPr marL="285750" indent="-285750" eaLnBrk="0">
              <a:buFont typeface="Arial" panose="020B0604020202020204" pitchFamily="34" charset="0"/>
              <a:buChar char="•"/>
            </a:pPr>
            <a:r>
              <a:rPr lang="en-US" sz="1400" dirty="0"/>
              <a:t>Data </a:t>
            </a:r>
            <a:r>
              <a:rPr lang="en-US" sz="1400" dirty="0">
                <a:solidFill>
                  <a:srgbClr val="FF0000"/>
                </a:solidFill>
                <a:highlight>
                  <a:srgbClr val="FFFF00"/>
                </a:highlight>
              </a:rPr>
              <a:t>visualizations for latent inference </a:t>
            </a:r>
          </a:p>
          <a:p>
            <a:pPr marL="285750" indent="-285750" eaLnBrk="0">
              <a:buFont typeface="Arial" panose="020B0604020202020204" pitchFamily="34" charset="0"/>
              <a:buChar char="•"/>
            </a:pPr>
            <a:r>
              <a:rPr lang="en-US" sz="1400" dirty="0">
                <a:solidFill>
                  <a:srgbClr val="FF0000"/>
                </a:solidFill>
                <a:highlight>
                  <a:srgbClr val="FFFF00"/>
                </a:highlight>
              </a:rPr>
              <a:t>Model Performance </a:t>
            </a:r>
            <a:r>
              <a:rPr lang="en-US" sz="1400" dirty="0"/>
              <a:t>Reports</a:t>
            </a:r>
            <a:endParaRPr lang="en-US" sz="1400" dirty="0">
              <a:solidFill>
                <a:schemeClr val="accent1">
                  <a:lumMod val="50000"/>
                </a:schemeClr>
              </a:solidFill>
            </a:endParaRPr>
          </a:p>
        </p:txBody>
      </p:sp>
      <p:pic>
        <p:nvPicPr>
          <p:cNvPr id="3" name="Picture 2">
            <a:extLst>
              <a:ext uri="{FF2B5EF4-FFF2-40B4-BE49-F238E27FC236}">
                <a16:creationId xmlns:a16="http://schemas.microsoft.com/office/drawing/2014/main" id="{5023FDD8-B7A9-48B1-8EEE-6930A21F3FEB}"/>
              </a:ext>
            </a:extLst>
          </p:cNvPr>
          <p:cNvPicPr>
            <a:picLocks noChangeAspect="1"/>
          </p:cNvPicPr>
          <p:nvPr/>
        </p:nvPicPr>
        <p:blipFill>
          <a:blip r:embed="rId5"/>
          <a:stretch>
            <a:fillRect/>
          </a:stretch>
        </p:blipFill>
        <p:spPr>
          <a:xfrm>
            <a:off x="7858911" y="371959"/>
            <a:ext cx="3343275" cy="523875"/>
          </a:xfrm>
          <a:prstGeom prst="rect">
            <a:avLst/>
          </a:prstGeom>
        </p:spPr>
      </p:pic>
      <p:sp>
        <p:nvSpPr>
          <p:cNvPr id="4" name="TextBox 3">
            <a:extLst>
              <a:ext uri="{FF2B5EF4-FFF2-40B4-BE49-F238E27FC236}">
                <a16:creationId xmlns:a16="http://schemas.microsoft.com/office/drawing/2014/main" id="{86978C78-AB24-45C1-B1C4-8F4FE23AFAA8}"/>
              </a:ext>
            </a:extLst>
          </p:cNvPr>
          <p:cNvSpPr txBox="1"/>
          <p:nvPr/>
        </p:nvSpPr>
        <p:spPr>
          <a:xfrm>
            <a:off x="8892329" y="6272867"/>
            <a:ext cx="2406749" cy="369332"/>
          </a:xfrm>
          <a:prstGeom prst="rect">
            <a:avLst/>
          </a:prstGeom>
          <a:noFill/>
        </p:spPr>
        <p:txBody>
          <a:bodyPr wrap="none" rtlCol="0">
            <a:spAutoFit/>
          </a:bodyPr>
          <a:lstStyle/>
          <a:p>
            <a:r>
              <a:rPr lang="en-US" dirty="0">
                <a:solidFill>
                  <a:schemeClr val="accent2">
                    <a:lumMod val="60000"/>
                    <a:lumOff val="40000"/>
                  </a:schemeClr>
                </a:solidFill>
              </a:rPr>
              <a:t>https://skinopathy.com/</a:t>
            </a:r>
          </a:p>
        </p:txBody>
      </p:sp>
    </p:spTree>
    <p:extLst>
      <p:ext uri="{BB962C8B-B14F-4D97-AF65-F5344CB8AC3E}">
        <p14:creationId xmlns:p14="http://schemas.microsoft.com/office/powerpoint/2010/main" val="245335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a:xfrm>
            <a:off x="347677" y="227225"/>
            <a:ext cx="10966451" cy="882940"/>
          </a:xfrm>
        </p:spPr>
        <p:txBody>
          <a:bodyPr/>
          <a:lstStyle/>
          <a:p>
            <a:r>
              <a:rPr lang="en-US" dirty="0" err="1">
                <a:solidFill>
                  <a:schemeClr val="accent1">
                    <a:lumMod val="50000"/>
                  </a:schemeClr>
                </a:solidFill>
              </a:rPr>
              <a:t>Tarpin</a:t>
            </a:r>
            <a:r>
              <a:rPr lang="en-US" dirty="0">
                <a:solidFill>
                  <a:schemeClr val="accent1">
                    <a:lumMod val="50000"/>
                  </a:schemeClr>
                </a:solidFill>
              </a:rPr>
              <a:t> Lumber &amp; Trust</a:t>
            </a:r>
            <a:br>
              <a:rPr lang="en-US" dirty="0">
                <a:solidFill>
                  <a:schemeClr val="accent1">
                    <a:lumMod val="50000"/>
                  </a:schemeClr>
                </a:solidFill>
              </a:rPr>
            </a:br>
            <a:r>
              <a:rPr lang="zh-CN" altLang="en-US" dirty="0">
                <a:solidFill>
                  <a:srgbClr val="FF0000"/>
                </a:solidFill>
                <a:highlight>
                  <a:srgbClr val="FFFF00"/>
                </a:highlight>
              </a:rPr>
              <a:t>（材料学，物理学，三维仿真，太难）</a:t>
            </a:r>
            <a:endParaRPr lang="en-US" dirty="0">
              <a:solidFill>
                <a:srgbClr val="FF0000"/>
              </a:solidFill>
              <a:highlight>
                <a:srgbClr val="FFFF00"/>
              </a:highlight>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75414" y="899340"/>
            <a:ext cx="12116586" cy="5189071"/>
          </a:xfrm>
        </p:spPr>
        <p:txBody>
          <a:bodyPr>
            <a:normAutofit/>
          </a:bodyPr>
          <a:lstStyle/>
          <a:p>
            <a:endParaRPr lang="en-US" sz="1400" dirty="0"/>
          </a:p>
          <a:p>
            <a:r>
              <a:rPr lang="en-US" sz="2800" dirty="0" err="1">
                <a:solidFill>
                  <a:schemeClr val="accent1">
                    <a:lumMod val="50000"/>
                  </a:schemeClr>
                </a:solidFill>
              </a:rPr>
              <a:t>Tarpin</a:t>
            </a:r>
            <a:r>
              <a:rPr lang="en-US" sz="2800" dirty="0">
                <a:solidFill>
                  <a:schemeClr val="accent1">
                    <a:lumMod val="50000"/>
                  </a:schemeClr>
                </a:solidFill>
              </a:rPr>
              <a:t> Lumber &amp; Trust</a:t>
            </a:r>
          </a:p>
          <a:p>
            <a:endParaRPr lang="en-US" sz="1400" dirty="0"/>
          </a:p>
          <a:p>
            <a:endParaRPr lang="en-US" sz="1400" dirty="0"/>
          </a:p>
          <a:p>
            <a:pPr>
              <a:lnSpc>
                <a:spcPct val="150000"/>
              </a:lnSpc>
            </a:pPr>
            <a:r>
              <a:rPr lang="en-US" dirty="0" err="1"/>
              <a:t>Tarpin</a:t>
            </a:r>
            <a:r>
              <a:rPr lang="en-US" dirty="0"/>
              <a:t> lumber is a local manufacturer that makes roof trusses.  For many custom homes they have </a:t>
            </a:r>
            <a:r>
              <a:rPr lang="en-US" dirty="0" err="1"/>
              <a:t>uniques</a:t>
            </a:r>
            <a:r>
              <a:rPr lang="en-US" dirty="0"/>
              <a:t> designs and various sizes. Repairing these trusses to be loaded on the truck to become a time consuming task taking up to 20 minutes to properly layer the trusses.  They are looking for an AI system that will assist with load planning for trusses to be loaded on trucks properly.</a:t>
            </a:r>
            <a:r>
              <a:rPr lang="zh-CN" altLang="en-US" dirty="0"/>
              <a:t> </a:t>
            </a:r>
            <a:r>
              <a:rPr lang="zh-CN" altLang="en-US" dirty="0">
                <a:solidFill>
                  <a:srgbClr val="FF0000"/>
                </a:solidFill>
                <a:highlight>
                  <a:srgbClr val="FFFF00"/>
                </a:highlight>
              </a:rPr>
              <a:t>定制房顶衍架在卡车上最优化装载，物理系统平衡点，结构强度如何存放到卡车上（要了解材料特性），重心（吊装动态），平衡性（运输稳定性）</a:t>
            </a:r>
            <a:endParaRPr lang="en-US" dirty="0">
              <a:solidFill>
                <a:srgbClr val="FF0000"/>
              </a:solidFill>
              <a:highlight>
                <a:srgbClr val="FFFF00"/>
              </a:highlight>
            </a:endParaRPr>
          </a:p>
          <a:p>
            <a:pPr marL="285750" indent="-285750">
              <a:lnSpc>
                <a:spcPct val="150000"/>
              </a:lnSpc>
              <a:buFont typeface="Arial" panose="020B0604020202020204" pitchFamily="34" charset="0"/>
              <a:buChar char="•"/>
            </a:pPr>
            <a:r>
              <a:rPr lang="en-US" dirty="0"/>
              <a:t>How to efficacity pile stack and sequence.  </a:t>
            </a:r>
          </a:p>
          <a:p>
            <a:pPr marL="285750" indent="-285750">
              <a:lnSpc>
                <a:spcPct val="150000"/>
              </a:lnSpc>
              <a:buFont typeface="Arial" panose="020B0604020202020204" pitchFamily="34" charset="0"/>
              <a:buChar char="•"/>
            </a:pPr>
            <a:r>
              <a:rPr lang="en-US" dirty="0"/>
              <a:t>Lots of rules around weight and position. </a:t>
            </a:r>
          </a:p>
          <a:p>
            <a:pPr marL="285750" indent="-285750">
              <a:lnSpc>
                <a:spcPct val="150000"/>
              </a:lnSpc>
              <a:buFont typeface="Arial" panose="020B0604020202020204" pitchFamily="34" charset="0"/>
              <a:buChar char="•"/>
            </a:pPr>
            <a:r>
              <a:rPr lang="en-US" dirty="0"/>
              <a:t>Like </a:t>
            </a:r>
            <a:r>
              <a:rPr lang="en-US" dirty="0" err="1"/>
              <a:t>tetris</a:t>
            </a:r>
            <a:r>
              <a:rPr lang="en-US" dirty="0"/>
              <a:t>. </a:t>
            </a:r>
          </a:p>
          <a:p>
            <a:endParaRPr lang="en-US" dirty="0"/>
          </a:p>
        </p:txBody>
      </p:sp>
      <p:sp>
        <p:nvSpPr>
          <p:cNvPr id="9" name="Rectangle 8">
            <a:extLst>
              <a:ext uri="{FF2B5EF4-FFF2-40B4-BE49-F238E27FC236}">
                <a16:creationId xmlns:a16="http://schemas.microsoft.com/office/drawing/2014/main" id="{E3BDA082-6999-48F8-86D9-5C6FD062E04E}"/>
              </a:ext>
            </a:extLst>
          </p:cNvPr>
          <p:cNvSpPr/>
          <p:nvPr/>
        </p:nvSpPr>
        <p:spPr>
          <a:xfrm>
            <a:off x="173199" y="1795825"/>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2050" name="Picture 2" descr="Tarpin Lumber Inc. - Home | Facebook">
            <a:extLst>
              <a:ext uri="{FF2B5EF4-FFF2-40B4-BE49-F238E27FC236}">
                <a16:creationId xmlns:a16="http://schemas.microsoft.com/office/drawing/2014/main" id="{7B2B9D26-A124-485F-B814-9C0236DC0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2300" y="169612"/>
            <a:ext cx="1366151" cy="13661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9979CFB-DED7-45FD-AA39-8EE02BB1F095}"/>
              </a:ext>
            </a:extLst>
          </p:cNvPr>
          <p:cNvSpPr txBox="1"/>
          <p:nvPr/>
        </p:nvSpPr>
        <p:spPr>
          <a:xfrm>
            <a:off x="8942664" y="6319056"/>
            <a:ext cx="2499339" cy="369332"/>
          </a:xfrm>
          <a:prstGeom prst="rect">
            <a:avLst/>
          </a:prstGeom>
          <a:noFill/>
        </p:spPr>
        <p:txBody>
          <a:bodyPr wrap="none" rtlCol="0">
            <a:spAutoFit/>
          </a:bodyPr>
          <a:lstStyle/>
          <a:p>
            <a:r>
              <a:rPr lang="en-US" dirty="0">
                <a:solidFill>
                  <a:schemeClr val="accent2">
                    <a:lumMod val="60000"/>
                    <a:lumOff val="40000"/>
                  </a:schemeClr>
                </a:solidFill>
              </a:rPr>
              <a:t>https://www.tarpin.com/</a:t>
            </a:r>
          </a:p>
        </p:txBody>
      </p:sp>
    </p:spTree>
    <p:extLst>
      <p:ext uri="{BB962C8B-B14F-4D97-AF65-F5344CB8AC3E}">
        <p14:creationId xmlns:p14="http://schemas.microsoft.com/office/powerpoint/2010/main" val="124686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a:solidFill>
                  <a:schemeClr val="accent1">
                    <a:lumMod val="50000"/>
                  </a:schemeClr>
                </a:solidFill>
              </a:rPr>
              <a:t>Propensity</a:t>
            </a:r>
            <a:r>
              <a:rPr lang="zh-CN" altLang="en-US" dirty="0">
                <a:solidFill>
                  <a:schemeClr val="accent1">
                    <a:lumMod val="50000"/>
                  </a:schemeClr>
                </a:solidFill>
              </a:rPr>
              <a:t>（</a:t>
            </a:r>
            <a:r>
              <a:rPr lang="zh-CN" altLang="en-CN" sz="2800" dirty="0">
                <a:solidFill>
                  <a:srgbClr val="FF0000"/>
                </a:solidFill>
                <a:highlight>
                  <a:srgbClr val="FFFF00"/>
                </a:highlight>
              </a:rPr>
              <a:t>搞一个</a:t>
            </a:r>
            <a:r>
              <a:rPr lang="zh-CN" altLang="en-US" sz="2800" dirty="0">
                <a:solidFill>
                  <a:srgbClr val="FF0000"/>
                </a:solidFill>
                <a:highlight>
                  <a:srgbClr val="FFFF00"/>
                </a:highlight>
              </a:rPr>
              <a:t>完整的</a:t>
            </a:r>
            <a:r>
              <a:rPr lang="en-US" altLang="zh-CN" sz="2800" dirty="0">
                <a:solidFill>
                  <a:srgbClr val="FF0000"/>
                </a:solidFill>
                <a:highlight>
                  <a:srgbClr val="FFFF00"/>
                </a:highlight>
              </a:rPr>
              <a:t> NLP </a:t>
            </a:r>
            <a:r>
              <a:rPr lang="zh-CN" altLang="en-US" sz="2800" dirty="0">
                <a:solidFill>
                  <a:srgbClr val="FF0000"/>
                </a:solidFill>
                <a:highlight>
                  <a:srgbClr val="FFFF00"/>
                </a:highlight>
              </a:rPr>
              <a:t>系统。。</a:t>
            </a:r>
            <a:r>
              <a:rPr lang="en-US" altLang="zh-CN" sz="2800" dirty="0">
                <a:solidFill>
                  <a:srgbClr val="FF0000"/>
                </a:solidFill>
                <a:highlight>
                  <a:srgbClr val="FFFF00"/>
                </a:highlight>
              </a:rPr>
              <a:t>NLP </a:t>
            </a:r>
            <a:r>
              <a:rPr lang="zh-CN" altLang="en-US" sz="2800" dirty="0">
                <a:solidFill>
                  <a:srgbClr val="FF0000"/>
                </a:solidFill>
                <a:highlight>
                  <a:srgbClr val="FFFF00"/>
                </a:highlight>
              </a:rPr>
              <a:t>博士水平吧，太难</a:t>
            </a:r>
            <a:r>
              <a:rPr lang="zh-CN" altLang="en-US" dirty="0">
                <a:solidFill>
                  <a:schemeClr val="accent1">
                    <a:lumMod val="50000"/>
                  </a:schemeClr>
                </a:solidFill>
              </a:rPr>
              <a:t>）</a:t>
            </a:r>
            <a:endParaRPr lang="en-US" dirty="0">
              <a:solidFill>
                <a:schemeClr val="accent1">
                  <a:lumMod val="50000"/>
                </a:schemeClr>
              </a:solidFill>
            </a:endParaRP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97785" y="933166"/>
            <a:ext cx="12116586" cy="5189071"/>
          </a:xfrm>
        </p:spPr>
        <p:txBody>
          <a:bodyPr>
            <a:normAutofit/>
          </a:bodyPr>
          <a:lstStyle/>
          <a:p>
            <a:endParaRPr lang="en-US" sz="1400" dirty="0"/>
          </a:p>
          <a:p>
            <a:endParaRPr lang="en-US" sz="1400" dirty="0"/>
          </a:p>
          <a:p>
            <a:endParaRPr lang="en-US" sz="1400" dirty="0"/>
          </a:p>
          <a:p>
            <a:r>
              <a:rPr lang="en-US" sz="1800" dirty="0"/>
              <a:t>The prevalence of cell phones with voice recorders and the more sophisticated responses of chatbots have made it possible to measure the variables which determine the flow of conversation in real time.  In the literature, conversations are thought of as a form of discourse (oral as opposed to written) and discourse is defined as a continuous stretch of language that conveys a message whether that is a sentence, a single word or even part of a word. While conversation is the most common form of discourse, it is the least studied either in typical or clinical populations. This project intends to develop a deep learning model that is based on these linguistic constituents such that it will detect the user’s unique speech fingerprint and also, an analysis will show how these patterns might also reveal speech deficits. </a:t>
            </a:r>
            <a:r>
              <a:rPr lang="zh-CN" altLang="en-US" sz="1800" dirty="0">
                <a:solidFill>
                  <a:srgbClr val="FF0000"/>
                </a:solidFill>
                <a:highlight>
                  <a:srgbClr val="FFFF00"/>
                </a:highlight>
              </a:rPr>
              <a:t>（检测用户的独特语音指纹）</a:t>
            </a:r>
            <a:endParaRPr lang="en-US" sz="1800" dirty="0">
              <a:solidFill>
                <a:srgbClr val="FF0000"/>
              </a:solidFill>
              <a:highlight>
                <a:srgbClr val="FFFF00"/>
              </a:highlight>
            </a:endParaRPr>
          </a:p>
          <a:p>
            <a:endParaRPr lang="en-US" sz="1800" dirty="0"/>
          </a:p>
          <a:p>
            <a:pPr lvl="0"/>
            <a:r>
              <a:rPr lang="en-CA" b="1" dirty="0"/>
              <a:t>Specific Objectives</a:t>
            </a:r>
            <a:endParaRPr lang="en-US" dirty="0"/>
          </a:p>
          <a:p>
            <a:pPr marL="285750" lvl="0" indent="-285750">
              <a:buFont typeface="Arial" panose="020B0604020202020204" pitchFamily="34" charset="0"/>
              <a:buChar char="•"/>
            </a:pPr>
            <a:r>
              <a:rPr lang="en-CA" dirty="0"/>
              <a:t>Designs a model which identifies an individual’s idiosyncratic lexicon (their manner of speaking) and a model which recognises a user’s impairments.</a:t>
            </a:r>
            <a:r>
              <a:rPr lang="zh-CN" altLang="en-US" dirty="0">
                <a:solidFill>
                  <a:srgbClr val="FF0000"/>
                </a:solidFill>
                <a:highlight>
                  <a:srgbClr val="FFFF00"/>
                </a:highlight>
              </a:rPr>
              <a:t>（设计一个识别个人特殊词汇（说话方式）的模型和一个识别用户缺陷的模型。）</a:t>
            </a:r>
            <a:endParaRPr lang="en-US" dirty="0">
              <a:solidFill>
                <a:srgbClr val="FF0000"/>
              </a:solidFill>
              <a:highlight>
                <a:srgbClr val="FFFF00"/>
              </a:highlight>
            </a:endParaRPr>
          </a:p>
          <a:p>
            <a:pPr marL="285750" lvl="0" indent="-285750">
              <a:buFont typeface="Arial" panose="020B0604020202020204" pitchFamily="34" charset="0"/>
              <a:buChar char="•"/>
            </a:pPr>
            <a:r>
              <a:rPr lang="en-CA" dirty="0"/>
              <a:t>To specify the tools needed to build the system and how to use them.</a:t>
            </a:r>
            <a:r>
              <a:rPr lang="zh-CN" altLang="en-US" dirty="0">
                <a:solidFill>
                  <a:srgbClr val="FF0000"/>
                </a:solidFill>
                <a:highlight>
                  <a:srgbClr val="FFFF00"/>
                </a:highlight>
              </a:rPr>
              <a:t>（指定构建系统所需的工具以及如何使用它们）</a:t>
            </a:r>
            <a:endParaRPr lang="en-US" dirty="0">
              <a:solidFill>
                <a:srgbClr val="FF0000"/>
              </a:solidFill>
              <a:highlight>
                <a:srgbClr val="FFFF00"/>
              </a:highlight>
            </a:endParaRPr>
          </a:p>
          <a:p>
            <a:pPr marL="285750" lvl="0" indent="-285750">
              <a:buFont typeface="Arial" panose="020B0604020202020204" pitchFamily="34" charset="0"/>
              <a:buChar char="•"/>
            </a:pPr>
            <a:r>
              <a:rPr lang="en-CA" dirty="0"/>
              <a:t>Design the architecture and the interfaces for the proposed system.</a:t>
            </a:r>
            <a:r>
              <a:rPr lang="zh-CN" altLang="en-US" dirty="0">
                <a:solidFill>
                  <a:srgbClr val="FF0000"/>
                </a:solidFill>
                <a:highlight>
                  <a:srgbClr val="FFFF00"/>
                </a:highlight>
              </a:rPr>
              <a:t>（设计拟建系统的体系结构和接口。）</a:t>
            </a:r>
            <a:endParaRPr lang="en-US" dirty="0">
              <a:solidFill>
                <a:srgbClr val="FF0000"/>
              </a:solidFill>
              <a:highlight>
                <a:srgbClr val="FFFF00"/>
              </a:highlight>
            </a:endParaRPr>
          </a:p>
          <a:p>
            <a:pPr marL="285750" lvl="0" indent="-285750">
              <a:buFont typeface="Arial" panose="020B0604020202020204" pitchFamily="34" charset="0"/>
              <a:buChar char="•"/>
            </a:pPr>
            <a:r>
              <a:rPr lang="en-CA" dirty="0"/>
              <a:t>Implement a functional system and the test the system.</a:t>
            </a:r>
            <a:r>
              <a:rPr lang="zh-CN" altLang="en-US" dirty="0">
                <a:solidFill>
                  <a:srgbClr val="FF0000"/>
                </a:solidFill>
                <a:highlight>
                  <a:srgbClr val="FFFF00"/>
                </a:highlight>
              </a:rPr>
              <a:t>（实施功能系统并测试系统。）</a:t>
            </a:r>
            <a:endParaRPr lang="en-US" dirty="0">
              <a:solidFill>
                <a:srgbClr val="FF0000"/>
              </a:solidFill>
              <a:highlight>
                <a:srgbClr val="FFFF00"/>
              </a:highlight>
            </a:endParaRPr>
          </a:p>
          <a:p>
            <a:endParaRPr lang="en-US" sz="1800" dirty="0"/>
          </a:p>
        </p:txBody>
      </p:sp>
      <p:sp>
        <p:nvSpPr>
          <p:cNvPr id="9" name="Rectangle 8">
            <a:extLst>
              <a:ext uri="{FF2B5EF4-FFF2-40B4-BE49-F238E27FC236}">
                <a16:creationId xmlns:a16="http://schemas.microsoft.com/office/drawing/2014/main" id="{E3BDA082-6999-48F8-86D9-5C6FD062E04E}"/>
              </a:ext>
            </a:extLst>
          </p:cNvPr>
          <p:cNvSpPr/>
          <p:nvPr/>
        </p:nvSpPr>
        <p:spPr>
          <a:xfrm>
            <a:off x="159051" y="1255414"/>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7" name="Graphic 6" descr="Star">
            <a:extLst>
              <a:ext uri="{FF2B5EF4-FFF2-40B4-BE49-F238E27FC236}">
                <a16:creationId xmlns:a16="http://schemas.microsoft.com/office/drawing/2014/main" id="{5E60C2D8-91C5-4843-BDDE-192DFA4D06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2186" y="169612"/>
            <a:ext cx="914400" cy="914400"/>
          </a:xfrm>
          <a:prstGeom prst="rect">
            <a:avLst/>
          </a:prstGeom>
        </p:spPr>
      </p:pic>
    </p:spTree>
    <p:extLst>
      <p:ext uri="{BB962C8B-B14F-4D97-AF65-F5344CB8AC3E}">
        <p14:creationId xmlns:p14="http://schemas.microsoft.com/office/powerpoint/2010/main" val="346849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p:txBody>
          <a:bodyPr/>
          <a:lstStyle/>
          <a:p>
            <a:r>
              <a:rPr lang="en-US" dirty="0">
                <a:solidFill>
                  <a:schemeClr val="accent1">
                    <a:lumMod val="50000"/>
                  </a:schemeClr>
                </a:solidFill>
              </a:rPr>
              <a:t>Georgian College</a:t>
            </a: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75414" y="1008667"/>
            <a:ext cx="12116586" cy="5189071"/>
          </a:xfrm>
        </p:spPr>
        <p:txBody>
          <a:bodyPr>
            <a:normAutofit/>
          </a:bodyPr>
          <a:lstStyle/>
          <a:p>
            <a:pPr lvl="0"/>
            <a:r>
              <a:rPr lang="en-US" sz="2800" dirty="0">
                <a:solidFill>
                  <a:schemeClr val="accent1">
                    <a:lumMod val="50000"/>
                  </a:schemeClr>
                </a:solidFill>
              </a:rPr>
              <a:t>Pepper Robot</a:t>
            </a:r>
            <a:r>
              <a:rPr lang="zh-CN" altLang="en-US" sz="2800" dirty="0">
                <a:solidFill>
                  <a:schemeClr val="accent1">
                    <a:lumMod val="50000"/>
                  </a:schemeClr>
                </a:solidFill>
              </a:rPr>
              <a:t>（</a:t>
            </a:r>
            <a:r>
              <a:rPr lang="zh-CN" altLang="en-US" sz="2800" dirty="0">
                <a:solidFill>
                  <a:srgbClr val="FF0000"/>
                </a:solidFill>
                <a:highlight>
                  <a:srgbClr val="FFFF00"/>
                </a:highlight>
              </a:rPr>
              <a:t>看起来是个半成品，易</a:t>
            </a:r>
            <a:r>
              <a:rPr lang="zh-CN" altLang="en-US" sz="2800" dirty="0">
                <a:solidFill>
                  <a:schemeClr val="accent1">
                    <a:lumMod val="50000"/>
                  </a:schemeClr>
                </a:solidFill>
              </a:rPr>
              <a:t>）</a:t>
            </a:r>
            <a:endParaRPr lang="en-US" sz="1400" dirty="0"/>
          </a:p>
          <a:p>
            <a:endParaRPr lang="en-US" sz="1400" dirty="0"/>
          </a:p>
          <a:p>
            <a:endParaRPr lang="en-US" sz="1400" dirty="0"/>
          </a:p>
          <a:p>
            <a:r>
              <a:rPr lang="en-US" sz="1400" dirty="0"/>
              <a:t>Pepper is a semi-humanoid robot manufactured by SoftBank Robotics, designed with the ability to read emotions.  Pepper is currently being used as a receptionist at several offices in the UK and is able to identify visitors with the use of facial recognition, send alerts for meeting organizers and arrange for drinks to be made. Pepper is able to chat autonomously to prospective clients.</a:t>
            </a:r>
            <a:r>
              <a:rPr lang="zh-CN" altLang="en-US" sz="1400" dirty="0"/>
              <a:t> （</a:t>
            </a:r>
            <a:r>
              <a:rPr lang="en-US" altLang="zh-CN" sz="1400" dirty="0">
                <a:solidFill>
                  <a:srgbClr val="FF0000"/>
                </a:solidFill>
                <a:highlight>
                  <a:srgbClr val="FFFF00"/>
                </a:highlight>
              </a:rPr>
              <a:t>Pepper</a:t>
            </a:r>
            <a:r>
              <a:rPr lang="zh-CN" altLang="en-US" sz="1400" dirty="0">
                <a:solidFill>
                  <a:srgbClr val="FF0000"/>
                </a:solidFill>
                <a:highlight>
                  <a:srgbClr val="FFFF00"/>
                </a:highlight>
              </a:rPr>
              <a:t>是软银机器人公司制造的半人形机器人，具有阅读情绪的能力。</a:t>
            </a:r>
            <a:r>
              <a:rPr lang="en-US" altLang="zh-CN" sz="1400" dirty="0">
                <a:solidFill>
                  <a:srgbClr val="FF0000"/>
                </a:solidFill>
                <a:highlight>
                  <a:srgbClr val="FFFF00"/>
                </a:highlight>
              </a:rPr>
              <a:t>Pepper</a:t>
            </a:r>
            <a:r>
              <a:rPr lang="zh-CN" altLang="en-US" sz="1400" dirty="0">
                <a:solidFill>
                  <a:srgbClr val="FF0000"/>
                </a:solidFill>
                <a:highlight>
                  <a:srgbClr val="FFFF00"/>
                </a:highlight>
              </a:rPr>
              <a:t>目前在英国的几家办公室担任接待员，能够通过面部识别识别访客，向会议组织者发送警报，并安排制作饮料。</a:t>
            </a:r>
            <a:r>
              <a:rPr lang="en-US" altLang="zh-CN" sz="1400" dirty="0">
                <a:solidFill>
                  <a:srgbClr val="FF0000"/>
                </a:solidFill>
                <a:highlight>
                  <a:srgbClr val="FFFF00"/>
                </a:highlight>
              </a:rPr>
              <a:t>Pepper</a:t>
            </a:r>
            <a:r>
              <a:rPr lang="zh-CN" altLang="en-US" sz="1400" dirty="0">
                <a:solidFill>
                  <a:srgbClr val="FF0000"/>
                </a:solidFill>
                <a:highlight>
                  <a:srgbClr val="FFFF00"/>
                </a:highlight>
              </a:rPr>
              <a:t>能够自动与潜在客户聊天。</a:t>
            </a:r>
            <a:r>
              <a:rPr lang="zh-CN" altLang="en-US" sz="1400" dirty="0"/>
              <a:t>）</a:t>
            </a:r>
            <a:endParaRPr lang="en-US" dirty="0"/>
          </a:p>
        </p:txBody>
      </p:sp>
      <p:sp>
        <p:nvSpPr>
          <p:cNvPr id="9" name="Rectangle 8">
            <a:extLst>
              <a:ext uri="{FF2B5EF4-FFF2-40B4-BE49-F238E27FC236}">
                <a16:creationId xmlns:a16="http://schemas.microsoft.com/office/drawing/2014/main" id="{E3BDA082-6999-48F8-86D9-5C6FD062E04E}"/>
              </a:ext>
            </a:extLst>
          </p:cNvPr>
          <p:cNvSpPr/>
          <p:nvPr/>
        </p:nvSpPr>
        <p:spPr>
          <a:xfrm>
            <a:off x="148586" y="1597956"/>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6" name="Picture 5">
            <a:extLst>
              <a:ext uri="{FF2B5EF4-FFF2-40B4-BE49-F238E27FC236}">
                <a16:creationId xmlns:a16="http://schemas.microsoft.com/office/drawing/2014/main" id="{96704401-CC6E-44A9-8AF9-312918ABB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4445" y="326512"/>
            <a:ext cx="2637741" cy="643507"/>
          </a:xfrm>
          <a:prstGeom prst="rect">
            <a:avLst/>
          </a:prstGeom>
        </p:spPr>
      </p:pic>
    </p:spTree>
    <p:extLst>
      <p:ext uri="{BB962C8B-B14F-4D97-AF65-F5344CB8AC3E}">
        <p14:creationId xmlns:p14="http://schemas.microsoft.com/office/powerpoint/2010/main" val="275279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0E69-4338-4EF8-B749-0E8E185A7452}"/>
              </a:ext>
            </a:extLst>
          </p:cNvPr>
          <p:cNvSpPr>
            <a:spLocks noGrp="1"/>
          </p:cNvSpPr>
          <p:nvPr>
            <p:ph type="title"/>
          </p:nvPr>
        </p:nvSpPr>
        <p:spPr>
          <a:xfrm>
            <a:off x="406400" y="585133"/>
            <a:ext cx="10966451" cy="572029"/>
          </a:xfrm>
        </p:spPr>
        <p:txBody>
          <a:bodyPr/>
          <a:lstStyle/>
          <a:p>
            <a:r>
              <a:rPr lang="en-US" dirty="0">
                <a:solidFill>
                  <a:schemeClr val="accent1">
                    <a:lumMod val="50000"/>
                  </a:schemeClr>
                </a:solidFill>
              </a:rPr>
              <a:t>Simcoe Health and Emergency Services</a:t>
            </a:r>
          </a:p>
        </p:txBody>
      </p:sp>
      <p:sp>
        <p:nvSpPr>
          <p:cNvPr id="8" name="Content Placeholder 7">
            <a:extLst>
              <a:ext uri="{FF2B5EF4-FFF2-40B4-BE49-F238E27FC236}">
                <a16:creationId xmlns:a16="http://schemas.microsoft.com/office/drawing/2014/main" id="{5AC6A9D3-98CC-41A7-8CC7-5DB326A4D91A}"/>
              </a:ext>
            </a:extLst>
          </p:cNvPr>
          <p:cNvSpPr>
            <a:spLocks noGrp="1"/>
          </p:cNvSpPr>
          <p:nvPr>
            <p:ph sz="quarter" idx="12"/>
          </p:nvPr>
        </p:nvSpPr>
        <p:spPr>
          <a:xfrm>
            <a:off x="75414" y="1008667"/>
            <a:ext cx="12116586" cy="5189071"/>
          </a:xfrm>
        </p:spPr>
        <p:txBody>
          <a:bodyPr>
            <a:normAutofit/>
          </a:bodyPr>
          <a:lstStyle/>
          <a:p>
            <a:pPr lvl="0"/>
            <a:r>
              <a:rPr lang="en-US" sz="2800" dirty="0">
                <a:solidFill>
                  <a:schemeClr val="accent1">
                    <a:lumMod val="50000"/>
                  </a:schemeClr>
                </a:solidFill>
              </a:rPr>
              <a:t>Dispatch Simulator</a:t>
            </a:r>
            <a:r>
              <a:rPr lang="zh-CN" altLang="en-US" sz="2800" dirty="0">
                <a:solidFill>
                  <a:schemeClr val="accent1">
                    <a:lumMod val="50000"/>
                  </a:schemeClr>
                </a:solidFill>
              </a:rPr>
              <a:t>（</a:t>
            </a:r>
            <a:r>
              <a:rPr lang="zh-CN" altLang="en-US" sz="2800" dirty="0">
                <a:solidFill>
                  <a:srgbClr val="FF0000"/>
                </a:solidFill>
                <a:highlight>
                  <a:srgbClr val="FFFF00"/>
                </a:highlight>
              </a:rPr>
              <a:t>调度模拟器</a:t>
            </a:r>
            <a:r>
              <a:rPr lang="zh-CN" altLang="en-US" sz="2800" dirty="0">
                <a:solidFill>
                  <a:schemeClr val="accent1">
                    <a:lumMod val="50000"/>
                  </a:schemeClr>
                </a:solidFill>
              </a:rPr>
              <a:t>）</a:t>
            </a:r>
            <a:endParaRPr lang="en-US" sz="1400" dirty="0"/>
          </a:p>
          <a:p>
            <a:endParaRPr lang="en-US" sz="1400" dirty="0"/>
          </a:p>
          <a:p>
            <a:endParaRPr lang="en-US" sz="1400" dirty="0"/>
          </a:p>
          <a:p>
            <a:r>
              <a:rPr lang="en-US" sz="2000" dirty="0"/>
              <a:t>The county‘s health department Is seeking to leverage AI which would help improve the overall quality of service to stakeholders. As a first step, we are looking to create a dispatch call simulator For the county. In addition to reviewing their historical call data in an effort to create a data model that can later be used to determine the impact of population growth on projected dispatch calls. </a:t>
            </a:r>
            <a:r>
              <a:rPr lang="zh-CN" altLang="en-US" sz="2000" dirty="0"/>
              <a:t>（</a:t>
            </a:r>
            <a:r>
              <a:rPr lang="zh-CN" altLang="en-US" sz="2000" dirty="0">
                <a:solidFill>
                  <a:srgbClr val="FF0000"/>
                </a:solidFill>
                <a:highlight>
                  <a:srgbClr val="FFFF00"/>
                </a:highlight>
              </a:rPr>
              <a:t>该县的卫生部门正在寻求利用人工智能，这将有助于提高利益相关者的整体服务质量。作为第一步，我们希望为该县创建一个调度呼叫模拟器。除了审查他们的历史呼叫数据，以创建一个数据模型，稍后可以使用该模型来确定人口增长对预计调度呼叫的影响。</a:t>
            </a:r>
            <a:r>
              <a:rPr lang="zh-CN" altLang="en-US" sz="2000" dirty="0"/>
              <a:t>）</a:t>
            </a:r>
            <a:endParaRPr lang="en-US" altLang="zh-CN" sz="2000" dirty="0"/>
          </a:p>
          <a:p>
            <a:endParaRPr lang="en-US" sz="2000" dirty="0"/>
          </a:p>
          <a:p>
            <a:r>
              <a:rPr lang="en-US" sz="2000" dirty="0" err="1">
                <a:solidFill>
                  <a:srgbClr val="FF0000"/>
                </a:solidFill>
                <a:highlight>
                  <a:srgbClr val="FFFF00"/>
                </a:highlight>
              </a:rPr>
              <a:t>易</a:t>
            </a:r>
            <a:endParaRPr lang="en-US" sz="2000" dirty="0">
              <a:solidFill>
                <a:srgbClr val="FF0000"/>
              </a:solidFill>
              <a:highlight>
                <a:srgbClr val="FFFF00"/>
              </a:highlight>
            </a:endParaRPr>
          </a:p>
          <a:p>
            <a:r>
              <a:rPr lang="zh-CN" altLang="en-US" sz="2000" dirty="0">
                <a:solidFill>
                  <a:srgbClr val="FF0000"/>
                </a:solidFill>
                <a:highlight>
                  <a:srgbClr val="FFFF00"/>
                </a:highlight>
              </a:rPr>
              <a:t>用历史调度数据，做推荐系统和动态决策，或者说动态规划？</a:t>
            </a:r>
            <a:endParaRPr lang="en-US" altLang="zh-CN" sz="2000" dirty="0">
              <a:solidFill>
                <a:srgbClr val="FF0000"/>
              </a:solidFill>
              <a:highlight>
                <a:srgbClr val="FFFF00"/>
              </a:highlight>
            </a:endParaRPr>
          </a:p>
          <a:p>
            <a:r>
              <a:rPr lang="en-US" altLang="zh-CN" sz="2000" dirty="0">
                <a:solidFill>
                  <a:srgbClr val="FF0000"/>
                </a:solidFill>
                <a:highlight>
                  <a:srgbClr val="FFFF00"/>
                </a:highlight>
              </a:rPr>
              <a:t>1</a:t>
            </a:r>
            <a:r>
              <a:rPr lang="zh-CN" altLang="en-US" sz="2000" dirty="0">
                <a:solidFill>
                  <a:srgbClr val="FF0000"/>
                </a:solidFill>
                <a:highlight>
                  <a:srgbClr val="FFFF00"/>
                </a:highlight>
              </a:rPr>
              <a:t>、实现一个 </a:t>
            </a:r>
            <a:r>
              <a:rPr lang="en-US" altLang="zh-CN" sz="2000" dirty="0">
                <a:solidFill>
                  <a:srgbClr val="FF0000"/>
                </a:solidFill>
                <a:highlight>
                  <a:srgbClr val="FFFF00"/>
                </a:highlight>
              </a:rPr>
              <a:t>job</a:t>
            </a:r>
            <a:r>
              <a:rPr lang="zh-CN" altLang="en-US" sz="2000" dirty="0">
                <a:solidFill>
                  <a:srgbClr val="FF0000"/>
                </a:solidFill>
                <a:highlight>
                  <a:srgbClr val="FFFF00"/>
                </a:highlight>
              </a:rPr>
              <a:t> 调度系统，从可选择的资源中选择匹配关系</a:t>
            </a:r>
            <a:endParaRPr lang="en-US" altLang="zh-CN" sz="2000" dirty="0">
              <a:solidFill>
                <a:srgbClr val="FF0000"/>
              </a:solidFill>
              <a:highlight>
                <a:srgbClr val="FFFF00"/>
              </a:highlight>
            </a:endParaRPr>
          </a:p>
          <a:p>
            <a:r>
              <a:rPr lang="en-US" altLang="zh-CN" sz="2000" dirty="0">
                <a:solidFill>
                  <a:srgbClr val="FF0000"/>
                </a:solidFill>
                <a:highlight>
                  <a:srgbClr val="FFFF00"/>
                </a:highlight>
              </a:rPr>
              <a:t>2</a:t>
            </a:r>
            <a:r>
              <a:rPr lang="zh-CN" altLang="en-US" sz="2000" dirty="0">
                <a:solidFill>
                  <a:srgbClr val="FF0000"/>
                </a:solidFill>
                <a:highlight>
                  <a:srgbClr val="FFFF00"/>
                </a:highlight>
              </a:rPr>
              <a:t>、加入对未来趋势的预测，为可选择的候选项提供一个未来不会被错误分配的概率？优化配置。</a:t>
            </a:r>
            <a:endParaRPr lang="en-US" sz="2000" dirty="0">
              <a:solidFill>
                <a:srgbClr val="FF0000"/>
              </a:solidFill>
              <a:highlight>
                <a:srgbClr val="FFFF00"/>
              </a:highlight>
            </a:endParaRPr>
          </a:p>
        </p:txBody>
      </p:sp>
      <p:sp>
        <p:nvSpPr>
          <p:cNvPr id="9" name="Rectangle 8">
            <a:extLst>
              <a:ext uri="{FF2B5EF4-FFF2-40B4-BE49-F238E27FC236}">
                <a16:creationId xmlns:a16="http://schemas.microsoft.com/office/drawing/2014/main" id="{E3BDA082-6999-48F8-86D9-5C6FD062E04E}"/>
              </a:ext>
            </a:extLst>
          </p:cNvPr>
          <p:cNvSpPr/>
          <p:nvPr/>
        </p:nvSpPr>
        <p:spPr>
          <a:xfrm>
            <a:off x="167439" y="1572683"/>
            <a:ext cx="2556907" cy="24978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a:solidFill>
                    <a:schemeClr val="accent1">
                      <a:lumMod val="50000"/>
                    </a:schemeClr>
                  </a:solidFill>
                </a:ln>
              </a:rPr>
              <a:t>Project Description</a:t>
            </a:r>
          </a:p>
        </p:txBody>
      </p:sp>
      <p:pic>
        <p:nvPicPr>
          <p:cNvPr id="7" name="Graphic 6" descr="Star">
            <a:extLst>
              <a:ext uri="{FF2B5EF4-FFF2-40B4-BE49-F238E27FC236}">
                <a16:creationId xmlns:a16="http://schemas.microsoft.com/office/drawing/2014/main" id="{5E60C2D8-91C5-4843-BDDE-192DFA4D06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2186" y="169612"/>
            <a:ext cx="914400" cy="914400"/>
          </a:xfrm>
          <a:prstGeom prst="rect">
            <a:avLst/>
          </a:prstGeom>
        </p:spPr>
      </p:pic>
      <p:pic>
        <p:nvPicPr>
          <p:cNvPr id="5124" name="Picture 4" descr="Simcoe County">
            <a:extLst>
              <a:ext uri="{FF2B5EF4-FFF2-40B4-BE49-F238E27FC236}">
                <a16:creationId xmlns:a16="http://schemas.microsoft.com/office/drawing/2014/main" id="{FC4AE06A-0F0E-4AC6-8494-81B1B0D3C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6520" y="187437"/>
            <a:ext cx="2685182" cy="138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052551"/>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RP Pitch Presentation" id="{9221F24F-87C6-4AEA-BE85-C9CF1FBB4741}" vid="{D27F2B25-8C18-4E70-B23B-497951A6428A}"/>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RP Pitch Presentation" id="{9221F24F-87C6-4AEA-BE85-C9CF1FBB4741}" vid="{12B2610D-908E-4839-B1FD-8B1A6C8CFD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9B02E33597E743B55724996C05A886" ma:contentTypeVersion="3" ma:contentTypeDescription="Create a new document." ma:contentTypeScope="" ma:versionID="a3d7d27c913aa3b59403fbd700f0cc2b">
  <xsd:schema xmlns:xsd="http://www.w3.org/2001/XMLSchema" xmlns:xs="http://www.w3.org/2001/XMLSchema" xmlns:p="http://schemas.microsoft.com/office/2006/metadata/properties" xmlns:ns2="a537f9e2-ca87-448f-a906-07fe11b2c62f" targetNamespace="http://schemas.microsoft.com/office/2006/metadata/properties" ma:root="true" ma:fieldsID="c7444322f6176e9e7ec18c5ea5381a72" ns2:_="">
    <xsd:import namespace="a537f9e2-ca87-448f-a906-07fe11b2c62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37f9e2-ca87-448f-a906-07fe11b2c6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2E9166-4FE7-441B-A21B-1E4C6C2398FE}">
  <ds:schemaRefs>
    <ds:schemaRef ds:uri="http://purl.org/dc/terms/"/>
    <ds:schemaRef ds:uri="http://schemas.microsoft.com/office/2006/documentManagement/types"/>
    <ds:schemaRef ds:uri="c936467d-c7b4-4867-bf5c-10f82f3b7865"/>
    <ds:schemaRef ds:uri="http://schemas.microsoft.com/office/2006/metadata/properties"/>
    <ds:schemaRef ds:uri="http://www.w3.org/XML/1998/namespace"/>
    <ds:schemaRef ds:uri="http://schemas.microsoft.com/office/infopath/2007/PartnerControls"/>
    <ds:schemaRef ds:uri="http://purl.org/dc/elements/1.1/"/>
    <ds:schemaRef ds:uri="http://purl.org/dc/dcmitype/"/>
    <ds:schemaRef ds:uri="http://schemas.openxmlformats.org/package/2006/metadata/core-properties"/>
    <ds:schemaRef ds:uri="b82e166b-d787-475d-a2c1-89ad8a50a59f"/>
  </ds:schemaRefs>
</ds:datastoreItem>
</file>

<file path=customXml/itemProps2.xml><?xml version="1.0" encoding="utf-8"?>
<ds:datastoreItem xmlns:ds="http://schemas.openxmlformats.org/officeDocument/2006/customXml" ds:itemID="{1C1C6925-26A4-4834-AB9F-F8A1CD76D9EC}">
  <ds:schemaRefs>
    <ds:schemaRef ds:uri="http://schemas.microsoft.com/sharepoint/v3/contenttype/forms"/>
  </ds:schemaRefs>
</ds:datastoreItem>
</file>

<file path=customXml/itemProps3.xml><?xml version="1.0" encoding="utf-8"?>
<ds:datastoreItem xmlns:ds="http://schemas.openxmlformats.org/officeDocument/2006/customXml" ds:itemID="{A71F1340-F5A0-4C08-81E4-009869FB09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37f9e2-ca87-448f-a906-07fe11b2c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MRP Pitch Presentation</Template>
  <TotalTime>748</TotalTime>
  <Words>3235</Words>
  <Application>Microsoft Macintosh PowerPoint</Application>
  <PresentationFormat>Widescreen</PresentationFormat>
  <Paragraphs>211</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Avenir LT Std 65 Medium</vt:lpstr>
      <vt:lpstr>Calibri</vt:lpstr>
      <vt:lpstr>Calibri Light</vt:lpstr>
      <vt:lpstr>Georgian 16x9 Template A - 2017</vt:lpstr>
      <vt:lpstr>Georgian 16x9 Template B - 2017</vt:lpstr>
      <vt:lpstr>PowerPoint Presentation</vt:lpstr>
      <vt:lpstr>XpertVR（难，试错成本太高，但感觉系统化很强，会很长见识，但都是接口开发，不太具有通用性）</vt:lpstr>
      <vt:lpstr>Georgian College</vt:lpstr>
      <vt:lpstr>NURO Corp（要求 ms 性能，脑电波提取特征困难）</vt:lpstr>
      <vt:lpstr>Skinopathy（CNN，难）</vt:lpstr>
      <vt:lpstr>Tarpin Lumber &amp; Trust （材料学，物理学，三维仿真，太难）</vt:lpstr>
      <vt:lpstr>Propensity（搞一个完整的 NLP 系统。。NLP 博士水平吧，太难）</vt:lpstr>
      <vt:lpstr>Georgian College</vt:lpstr>
      <vt:lpstr>Simcoe Health and Emergency Services</vt:lpstr>
      <vt:lpstr>Georgian College（容易，最有可能三个月做完）</vt:lpstr>
      <vt:lpstr>Georgian College（非常明确的任务，三个月可以完成）</vt:lpstr>
      <vt:lpstr>Bayshore Health Care（难度适中）</vt:lpstr>
      <vt:lpstr>Bayshore Health Care（难度适中）</vt:lpstr>
      <vt:lpstr>Bayshore Health Care （难度适中）</vt:lpstr>
      <vt:lpstr>Georgian College（要用到图像识别，略难）</vt:lpstr>
      <vt:lpstr>Georgian College（非常简单，肯定可以完成）</vt:lpstr>
      <vt:lpstr>PowerPoint Presentation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Brunilda Xhaferllari</dc:creator>
  <cp:lastModifiedBy>chen francis</cp:lastModifiedBy>
  <cp:revision>53</cp:revision>
  <dcterms:created xsi:type="dcterms:W3CDTF">2022-02-15T21:22:10Z</dcterms:created>
  <dcterms:modified xsi:type="dcterms:W3CDTF">2022-11-30T23:11:37Z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0x010100719B02E33597E743B55724996C05A886</vt:lpwstr>
  </property>
  <property fmtid="{D5CDD505-2E9C-101B-9397-08002B2CF9AE}" pid="3" name="Order">
    <vt:r8>4300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