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8" r:id="rId3"/>
    <p:sldId id="269" r:id="rId4"/>
    <p:sldId id="259" r:id="rId5"/>
    <p:sldId id="409" r:id="rId6"/>
    <p:sldId id="258" r:id="rId7"/>
    <p:sldId id="425" r:id="rId8"/>
    <p:sldId id="424" r:id="rId9"/>
    <p:sldId id="421" r:id="rId10"/>
    <p:sldId id="422" r:id="rId11"/>
    <p:sldId id="345" r:id="rId12"/>
    <p:sldId id="39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95" d="100"/>
          <a:sy n="95" d="100"/>
        </p:scale>
        <p:origin x="5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9492B-208E-4470-968E-1573028D3C53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A959E-237A-471F-94F2-9878BD396B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248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Image: 12019 (2016) Ocean waves crashing on shore during daytime https://pixabay.com/photos/beach-sea-sunset-sun-sunlight-1751455/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ABF39-41E2-4C6B-911B-22E7BB800B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7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C6089-3D82-43B1-99D2-E34B66D1CEF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Fin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 Fi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5813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ABF39-41E2-4C6B-911B-22E7BB800B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0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Padrinan</a:t>
            </a:r>
            <a:r>
              <a:rPr lang="en-CA" dirty="0"/>
              <a:t>, Miguel (n.d.). Email blocks on Gray Surface. Accessed on January 16</a:t>
            </a:r>
            <a:r>
              <a:rPr lang="en-CA" baseline="30000" dirty="0"/>
              <a:t>th</a:t>
            </a:r>
            <a:r>
              <a:rPr lang="en-CA" dirty="0"/>
              <a:t>, 2023 from https://www.pexels.com/photo/email-blocks-on-gray-surface-1591062/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ABF39-41E2-4C6B-911B-22E7BB800B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24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Olexa</a:t>
            </a:r>
            <a:r>
              <a:rPr lang="en-US" dirty="0"/>
              <a:t>, Peter (n.d.) A Person Making a Schedule. Accessed on January 18</a:t>
            </a:r>
            <a:r>
              <a:rPr lang="en-US" baseline="30000" dirty="0"/>
              <a:t>th</a:t>
            </a:r>
            <a:r>
              <a:rPr lang="en-US" dirty="0"/>
              <a:t>, 2023 from https://www.pexels.com/photo/a-person-making-a-schedule-14299948/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ABF39-41E2-4C6B-911B-22E7BB800B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35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Olexa</a:t>
            </a:r>
            <a:r>
              <a:rPr lang="en-US" dirty="0"/>
              <a:t>, Peter (n.d.) A Person Making a Schedule. Accessed on January 18</a:t>
            </a:r>
            <a:r>
              <a:rPr lang="en-US" baseline="30000" dirty="0"/>
              <a:t>th</a:t>
            </a:r>
            <a:r>
              <a:rPr lang="en-US" dirty="0"/>
              <a:t>, 2023 from https://www.pexels.com/photo/a-person-making-a-schedule-14299948/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ABF39-41E2-4C6B-911B-22E7BB800B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75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Olexa</a:t>
            </a:r>
            <a:r>
              <a:rPr lang="en-US" dirty="0"/>
              <a:t>, Peter (n.d.) A Person Making a Schedule. Accessed on January 18</a:t>
            </a:r>
            <a:r>
              <a:rPr lang="en-US" baseline="30000" dirty="0"/>
              <a:t>th</a:t>
            </a:r>
            <a:r>
              <a:rPr lang="en-US" dirty="0"/>
              <a:t>, 2023 from https://www.pexels.com/photo/a-person-making-a-schedule-14299948/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ABF39-41E2-4C6B-911B-22E7BB800B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87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Image: </a:t>
            </a:r>
            <a:r>
              <a:rPr lang="en-CA" dirty="0" err="1"/>
              <a:t>Leloo</a:t>
            </a:r>
            <a:r>
              <a:rPr lang="en-CA" dirty="0"/>
              <a:t>, The first (2022) https://www.pexels.com/photo/question-marks-on-paper-crafts-5428833/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ABF39-41E2-4C6B-911B-22E7BB800B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52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F6CC7-244C-E17C-D72C-A44C1A1BB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713B3-2191-3EA8-D480-6ECB0354A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15168-21E3-0E8C-5CA7-42F40625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7F15-8621-46FC-9580-081D81848721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7D6AE-AC78-E376-FF22-86D72F08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7F1A8-1B6F-4385-9A75-135AB57A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049B-EB7E-4C43-8461-5873A93F8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58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90A2-79F3-831B-C353-0F120B34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CB172-55F6-772B-2CC6-EC1436F84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4FA32-9EA1-F875-22AF-619A97B0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7F15-8621-46FC-9580-081D81848721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3AB0A-1BFE-AF53-0EC0-F5F58490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5B65E-9652-50D2-9A6B-CF9DC554E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049B-EB7E-4C43-8461-5873A93F8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69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AF793F-778D-C229-D42D-9E4AE3FCF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757C5-703D-9AFC-2B53-A35BB2D1F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1E987-9917-A64A-B77C-80249F0E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7F15-8621-46FC-9580-081D81848721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32B02-FCEC-504B-7AEB-DC3BB7BC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101B-EB5C-EFBF-913F-618FAA84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049B-EB7E-4C43-8461-5873A93F8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228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iner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519544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16538" y="805814"/>
            <a:ext cx="6875462" cy="524637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542186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BF478B0-BD0C-4753-83DD-0647CA2A70F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03992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/>
              <a:t>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4E75A3EB-2585-4E8B-966D-EE16E52809A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43986" y="2621323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/>
              <a:t>Picture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92B3B241-D439-47C0-9E90-9F4C8234BE0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983978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1050"/>
            </a:lvl1pPr>
          </a:lstStyle>
          <a:p>
            <a:r>
              <a:rPr lang="fr-FR"/>
              <a:t>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33B4748-1D15-492B-BFA6-8B1A7240F82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64002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253391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167E6FD1-1BAF-4D06-862F-B9B72EC0F7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72263" y="800099"/>
            <a:ext cx="4752975" cy="525780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66939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4E97-7663-A8C3-AAE1-DF8717C4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E36E5-777A-8702-C6D3-E174DFBA3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C583D-858C-CD02-5913-B97F119E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7F15-8621-46FC-9580-081D81848721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43E8F-464A-B7E7-2E40-9B7736AB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3D895-4A2E-38E9-CE5C-BCEF3F87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049B-EB7E-4C43-8461-5873A93F8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59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2C28A-F941-F9BC-8B6A-C38032BEB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6C237-933E-66A4-3BA4-E05D5D34D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B05B5-9DD7-5C13-7447-1E97A405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7F15-8621-46FC-9580-081D81848721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3FD86-DE2B-7FCE-FECC-8B4E98D8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0D33E-831D-9628-A062-C3815680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049B-EB7E-4C43-8461-5873A93F8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548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9D8D-8E8B-526F-337C-BFA71031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65F79-2750-6F44-8622-444BF58D9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3406A-AE5F-486A-8F37-A725D4C43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E423C-08CB-72AD-84DD-1234001F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7F15-8621-46FC-9580-081D81848721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00D66-735F-0E78-9E5E-7EAF3CD8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6884D-9A88-4C4B-8350-5D2E67A5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049B-EB7E-4C43-8461-5873A93F8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39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26FA0-4E22-4A4D-9C83-108D1614B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DF1E0-30EF-6659-FC97-1EB479B9F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32A19-8AE3-3DC5-76E3-62A96544F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9E3E69-23BC-DF84-B8DE-E2B2DE246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25CAC-0532-8F16-24E6-5AC5385DC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D6E8A-91EB-2D39-2D7C-A13459F5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7F15-8621-46FC-9580-081D81848721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3B7CAF-C124-7CCD-4FB0-FA23F36DF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051853-88ED-10E5-9E95-A401DD97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049B-EB7E-4C43-8461-5873A93F8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21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F972-02EE-5652-0D45-D5F88E05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5CF59-2C60-CD87-CABF-2C79F33A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7F15-8621-46FC-9580-081D81848721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921AE-5A7F-ED99-148F-2A8EA45F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7A4FD-F421-A060-9E0F-81298917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049B-EB7E-4C43-8461-5873A93F8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441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8ACCAF-594B-EF35-4CB4-DD68D141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7F15-8621-46FC-9580-081D81848721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69FEA-AA93-4D58-AB93-8ADB9235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25295-D0A2-20A5-1992-85796182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049B-EB7E-4C43-8461-5873A93F8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385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73ED-F2A1-0BDB-D43E-F77B0388C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DC594-A907-363B-B7E3-D7253C60C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F7F99-6E22-894F-4434-77D01FB82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CBD7-7D13-204F-4116-C547DB02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7F15-8621-46FC-9580-081D81848721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268D6-3A5D-C9D8-67EF-3D05B9A5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29D9F-4234-F0AA-0D77-1D6B2F46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049B-EB7E-4C43-8461-5873A93F8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737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56FB-EFDF-B267-6ABC-16FEA85B9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55ED4-4DD4-5B04-B60F-A714B30CA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71C04-1D5A-55F5-327E-38B1C4B13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F8EA9-9584-8D49-ABC7-1A672DE4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7F15-8621-46FC-9580-081D81848721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66A4E-9027-F4A3-CB77-68CE786EE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C1734-1783-1111-8A0C-640DACF7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049B-EB7E-4C43-8461-5873A93F8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009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AB2F9-1618-4DAE-ED93-CA3E85378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3EB96-AF53-D405-0002-819D8C49C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4604D-BABA-09BE-E3ED-278A46A52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D7F15-8621-46FC-9580-081D81848721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36B4-3724-F12B-525F-78E96609C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A6E47-4B4F-C16A-8B10-C54114196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9049B-EB7E-4C43-8461-5873A93F8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878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CD20DE-21A6-859B-EFE3-CCFB9BA622ED}"/>
              </a:ext>
            </a:extLst>
          </p:cNvPr>
          <p:cNvSpPr/>
          <p:nvPr/>
        </p:nvSpPr>
        <p:spPr>
          <a:xfrm>
            <a:off x="0" y="611"/>
            <a:ext cx="12192000" cy="147092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 Normal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D6029-6542-91C4-2B36-F4D36C5BF80B}"/>
              </a:ext>
            </a:extLst>
          </p:cNvPr>
          <p:cNvSpPr txBox="1"/>
          <p:nvPr/>
        </p:nvSpPr>
        <p:spPr>
          <a:xfrm>
            <a:off x="2292507" y="-94357"/>
            <a:ext cx="6654498" cy="9131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600" b="1">
                <a:solidFill>
                  <a:schemeClr val="bg1"/>
                </a:solidFill>
                <a:latin typeface="Calibri Light" panose="020F0302020204030204"/>
              </a:rPr>
              <a:t>MIC Smart Beach by Bruce County</a:t>
            </a:r>
            <a:endParaRPr lang="en-US" sz="36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ea typeface="Calibri Light"/>
              <a:cs typeface="Calibri Ligh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A2C6E02-4848-8231-B17B-8B67481CBF9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4581" y="1672391"/>
            <a:ext cx="2128116" cy="86242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F2662CA-5D27-4A25-6671-C5D58064B20B}"/>
              </a:ext>
            </a:extLst>
          </p:cNvPr>
          <p:cNvSpPr txBox="1"/>
          <p:nvPr/>
        </p:nvSpPr>
        <p:spPr>
          <a:xfrm>
            <a:off x="6169315" y="3654770"/>
            <a:ext cx="5000616" cy="247760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  <a:p>
            <a:pPr defTabSz="457200">
              <a:defRPr/>
            </a:pPr>
            <a:r>
              <a:rPr lang="en-US" dirty="0">
                <a:solidFill>
                  <a:srgbClr val="000000"/>
                </a:solidFill>
                <a:latin typeface="Segoe UI"/>
                <a:cs typeface="Segoe UI"/>
              </a:rPr>
              <a:t>Sanjeev Kumar - Professor</a:t>
            </a:r>
          </a:p>
          <a:p>
            <a:pPr defTabSz="457200">
              <a:defRPr/>
            </a:pPr>
            <a:r>
              <a:rPr lang="en-US" dirty="0">
                <a:solidFill>
                  <a:srgbClr val="000000"/>
                </a:solidFill>
                <a:latin typeface="Segoe UI"/>
                <a:cs typeface="Segoe UI"/>
              </a:rPr>
              <a:t>Brunilda </a:t>
            </a:r>
            <a:r>
              <a:rPr lang="en-US" dirty="0" err="1">
                <a:solidFill>
                  <a:srgbClr val="000000"/>
                </a:solidFill>
                <a:latin typeface="Segoe UI"/>
                <a:cs typeface="Segoe UI"/>
              </a:rPr>
              <a:t>Xhaferllari</a:t>
            </a:r>
            <a:r>
              <a:rPr lang="en-US" dirty="0">
                <a:solidFill>
                  <a:srgbClr val="000000"/>
                </a:solidFill>
                <a:latin typeface="Segoe UI"/>
                <a:cs typeface="Segoe UI"/>
              </a:rPr>
              <a:t> – Project Manager</a:t>
            </a:r>
          </a:p>
          <a:p>
            <a:pPr defTabSz="457200">
              <a:defRPr/>
            </a:pPr>
            <a:r>
              <a:rPr lang="en-US" dirty="0">
                <a:solidFill>
                  <a:srgbClr val="000000"/>
                </a:solidFill>
                <a:latin typeface="Segoe UI"/>
                <a:cs typeface="Segoe UI"/>
              </a:rPr>
              <a:t>Rich Freeman – Faculty </a:t>
            </a:r>
            <a:r>
              <a:rPr lang="en-US" dirty="0" err="1">
                <a:solidFill>
                  <a:srgbClr val="000000"/>
                </a:solidFill>
                <a:latin typeface="Segoe UI"/>
                <a:cs typeface="Segoe UI"/>
              </a:rPr>
              <a:t>Menton</a:t>
            </a:r>
            <a:endParaRPr lang="en-US" dirty="0">
              <a:solidFill>
                <a:srgbClr val="000000"/>
              </a:solidFill>
              <a:latin typeface="Segoe UI"/>
              <a:cs typeface="Segoe UI"/>
            </a:endParaRPr>
          </a:p>
          <a:p>
            <a:pPr defTabSz="457200">
              <a:defRPr/>
            </a:pPr>
            <a:r>
              <a:rPr lang="en-US" b="1" dirty="0">
                <a:solidFill>
                  <a:srgbClr val="000000"/>
                </a:solidFill>
                <a:latin typeface="Segoe UI"/>
                <a:cs typeface="Segoe UI"/>
              </a:rPr>
              <a:t>AI Team:</a:t>
            </a:r>
            <a:endParaRPr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457200">
              <a:defRPr/>
            </a:pPr>
            <a:r>
              <a:rPr lang="en-US" dirty="0">
                <a:latin typeface="Segoe UI"/>
                <a:cs typeface="Segoe UI"/>
              </a:rPr>
              <a:t>Janvi Patel</a:t>
            </a:r>
            <a:endParaRPr lang="en-US" dirty="0">
              <a:solidFill>
                <a:prstClr val="black"/>
              </a:solidFill>
              <a:latin typeface="Segoe UI"/>
              <a:cs typeface="Segoe UI"/>
            </a:endParaRPr>
          </a:p>
          <a:p>
            <a:pPr defTabSz="457200">
              <a:defRPr/>
            </a:pPr>
            <a:r>
              <a:rPr lang="en-US" dirty="0" err="1">
                <a:latin typeface="Segoe UI"/>
                <a:cs typeface="Segoe UI"/>
              </a:rPr>
              <a:t>Fangji</a:t>
            </a:r>
            <a:r>
              <a:rPr lang="en-US" dirty="0">
                <a:latin typeface="Segoe UI"/>
                <a:cs typeface="Segoe UI"/>
              </a:rPr>
              <a:t> Chen</a:t>
            </a:r>
          </a:p>
          <a:p>
            <a:pPr defTabSz="457200">
              <a:defRPr/>
            </a:pPr>
            <a:r>
              <a:rPr lang="en-US" dirty="0" err="1">
                <a:latin typeface="Segoe UI"/>
                <a:cs typeface="Segoe UI"/>
              </a:rPr>
              <a:t>Scaria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Ouseph</a:t>
            </a:r>
            <a:r>
              <a:rPr lang="en-US" dirty="0">
                <a:latin typeface="Segoe UI"/>
                <a:cs typeface="Segoe UI"/>
              </a:rPr>
              <a:t> Kurian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C30713-1D69-49CC-B0BB-B214BFE4332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6254" y="1476080"/>
            <a:ext cx="3312082" cy="1252906"/>
          </a:xfrm>
          <a:prstGeom prst="rect">
            <a:avLst/>
          </a:prstGeom>
        </p:spPr>
      </p:pic>
      <p:pic>
        <p:nvPicPr>
          <p:cNvPr id="1026" name="Picture 2" descr="Free photos of Beach">
            <a:extLst>
              <a:ext uri="{FF2B5EF4-FFF2-40B4-BE49-F238E27FC236}">
                <a16:creationId xmlns:a16="http://schemas.microsoft.com/office/drawing/2014/main" id="{97F15C4B-C6F1-420C-AE3D-F5B9F6E3A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5905" y="2925297"/>
            <a:ext cx="5503766" cy="366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DFD1A8-A2E9-E92D-DFF9-2607A9CBDC4C}"/>
              </a:ext>
            </a:extLst>
          </p:cNvPr>
          <p:cNvSpPr txBox="1"/>
          <p:nvPr/>
        </p:nvSpPr>
        <p:spPr>
          <a:xfrm>
            <a:off x="7239000" y="818444"/>
            <a:ext cx="201788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By Dr. Alex Smith</a:t>
            </a:r>
          </a:p>
        </p:txBody>
      </p:sp>
    </p:spTree>
    <p:extLst>
      <p:ext uri="{BB962C8B-B14F-4D97-AF65-F5344CB8AC3E}">
        <p14:creationId xmlns:p14="http://schemas.microsoft.com/office/powerpoint/2010/main" val="22414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927D2-4EB9-BBF2-C238-11E10B2B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Individual Status Report</a:t>
            </a:r>
            <a:r>
              <a:rPr lang="zh-CN" altLang="en-US" sz="5400"/>
              <a:t> </a:t>
            </a:r>
            <a:r>
              <a:rPr lang="en-US" altLang="zh-CN" sz="5400"/>
              <a:t>-</a:t>
            </a:r>
            <a:r>
              <a:rPr lang="zh-CN" altLang="en-US" sz="5400"/>
              <a:t> </a:t>
            </a:r>
            <a:r>
              <a:rPr lang="en-US" altLang="zh-CN" sz="5400"/>
              <a:t>Fangji</a:t>
            </a:r>
            <a:endParaRPr lang="en-CN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C5211-14FD-B3B2-BA9C-B4F70F6A0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CN" sz="2200" dirty="0"/>
              <a:t>Prepare validation images</a:t>
            </a:r>
          </a:p>
          <a:p>
            <a:pPr rtl="0"/>
            <a:r>
              <a:rPr lang="en-US" altLang="zh-CN" sz="2200" dirty="0"/>
              <a:t>Researching and</a:t>
            </a:r>
            <a:r>
              <a:rPr lang="zh-CN" altLang="en-US" sz="2200" dirty="0"/>
              <a:t> </a:t>
            </a:r>
            <a:r>
              <a:rPr lang="en-US" altLang="zh-CN" sz="2200" dirty="0"/>
              <a:t>choosing</a:t>
            </a:r>
            <a:r>
              <a:rPr lang="zh-CN" altLang="en-US" sz="2200" dirty="0"/>
              <a:t> </a:t>
            </a:r>
            <a:r>
              <a:rPr lang="en-US" altLang="zh-CN" sz="2200" dirty="0"/>
              <a:t>candidate models as a baseline </a:t>
            </a:r>
          </a:p>
          <a:p>
            <a:pPr lvl="1"/>
            <a:r>
              <a:rPr lang="en-US" altLang="zh-CN" sz="2200" dirty="0"/>
              <a:t>This baseline is going to be used to </a:t>
            </a:r>
            <a:r>
              <a:rPr lang="en-US" sz="2200" dirty="0">
                <a:effectLst/>
                <a:latin typeface="-apple-system"/>
              </a:rPr>
              <a:t>measure how well our YOLOv5 model performs compares to those pre-trained models.</a:t>
            </a:r>
          </a:p>
          <a:p>
            <a:r>
              <a:rPr lang="en-US" sz="2200" dirty="0">
                <a:effectLst/>
                <a:latin typeface="-apple-system"/>
              </a:rPr>
              <a:t>Prepare development environments for these baseline models</a:t>
            </a:r>
          </a:p>
          <a:p>
            <a:r>
              <a:rPr lang="en-US" sz="2200" dirty="0">
                <a:latin typeface="-apple-system"/>
              </a:rPr>
              <a:t>Run baseline models and analyze the results for good cases and bad cases</a:t>
            </a:r>
          </a:p>
          <a:p>
            <a:r>
              <a:rPr lang="en-US" sz="2200" dirty="0">
                <a:effectLst/>
                <a:latin typeface="-apple-system"/>
              </a:rPr>
              <a:t>To be Continued</a:t>
            </a:r>
          </a:p>
          <a:p>
            <a:endParaRPr lang="en-CN" sz="2200" dirty="0"/>
          </a:p>
          <a:p>
            <a:endParaRPr lang="en-CN" sz="22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E5D9C82-8EF0-E495-8D70-8FF44CC1F2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5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F8FF5-D206-4BC1-97C5-118E812768F0}"/>
              </a:ext>
            </a:extLst>
          </p:cNvPr>
          <p:cNvSpPr/>
          <p:nvPr/>
        </p:nvSpPr>
        <p:spPr>
          <a:xfrm>
            <a:off x="439123" y="136488"/>
            <a:ext cx="9741940" cy="6332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 Normal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97E994-59FD-956B-97B0-14664BDEEB1A}"/>
              </a:ext>
            </a:extLst>
          </p:cNvPr>
          <p:cNvSpPr txBox="1"/>
          <p:nvPr/>
        </p:nvSpPr>
        <p:spPr>
          <a:xfrm>
            <a:off x="727865" y="389137"/>
            <a:ext cx="6762997" cy="104086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Activities to be Completed before Next report:</a:t>
            </a:r>
            <a:endParaRPr kumimoji="0" lang="fr-FR" sz="3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8DD4A-7C2A-05EA-B044-4D7F0867AE39}"/>
              </a:ext>
            </a:extLst>
          </p:cNvPr>
          <p:cNvSpPr txBox="1"/>
          <p:nvPr/>
        </p:nvSpPr>
        <p:spPr>
          <a:xfrm>
            <a:off x="756488" y="1963214"/>
            <a:ext cx="6762997" cy="100444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 rtl="0" fontAlgn="base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chemeClr val="bg1"/>
                </a:solidFill>
              </a:rPr>
              <a:t>Training model with labeled client data.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CA" sz="1800" b="0" i="0" dirty="0">
                <a:solidFill>
                  <a:schemeClr val="bg1"/>
                </a:solidFill>
                <a:effectLst/>
              </a:rPr>
              <a:t>Start training and testing split.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chemeClr val="bg1"/>
                </a:solidFill>
              </a:rPr>
              <a:t>Test the model tested and look for accuracy testing.</a:t>
            </a:r>
          </a:p>
        </p:txBody>
      </p:sp>
    </p:spTree>
    <p:extLst>
      <p:ext uri="{BB962C8B-B14F-4D97-AF65-F5344CB8AC3E}">
        <p14:creationId xmlns:p14="http://schemas.microsoft.com/office/powerpoint/2010/main" val="2613799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F8FF5-D206-4BC1-97C5-118E812768F0}"/>
              </a:ext>
            </a:extLst>
          </p:cNvPr>
          <p:cNvSpPr/>
          <p:nvPr/>
        </p:nvSpPr>
        <p:spPr>
          <a:xfrm>
            <a:off x="0" y="180804"/>
            <a:ext cx="10141527" cy="63093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 Normal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B6577-AFB7-4260-AAEF-8D384D8CF9F4}"/>
              </a:ext>
            </a:extLst>
          </p:cNvPr>
          <p:cNvSpPr txBox="1"/>
          <p:nvPr/>
        </p:nvSpPr>
        <p:spPr>
          <a:xfrm>
            <a:off x="1343025" y="2363380"/>
            <a:ext cx="5139055" cy="14957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90000"/>
              </a:lnSpc>
              <a:defRPr/>
            </a:pPr>
            <a:r>
              <a:rPr lang="fr-FR" sz="5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</a:t>
            </a:r>
            <a:r>
              <a:rPr lang="en-CA" sz="5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</a:t>
            </a:r>
            <a:r>
              <a:rPr lang="fr-FR" sz="5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  <a:p>
            <a:pPr lvl="0">
              <a:lnSpc>
                <a:spcPct val="90000"/>
              </a:lnSpc>
              <a:defRPr/>
            </a:pPr>
            <a:r>
              <a:rPr lang="fr-FR" sz="5400" dirty="0">
                <a:solidFill>
                  <a:srgbClr val="1D9A7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Questions?</a:t>
            </a:r>
          </a:p>
        </p:txBody>
      </p:sp>
      <p:pic>
        <p:nvPicPr>
          <p:cNvPr id="1026" name="Picture 2" descr="Free Question Marks on Paper Crafts Stock Photo">
            <a:extLst>
              <a:ext uri="{FF2B5EF4-FFF2-40B4-BE49-F238E27FC236}">
                <a16:creationId xmlns:a16="http://schemas.microsoft.com/office/drawing/2014/main" id="{366F92E5-3F00-490B-807C-12A942227DF5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2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9712855-C820-40D3-9B8E-6E61B1D6836F}"/>
              </a:ext>
            </a:extLst>
          </p:cNvPr>
          <p:cNvSpPr/>
          <p:nvPr/>
        </p:nvSpPr>
        <p:spPr>
          <a:xfrm>
            <a:off x="0" y="3575497"/>
            <a:ext cx="12192000" cy="33147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 Normal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DAAC3F-1619-480A-A195-3D69726955FB}"/>
              </a:ext>
            </a:extLst>
          </p:cNvPr>
          <p:cNvSpPr txBox="1"/>
          <p:nvPr/>
        </p:nvSpPr>
        <p:spPr>
          <a:xfrm>
            <a:off x="8763550" y="5677127"/>
            <a:ext cx="1862900" cy="2769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4C7E7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Analyst</a:t>
            </a: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B4C7E7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347D15-2D19-4B20-84EA-451D1D29A460}"/>
              </a:ext>
            </a:extLst>
          </p:cNvPr>
          <p:cNvSpPr txBox="1"/>
          <p:nvPr/>
        </p:nvSpPr>
        <p:spPr>
          <a:xfrm>
            <a:off x="4700244" y="5259014"/>
            <a:ext cx="2791512" cy="2769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r>
              <a:rPr lang="en-US" err="1">
                <a:solidFill>
                  <a:schemeClr val="bg1"/>
                </a:solidFill>
                <a:latin typeface="Segoe UI"/>
                <a:cs typeface="Segoe UI"/>
              </a:rPr>
              <a:t>Fangji</a:t>
            </a:r>
            <a:r>
              <a:rPr lang="en-US">
                <a:solidFill>
                  <a:schemeClr val="bg1"/>
                </a:solidFill>
                <a:latin typeface="Segoe UI"/>
                <a:cs typeface="Segoe UI"/>
              </a:rPr>
              <a:t> Chen</a:t>
            </a:r>
            <a:endParaRPr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cs typeface="Segoe UI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FBF71B-5A71-4805-9370-F4AA5B561595}"/>
              </a:ext>
            </a:extLst>
          </p:cNvPr>
          <p:cNvSpPr txBox="1"/>
          <p:nvPr/>
        </p:nvSpPr>
        <p:spPr>
          <a:xfrm>
            <a:off x="1551108" y="4928539"/>
            <a:ext cx="1862900" cy="5539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r>
              <a:rPr lang="en-US" dirty="0" err="1">
                <a:solidFill>
                  <a:schemeClr val="bg1"/>
                </a:solidFill>
                <a:latin typeface="Segoe UI"/>
                <a:cs typeface="Segoe UI"/>
              </a:rPr>
              <a:t>Janvi</a:t>
            </a:r>
            <a:endParaRPr lang="en-US" dirty="0">
              <a:solidFill>
                <a:schemeClr val="bg1"/>
              </a:solidFill>
              <a:latin typeface="Segoe UI"/>
              <a:cs typeface="Segoe UI"/>
            </a:endParaRP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Segoe UI"/>
                <a:cs typeface="Segoe UI"/>
              </a:rPr>
              <a:t>Patel</a:t>
            </a:r>
          </a:p>
        </p:txBody>
      </p:sp>
      <p:sp>
        <p:nvSpPr>
          <p:cNvPr id="21" name="TextBox 127">
            <a:extLst>
              <a:ext uri="{FF2B5EF4-FFF2-40B4-BE49-F238E27FC236}">
                <a16:creationId xmlns:a16="http://schemas.microsoft.com/office/drawing/2014/main" id="{10AC4243-DE3E-41CD-AE47-53C1BAF4747C}"/>
              </a:ext>
            </a:extLst>
          </p:cNvPr>
          <p:cNvSpPr txBox="1"/>
          <p:nvPr/>
        </p:nvSpPr>
        <p:spPr>
          <a:xfrm>
            <a:off x="1343025" y="1175409"/>
            <a:ext cx="3135795" cy="6647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Helvetica Neue Normal" charset="0"/>
                <a:cs typeface="Segoe UI" panose="020B0502040204020203" pitchFamily="34" charset="0"/>
              </a:rPr>
              <a:t>Our Team</a:t>
            </a:r>
          </a:p>
        </p:txBody>
      </p:sp>
      <p:pic>
        <p:nvPicPr>
          <p:cNvPr id="13" name="Picture Placeholder 12" descr="A picture containing person, indoor, blue&#10;&#10;Description automatically generated">
            <a:extLst>
              <a:ext uri="{FF2B5EF4-FFF2-40B4-BE49-F238E27FC236}">
                <a16:creationId xmlns:a16="http://schemas.microsoft.com/office/drawing/2014/main" id="{D1C95B27-9E36-45FA-9A20-CDC189D82D3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13480" y="2254955"/>
            <a:ext cx="2346225" cy="2348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Picture Placeholder 24" descr="A person taking a selfie&#10;&#10;Description automatically generated">
            <a:extLst>
              <a:ext uri="{FF2B5EF4-FFF2-40B4-BE49-F238E27FC236}">
                <a16:creationId xmlns:a16="http://schemas.microsoft.com/office/drawing/2014/main" id="{0F22F913-1A68-423D-A641-DDF38BC723C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13690" y="2254955"/>
            <a:ext cx="2346225" cy="2348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Placeholder 18" descr="Bubble in the sky">
            <a:extLst>
              <a:ext uri="{FF2B5EF4-FFF2-40B4-BE49-F238E27FC236}">
                <a16:creationId xmlns:a16="http://schemas.microsoft.com/office/drawing/2014/main" id="{0FAB76C1-9B48-4656-BB39-7F33F8E8659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480000">
            <a:off x="8521888" y="2254956"/>
            <a:ext cx="2346225" cy="234808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2D4E91-8CEC-AA17-AC05-E80CC530A127}"/>
              </a:ext>
            </a:extLst>
          </p:cNvPr>
          <p:cNvSpPr txBox="1"/>
          <p:nvPr/>
        </p:nvSpPr>
        <p:spPr>
          <a:xfrm>
            <a:off x="8777992" y="4982015"/>
            <a:ext cx="1862900" cy="5539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r>
              <a:rPr lang="en-US" altLang="zh-TW">
                <a:solidFill>
                  <a:schemeClr val="bg1"/>
                </a:solidFill>
                <a:latin typeface="Segoe UI"/>
                <a:ea typeface="新細明體"/>
                <a:cs typeface="Segoe UI"/>
              </a:rPr>
              <a:t>Scaria</a:t>
            </a:r>
            <a:r>
              <a:rPr lang="en-CA" altLang="zh-TW">
                <a:solidFill>
                  <a:schemeClr val="bg1"/>
                </a:solidFill>
                <a:latin typeface="Segoe UI"/>
                <a:ea typeface="新細明體"/>
                <a:cs typeface="Segoe UI"/>
              </a:rPr>
              <a:t> Ouseph</a:t>
            </a:r>
            <a:r>
              <a:rPr lang="en-US" altLang="zh-TW">
                <a:solidFill>
                  <a:schemeClr val="bg1"/>
                </a:solidFill>
                <a:latin typeface="Segoe UI"/>
                <a:ea typeface="新細明體"/>
                <a:cs typeface="Segoe UI"/>
              </a:rPr>
              <a:t> Kurian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3D7451-A390-2E9B-A5CD-30BF591FF06E}"/>
              </a:ext>
            </a:extLst>
          </p:cNvPr>
          <p:cNvSpPr txBox="1"/>
          <p:nvPr/>
        </p:nvSpPr>
        <p:spPr>
          <a:xfrm>
            <a:off x="5164550" y="5677128"/>
            <a:ext cx="1862900" cy="2769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4C7E7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Developer</a:t>
            </a: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B4C7E7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74DDC-27FB-4A69-E079-565898E3606F}"/>
              </a:ext>
            </a:extLst>
          </p:cNvPr>
          <p:cNvSpPr txBox="1"/>
          <p:nvPr/>
        </p:nvSpPr>
        <p:spPr>
          <a:xfrm>
            <a:off x="1551108" y="5541240"/>
            <a:ext cx="1862900" cy="5539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4C7E7"/>
                </a:solidFill>
                <a:effectLst/>
                <a:uLnTx/>
                <a:uFillTx/>
                <a:latin typeface="Segoe UI"/>
                <a:cs typeface="Segoe UI"/>
              </a:rPr>
              <a:t>Project Lead / Communicator</a:t>
            </a: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B4C7E7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0DEE42-5DB0-3F61-4741-BFDED419AFD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6329" y="2183914"/>
            <a:ext cx="2346225" cy="241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4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840059F-2A6F-4DCA-B82E-1CA20CDACF5B}"/>
              </a:ext>
            </a:extLst>
          </p:cNvPr>
          <p:cNvSpPr/>
          <p:nvPr/>
        </p:nvSpPr>
        <p:spPr>
          <a:xfrm>
            <a:off x="0" y="0"/>
            <a:ext cx="12192000" cy="11992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 Normal" charset="0"/>
              <a:ea typeface="+mn-ea"/>
              <a:cs typeface="+mn-cs"/>
            </a:endParaRP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495CFD0A-9AF4-48BE-9012-FFCFEE069662}"/>
              </a:ext>
            </a:extLst>
          </p:cNvPr>
          <p:cNvSpPr txBox="1"/>
          <p:nvPr/>
        </p:nvSpPr>
        <p:spPr>
          <a:xfrm>
            <a:off x="306259" y="318535"/>
            <a:ext cx="8508089" cy="56214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Who we are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9D99F6-7FFD-4EBB-8980-F632301FBD32}"/>
              </a:ext>
            </a:extLst>
          </p:cNvPr>
          <p:cNvSpPr/>
          <p:nvPr/>
        </p:nvSpPr>
        <p:spPr>
          <a:xfrm>
            <a:off x="1940192" y="1424648"/>
            <a:ext cx="10269582" cy="1266485"/>
          </a:xfrm>
          <a:prstGeom prst="rect">
            <a:avLst/>
          </a:prstGeom>
          <a:solidFill>
            <a:srgbClr val="678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CA" sz="1500" b="0" i="0" dirty="0">
                <a:solidFill>
                  <a:schemeClr val="tx1"/>
                </a:solidFill>
                <a:effectLst/>
                <a:latin typeface="Times New RomanT"/>
              </a:rPr>
              <a:t>I </a:t>
            </a:r>
            <a:r>
              <a:rPr lang="en-CA" sz="1500" b="0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have a Bachelor of </a:t>
            </a:r>
            <a:r>
              <a:rPr lang="en-CA" sz="1500" dirty="0">
                <a:solidFill>
                  <a:srgbClr val="000000"/>
                </a:solidFill>
                <a:latin typeface="Times New Roman"/>
                <a:cs typeface="Times New Roman"/>
              </a:rPr>
              <a:t>Computer Science degree from GTU</a:t>
            </a:r>
            <a:r>
              <a:rPr lang="en-CA" sz="1500" b="0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. Prior to the Big Data Analysis program at Georgian College, I was a </a:t>
            </a:r>
            <a:r>
              <a:rPr lang="en-CA" sz="1500" dirty="0">
                <a:solidFill>
                  <a:srgbClr val="000000"/>
                </a:solidFill>
                <a:latin typeface="Times New Roman"/>
                <a:cs typeface="Times New Roman"/>
              </a:rPr>
              <a:t>software developer. In</a:t>
            </a:r>
            <a:r>
              <a:rPr lang="en-CA" sz="1500" b="0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 terms of skills, I have high communication and organization with </a:t>
            </a:r>
            <a:r>
              <a:rPr lang="en-CA" sz="1500" dirty="0">
                <a:solidFill>
                  <a:srgbClr val="000000"/>
                </a:solidFill>
                <a:latin typeface="Times New Roman"/>
                <a:cs typeface="Times New Roman"/>
              </a:rPr>
              <a:t>intermediate level</a:t>
            </a:r>
            <a:r>
              <a:rPr lang="en-CA" sz="1500" b="0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 experience in Python, </a:t>
            </a:r>
            <a:r>
              <a:rPr lang="en-CA" sz="1500" dirty="0">
                <a:solidFill>
                  <a:srgbClr val="000000"/>
                </a:solidFill>
                <a:latin typeface="Times New Roman"/>
                <a:cs typeface="Times New Roman"/>
              </a:rPr>
              <a:t>Power</a:t>
            </a:r>
            <a:r>
              <a:rPr lang="en-CA" sz="1500" b="0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 BI</a:t>
            </a:r>
            <a:r>
              <a:rPr lang="en-CA" sz="1500" dirty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lang="en-CA" sz="1500" b="0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 </a:t>
            </a:r>
            <a:r>
              <a:rPr lang="en-CA" sz="1500" dirty="0">
                <a:solidFill>
                  <a:srgbClr val="000000"/>
                </a:solidFill>
                <a:latin typeface="Times New Roman"/>
                <a:cs typeface="Times New Roman"/>
              </a:rPr>
              <a:t>Machine Learning, and Deep Learning</a:t>
            </a:r>
            <a:r>
              <a:rPr lang="en-CA" sz="1500" b="0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. I look forward to this project and our future weeks together. </a:t>
            </a:r>
            <a:endParaRPr lang="en-CA" sz="1500" b="0" i="0" dirty="0"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AB7A92-D8C8-4541-94F6-EF71A943C9CD}"/>
              </a:ext>
            </a:extLst>
          </p:cNvPr>
          <p:cNvSpPr/>
          <p:nvPr/>
        </p:nvSpPr>
        <p:spPr>
          <a:xfrm>
            <a:off x="1940192" y="3251401"/>
            <a:ext cx="10269582" cy="12656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CA" sz="1500" b="0" i="0">
                <a:solidFill>
                  <a:schemeClr val="tx1"/>
                </a:solidFill>
                <a:effectLst/>
                <a:latin typeface="Times New Roman"/>
                <a:ea typeface="+mn-lt"/>
                <a:cs typeface="+mn-lt"/>
              </a:rPr>
              <a:t>I have a </a:t>
            </a:r>
            <a:r>
              <a:rPr lang="en-CA" sz="15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bachelor's degree </a:t>
            </a:r>
            <a:r>
              <a:rPr lang="en-CA" sz="1500" b="0" i="0">
                <a:solidFill>
                  <a:schemeClr val="tx1"/>
                </a:solidFill>
                <a:effectLst/>
                <a:latin typeface="Times New Roman"/>
                <a:ea typeface="+mn-lt"/>
                <a:cs typeface="+mn-lt"/>
              </a:rPr>
              <a:t>in </a:t>
            </a:r>
            <a:r>
              <a:rPr lang="en-CA" sz="15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electronic information engineering </a:t>
            </a:r>
            <a:r>
              <a:rPr lang="en-CA" sz="1500" b="0" i="0">
                <a:solidFill>
                  <a:schemeClr val="tx1"/>
                </a:solidFill>
                <a:effectLst/>
                <a:latin typeface="Times New Roman"/>
                <a:ea typeface="+mn-lt"/>
                <a:cs typeface="+mn-lt"/>
              </a:rPr>
              <a:t>and have </a:t>
            </a:r>
            <a:r>
              <a:rPr lang="en-CA" sz="15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10 </a:t>
            </a:r>
            <a:r>
              <a:rPr lang="en-CA" sz="1500" b="0" i="0">
                <a:solidFill>
                  <a:schemeClr val="tx1"/>
                </a:solidFill>
                <a:effectLst/>
                <a:latin typeface="Times New Roman"/>
                <a:ea typeface="+mn-lt"/>
                <a:cs typeface="+mn-lt"/>
              </a:rPr>
              <a:t>years of </a:t>
            </a:r>
            <a:r>
              <a:rPr lang="en-CA" sz="15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working </a:t>
            </a:r>
            <a:r>
              <a:rPr lang="en-CA" sz="1500" b="0" i="0">
                <a:solidFill>
                  <a:schemeClr val="tx1"/>
                </a:solidFill>
                <a:effectLst/>
                <a:latin typeface="Times New Roman"/>
                <a:ea typeface="+mn-lt"/>
                <a:cs typeface="+mn-lt"/>
              </a:rPr>
              <a:t>experience in </a:t>
            </a:r>
            <a:r>
              <a:rPr lang="en-CA" sz="15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software engineering, data mining, </a:t>
            </a:r>
            <a:r>
              <a:rPr lang="en-CA" sz="1500" b="0" i="0">
                <a:solidFill>
                  <a:schemeClr val="tx1"/>
                </a:solidFill>
                <a:effectLst/>
                <a:latin typeface="Times New Roman"/>
                <a:ea typeface="+mn-lt"/>
                <a:cs typeface="+mn-lt"/>
              </a:rPr>
              <a:t>and </a:t>
            </a:r>
            <a:r>
              <a:rPr lang="en-CA" sz="15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machine learning after graduating</a:t>
            </a:r>
            <a:r>
              <a:rPr lang="en-CA" sz="1500" b="0" i="0">
                <a:solidFill>
                  <a:schemeClr val="tx1"/>
                </a:solidFill>
                <a:effectLst/>
                <a:latin typeface="Times New Roman"/>
                <a:ea typeface="+mn-lt"/>
                <a:cs typeface="+mn-lt"/>
              </a:rPr>
              <a:t>.</a:t>
            </a:r>
            <a:r>
              <a:rPr lang="en-CA" sz="15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I'm glad to work on this project and move forward with the group</a:t>
            </a:r>
            <a:r>
              <a:rPr lang="en-CA" sz="1500" b="0" i="0">
                <a:solidFill>
                  <a:schemeClr val="tx1"/>
                </a:solidFill>
                <a:effectLst/>
                <a:latin typeface="Times New Roman"/>
                <a:ea typeface="+mn-lt"/>
                <a:cs typeface="+mn-lt"/>
              </a:rPr>
              <a:t>.</a:t>
            </a:r>
            <a:endParaRPr lang="en-US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4E78828-82C6-4C67-B8B4-64BA879325D4}"/>
              </a:ext>
            </a:extLst>
          </p:cNvPr>
          <p:cNvSpPr/>
          <p:nvPr/>
        </p:nvSpPr>
        <p:spPr>
          <a:xfrm>
            <a:off x="1940192" y="5206483"/>
            <a:ext cx="10269582" cy="13933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CA" sz="1500">
                <a:solidFill>
                  <a:schemeClr val="tx1"/>
                </a:solidFill>
                <a:latin typeface="Times New Roman"/>
                <a:cs typeface="Times New Roman"/>
              </a:rPr>
              <a:t>I have a Bachelor’s degree in computer science and a postgraduate program in Big Data Analytics and now I’m pursuing Artificial intelligence at Georgian college. I have an intermediate level experience in Power BI, Machine Learning, and Python. I’m glad to work on this project and move forward with this group. </a:t>
            </a:r>
            <a:endParaRPr lang="en-CA" b="0" i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/>
            </a:endParaRPr>
          </a:p>
        </p:txBody>
      </p:sp>
      <p:pic>
        <p:nvPicPr>
          <p:cNvPr id="17" name="Picture Placeholder 24" descr="A person taking a selfie&#10;&#10;Description automatically generated">
            <a:extLst>
              <a:ext uri="{FF2B5EF4-FFF2-40B4-BE49-F238E27FC236}">
                <a16:creationId xmlns:a16="http://schemas.microsoft.com/office/drawing/2014/main" id="{179A0F07-084D-4567-8E93-05F36114D3E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1090" y="1280078"/>
            <a:ext cx="1554392" cy="1555626"/>
          </a:xfrm>
          <a:prstGeom prst="ellipse">
            <a:avLst/>
          </a:prstGeom>
        </p:spPr>
      </p:pic>
      <p:pic>
        <p:nvPicPr>
          <p:cNvPr id="18" name="Picture Placeholder 12" descr="A picture containing person, indoor, blue&#10;&#10;Description automatically generated">
            <a:extLst>
              <a:ext uri="{FF2B5EF4-FFF2-40B4-BE49-F238E27FC236}">
                <a16:creationId xmlns:a16="http://schemas.microsoft.com/office/drawing/2014/main" id="{BCC1E656-D1A8-40F2-80F1-2EB440528EF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1090" y="3067361"/>
            <a:ext cx="1632469" cy="1633765"/>
          </a:xfrm>
          <a:prstGeom prst="ellipse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CE2E5E-8E3B-4ECC-8DAA-697F1C5A5E9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091" y="4893852"/>
            <a:ext cx="1554392" cy="182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3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BA3CC-4DC8-B804-C121-D8FA8D488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257" y="1530103"/>
            <a:ext cx="11973910" cy="34973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Calibri"/>
                <a:cs typeface="Calibri"/>
              </a:rPr>
              <a:t>The smart beach project is a three year pilot project that will provide swimmers with up-to-date information on water conditions.</a:t>
            </a:r>
          </a:p>
          <a:p>
            <a:r>
              <a:rPr lang="en-US">
                <a:ea typeface="Calibri"/>
                <a:cs typeface="Calibri"/>
              </a:rPr>
              <a:t>The general project agenda is to use buoy(National oceanic and atmospheric administration) data and camera images to predict future water conditions.</a:t>
            </a:r>
          </a:p>
          <a:p>
            <a:r>
              <a:rPr lang="en-US">
                <a:ea typeface="Calibri"/>
                <a:cs typeface="Calibri"/>
              </a:rPr>
              <a:t>There are 3 questions provided by MIC to the whole team of the  which AI team will be working on the following question.</a:t>
            </a:r>
          </a:p>
          <a:p>
            <a:r>
              <a:rPr lang="en-US">
                <a:ea typeface="Calibri"/>
                <a:cs typeface="Calibri"/>
              </a:rPr>
              <a:t>Predict the wave conditions and current visible in the camera images, as well  the number and distribution of people on the beach and in the water.</a:t>
            </a:r>
            <a:endParaRPr lang="en-CA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44338E-C746-CAFF-608E-C3247E7EC83F}"/>
              </a:ext>
            </a:extLst>
          </p:cNvPr>
          <p:cNvSpPr/>
          <p:nvPr/>
        </p:nvSpPr>
        <p:spPr>
          <a:xfrm>
            <a:off x="0" y="611"/>
            <a:ext cx="12192000" cy="147092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fr-FR" sz="4000">
                <a:latin typeface="Calibri Light"/>
                <a:ea typeface="Calibri Light"/>
                <a:cs typeface="Calibri Light"/>
              </a:rPr>
              <a:t>Project </a:t>
            </a:r>
            <a:r>
              <a:rPr lang="fr-FR" sz="4000" err="1">
                <a:latin typeface="Calibri Light"/>
                <a:ea typeface="Calibri Light"/>
                <a:cs typeface="Calibri Light"/>
              </a:rPr>
              <a:t>Summary</a:t>
            </a:r>
            <a:endParaRPr lang="fr-FR" sz="40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 Light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0573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9C9971-05CC-BC4E-19F3-DCBF2F44B55B}"/>
              </a:ext>
            </a:extLst>
          </p:cNvPr>
          <p:cNvSpPr/>
          <p:nvPr/>
        </p:nvSpPr>
        <p:spPr>
          <a:xfrm>
            <a:off x="0" y="611"/>
            <a:ext cx="12192000" cy="147092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fr-FR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Calibri Light"/>
              </a:rPr>
              <a:t>High-</a:t>
            </a:r>
            <a:r>
              <a:rPr lang="fr-FR" sz="4000" dirty="0">
                <a:latin typeface="Calibri Light"/>
                <a:ea typeface="Calibri Light"/>
                <a:cs typeface="Calibri Light"/>
              </a:rPr>
              <a:t>l</a:t>
            </a:r>
            <a:r>
              <a:rPr lang="fr-FR" sz="4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Calibri Light"/>
              </a:rPr>
              <a:t>evel</a:t>
            </a:r>
            <a:r>
              <a:rPr lang="fr-FR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Calibri Light"/>
              </a:rPr>
              <a:t> </a:t>
            </a:r>
            <a:r>
              <a:rPr lang="fr-FR" sz="4000" dirty="0">
                <a:latin typeface="Calibri Light"/>
                <a:ea typeface="Calibri Light"/>
                <a:cs typeface="Calibri Light"/>
              </a:rPr>
              <a:t>GANTT Chart</a:t>
            </a:r>
            <a:endParaRPr lang="fr-FR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/>
              <a:ea typeface="Calibri Light"/>
              <a:cs typeface="Calibri Light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C6DD5AF2-9504-6221-2BCD-FF72CDD59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471531"/>
            <a:ext cx="12192000" cy="538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56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02A642-B9EF-8E35-8F49-9ED972CDE487}"/>
              </a:ext>
            </a:extLst>
          </p:cNvPr>
          <p:cNvSpPr/>
          <p:nvPr/>
        </p:nvSpPr>
        <p:spPr>
          <a:xfrm>
            <a:off x="0" y="-87278"/>
            <a:ext cx="9268409" cy="6777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 Normal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41E3D-E92E-A5A6-71FA-9392A7394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2" y="-22884"/>
            <a:ext cx="6699641" cy="117872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Additional activities since last report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A2ACE8A-4365-1929-F59E-40FD2C497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408" y="1076521"/>
            <a:ext cx="300458" cy="300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8A4550-66B1-0BC8-A0C9-07B1E26F4144}"/>
              </a:ext>
            </a:extLst>
          </p:cNvPr>
          <p:cNvSpPr txBox="1"/>
          <p:nvPr/>
        </p:nvSpPr>
        <p:spPr>
          <a:xfrm>
            <a:off x="586842" y="1083371"/>
            <a:ext cx="2160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Issues/challenges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76B0D1-CB9B-FA42-1769-5F50E7A42164}"/>
              </a:ext>
            </a:extLst>
          </p:cNvPr>
          <p:cNvSpPr txBox="1"/>
          <p:nvPr/>
        </p:nvSpPr>
        <p:spPr>
          <a:xfrm>
            <a:off x="549660" y="2677416"/>
            <a:ext cx="5132206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Work: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797F6-9194-29B5-F4FE-533D3A036002}"/>
              </a:ext>
            </a:extLst>
          </p:cNvPr>
          <p:cNvSpPr txBox="1"/>
          <p:nvPr/>
        </p:nvSpPr>
        <p:spPr>
          <a:xfrm>
            <a:off x="463866" y="3188542"/>
            <a:ext cx="7237839" cy="272683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We choose YOLOv5 as a candidate and trained the model with the dataset we found from google as we introduced last week.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Candidate model research and selection: YOLOv5 ... Done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Prepare training images of Bruce Beach ... Block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Prepare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labeleling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training images from google ... done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YOLOv5 model training ... done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YOLOv5 model testing ... Done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Baseline preparing ... Done</a:t>
            </a:r>
          </a:p>
          <a:p>
            <a:pPr>
              <a:lnSpc>
                <a:spcPct val="150000"/>
              </a:lnSpc>
              <a:defRPr/>
            </a:pPr>
            <a:endParaRPr lang="en-US" sz="7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19657940-EB2F-496D-A53A-A0BFE0BBA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408" y="2701509"/>
            <a:ext cx="300458" cy="3004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1817EF-23BB-425E-A614-571A265499DC}"/>
              </a:ext>
            </a:extLst>
          </p:cNvPr>
          <p:cNvSpPr txBox="1"/>
          <p:nvPr/>
        </p:nvSpPr>
        <p:spPr>
          <a:xfrm>
            <a:off x="586842" y="1516447"/>
            <a:ext cx="7237839" cy="46467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white"/>
                </a:solidFill>
              </a:rPr>
              <a:t>Predicted Image set were of closer range. While the originals are from far.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C7A95D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defRPr/>
            </a:pPr>
            <a:endParaRPr lang="en-US" sz="7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F8FF5-D206-4BC1-97C5-118E812768F0}"/>
              </a:ext>
            </a:extLst>
          </p:cNvPr>
          <p:cNvSpPr/>
          <p:nvPr/>
        </p:nvSpPr>
        <p:spPr>
          <a:xfrm>
            <a:off x="439123" y="136488"/>
            <a:ext cx="9741940" cy="6332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 Normal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97E994-59FD-956B-97B0-14664BDEEB1A}"/>
              </a:ext>
            </a:extLst>
          </p:cNvPr>
          <p:cNvSpPr txBox="1"/>
          <p:nvPr/>
        </p:nvSpPr>
        <p:spPr>
          <a:xfrm>
            <a:off x="727865" y="389137"/>
            <a:ext cx="6762997" cy="49917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Communication plan:</a:t>
            </a:r>
            <a:endParaRPr kumimoji="0" lang="fr-FR" sz="3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8DD4A-7C2A-05EA-B044-4D7F0867AE39}"/>
              </a:ext>
            </a:extLst>
          </p:cNvPr>
          <p:cNvSpPr txBox="1"/>
          <p:nvPr/>
        </p:nvSpPr>
        <p:spPr>
          <a:xfrm>
            <a:off x="756488" y="1963214"/>
            <a:ext cx="6762997" cy="37744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Project: MIC at Bruce Beach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Choose the best reliable model to apply as an agent to count people onshore and inshore from camera images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Communication Goals: Keep group members informed of progress along the way and the results of the research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The progress of building the baseline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The progress of training the model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Content: discuss the research progress and challenges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Period: every two days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Methods: through Microsoft Teams Chat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Audience: required researchers and developers</a:t>
            </a:r>
          </a:p>
        </p:txBody>
      </p:sp>
    </p:spTree>
    <p:extLst>
      <p:ext uri="{BB962C8B-B14F-4D97-AF65-F5344CB8AC3E}">
        <p14:creationId xmlns:p14="http://schemas.microsoft.com/office/powerpoint/2010/main" val="2710099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F8FF5-D206-4BC1-97C5-118E812768F0}"/>
              </a:ext>
            </a:extLst>
          </p:cNvPr>
          <p:cNvSpPr/>
          <p:nvPr/>
        </p:nvSpPr>
        <p:spPr>
          <a:xfrm>
            <a:off x="439123" y="136488"/>
            <a:ext cx="9741940" cy="6332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 Normal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97E994-59FD-956B-97B0-14664BDEEB1A}"/>
              </a:ext>
            </a:extLst>
          </p:cNvPr>
          <p:cNvSpPr txBox="1"/>
          <p:nvPr/>
        </p:nvSpPr>
        <p:spPr>
          <a:xfrm>
            <a:off x="727865" y="389137"/>
            <a:ext cx="6762997" cy="49917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Individual Status Report - Janvi:</a:t>
            </a:r>
            <a:endParaRPr kumimoji="0" lang="fr-FR" sz="3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8DD4A-7C2A-05EA-B044-4D7F0867AE39}"/>
              </a:ext>
            </a:extLst>
          </p:cNvPr>
          <p:cNvSpPr txBox="1"/>
          <p:nvPr/>
        </p:nvSpPr>
        <p:spPr>
          <a:xfrm>
            <a:off x="756488" y="1963214"/>
            <a:ext cx="6762997" cy="100444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Found a dataset from the internet to work on.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Labeled images.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Worked on Training the images found on the rom internet.</a:t>
            </a:r>
          </a:p>
        </p:txBody>
      </p:sp>
    </p:spTree>
    <p:extLst>
      <p:ext uri="{BB962C8B-B14F-4D97-AF65-F5344CB8AC3E}">
        <p14:creationId xmlns:p14="http://schemas.microsoft.com/office/powerpoint/2010/main" val="3859042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94174-024F-D8DF-7B34-FA3E9A9F7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Status Report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Scaria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37DB7-EC02-41A2-B677-CE0FA717A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Cleaned, pre-process, analyze and label the data.</a:t>
            </a:r>
          </a:p>
          <a:p>
            <a:r>
              <a:rPr lang="en-US" sz="2400" dirty="0"/>
              <a:t>Feature extracting which involves identifying extracting relevant features from the image.</a:t>
            </a:r>
          </a:p>
          <a:p>
            <a:r>
              <a:rPr lang="en-US" sz="2400" dirty="0"/>
              <a:t>Worked on the training images.</a:t>
            </a:r>
          </a:p>
          <a:p>
            <a:pPr marL="0" indent="0">
              <a:buNone/>
            </a:pPr>
            <a:endParaRPr lang="en-US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16736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836</Words>
  <Application>Microsoft Office PowerPoint</Application>
  <PresentationFormat>Widescreen</PresentationFormat>
  <Paragraphs>84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Helvetica Neue Fin</vt:lpstr>
      <vt:lpstr>Helvetica Neue Normal</vt:lpstr>
      <vt:lpstr>Segoe UI</vt:lpstr>
      <vt:lpstr>Times New Roman</vt:lpstr>
      <vt:lpstr>Times New RomanT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activities since last report</vt:lpstr>
      <vt:lpstr>PowerPoint Presentation</vt:lpstr>
      <vt:lpstr>PowerPoint Presentation</vt:lpstr>
      <vt:lpstr>Individual Status Report - Scaria</vt:lpstr>
      <vt:lpstr>Individual Status Report - Fangji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patel janvi</dc:creator>
  <cp:lastModifiedBy>Scaria Ouseph Kurian</cp:lastModifiedBy>
  <cp:revision>28</cp:revision>
  <dcterms:created xsi:type="dcterms:W3CDTF">2023-02-01T02:15:55Z</dcterms:created>
  <dcterms:modified xsi:type="dcterms:W3CDTF">2023-02-08T04:17:02Z</dcterms:modified>
</cp:coreProperties>
</file>