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0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1046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A55AF-0751-4E53-9133-B4E1CD6BC78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EB2E7-04FA-4194-BC89-86506431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7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610100" cy="23071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01" y="0"/>
            <a:ext cx="4607700" cy="2307167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9" y="2503032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spc="1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5883" y="2503032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520" indent="0" algn="ctr">
              <a:buNone/>
              <a:defRPr sz="807"/>
            </a:lvl2pPr>
            <a:lvl3pPr marL="461040" indent="0" algn="ctr">
              <a:buNone/>
              <a:defRPr sz="807"/>
            </a:lvl3pPr>
            <a:lvl4pPr marL="691561" indent="0" algn="ctr">
              <a:buNone/>
              <a:defRPr sz="807"/>
            </a:lvl4pPr>
            <a:lvl5pPr marL="922081" indent="0" algn="ctr">
              <a:buNone/>
              <a:defRPr sz="807"/>
            </a:lvl5pPr>
            <a:lvl6pPr marL="1152601" indent="0" algn="ctr">
              <a:buNone/>
              <a:defRPr sz="807"/>
            </a:lvl6pPr>
            <a:lvl7pPr marL="1383121" indent="0" algn="ctr">
              <a:buNone/>
              <a:defRPr sz="807"/>
            </a:lvl7pPr>
            <a:lvl8pPr marL="1613642" indent="0" algn="ctr">
              <a:buNone/>
              <a:defRPr sz="807"/>
            </a:lvl8pPr>
            <a:lvl9pPr marL="1844162" indent="0" algn="ctr">
              <a:buNone/>
              <a:defRPr sz="8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5961778-9090-46E3-99F3-2F005FB1C888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5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CA25-5340-41A0-B7AB-C23B4E1D053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384528"/>
            <a:ext cx="994053" cy="2730147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571" y="384528"/>
            <a:ext cx="2866906" cy="27301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B5DF-9A78-44FE-BFC9-A1B6080FF642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3803333" y="87744"/>
            <a:ext cx="0" cy="3457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326C-C172-426A-B56B-EFAAC500DEF2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610100" cy="230716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2401" y="0"/>
            <a:ext cx="4607700" cy="2307167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503032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b="0" spc="1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5883" y="2503032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3052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4D51-586E-4206-9769-6F17D46DAD07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48" y="1153583"/>
            <a:ext cx="1797939" cy="203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4712" y="1153583"/>
            <a:ext cx="1797939" cy="203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D35-C504-4698-8E0B-85C10601DE0D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48" y="1099909"/>
            <a:ext cx="179793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109" b="0" cap="none" baseline="0">
                <a:solidFill>
                  <a:schemeClr val="accent1"/>
                </a:solidFill>
                <a:latin typeface="+mn-lt"/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248" y="1497634"/>
            <a:ext cx="1797939" cy="16862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4712" y="1099909"/>
            <a:ext cx="1797939" cy="41529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10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marL="0" lvl="0" indent="0" algn="l" defTabSz="461040" rtl="0" eaLnBrk="1" latinLnBrk="0" hangingPunct="1">
              <a:lnSpc>
                <a:spcPct val="90000"/>
              </a:lnSpc>
              <a:spcBef>
                <a:spcPts val="908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4712" y="1497634"/>
            <a:ext cx="1797939" cy="16862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D74C-0226-4356-A652-568AE6A383D7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F86B-60F2-4C1F-B721-669CAA2D75C7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E51F-7D7E-458B-82E1-FFC4BC844230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7248" y="237938"/>
            <a:ext cx="1659636" cy="876723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984" y="415290"/>
            <a:ext cx="2147154" cy="2616327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07"/>
            </a:lvl2pPr>
            <a:lvl3pPr>
              <a:defRPr sz="605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48" y="1139204"/>
            <a:ext cx="1659636" cy="189856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303"/>
              </a:spcBef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64A5-7464-4ABD-820F-85A365FAA3C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503033"/>
            <a:ext cx="2938939" cy="738293"/>
          </a:xfrm>
        </p:spPr>
        <p:txBody>
          <a:bodyPr anchor="ctr">
            <a:normAutofit/>
          </a:bodyPr>
          <a:lstStyle>
            <a:lvl1pPr algn="r">
              <a:defRPr sz="2218" spc="10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4608947" cy="230716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210"/>
            </a:lvl1pPr>
            <a:lvl2pPr marL="172890" indent="0">
              <a:buNone/>
              <a:defRPr sz="1059"/>
            </a:lvl2pPr>
            <a:lvl3pPr marL="345780" indent="0">
              <a:buNone/>
              <a:defRPr sz="908"/>
            </a:lvl3pPr>
            <a:lvl4pPr marL="518671" indent="0">
              <a:buNone/>
              <a:defRPr sz="756"/>
            </a:lvl4pPr>
            <a:lvl5pPr marL="691561" indent="0">
              <a:buNone/>
              <a:defRPr sz="756"/>
            </a:lvl5pPr>
            <a:lvl6pPr marL="864451" indent="0">
              <a:buNone/>
              <a:defRPr sz="756"/>
            </a:lvl6pPr>
            <a:lvl7pPr marL="1037341" indent="0">
              <a:buNone/>
              <a:defRPr sz="756"/>
            </a:lvl7pPr>
            <a:lvl8pPr marL="1210231" indent="0">
              <a:buNone/>
              <a:defRPr sz="756"/>
            </a:lvl8pPr>
            <a:lvl9pPr marL="1383121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5883" y="2503033"/>
            <a:ext cx="1210151" cy="738293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7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72890" indent="0">
              <a:buNone/>
              <a:defRPr sz="529"/>
            </a:lvl2pPr>
            <a:lvl3pPr marL="345780" indent="0">
              <a:buNone/>
              <a:defRPr sz="454"/>
            </a:lvl3pPr>
            <a:lvl4pPr marL="518671" indent="0">
              <a:buNone/>
              <a:defRPr sz="378"/>
            </a:lvl4pPr>
            <a:lvl5pPr marL="691561" indent="0">
              <a:buNone/>
              <a:defRPr sz="378"/>
            </a:lvl5pPr>
            <a:lvl6pPr marL="864451" indent="0">
              <a:buNone/>
              <a:defRPr sz="378"/>
            </a:lvl6pPr>
            <a:lvl7pPr marL="1037341" indent="0">
              <a:buNone/>
              <a:defRPr sz="378"/>
            </a:lvl7pPr>
            <a:lvl8pPr marL="1210231" indent="0">
              <a:buNone/>
              <a:defRPr sz="378"/>
            </a:lvl8pPr>
            <a:lvl9pPr marL="1383121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26BD-E885-42D0-A2C9-C66B10DA8056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1275" y="2656424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49" y="295317"/>
            <a:ext cx="3675402" cy="75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49" y="1153583"/>
            <a:ext cx="3675403" cy="203030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249" y="3265309"/>
            <a:ext cx="814535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C57AE1-EFA7-4A6C-B595-848040BAF56A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1234" y="3265309"/>
            <a:ext cx="2231489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7867" y="3265309"/>
            <a:ext cx="368168" cy="13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8131" y="416988"/>
            <a:ext cx="0" cy="4614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l" defTabSz="461040" rtl="0" eaLnBrk="1" latinLnBrk="0" hangingPunct="1">
        <a:lnSpc>
          <a:spcPct val="80000"/>
        </a:lnSpc>
        <a:spcBef>
          <a:spcPct val="0"/>
        </a:spcBef>
        <a:buNone/>
        <a:defRPr sz="2218" kern="1200" cap="all" spc="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133702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807" kern="1200">
          <a:solidFill>
            <a:schemeClr val="tx1"/>
          </a:solidFill>
          <a:latin typeface="+mn-lt"/>
          <a:ea typeface="+mn-ea"/>
          <a:cs typeface="+mn-cs"/>
        </a:defRPr>
      </a:lvl2pPr>
      <a:lvl3pPr marL="22591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299676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391884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46104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534807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613184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686950" indent="-69156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Wingdings 3" pitchFamily="18" charset="2"/>
        <a:buChar char="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61060" y="511175"/>
            <a:ext cx="4287979" cy="888064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953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90"/>
              </a:spcBef>
            </a:pPr>
            <a:r>
              <a:rPr spc="10" dirty="0"/>
              <a:t>Lecture 3: Planning </a:t>
            </a:r>
            <a:r>
              <a:rPr spc="-5" dirty="0"/>
              <a:t>by </a:t>
            </a:r>
            <a:r>
              <a:rPr spc="15" dirty="0"/>
              <a:t>Dynamic</a:t>
            </a:r>
            <a:r>
              <a:rPr spc="180" dirty="0"/>
              <a:t> </a:t>
            </a:r>
            <a:r>
              <a:rPr spc="15" dirty="0"/>
              <a:t>Programming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E55DE4C-56E3-449C-A379-EFC4ED61E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Shivali Dhaka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Iterative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Evaluation in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Small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Gridworld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08976" y="1246712"/>
          <a:ext cx="680719" cy="54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046"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29293" y="1246712"/>
          <a:ext cx="680719" cy="54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  <a:solidFill>
                      <a:srgbClr val="C1B6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  <a:solidFill>
                      <a:srgbClr val="C1B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212950" y="1260317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3003" y="1260317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3056" y="1260317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2897" y="1396363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2950" y="1396363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3003" y="1396363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3056" y="1396363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897" y="1532410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2950" y="1532410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3003" y="1532410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3056" y="1532410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42897" y="1668456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2950" y="1668456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003" y="1668456"/>
            <a:ext cx="142844" cy="1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008976" y="1960956"/>
          <a:ext cx="680719" cy="54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046">
                <a:tc>
                  <a:txBody>
                    <a:bodyPr/>
                    <a:lstStyle/>
                    <a:p>
                      <a:pPr marL="24765" algn="ctr">
                        <a:lnSpc>
                          <a:spcPts val="735"/>
                        </a:lnSpc>
                        <a:spcBef>
                          <a:spcPts val="229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35"/>
                        </a:lnSpc>
                        <a:spcBef>
                          <a:spcPts val="229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2029293" y="1960956"/>
            <a:ext cx="690880" cy="554990"/>
            <a:chOff x="2029293" y="1960956"/>
            <a:chExt cx="690880" cy="554990"/>
          </a:xfrm>
        </p:grpSpPr>
        <p:sp>
          <p:nvSpPr>
            <p:cNvPr id="30" name="object 30"/>
            <p:cNvSpPr/>
            <p:nvPr/>
          </p:nvSpPr>
          <p:spPr>
            <a:xfrm>
              <a:off x="2032698" y="1964355"/>
              <a:ext cx="177165" cy="142875"/>
            </a:xfrm>
            <a:custGeom>
              <a:avLst/>
              <a:gdLst/>
              <a:ahLst/>
              <a:cxnLst/>
              <a:rect l="l" t="t" r="r" b="b"/>
              <a:pathLst>
                <a:path w="177164" h="142875">
                  <a:moveTo>
                    <a:pt x="176855" y="0"/>
                  </a:moveTo>
                  <a:lnTo>
                    <a:pt x="0" y="0"/>
                  </a:lnTo>
                  <a:lnTo>
                    <a:pt x="0" y="142848"/>
                  </a:lnTo>
                  <a:lnTo>
                    <a:pt x="176855" y="142848"/>
                  </a:lnTo>
                  <a:lnTo>
                    <a:pt x="17685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32694" y="1964357"/>
              <a:ext cx="170180" cy="544195"/>
            </a:xfrm>
            <a:custGeom>
              <a:avLst/>
              <a:gdLst/>
              <a:ahLst/>
              <a:cxnLst/>
              <a:rect l="l" t="t" r="r" b="b"/>
              <a:pathLst>
                <a:path w="170180" h="544194">
                  <a:moveTo>
                    <a:pt x="0" y="544185"/>
                  </a:moveTo>
                  <a:lnTo>
                    <a:pt x="0" y="0"/>
                  </a:lnTo>
                </a:path>
                <a:path w="170180" h="544194">
                  <a:moveTo>
                    <a:pt x="170052" y="544185"/>
                  </a:moveTo>
                  <a:lnTo>
                    <a:pt x="170052" y="0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2856" y="2372495"/>
              <a:ext cx="177165" cy="142875"/>
            </a:xfrm>
            <a:custGeom>
              <a:avLst/>
              <a:gdLst/>
              <a:ahLst/>
              <a:cxnLst/>
              <a:rect l="l" t="t" r="r" b="b"/>
              <a:pathLst>
                <a:path w="177164" h="142875">
                  <a:moveTo>
                    <a:pt x="176855" y="0"/>
                  </a:moveTo>
                  <a:lnTo>
                    <a:pt x="0" y="0"/>
                  </a:lnTo>
                  <a:lnTo>
                    <a:pt x="0" y="142848"/>
                  </a:lnTo>
                  <a:lnTo>
                    <a:pt x="176855" y="142848"/>
                  </a:lnTo>
                  <a:lnTo>
                    <a:pt x="17685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32694" y="1964357"/>
              <a:ext cx="680720" cy="544195"/>
            </a:xfrm>
            <a:custGeom>
              <a:avLst/>
              <a:gdLst/>
              <a:ahLst/>
              <a:cxnLst/>
              <a:rect l="l" t="t" r="r" b="b"/>
              <a:pathLst>
                <a:path w="680719" h="544194">
                  <a:moveTo>
                    <a:pt x="510158" y="544185"/>
                  </a:moveTo>
                  <a:lnTo>
                    <a:pt x="510158" y="0"/>
                  </a:lnTo>
                </a:path>
                <a:path w="680719" h="544194">
                  <a:moveTo>
                    <a:pt x="680211" y="544185"/>
                  </a:moveTo>
                  <a:lnTo>
                    <a:pt x="680211" y="0"/>
                  </a:lnTo>
                </a:path>
                <a:path w="680719" h="544194">
                  <a:moveTo>
                    <a:pt x="340105" y="544185"/>
                  </a:moveTo>
                  <a:lnTo>
                    <a:pt x="340105" y="0"/>
                  </a:lnTo>
                </a:path>
                <a:path w="680719" h="544194">
                  <a:moveTo>
                    <a:pt x="0" y="544185"/>
                  </a:moveTo>
                  <a:lnTo>
                    <a:pt x="680211" y="544185"/>
                  </a:lnTo>
                </a:path>
                <a:path w="680719" h="544194">
                  <a:moveTo>
                    <a:pt x="0" y="408139"/>
                  </a:moveTo>
                  <a:lnTo>
                    <a:pt x="680211" y="408139"/>
                  </a:lnTo>
                </a:path>
                <a:path w="680719" h="544194">
                  <a:moveTo>
                    <a:pt x="0" y="272092"/>
                  </a:moveTo>
                  <a:lnTo>
                    <a:pt x="680211" y="272092"/>
                  </a:lnTo>
                </a:path>
                <a:path w="680719" h="544194">
                  <a:moveTo>
                    <a:pt x="0" y="136046"/>
                  </a:moveTo>
                  <a:lnTo>
                    <a:pt x="680211" y="136046"/>
                  </a:lnTo>
                </a:path>
                <a:path w="680719" h="544194">
                  <a:moveTo>
                    <a:pt x="0" y="0"/>
                  </a:moveTo>
                  <a:lnTo>
                    <a:pt x="680211" y="0"/>
                  </a:lnTo>
                </a:path>
                <a:path w="680719" h="544194">
                  <a:moveTo>
                    <a:pt x="183657" y="68023"/>
                  </a:moveTo>
                  <a:lnTo>
                    <a:pt x="251678" y="68023"/>
                  </a:lnTo>
                </a:path>
                <a:path w="680719" h="544194">
                  <a:moveTo>
                    <a:pt x="183657" y="68023"/>
                  </a:moveTo>
                  <a:lnTo>
                    <a:pt x="197261" y="81627"/>
                  </a:lnTo>
                </a:path>
                <a:path w="680719" h="544194">
                  <a:moveTo>
                    <a:pt x="183657" y="68023"/>
                  </a:moveTo>
                  <a:lnTo>
                    <a:pt x="197261" y="54418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3003" y="1974560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3056" y="1974560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07517" y="2114008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02" y="0"/>
                  </a:moveTo>
                  <a:lnTo>
                    <a:pt x="6802" y="54418"/>
                  </a:lnTo>
                </a:path>
                <a:path w="13969" h="54610">
                  <a:moveTo>
                    <a:pt x="6802" y="0"/>
                  </a:moveTo>
                  <a:lnTo>
                    <a:pt x="0" y="13604"/>
                  </a:lnTo>
                </a:path>
                <a:path w="13969" h="54610">
                  <a:moveTo>
                    <a:pt x="6802" y="0"/>
                  </a:moveTo>
                  <a:lnTo>
                    <a:pt x="13604" y="13604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12950" y="2110607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83003" y="2110607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53056" y="2110607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2897" y="2246653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12950" y="2246653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83003" y="2246653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17676" y="2304473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02" y="54418"/>
                  </a:moveTo>
                  <a:lnTo>
                    <a:pt x="6802" y="0"/>
                  </a:lnTo>
                </a:path>
                <a:path w="13969" h="54610">
                  <a:moveTo>
                    <a:pt x="6802" y="54418"/>
                  </a:moveTo>
                  <a:lnTo>
                    <a:pt x="13604" y="40813"/>
                  </a:lnTo>
                </a:path>
                <a:path w="13969" h="54610">
                  <a:moveTo>
                    <a:pt x="6802" y="54418"/>
                  </a:moveTo>
                  <a:lnTo>
                    <a:pt x="0" y="40813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42897" y="2382699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12950" y="2382699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54425" y="2426914"/>
              <a:ext cx="68580" cy="27305"/>
            </a:xfrm>
            <a:custGeom>
              <a:avLst/>
              <a:gdLst/>
              <a:ahLst/>
              <a:cxnLst/>
              <a:rect l="l" t="t" r="r" b="b"/>
              <a:pathLst>
                <a:path w="68580" h="27305">
                  <a:moveTo>
                    <a:pt x="68021" y="13604"/>
                  </a:moveTo>
                  <a:lnTo>
                    <a:pt x="0" y="13604"/>
                  </a:lnTo>
                </a:path>
                <a:path w="68580" h="27305">
                  <a:moveTo>
                    <a:pt x="68021" y="13604"/>
                  </a:moveTo>
                  <a:lnTo>
                    <a:pt x="54416" y="0"/>
                  </a:lnTo>
                </a:path>
                <a:path w="68580" h="27305">
                  <a:moveTo>
                    <a:pt x="68021" y="13604"/>
                  </a:moveTo>
                  <a:lnTo>
                    <a:pt x="54416" y="27209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008976" y="2675199"/>
          <a:ext cx="680719" cy="54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046">
                <a:tc>
                  <a:txBody>
                    <a:bodyPr/>
                    <a:lstStyle/>
                    <a:p>
                      <a:pPr marL="24765" algn="ctr">
                        <a:lnSpc>
                          <a:spcPts val="735"/>
                        </a:lnSpc>
                        <a:spcBef>
                          <a:spcPts val="229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46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4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-1.7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35"/>
                        </a:lnSpc>
                        <a:spcBef>
                          <a:spcPts val="229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" name="object 48"/>
          <p:cNvGrpSpPr/>
          <p:nvPr/>
        </p:nvGrpSpPr>
        <p:grpSpPr>
          <a:xfrm>
            <a:off x="2029293" y="2675199"/>
            <a:ext cx="690880" cy="554990"/>
            <a:chOff x="2029293" y="2675199"/>
            <a:chExt cx="690880" cy="554990"/>
          </a:xfrm>
        </p:grpSpPr>
        <p:sp>
          <p:nvSpPr>
            <p:cNvPr id="49" name="object 49"/>
            <p:cNvSpPr/>
            <p:nvPr/>
          </p:nvSpPr>
          <p:spPr>
            <a:xfrm>
              <a:off x="2032698" y="2678598"/>
              <a:ext cx="177165" cy="142875"/>
            </a:xfrm>
            <a:custGeom>
              <a:avLst/>
              <a:gdLst/>
              <a:ahLst/>
              <a:cxnLst/>
              <a:rect l="l" t="t" r="r" b="b"/>
              <a:pathLst>
                <a:path w="177164" h="142875">
                  <a:moveTo>
                    <a:pt x="176855" y="0"/>
                  </a:moveTo>
                  <a:lnTo>
                    <a:pt x="0" y="0"/>
                  </a:lnTo>
                  <a:lnTo>
                    <a:pt x="0" y="142848"/>
                  </a:lnTo>
                  <a:lnTo>
                    <a:pt x="176855" y="142848"/>
                  </a:lnTo>
                  <a:lnTo>
                    <a:pt x="17685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32694" y="2678600"/>
              <a:ext cx="170180" cy="544195"/>
            </a:xfrm>
            <a:custGeom>
              <a:avLst/>
              <a:gdLst/>
              <a:ahLst/>
              <a:cxnLst/>
              <a:rect l="l" t="t" r="r" b="b"/>
              <a:pathLst>
                <a:path w="170180" h="544194">
                  <a:moveTo>
                    <a:pt x="0" y="544185"/>
                  </a:moveTo>
                  <a:lnTo>
                    <a:pt x="0" y="0"/>
                  </a:lnTo>
                </a:path>
                <a:path w="170180" h="544194">
                  <a:moveTo>
                    <a:pt x="170052" y="544185"/>
                  </a:moveTo>
                  <a:lnTo>
                    <a:pt x="170052" y="0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42856" y="3086737"/>
              <a:ext cx="177165" cy="142875"/>
            </a:xfrm>
            <a:custGeom>
              <a:avLst/>
              <a:gdLst/>
              <a:ahLst/>
              <a:cxnLst/>
              <a:rect l="l" t="t" r="r" b="b"/>
              <a:pathLst>
                <a:path w="177164" h="142875">
                  <a:moveTo>
                    <a:pt x="176855" y="0"/>
                  </a:moveTo>
                  <a:lnTo>
                    <a:pt x="0" y="0"/>
                  </a:lnTo>
                  <a:lnTo>
                    <a:pt x="0" y="142848"/>
                  </a:lnTo>
                  <a:lnTo>
                    <a:pt x="176855" y="142848"/>
                  </a:lnTo>
                  <a:lnTo>
                    <a:pt x="17685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32694" y="2678600"/>
              <a:ext cx="680720" cy="544195"/>
            </a:xfrm>
            <a:custGeom>
              <a:avLst/>
              <a:gdLst/>
              <a:ahLst/>
              <a:cxnLst/>
              <a:rect l="l" t="t" r="r" b="b"/>
              <a:pathLst>
                <a:path w="680719" h="544194">
                  <a:moveTo>
                    <a:pt x="510158" y="544185"/>
                  </a:moveTo>
                  <a:lnTo>
                    <a:pt x="510158" y="0"/>
                  </a:lnTo>
                </a:path>
                <a:path w="680719" h="544194">
                  <a:moveTo>
                    <a:pt x="680211" y="544185"/>
                  </a:moveTo>
                  <a:lnTo>
                    <a:pt x="680211" y="0"/>
                  </a:lnTo>
                </a:path>
                <a:path w="680719" h="544194">
                  <a:moveTo>
                    <a:pt x="340105" y="544185"/>
                  </a:moveTo>
                  <a:lnTo>
                    <a:pt x="340105" y="0"/>
                  </a:lnTo>
                </a:path>
                <a:path w="680719" h="544194">
                  <a:moveTo>
                    <a:pt x="0" y="544185"/>
                  </a:moveTo>
                  <a:lnTo>
                    <a:pt x="680211" y="544185"/>
                  </a:lnTo>
                </a:path>
                <a:path w="680719" h="544194">
                  <a:moveTo>
                    <a:pt x="0" y="408139"/>
                  </a:moveTo>
                  <a:lnTo>
                    <a:pt x="680211" y="408139"/>
                  </a:lnTo>
                </a:path>
                <a:path w="680719" h="544194">
                  <a:moveTo>
                    <a:pt x="0" y="272092"/>
                  </a:moveTo>
                  <a:lnTo>
                    <a:pt x="680211" y="272092"/>
                  </a:lnTo>
                </a:path>
                <a:path w="680719" h="544194">
                  <a:moveTo>
                    <a:pt x="0" y="136046"/>
                  </a:moveTo>
                  <a:lnTo>
                    <a:pt x="680211" y="136046"/>
                  </a:lnTo>
                </a:path>
                <a:path w="680719" h="544194">
                  <a:moveTo>
                    <a:pt x="0" y="0"/>
                  </a:moveTo>
                  <a:lnTo>
                    <a:pt x="680211" y="0"/>
                  </a:lnTo>
                </a:path>
                <a:path w="680719" h="544194">
                  <a:moveTo>
                    <a:pt x="183657" y="68023"/>
                  </a:moveTo>
                  <a:lnTo>
                    <a:pt x="251678" y="68023"/>
                  </a:lnTo>
                </a:path>
                <a:path w="680719" h="544194">
                  <a:moveTo>
                    <a:pt x="183657" y="68023"/>
                  </a:moveTo>
                  <a:lnTo>
                    <a:pt x="197261" y="81627"/>
                  </a:lnTo>
                </a:path>
                <a:path w="680719" h="544194">
                  <a:moveTo>
                    <a:pt x="183657" y="68023"/>
                  </a:moveTo>
                  <a:lnTo>
                    <a:pt x="197261" y="54418"/>
                  </a:lnTo>
                </a:path>
                <a:path w="680719" h="544194">
                  <a:moveTo>
                    <a:pt x="353709" y="68023"/>
                  </a:moveTo>
                  <a:lnTo>
                    <a:pt x="421731" y="68023"/>
                  </a:lnTo>
                </a:path>
                <a:path w="680719" h="544194">
                  <a:moveTo>
                    <a:pt x="353709" y="68023"/>
                  </a:moveTo>
                  <a:lnTo>
                    <a:pt x="367314" y="81627"/>
                  </a:lnTo>
                </a:path>
                <a:path w="680719" h="544194">
                  <a:moveTo>
                    <a:pt x="353709" y="68023"/>
                  </a:moveTo>
                  <a:lnTo>
                    <a:pt x="367314" y="54418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53056" y="2688804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07517" y="2828251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02" y="0"/>
                  </a:moveTo>
                  <a:lnTo>
                    <a:pt x="6802" y="54418"/>
                  </a:lnTo>
                </a:path>
                <a:path w="13969" h="54610">
                  <a:moveTo>
                    <a:pt x="6802" y="0"/>
                  </a:moveTo>
                  <a:lnTo>
                    <a:pt x="0" y="13604"/>
                  </a:lnTo>
                </a:path>
                <a:path w="13969" h="54610">
                  <a:moveTo>
                    <a:pt x="6802" y="0"/>
                  </a:moveTo>
                  <a:lnTo>
                    <a:pt x="13604" y="13604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12950" y="2824850"/>
              <a:ext cx="81625" cy="74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83003" y="2824850"/>
              <a:ext cx="142844" cy="115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07517" y="2882669"/>
              <a:ext cx="523875" cy="136525"/>
            </a:xfrm>
            <a:custGeom>
              <a:avLst/>
              <a:gdLst/>
              <a:ahLst/>
              <a:cxnLst/>
              <a:rect l="l" t="t" r="r" b="b"/>
              <a:pathLst>
                <a:path w="523875" h="136525">
                  <a:moveTo>
                    <a:pt x="516960" y="54418"/>
                  </a:moveTo>
                  <a:lnTo>
                    <a:pt x="516960" y="0"/>
                  </a:lnTo>
                </a:path>
                <a:path w="523875" h="136525">
                  <a:moveTo>
                    <a:pt x="516960" y="54418"/>
                  </a:moveTo>
                  <a:lnTo>
                    <a:pt x="523762" y="40813"/>
                  </a:lnTo>
                </a:path>
                <a:path w="523875" h="136525">
                  <a:moveTo>
                    <a:pt x="516960" y="54418"/>
                  </a:moveTo>
                  <a:lnTo>
                    <a:pt x="510158" y="40813"/>
                  </a:lnTo>
                </a:path>
                <a:path w="523875" h="136525">
                  <a:moveTo>
                    <a:pt x="6802" y="81627"/>
                  </a:moveTo>
                  <a:lnTo>
                    <a:pt x="6802" y="136046"/>
                  </a:lnTo>
                </a:path>
                <a:path w="523875" h="136525">
                  <a:moveTo>
                    <a:pt x="6802" y="81627"/>
                  </a:moveTo>
                  <a:lnTo>
                    <a:pt x="0" y="95232"/>
                  </a:lnTo>
                </a:path>
                <a:path w="523875" h="136525">
                  <a:moveTo>
                    <a:pt x="6802" y="81627"/>
                  </a:moveTo>
                  <a:lnTo>
                    <a:pt x="13604" y="95232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12950" y="2960896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44222" y="3001710"/>
              <a:ext cx="81625" cy="748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17676" y="3018716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02" y="54418"/>
                  </a:moveTo>
                  <a:lnTo>
                    <a:pt x="6802" y="0"/>
                  </a:lnTo>
                </a:path>
                <a:path w="13969" h="54610">
                  <a:moveTo>
                    <a:pt x="6802" y="54418"/>
                  </a:moveTo>
                  <a:lnTo>
                    <a:pt x="13604" y="40813"/>
                  </a:lnTo>
                </a:path>
                <a:path w="13969" h="54610">
                  <a:moveTo>
                    <a:pt x="6802" y="54418"/>
                  </a:moveTo>
                  <a:lnTo>
                    <a:pt x="0" y="40813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2897" y="3096943"/>
              <a:ext cx="142844" cy="115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84372" y="3141158"/>
              <a:ext cx="238125" cy="27305"/>
            </a:xfrm>
            <a:custGeom>
              <a:avLst/>
              <a:gdLst/>
              <a:ahLst/>
              <a:cxnLst/>
              <a:rect l="l" t="t" r="r" b="b"/>
              <a:pathLst>
                <a:path w="238125" h="27305">
                  <a:moveTo>
                    <a:pt x="68021" y="13604"/>
                  </a:moveTo>
                  <a:lnTo>
                    <a:pt x="0" y="13604"/>
                  </a:lnTo>
                </a:path>
                <a:path w="238125" h="27305">
                  <a:moveTo>
                    <a:pt x="68021" y="13604"/>
                  </a:moveTo>
                  <a:lnTo>
                    <a:pt x="54416" y="0"/>
                  </a:lnTo>
                </a:path>
                <a:path w="238125" h="27305">
                  <a:moveTo>
                    <a:pt x="68021" y="13604"/>
                  </a:moveTo>
                  <a:lnTo>
                    <a:pt x="54416" y="27209"/>
                  </a:lnTo>
                </a:path>
                <a:path w="238125" h="27305">
                  <a:moveTo>
                    <a:pt x="238073" y="13604"/>
                  </a:moveTo>
                  <a:lnTo>
                    <a:pt x="170052" y="13604"/>
                  </a:lnTo>
                </a:path>
                <a:path w="238125" h="27305">
                  <a:moveTo>
                    <a:pt x="238073" y="13604"/>
                  </a:moveTo>
                  <a:lnTo>
                    <a:pt x="224469" y="0"/>
                  </a:lnTo>
                </a:path>
                <a:path w="238125" h="27305">
                  <a:moveTo>
                    <a:pt x="238073" y="13604"/>
                  </a:moveTo>
                  <a:lnTo>
                    <a:pt x="224469" y="27209"/>
                  </a:lnTo>
                </a:path>
              </a:pathLst>
            </a:custGeom>
            <a:ln w="6802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134815" y="882789"/>
            <a:ext cx="116839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5"/>
              </a:lnSpc>
            </a:pPr>
            <a:r>
              <a:rPr sz="950" i="1" spc="-50" dirty="0">
                <a:solidFill>
                  <a:srgbClr val="001722"/>
                </a:solidFill>
                <a:latin typeface="Times New Roman"/>
                <a:cs typeface="Times New Roman"/>
              </a:rPr>
              <a:t>V</a:t>
            </a:r>
            <a:r>
              <a:rPr sz="1275" i="1" baseline="-13071" dirty="0">
                <a:solidFill>
                  <a:srgbClr val="001722"/>
                </a:solidFill>
                <a:latin typeface="Times New Roman"/>
                <a:cs typeface="Times New Roman"/>
              </a:rPr>
              <a:t>k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03409" y="1012033"/>
            <a:ext cx="13716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5"/>
              </a:lnSpc>
            </a:pPr>
            <a:r>
              <a:rPr sz="950" i="1" spc="110" dirty="0">
                <a:solidFill>
                  <a:srgbClr val="001722"/>
                </a:solidFill>
                <a:latin typeface="Times New Roman"/>
                <a:cs typeface="Times New Roman"/>
              </a:rPr>
              <a:t>V</a:t>
            </a:r>
            <a:r>
              <a:rPr sz="1275" i="1" baseline="-13071" dirty="0">
                <a:solidFill>
                  <a:srgbClr val="001722"/>
                </a:solidFill>
                <a:latin typeface="Times New Roman"/>
                <a:cs typeface="Times New Roman"/>
              </a:rPr>
              <a:t>k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6524" y="1441483"/>
            <a:ext cx="2438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i="1" dirty="0">
                <a:solidFill>
                  <a:srgbClr val="001722"/>
                </a:solidFill>
                <a:latin typeface="Times New Roman"/>
                <a:cs typeface="Times New Roman"/>
              </a:rPr>
              <a:t>k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=</a:t>
            </a:r>
            <a:r>
              <a:rPr sz="850" spc="-80" dirty="0">
                <a:solidFill>
                  <a:srgbClr val="001722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6524" y="2142115"/>
            <a:ext cx="2438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i="1" dirty="0">
                <a:solidFill>
                  <a:srgbClr val="001722"/>
                </a:solidFill>
                <a:latin typeface="Times New Roman"/>
                <a:cs typeface="Times New Roman"/>
              </a:rPr>
              <a:t>k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=</a:t>
            </a:r>
            <a:r>
              <a:rPr sz="850" spc="-80" dirty="0">
                <a:solidFill>
                  <a:srgbClr val="001722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6524" y="2849556"/>
            <a:ext cx="2438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i="1" dirty="0">
                <a:solidFill>
                  <a:srgbClr val="001722"/>
                </a:solidFill>
                <a:latin typeface="Times New Roman"/>
                <a:cs typeface="Times New Roman"/>
              </a:rPr>
              <a:t>k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=</a:t>
            </a:r>
            <a:r>
              <a:rPr sz="850" spc="-80" dirty="0">
                <a:solidFill>
                  <a:srgbClr val="001722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71628" y="1396486"/>
            <a:ext cx="625475" cy="24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50"/>
              </a:lnSpc>
              <a:spcBef>
                <a:spcPts val="100"/>
              </a:spcBef>
              <a:tabLst>
                <a:tab pos="229870" algn="l"/>
              </a:tabLst>
            </a:pPr>
            <a:r>
              <a:rPr sz="750" u="sng" dirty="0">
                <a:solidFill>
                  <a:srgbClr val="001722"/>
                </a:solidFill>
                <a:uFill>
                  <a:solidFill>
                    <a:srgbClr val="001722"/>
                  </a:solidFill>
                </a:uFill>
                <a:latin typeface="Arial"/>
                <a:cs typeface="Arial"/>
              </a:rPr>
              <a:t> 	</a:t>
            </a:r>
            <a:r>
              <a:rPr sz="750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001722"/>
                </a:solidFill>
                <a:latin typeface="Arial"/>
                <a:cs typeface="Arial"/>
              </a:rPr>
              <a:t>random</a:t>
            </a:r>
            <a:endParaRPr sz="750">
              <a:latin typeface="Arial"/>
              <a:cs typeface="Arial"/>
            </a:endParaRPr>
          </a:p>
          <a:p>
            <a:pPr marL="284480">
              <a:lnSpc>
                <a:spcPts val="850"/>
              </a:lnSpc>
            </a:pPr>
            <a:r>
              <a:rPr sz="750" dirty="0">
                <a:solidFill>
                  <a:srgbClr val="001722"/>
                </a:solidFill>
                <a:latin typeface="Arial"/>
                <a:cs typeface="Arial"/>
              </a:rPr>
              <a:t>policy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750316" y="1507810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024" y="0"/>
                </a:moveTo>
                <a:lnTo>
                  <a:pt x="0" y="17010"/>
                </a:lnTo>
                <a:lnTo>
                  <a:pt x="68024" y="34012"/>
                </a:lnTo>
                <a:close/>
              </a:path>
            </a:pathLst>
          </a:custGeom>
          <a:solidFill>
            <a:srgbClr val="001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93060" y="871833"/>
            <a:ext cx="187325" cy="167005"/>
          </a:xfrm>
          <a:custGeom>
            <a:avLst/>
            <a:gdLst/>
            <a:ahLst/>
            <a:cxnLst/>
            <a:rect l="l" t="t" r="r" b="b"/>
            <a:pathLst>
              <a:path w="187325" h="167005">
                <a:moveTo>
                  <a:pt x="0" y="0"/>
                </a:moveTo>
                <a:lnTo>
                  <a:pt x="187313" y="0"/>
                </a:lnTo>
                <a:lnTo>
                  <a:pt x="187313" y="166500"/>
                </a:lnTo>
                <a:lnTo>
                  <a:pt x="0" y="166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001486" y="796939"/>
            <a:ext cx="715645" cy="3460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 marR="30480" indent="80010">
              <a:lnSpc>
                <a:spcPct val="106600"/>
              </a:lnSpc>
              <a:spcBef>
                <a:spcPts val="155"/>
              </a:spcBef>
            </a:pPr>
            <a:r>
              <a:rPr sz="1150" i="1" spc="10" dirty="0">
                <a:latin typeface="Trebuchet MS"/>
                <a:cs typeface="Trebuchet MS"/>
              </a:rPr>
              <a:t>v</a:t>
            </a:r>
            <a:r>
              <a:rPr sz="1200" i="1" spc="15" baseline="-10416" dirty="0">
                <a:latin typeface="Verdana"/>
                <a:cs typeface="Verdana"/>
              </a:rPr>
              <a:t>k </a:t>
            </a:r>
            <a:r>
              <a:rPr sz="750" spc="-10" dirty="0">
                <a:solidFill>
                  <a:srgbClr val="001722"/>
                </a:solidFill>
                <a:latin typeface="Arial"/>
                <a:cs typeface="Arial"/>
              </a:rPr>
              <a:t>for the  </a:t>
            </a:r>
            <a:r>
              <a:rPr sz="750" spc="-5" dirty="0">
                <a:solidFill>
                  <a:srgbClr val="001722"/>
                </a:solidFill>
                <a:latin typeface="Arial"/>
                <a:cs typeface="Arial"/>
              </a:rPr>
              <a:t>Random</a:t>
            </a:r>
            <a:r>
              <a:rPr sz="750" spc="-80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001722"/>
                </a:solidFill>
                <a:latin typeface="Arial"/>
                <a:cs typeface="Arial"/>
              </a:rPr>
              <a:t>Policy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04254" y="1017521"/>
            <a:ext cx="187325" cy="167005"/>
          </a:xfrm>
          <a:custGeom>
            <a:avLst/>
            <a:gdLst/>
            <a:ahLst/>
            <a:cxnLst/>
            <a:rect l="l" t="t" r="r" b="b"/>
            <a:pathLst>
              <a:path w="187325" h="167005">
                <a:moveTo>
                  <a:pt x="187313" y="0"/>
                </a:moveTo>
                <a:lnTo>
                  <a:pt x="0" y="0"/>
                </a:lnTo>
                <a:lnTo>
                  <a:pt x="0" y="166500"/>
                </a:lnTo>
                <a:lnTo>
                  <a:pt x="187313" y="166500"/>
                </a:lnTo>
                <a:lnTo>
                  <a:pt x="1873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032002" y="873490"/>
            <a:ext cx="668020" cy="28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760"/>
              </a:lnSpc>
              <a:spcBef>
                <a:spcPts val="100"/>
              </a:spcBef>
            </a:pPr>
            <a:r>
              <a:rPr sz="750" spc="-5" dirty="0">
                <a:solidFill>
                  <a:srgbClr val="001722"/>
                </a:solidFill>
                <a:latin typeface="Arial"/>
                <a:cs typeface="Arial"/>
              </a:rPr>
              <a:t>Greedy</a:t>
            </a:r>
            <a:r>
              <a:rPr sz="750" spc="-40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001722"/>
                </a:solidFill>
                <a:latin typeface="Arial"/>
                <a:cs typeface="Arial"/>
              </a:rPr>
              <a:t>Policy</a:t>
            </a:r>
            <a:endParaRPr sz="750">
              <a:latin typeface="Arial"/>
              <a:cs typeface="Arial"/>
            </a:endParaRPr>
          </a:p>
          <a:p>
            <a:pPr marL="160020">
              <a:lnSpc>
                <a:spcPts val="1240"/>
              </a:lnSpc>
            </a:pPr>
            <a:r>
              <a:rPr sz="1125" spc="-60" baseline="3703" dirty="0">
                <a:solidFill>
                  <a:srgbClr val="001722"/>
                </a:solidFill>
                <a:latin typeface="Arial"/>
                <a:cs typeface="Arial"/>
              </a:rPr>
              <a:t>w.r.t.</a:t>
            </a:r>
            <a:r>
              <a:rPr sz="1125" spc="30" baseline="3703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1150" i="1" spc="10" dirty="0">
                <a:latin typeface="Trebuchet MS"/>
                <a:cs typeface="Trebuchet MS"/>
              </a:rPr>
              <a:t>v</a:t>
            </a:r>
            <a:r>
              <a:rPr sz="1200" i="1" spc="15" baseline="-10416" dirty="0">
                <a:latin typeface="Verdana"/>
                <a:cs typeface="Verdana"/>
              </a:rPr>
              <a:t>k</a:t>
            </a:r>
            <a:endParaRPr sz="1200" baseline="-10416">
              <a:latin typeface="Verdana"/>
              <a:cs typeface="Verdan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ACDE2D-EE75-40DC-9620-104B93C6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BB464-5E8B-4212-9597-3CD7C3A0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Iterative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Evaluation in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Small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Gridworld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 (2)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11177" y="1066943"/>
          <a:ext cx="683259" cy="54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438">
                <a:tc>
                  <a:txBody>
                    <a:bodyPr/>
                    <a:lstStyle/>
                    <a:p>
                      <a:pPr marL="24765" algn="ctr">
                        <a:lnSpc>
                          <a:spcPts val="710"/>
                        </a:lnSpc>
                        <a:spcBef>
                          <a:spcPts val="260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-3.0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-3.0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-3.0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-3.0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-2.9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10"/>
                        </a:lnSpc>
                        <a:spcBef>
                          <a:spcPts val="260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034436" y="1066943"/>
            <a:ext cx="692785" cy="556260"/>
            <a:chOff x="2034436" y="1066943"/>
            <a:chExt cx="692785" cy="556260"/>
          </a:xfrm>
        </p:grpSpPr>
        <p:sp>
          <p:nvSpPr>
            <p:cNvPr id="14" name="object 14"/>
            <p:cNvSpPr/>
            <p:nvPr/>
          </p:nvSpPr>
          <p:spPr>
            <a:xfrm>
              <a:off x="2037845" y="1070357"/>
              <a:ext cx="177800" cy="143510"/>
            </a:xfrm>
            <a:custGeom>
              <a:avLst/>
              <a:gdLst/>
              <a:ahLst/>
              <a:cxnLst/>
              <a:rect l="l" t="t" r="r" b="b"/>
              <a:pathLst>
                <a:path w="177800" h="143509">
                  <a:moveTo>
                    <a:pt x="177365" y="0"/>
                  </a:moveTo>
                  <a:lnTo>
                    <a:pt x="0" y="0"/>
                  </a:lnTo>
                  <a:lnTo>
                    <a:pt x="0" y="143260"/>
                  </a:lnTo>
                  <a:lnTo>
                    <a:pt x="177365" y="143260"/>
                  </a:lnTo>
                  <a:lnTo>
                    <a:pt x="17736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7847" y="1070353"/>
              <a:ext cx="170815" cy="546100"/>
            </a:xfrm>
            <a:custGeom>
              <a:avLst/>
              <a:gdLst/>
              <a:ahLst/>
              <a:cxnLst/>
              <a:rect l="l" t="t" r="r" b="b"/>
              <a:pathLst>
                <a:path w="170814" h="546100">
                  <a:moveTo>
                    <a:pt x="0" y="545754"/>
                  </a:moveTo>
                  <a:lnTo>
                    <a:pt x="0" y="0"/>
                  </a:lnTo>
                </a:path>
                <a:path w="170814" h="546100">
                  <a:moveTo>
                    <a:pt x="170543" y="545754"/>
                  </a:moveTo>
                  <a:lnTo>
                    <a:pt x="170543" y="0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9475" y="1479673"/>
              <a:ext cx="177800" cy="143510"/>
            </a:xfrm>
            <a:custGeom>
              <a:avLst/>
              <a:gdLst/>
              <a:ahLst/>
              <a:cxnLst/>
              <a:rect l="l" t="t" r="r" b="b"/>
              <a:pathLst>
                <a:path w="177800" h="143509">
                  <a:moveTo>
                    <a:pt x="177365" y="0"/>
                  </a:moveTo>
                  <a:lnTo>
                    <a:pt x="0" y="0"/>
                  </a:lnTo>
                  <a:lnTo>
                    <a:pt x="0" y="143260"/>
                  </a:lnTo>
                  <a:lnTo>
                    <a:pt x="177365" y="143260"/>
                  </a:lnTo>
                  <a:lnTo>
                    <a:pt x="17736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7847" y="1070353"/>
              <a:ext cx="682625" cy="546100"/>
            </a:xfrm>
            <a:custGeom>
              <a:avLst/>
              <a:gdLst/>
              <a:ahLst/>
              <a:cxnLst/>
              <a:rect l="l" t="t" r="r" b="b"/>
              <a:pathLst>
                <a:path w="682625" h="546100">
                  <a:moveTo>
                    <a:pt x="511629" y="545754"/>
                  </a:moveTo>
                  <a:lnTo>
                    <a:pt x="511629" y="0"/>
                  </a:lnTo>
                </a:path>
                <a:path w="682625" h="546100">
                  <a:moveTo>
                    <a:pt x="682172" y="545754"/>
                  </a:moveTo>
                  <a:lnTo>
                    <a:pt x="682172" y="0"/>
                  </a:lnTo>
                </a:path>
                <a:path w="682625" h="546100">
                  <a:moveTo>
                    <a:pt x="341086" y="545754"/>
                  </a:moveTo>
                  <a:lnTo>
                    <a:pt x="341086" y="0"/>
                  </a:lnTo>
                </a:path>
                <a:path w="682625" h="546100">
                  <a:moveTo>
                    <a:pt x="0" y="545754"/>
                  </a:moveTo>
                  <a:lnTo>
                    <a:pt x="682172" y="545754"/>
                  </a:lnTo>
                </a:path>
                <a:path w="682625" h="546100">
                  <a:moveTo>
                    <a:pt x="0" y="409315"/>
                  </a:moveTo>
                  <a:lnTo>
                    <a:pt x="682172" y="409315"/>
                  </a:lnTo>
                </a:path>
                <a:path w="682625" h="546100">
                  <a:moveTo>
                    <a:pt x="0" y="272877"/>
                  </a:moveTo>
                  <a:lnTo>
                    <a:pt x="682172" y="272877"/>
                  </a:lnTo>
                </a:path>
                <a:path w="682625" h="546100">
                  <a:moveTo>
                    <a:pt x="0" y="136438"/>
                  </a:moveTo>
                  <a:lnTo>
                    <a:pt x="682172" y="136438"/>
                  </a:lnTo>
                </a:path>
                <a:path w="682625" h="546100">
                  <a:moveTo>
                    <a:pt x="0" y="0"/>
                  </a:moveTo>
                  <a:lnTo>
                    <a:pt x="682172" y="0"/>
                  </a:lnTo>
                </a:path>
                <a:path w="682625" h="546100">
                  <a:moveTo>
                    <a:pt x="184186" y="68219"/>
                  </a:moveTo>
                  <a:lnTo>
                    <a:pt x="252403" y="68219"/>
                  </a:lnTo>
                </a:path>
                <a:path w="682625" h="546100">
                  <a:moveTo>
                    <a:pt x="184186" y="68219"/>
                  </a:moveTo>
                  <a:lnTo>
                    <a:pt x="197830" y="81863"/>
                  </a:lnTo>
                </a:path>
                <a:path w="682625" h="546100">
                  <a:moveTo>
                    <a:pt x="184186" y="68219"/>
                  </a:moveTo>
                  <a:lnTo>
                    <a:pt x="197830" y="54575"/>
                  </a:lnTo>
                </a:path>
                <a:path w="682625" h="546100">
                  <a:moveTo>
                    <a:pt x="354729" y="68219"/>
                  </a:moveTo>
                  <a:lnTo>
                    <a:pt x="422946" y="68219"/>
                  </a:lnTo>
                </a:path>
                <a:path w="682625" h="546100">
                  <a:moveTo>
                    <a:pt x="354729" y="68219"/>
                  </a:moveTo>
                  <a:lnTo>
                    <a:pt x="368373" y="81863"/>
                  </a:lnTo>
                </a:path>
                <a:path w="682625" h="546100">
                  <a:moveTo>
                    <a:pt x="354729" y="68219"/>
                  </a:moveTo>
                  <a:lnTo>
                    <a:pt x="368373" y="54575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59709" y="1121518"/>
              <a:ext cx="81860" cy="75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2886" y="1220436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09">
                  <a:moveTo>
                    <a:pt x="6821" y="0"/>
                  </a:moveTo>
                  <a:lnTo>
                    <a:pt x="6821" y="54575"/>
                  </a:lnTo>
                </a:path>
                <a:path w="13969" h="54609">
                  <a:moveTo>
                    <a:pt x="6821" y="0"/>
                  </a:moveTo>
                  <a:lnTo>
                    <a:pt x="0" y="13643"/>
                  </a:lnTo>
                </a:path>
                <a:path w="13969" h="54609">
                  <a:moveTo>
                    <a:pt x="6821" y="0"/>
                  </a:moveTo>
                  <a:lnTo>
                    <a:pt x="13643" y="13643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18622" y="1217025"/>
              <a:ext cx="81860" cy="750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9165" y="1257957"/>
              <a:ext cx="81860" cy="750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2886" y="1275011"/>
              <a:ext cx="525780" cy="136525"/>
            </a:xfrm>
            <a:custGeom>
              <a:avLst/>
              <a:gdLst/>
              <a:ahLst/>
              <a:cxnLst/>
              <a:rect l="l" t="t" r="r" b="b"/>
              <a:pathLst>
                <a:path w="525780" h="136525">
                  <a:moveTo>
                    <a:pt x="518451" y="54575"/>
                  </a:moveTo>
                  <a:lnTo>
                    <a:pt x="518451" y="0"/>
                  </a:lnTo>
                </a:path>
                <a:path w="525780" h="136525">
                  <a:moveTo>
                    <a:pt x="518451" y="54575"/>
                  </a:moveTo>
                  <a:lnTo>
                    <a:pt x="525272" y="40931"/>
                  </a:lnTo>
                </a:path>
                <a:path w="525780" h="136525">
                  <a:moveTo>
                    <a:pt x="518451" y="54575"/>
                  </a:moveTo>
                  <a:lnTo>
                    <a:pt x="511629" y="40931"/>
                  </a:lnTo>
                </a:path>
                <a:path w="525780" h="136525">
                  <a:moveTo>
                    <a:pt x="6821" y="81863"/>
                  </a:moveTo>
                  <a:lnTo>
                    <a:pt x="6821" y="136438"/>
                  </a:lnTo>
                </a:path>
                <a:path w="525780" h="136525">
                  <a:moveTo>
                    <a:pt x="6821" y="81863"/>
                  </a:moveTo>
                  <a:lnTo>
                    <a:pt x="0" y="95507"/>
                  </a:lnTo>
                </a:path>
                <a:path w="525780" h="136525">
                  <a:moveTo>
                    <a:pt x="6821" y="81863"/>
                  </a:moveTo>
                  <a:lnTo>
                    <a:pt x="13643" y="95507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80018" y="1353464"/>
              <a:ext cx="81860" cy="750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0561" y="1394395"/>
              <a:ext cx="81860" cy="750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24515" y="1411450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09">
                  <a:moveTo>
                    <a:pt x="6821" y="54575"/>
                  </a:moveTo>
                  <a:lnTo>
                    <a:pt x="6821" y="0"/>
                  </a:lnTo>
                </a:path>
                <a:path w="13969" h="54609">
                  <a:moveTo>
                    <a:pt x="6821" y="54575"/>
                  </a:moveTo>
                  <a:lnTo>
                    <a:pt x="13643" y="40931"/>
                  </a:lnTo>
                </a:path>
                <a:path w="13969" h="54609">
                  <a:moveTo>
                    <a:pt x="6821" y="54575"/>
                  </a:moveTo>
                  <a:lnTo>
                    <a:pt x="0" y="40931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09475" y="1489902"/>
              <a:ext cx="81860" cy="75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90250" y="1534245"/>
              <a:ext cx="238760" cy="27305"/>
            </a:xfrm>
            <a:custGeom>
              <a:avLst/>
              <a:gdLst/>
              <a:ahLst/>
              <a:cxnLst/>
              <a:rect l="l" t="t" r="r" b="b"/>
              <a:pathLst>
                <a:path w="238760" h="27305">
                  <a:moveTo>
                    <a:pt x="68217" y="13643"/>
                  </a:moveTo>
                  <a:lnTo>
                    <a:pt x="0" y="13643"/>
                  </a:lnTo>
                </a:path>
                <a:path w="238760" h="27305">
                  <a:moveTo>
                    <a:pt x="68217" y="13643"/>
                  </a:moveTo>
                  <a:lnTo>
                    <a:pt x="54573" y="0"/>
                  </a:lnTo>
                </a:path>
                <a:path w="238760" h="27305">
                  <a:moveTo>
                    <a:pt x="68217" y="13643"/>
                  </a:moveTo>
                  <a:lnTo>
                    <a:pt x="54573" y="27287"/>
                  </a:lnTo>
                </a:path>
                <a:path w="238760" h="27305">
                  <a:moveTo>
                    <a:pt x="238760" y="13643"/>
                  </a:moveTo>
                  <a:lnTo>
                    <a:pt x="170543" y="13643"/>
                  </a:lnTo>
                </a:path>
                <a:path w="238760" h="27305">
                  <a:moveTo>
                    <a:pt x="238760" y="13643"/>
                  </a:moveTo>
                  <a:lnTo>
                    <a:pt x="225116" y="0"/>
                  </a:lnTo>
                </a:path>
                <a:path w="238760" h="27305">
                  <a:moveTo>
                    <a:pt x="238760" y="13643"/>
                  </a:moveTo>
                  <a:lnTo>
                    <a:pt x="225116" y="27287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011177" y="1783245"/>
          <a:ext cx="683259" cy="54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438">
                <a:tc>
                  <a:txBody>
                    <a:bodyPr/>
                    <a:lstStyle/>
                    <a:p>
                      <a:pPr marL="24765" algn="ctr">
                        <a:lnSpc>
                          <a:spcPts val="740"/>
                        </a:lnSpc>
                        <a:spcBef>
                          <a:spcPts val="235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-6.1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-8.4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-9.0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-6.1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-7.7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-8.4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-8.4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-8.4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-8.4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-7.7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-6.1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-9.0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-8.4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-6.1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40"/>
                        </a:lnSpc>
                        <a:spcBef>
                          <a:spcPts val="235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2034354" y="1783164"/>
            <a:ext cx="692785" cy="1272540"/>
            <a:chOff x="2034354" y="1783164"/>
            <a:chExt cx="692785" cy="1272540"/>
          </a:xfrm>
        </p:grpSpPr>
        <p:sp>
          <p:nvSpPr>
            <p:cNvPr id="30" name="object 30"/>
            <p:cNvSpPr/>
            <p:nvPr/>
          </p:nvSpPr>
          <p:spPr>
            <a:xfrm>
              <a:off x="2037845" y="1786658"/>
              <a:ext cx="177800" cy="143510"/>
            </a:xfrm>
            <a:custGeom>
              <a:avLst/>
              <a:gdLst/>
              <a:ahLst/>
              <a:cxnLst/>
              <a:rect l="l" t="t" r="r" b="b"/>
              <a:pathLst>
                <a:path w="177800" h="143510">
                  <a:moveTo>
                    <a:pt x="177365" y="0"/>
                  </a:moveTo>
                  <a:lnTo>
                    <a:pt x="0" y="0"/>
                  </a:lnTo>
                  <a:lnTo>
                    <a:pt x="0" y="143260"/>
                  </a:lnTo>
                  <a:lnTo>
                    <a:pt x="177365" y="143260"/>
                  </a:lnTo>
                  <a:lnTo>
                    <a:pt x="17736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37847" y="1786656"/>
              <a:ext cx="170815" cy="546100"/>
            </a:xfrm>
            <a:custGeom>
              <a:avLst/>
              <a:gdLst/>
              <a:ahLst/>
              <a:cxnLst/>
              <a:rect l="l" t="t" r="r" b="b"/>
              <a:pathLst>
                <a:path w="170814" h="546100">
                  <a:moveTo>
                    <a:pt x="0" y="545754"/>
                  </a:moveTo>
                  <a:lnTo>
                    <a:pt x="0" y="0"/>
                  </a:lnTo>
                </a:path>
                <a:path w="170814" h="546100">
                  <a:moveTo>
                    <a:pt x="170543" y="545754"/>
                  </a:moveTo>
                  <a:lnTo>
                    <a:pt x="170543" y="0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9475" y="2195972"/>
              <a:ext cx="177800" cy="143510"/>
            </a:xfrm>
            <a:custGeom>
              <a:avLst/>
              <a:gdLst/>
              <a:ahLst/>
              <a:cxnLst/>
              <a:rect l="l" t="t" r="r" b="b"/>
              <a:pathLst>
                <a:path w="177800" h="143510">
                  <a:moveTo>
                    <a:pt x="177365" y="0"/>
                  </a:moveTo>
                  <a:lnTo>
                    <a:pt x="0" y="0"/>
                  </a:lnTo>
                  <a:lnTo>
                    <a:pt x="0" y="143260"/>
                  </a:lnTo>
                  <a:lnTo>
                    <a:pt x="177365" y="143260"/>
                  </a:lnTo>
                  <a:lnTo>
                    <a:pt x="17736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37847" y="1786656"/>
              <a:ext cx="682625" cy="546100"/>
            </a:xfrm>
            <a:custGeom>
              <a:avLst/>
              <a:gdLst/>
              <a:ahLst/>
              <a:cxnLst/>
              <a:rect l="l" t="t" r="r" b="b"/>
              <a:pathLst>
                <a:path w="682625" h="546100">
                  <a:moveTo>
                    <a:pt x="511629" y="545754"/>
                  </a:moveTo>
                  <a:lnTo>
                    <a:pt x="511629" y="0"/>
                  </a:lnTo>
                </a:path>
                <a:path w="682625" h="546100">
                  <a:moveTo>
                    <a:pt x="682172" y="545754"/>
                  </a:moveTo>
                  <a:lnTo>
                    <a:pt x="682172" y="0"/>
                  </a:lnTo>
                </a:path>
                <a:path w="682625" h="546100">
                  <a:moveTo>
                    <a:pt x="341086" y="545754"/>
                  </a:moveTo>
                  <a:lnTo>
                    <a:pt x="341086" y="0"/>
                  </a:lnTo>
                </a:path>
                <a:path w="682625" h="546100">
                  <a:moveTo>
                    <a:pt x="0" y="545754"/>
                  </a:moveTo>
                  <a:lnTo>
                    <a:pt x="682172" y="545754"/>
                  </a:lnTo>
                </a:path>
                <a:path w="682625" h="546100">
                  <a:moveTo>
                    <a:pt x="0" y="409315"/>
                  </a:moveTo>
                  <a:lnTo>
                    <a:pt x="682172" y="409315"/>
                  </a:lnTo>
                </a:path>
                <a:path w="682625" h="546100">
                  <a:moveTo>
                    <a:pt x="0" y="272877"/>
                  </a:moveTo>
                  <a:lnTo>
                    <a:pt x="682172" y="272877"/>
                  </a:lnTo>
                </a:path>
                <a:path w="682625" h="546100">
                  <a:moveTo>
                    <a:pt x="0" y="136438"/>
                  </a:moveTo>
                  <a:lnTo>
                    <a:pt x="682172" y="136438"/>
                  </a:lnTo>
                </a:path>
                <a:path w="682625" h="546100">
                  <a:moveTo>
                    <a:pt x="0" y="0"/>
                  </a:moveTo>
                  <a:lnTo>
                    <a:pt x="682172" y="0"/>
                  </a:lnTo>
                </a:path>
                <a:path w="682625" h="546100">
                  <a:moveTo>
                    <a:pt x="184186" y="68219"/>
                  </a:moveTo>
                  <a:lnTo>
                    <a:pt x="252403" y="68219"/>
                  </a:lnTo>
                </a:path>
                <a:path w="682625" h="546100">
                  <a:moveTo>
                    <a:pt x="184186" y="68219"/>
                  </a:moveTo>
                  <a:lnTo>
                    <a:pt x="197830" y="81863"/>
                  </a:lnTo>
                </a:path>
                <a:path w="682625" h="546100">
                  <a:moveTo>
                    <a:pt x="184186" y="68219"/>
                  </a:moveTo>
                  <a:lnTo>
                    <a:pt x="197830" y="54575"/>
                  </a:lnTo>
                </a:path>
                <a:path w="682625" h="546100">
                  <a:moveTo>
                    <a:pt x="354729" y="68219"/>
                  </a:moveTo>
                  <a:lnTo>
                    <a:pt x="422946" y="68219"/>
                  </a:lnTo>
                </a:path>
                <a:path w="682625" h="546100">
                  <a:moveTo>
                    <a:pt x="354729" y="68219"/>
                  </a:moveTo>
                  <a:lnTo>
                    <a:pt x="368373" y="81863"/>
                  </a:lnTo>
                </a:path>
                <a:path w="682625" h="546100">
                  <a:moveTo>
                    <a:pt x="354729" y="68219"/>
                  </a:moveTo>
                  <a:lnTo>
                    <a:pt x="368373" y="54575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9709" y="1837821"/>
              <a:ext cx="81860" cy="75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12886" y="1936738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21" y="0"/>
                  </a:moveTo>
                  <a:lnTo>
                    <a:pt x="6821" y="54575"/>
                  </a:lnTo>
                </a:path>
                <a:path w="13969" h="54610">
                  <a:moveTo>
                    <a:pt x="6821" y="0"/>
                  </a:moveTo>
                  <a:lnTo>
                    <a:pt x="0" y="13643"/>
                  </a:lnTo>
                </a:path>
                <a:path w="13969" h="54610">
                  <a:moveTo>
                    <a:pt x="6821" y="0"/>
                  </a:moveTo>
                  <a:lnTo>
                    <a:pt x="13643" y="13643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8622" y="1933328"/>
              <a:ext cx="81860" cy="750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9165" y="1974259"/>
              <a:ext cx="81860" cy="750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12886" y="1991314"/>
              <a:ext cx="525780" cy="136525"/>
            </a:xfrm>
            <a:custGeom>
              <a:avLst/>
              <a:gdLst/>
              <a:ahLst/>
              <a:cxnLst/>
              <a:rect l="l" t="t" r="r" b="b"/>
              <a:pathLst>
                <a:path w="525780" h="136525">
                  <a:moveTo>
                    <a:pt x="518451" y="54575"/>
                  </a:moveTo>
                  <a:lnTo>
                    <a:pt x="518451" y="0"/>
                  </a:lnTo>
                </a:path>
                <a:path w="525780" h="136525">
                  <a:moveTo>
                    <a:pt x="518451" y="54575"/>
                  </a:moveTo>
                  <a:lnTo>
                    <a:pt x="525272" y="40931"/>
                  </a:lnTo>
                </a:path>
                <a:path w="525780" h="136525">
                  <a:moveTo>
                    <a:pt x="518451" y="54575"/>
                  </a:moveTo>
                  <a:lnTo>
                    <a:pt x="511629" y="40931"/>
                  </a:lnTo>
                </a:path>
                <a:path w="525780" h="136525">
                  <a:moveTo>
                    <a:pt x="6821" y="81863"/>
                  </a:moveTo>
                  <a:lnTo>
                    <a:pt x="6821" y="136438"/>
                  </a:lnTo>
                </a:path>
                <a:path w="525780" h="136525">
                  <a:moveTo>
                    <a:pt x="6821" y="81863"/>
                  </a:moveTo>
                  <a:lnTo>
                    <a:pt x="0" y="95507"/>
                  </a:lnTo>
                </a:path>
                <a:path w="525780" h="136525">
                  <a:moveTo>
                    <a:pt x="6821" y="81863"/>
                  </a:moveTo>
                  <a:lnTo>
                    <a:pt x="13643" y="95507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0018" y="2069766"/>
              <a:ext cx="81860" cy="75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0561" y="2110698"/>
              <a:ext cx="81860" cy="750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4515" y="2127752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21" y="54575"/>
                  </a:moveTo>
                  <a:lnTo>
                    <a:pt x="6821" y="0"/>
                  </a:lnTo>
                </a:path>
                <a:path w="13969" h="54610">
                  <a:moveTo>
                    <a:pt x="6821" y="54575"/>
                  </a:moveTo>
                  <a:lnTo>
                    <a:pt x="13643" y="40931"/>
                  </a:lnTo>
                </a:path>
                <a:path w="13969" h="54610">
                  <a:moveTo>
                    <a:pt x="6821" y="54575"/>
                  </a:moveTo>
                  <a:lnTo>
                    <a:pt x="0" y="40931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09475" y="2206205"/>
              <a:ext cx="81860" cy="750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90251" y="2250547"/>
              <a:ext cx="238760" cy="27305"/>
            </a:xfrm>
            <a:custGeom>
              <a:avLst/>
              <a:gdLst/>
              <a:ahLst/>
              <a:cxnLst/>
              <a:rect l="l" t="t" r="r" b="b"/>
              <a:pathLst>
                <a:path w="238760" h="27305">
                  <a:moveTo>
                    <a:pt x="68217" y="13643"/>
                  </a:moveTo>
                  <a:lnTo>
                    <a:pt x="0" y="13643"/>
                  </a:lnTo>
                </a:path>
                <a:path w="238760" h="27305">
                  <a:moveTo>
                    <a:pt x="68217" y="13643"/>
                  </a:moveTo>
                  <a:lnTo>
                    <a:pt x="54573" y="0"/>
                  </a:lnTo>
                </a:path>
                <a:path w="238760" h="27305">
                  <a:moveTo>
                    <a:pt x="68217" y="13643"/>
                  </a:moveTo>
                  <a:lnTo>
                    <a:pt x="54573" y="27287"/>
                  </a:lnTo>
                </a:path>
                <a:path w="238760" h="27305">
                  <a:moveTo>
                    <a:pt x="238760" y="13643"/>
                  </a:moveTo>
                  <a:lnTo>
                    <a:pt x="170543" y="13643"/>
                  </a:lnTo>
                </a:path>
                <a:path w="238760" h="27305">
                  <a:moveTo>
                    <a:pt x="238760" y="13643"/>
                  </a:moveTo>
                  <a:lnTo>
                    <a:pt x="225116" y="0"/>
                  </a:lnTo>
                </a:path>
                <a:path w="238760" h="27305">
                  <a:moveTo>
                    <a:pt x="238760" y="13643"/>
                  </a:moveTo>
                  <a:lnTo>
                    <a:pt x="225116" y="27287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37845" y="2502959"/>
              <a:ext cx="177800" cy="143510"/>
            </a:xfrm>
            <a:custGeom>
              <a:avLst/>
              <a:gdLst/>
              <a:ahLst/>
              <a:cxnLst/>
              <a:rect l="l" t="t" r="r" b="b"/>
              <a:pathLst>
                <a:path w="177800" h="143510">
                  <a:moveTo>
                    <a:pt x="177365" y="0"/>
                  </a:moveTo>
                  <a:lnTo>
                    <a:pt x="0" y="0"/>
                  </a:lnTo>
                  <a:lnTo>
                    <a:pt x="0" y="143260"/>
                  </a:lnTo>
                  <a:lnTo>
                    <a:pt x="177365" y="143260"/>
                  </a:lnTo>
                  <a:lnTo>
                    <a:pt x="17736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37847" y="2502959"/>
              <a:ext cx="170815" cy="546100"/>
            </a:xfrm>
            <a:custGeom>
              <a:avLst/>
              <a:gdLst/>
              <a:ahLst/>
              <a:cxnLst/>
              <a:rect l="l" t="t" r="r" b="b"/>
              <a:pathLst>
                <a:path w="170814" h="546100">
                  <a:moveTo>
                    <a:pt x="0" y="545754"/>
                  </a:moveTo>
                  <a:lnTo>
                    <a:pt x="0" y="0"/>
                  </a:lnTo>
                </a:path>
                <a:path w="170814" h="546100">
                  <a:moveTo>
                    <a:pt x="170543" y="545754"/>
                  </a:moveTo>
                  <a:lnTo>
                    <a:pt x="170543" y="0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49475" y="2912275"/>
              <a:ext cx="177800" cy="143510"/>
            </a:xfrm>
            <a:custGeom>
              <a:avLst/>
              <a:gdLst/>
              <a:ahLst/>
              <a:cxnLst/>
              <a:rect l="l" t="t" r="r" b="b"/>
              <a:pathLst>
                <a:path w="177800" h="143510">
                  <a:moveTo>
                    <a:pt x="177365" y="0"/>
                  </a:moveTo>
                  <a:lnTo>
                    <a:pt x="0" y="0"/>
                  </a:lnTo>
                  <a:lnTo>
                    <a:pt x="0" y="143260"/>
                  </a:lnTo>
                  <a:lnTo>
                    <a:pt x="177365" y="143260"/>
                  </a:lnTo>
                  <a:lnTo>
                    <a:pt x="177365" y="0"/>
                  </a:lnTo>
                  <a:close/>
                </a:path>
              </a:pathLst>
            </a:custGeom>
            <a:solidFill>
              <a:srgbClr val="C1B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37847" y="2502959"/>
              <a:ext cx="682625" cy="546100"/>
            </a:xfrm>
            <a:custGeom>
              <a:avLst/>
              <a:gdLst/>
              <a:ahLst/>
              <a:cxnLst/>
              <a:rect l="l" t="t" r="r" b="b"/>
              <a:pathLst>
                <a:path w="682625" h="546100">
                  <a:moveTo>
                    <a:pt x="511629" y="545754"/>
                  </a:moveTo>
                  <a:lnTo>
                    <a:pt x="511629" y="0"/>
                  </a:lnTo>
                </a:path>
                <a:path w="682625" h="546100">
                  <a:moveTo>
                    <a:pt x="682172" y="545754"/>
                  </a:moveTo>
                  <a:lnTo>
                    <a:pt x="682172" y="0"/>
                  </a:lnTo>
                </a:path>
                <a:path w="682625" h="546100">
                  <a:moveTo>
                    <a:pt x="341086" y="545754"/>
                  </a:moveTo>
                  <a:lnTo>
                    <a:pt x="341086" y="0"/>
                  </a:lnTo>
                </a:path>
                <a:path w="682625" h="546100">
                  <a:moveTo>
                    <a:pt x="0" y="545754"/>
                  </a:moveTo>
                  <a:lnTo>
                    <a:pt x="682172" y="545754"/>
                  </a:lnTo>
                </a:path>
                <a:path w="682625" h="546100">
                  <a:moveTo>
                    <a:pt x="0" y="409315"/>
                  </a:moveTo>
                  <a:lnTo>
                    <a:pt x="682172" y="409315"/>
                  </a:lnTo>
                </a:path>
                <a:path w="682625" h="546100">
                  <a:moveTo>
                    <a:pt x="0" y="272877"/>
                  </a:moveTo>
                  <a:lnTo>
                    <a:pt x="682172" y="272877"/>
                  </a:lnTo>
                </a:path>
                <a:path w="682625" h="546100">
                  <a:moveTo>
                    <a:pt x="0" y="136438"/>
                  </a:moveTo>
                  <a:lnTo>
                    <a:pt x="682172" y="136438"/>
                  </a:lnTo>
                </a:path>
                <a:path w="682625" h="546100">
                  <a:moveTo>
                    <a:pt x="0" y="0"/>
                  </a:moveTo>
                  <a:lnTo>
                    <a:pt x="682172" y="0"/>
                  </a:lnTo>
                </a:path>
                <a:path w="682625" h="546100">
                  <a:moveTo>
                    <a:pt x="184186" y="68219"/>
                  </a:moveTo>
                  <a:lnTo>
                    <a:pt x="252403" y="68219"/>
                  </a:lnTo>
                </a:path>
                <a:path w="682625" h="546100">
                  <a:moveTo>
                    <a:pt x="184186" y="68219"/>
                  </a:moveTo>
                  <a:lnTo>
                    <a:pt x="197830" y="81863"/>
                  </a:lnTo>
                </a:path>
                <a:path w="682625" h="546100">
                  <a:moveTo>
                    <a:pt x="184186" y="68219"/>
                  </a:moveTo>
                  <a:lnTo>
                    <a:pt x="197830" y="54575"/>
                  </a:lnTo>
                </a:path>
                <a:path w="682625" h="546100">
                  <a:moveTo>
                    <a:pt x="354729" y="68219"/>
                  </a:moveTo>
                  <a:lnTo>
                    <a:pt x="422946" y="68219"/>
                  </a:lnTo>
                </a:path>
                <a:path w="682625" h="546100">
                  <a:moveTo>
                    <a:pt x="354729" y="68219"/>
                  </a:moveTo>
                  <a:lnTo>
                    <a:pt x="368373" y="81863"/>
                  </a:lnTo>
                </a:path>
                <a:path w="682625" h="546100">
                  <a:moveTo>
                    <a:pt x="354729" y="68219"/>
                  </a:moveTo>
                  <a:lnTo>
                    <a:pt x="368373" y="54575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59709" y="2554123"/>
              <a:ext cx="81860" cy="7504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12886" y="2653041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21" y="0"/>
                  </a:moveTo>
                  <a:lnTo>
                    <a:pt x="6821" y="54575"/>
                  </a:lnTo>
                </a:path>
                <a:path w="13969" h="54610">
                  <a:moveTo>
                    <a:pt x="6821" y="0"/>
                  </a:moveTo>
                  <a:lnTo>
                    <a:pt x="0" y="13643"/>
                  </a:lnTo>
                </a:path>
                <a:path w="13969" h="54610">
                  <a:moveTo>
                    <a:pt x="6821" y="0"/>
                  </a:moveTo>
                  <a:lnTo>
                    <a:pt x="13643" y="13643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18622" y="2649630"/>
              <a:ext cx="81860" cy="750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89165" y="2690562"/>
              <a:ext cx="81860" cy="750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12886" y="2707616"/>
              <a:ext cx="525780" cy="136525"/>
            </a:xfrm>
            <a:custGeom>
              <a:avLst/>
              <a:gdLst/>
              <a:ahLst/>
              <a:cxnLst/>
              <a:rect l="l" t="t" r="r" b="b"/>
              <a:pathLst>
                <a:path w="525780" h="136525">
                  <a:moveTo>
                    <a:pt x="518451" y="54575"/>
                  </a:moveTo>
                  <a:lnTo>
                    <a:pt x="518451" y="0"/>
                  </a:lnTo>
                </a:path>
                <a:path w="525780" h="136525">
                  <a:moveTo>
                    <a:pt x="518451" y="54575"/>
                  </a:moveTo>
                  <a:lnTo>
                    <a:pt x="525272" y="40931"/>
                  </a:lnTo>
                </a:path>
                <a:path w="525780" h="136525">
                  <a:moveTo>
                    <a:pt x="518451" y="54575"/>
                  </a:moveTo>
                  <a:lnTo>
                    <a:pt x="511629" y="40931"/>
                  </a:lnTo>
                </a:path>
                <a:path w="525780" h="136525">
                  <a:moveTo>
                    <a:pt x="6821" y="81863"/>
                  </a:moveTo>
                  <a:lnTo>
                    <a:pt x="6821" y="136438"/>
                  </a:lnTo>
                </a:path>
                <a:path w="525780" h="136525">
                  <a:moveTo>
                    <a:pt x="6821" y="81863"/>
                  </a:moveTo>
                  <a:lnTo>
                    <a:pt x="0" y="95507"/>
                  </a:lnTo>
                </a:path>
                <a:path w="525780" h="136525">
                  <a:moveTo>
                    <a:pt x="6821" y="81863"/>
                  </a:moveTo>
                  <a:lnTo>
                    <a:pt x="13643" y="95507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80018" y="2786069"/>
              <a:ext cx="81860" cy="75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50561" y="2827000"/>
              <a:ext cx="81860" cy="750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24515" y="2844055"/>
              <a:ext cx="13970" cy="54610"/>
            </a:xfrm>
            <a:custGeom>
              <a:avLst/>
              <a:gdLst/>
              <a:ahLst/>
              <a:cxnLst/>
              <a:rect l="l" t="t" r="r" b="b"/>
              <a:pathLst>
                <a:path w="13969" h="54610">
                  <a:moveTo>
                    <a:pt x="6821" y="54575"/>
                  </a:moveTo>
                  <a:lnTo>
                    <a:pt x="6821" y="0"/>
                  </a:lnTo>
                </a:path>
                <a:path w="13969" h="54610">
                  <a:moveTo>
                    <a:pt x="6821" y="54575"/>
                  </a:moveTo>
                  <a:lnTo>
                    <a:pt x="13643" y="40931"/>
                  </a:lnTo>
                </a:path>
                <a:path w="13969" h="54610">
                  <a:moveTo>
                    <a:pt x="6821" y="54575"/>
                  </a:moveTo>
                  <a:lnTo>
                    <a:pt x="0" y="40931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09475" y="2922507"/>
              <a:ext cx="81860" cy="750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0251" y="2966850"/>
              <a:ext cx="238760" cy="27305"/>
            </a:xfrm>
            <a:custGeom>
              <a:avLst/>
              <a:gdLst/>
              <a:ahLst/>
              <a:cxnLst/>
              <a:rect l="l" t="t" r="r" b="b"/>
              <a:pathLst>
                <a:path w="238760" h="27305">
                  <a:moveTo>
                    <a:pt x="68217" y="13643"/>
                  </a:moveTo>
                  <a:lnTo>
                    <a:pt x="0" y="13643"/>
                  </a:lnTo>
                </a:path>
                <a:path w="238760" h="27305">
                  <a:moveTo>
                    <a:pt x="68217" y="13643"/>
                  </a:moveTo>
                  <a:lnTo>
                    <a:pt x="54573" y="0"/>
                  </a:lnTo>
                </a:path>
                <a:path w="238760" h="27305">
                  <a:moveTo>
                    <a:pt x="68217" y="13643"/>
                  </a:moveTo>
                  <a:lnTo>
                    <a:pt x="54573" y="27287"/>
                  </a:lnTo>
                </a:path>
                <a:path w="238760" h="27305">
                  <a:moveTo>
                    <a:pt x="238760" y="13643"/>
                  </a:moveTo>
                  <a:lnTo>
                    <a:pt x="170543" y="13643"/>
                  </a:lnTo>
                </a:path>
                <a:path w="238760" h="27305">
                  <a:moveTo>
                    <a:pt x="238760" y="13643"/>
                  </a:moveTo>
                  <a:lnTo>
                    <a:pt x="225116" y="0"/>
                  </a:lnTo>
                </a:path>
                <a:path w="238760" h="27305">
                  <a:moveTo>
                    <a:pt x="238760" y="13643"/>
                  </a:moveTo>
                  <a:lnTo>
                    <a:pt x="225116" y="27287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011177" y="2499548"/>
          <a:ext cx="683259" cy="54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438">
                <a:tc>
                  <a:txBody>
                    <a:bodyPr/>
                    <a:lstStyle/>
                    <a:p>
                      <a:pPr marL="24765" algn="ctr">
                        <a:lnSpc>
                          <a:spcPts val="740"/>
                        </a:lnSpc>
                        <a:spcBef>
                          <a:spcPts val="235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-14.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-20.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-22.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-14.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-18.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-20.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-20.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-20.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-20.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-18.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-14.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438"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-22.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-20.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765"/>
                        </a:lnSpc>
                        <a:spcBef>
                          <a:spcPts val="209"/>
                        </a:spcBef>
                      </a:pPr>
                      <a:r>
                        <a:rPr sz="650" spc="15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-14.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740"/>
                        </a:lnSpc>
                        <a:spcBef>
                          <a:spcPts val="235"/>
                        </a:spcBef>
                      </a:pPr>
                      <a:r>
                        <a:rPr sz="650" spc="10" dirty="0">
                          <a:solidFill>
                            <a:srgbClr val="0017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1722"/>
                      </a:solidFill>
                      <a:prstDash val="solid"/>
                    </a:lnL>
                    <a:lnR w="9525">
                      <a:solidFill>
                        <a:srgbClr val="001722"/>
                      </a:solidFill>
                      <a:prstDash val="solid"/>
                    </a:lnR>
                    <a:lnT w="9525">
                      <a:solidFill>
                        <a:srgbClr val="001722"/>
                      </a:solidFill>
                      <a:prstDash val="solid"/>
                    </a:lnT>
                    <a:lnB w="9525">
                      <a:solidFill>
                        <a:srgbClr val="00172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452739" y="1964963"/>
            <a:ext cx="29845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dirty="0">
                <a:solidFill>
                  <a:srgbClr val="001722"/>
                </a:solidFill>
                <a:latin typeface="Times New Roman"/>
                <a:cs typeface="Times New Roman"/>
              </a:rPr>
              <a:t>k </a:t>
            </a:r>
            <a:r>
              <a:rPr sz="850" spc="5" dirty="0">
                <a:solidFill>
                  <a:srgbClr val="001722"/>
                </a:solidFill>
                <a:latin typeface="Times New Roman"/>
                <a:cs typeface="Times New Roman"/>
              </a:rPr>
              <a:t>=</a:t>
            </a:r>
            <a:r>
              <a:rPr sz="850" spc="-75" dirty="0">
                <a:solidFill>
                  <a:srgbClr val="001722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10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3269" y="2733406"/>
            <a:ext cx="43815" cy="10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sz="850" dirty="0">
                <a:solidFill>
                  <a:srgbClr val="001722"/>
                </a:solidFill>
                <a:latin typeface="Symbol"/>
                <a:cs typeface="Symbol"/>
              </a:rPr>
              <a:t></a:t>
            </a:r>
            <a:endParaRPr sz="8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7313" y="1248661"/>
            <a:ext cx="24447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dirty="0">
                <a:solidFill>
                  <a:srgbClr val="001722"/>
                </a:solidFill>
                <a:latin typeface="Times New Roman"/>
                <a:cs typeface="Times New Roman"/>
              </a:rPr>
              <a:t>k </a:t>
            </a:r>
            <a:r>
              <a:rPr sz="850" spc="5" dirty="0">
                <a:solidFill>
                  <a:srgbClr val="001722"/>
                </a:solidFill>
                <a:latin typeface="Times New Roman"/>
                <a:cs typeface="Times New Roman"/>
              </a:rPr>
              <a:t>=</a:t>
            </a:r>
            <a:r>
              <a:rPr sz="850" spc="-80" dirty="0">
                <a:solidFill>
                  <a:srgbClr val="001722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001722"/>
                </a:solidFill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78947" y="1906192"/>
            <a:ext cx="606425" cy="24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855"/>
              </a:lnSpc>
              <a:spcBef>
                <a:spcPts val="100"/>
              </a:spcBef>
              <a:tabLst>
                <a:tab pos="217804" algn="l"/>
              </a:tabLst>
            </a:pPr>
            <a:r>
              <a:rPr sz="750" u="sng" dirty="0">
                <a:solidFill>
                  <a:srgbClr val="001722"/>
                </a:solidFill>
                <a:uFill>
                  <a:solidFill>
                    <a:srgbClr val="001722"/>
                  </a:solidFill>
                </a:uFill>
                <a:latin typeface="Arial"/>
                <a:cs typeface="Arial"/>
              </a:rPr>
              <a:t> 	</a:t>
            </a:r>
            <a:r>
              <a:rPr sz="750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001722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001722"/>
                </a:solidFill>
                <a:latin typeface="Arial"/>
                <a:cs typeface="Arial"/>
              </a:rPr>
              <a:t>optimal</a:t>
            </a:r>
            <a:endParaRPr sz="750">
              <a:latin typeface="Arial"/>
              <a:cs typeface="Arial"/>
            </a:endParaRPr>
          </a:p>
          <a:p>
            <a:pPr marR="66675" algn="r">
              <a:lnSpc>
                <a:spcPts val="855"/>
              </a:lnSpc>
            </a:pPr>
            <a:r>
              <a:rPr sz="750" dirty="0">
                <a:solidFill>
                  <a:srgbClr val="001722"/>
                </a:solidFill>
                <a:latin typeface="Arial"/>
                <a:cs typeface="Arial"/>
              </a:rPr>
              <a:t>policy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757542" y="1611765"/>
            <a:ext cx="269875" cy="929640"/>
            <a:chOff x="2757542" y="1611765"/>
            <a:chExt cx="269875" cy="929640"/>
          </a:xfrm>
        </p:grpSpPr>
        <p:sp>
          <p:nvSpPr>
            <p:cNvPr id="64" name="object 64"/>
            <p:cNvSpPr/>
            <p:nvPr/>
          </p:nvSpPr>
          <p:spPr>
            <a:xfrm>
              <a:off x="2757542" y="2017806"/>
              <a:ext cx="68580" cy="34290"/>
            </a:xfrm>
            <a:custGeom>
              <a:avLst/>
              <a:gdLst/>
              <a:ahLst/>
              <a:cxnLst/>
              <a:rect l="l" t="t" r="r" b="b"/>
              <a:pathLst>
                <a:path w="68580" h="34289">
                  <a:moveTo>
                    <a:pt x="68211" y="0"/>
                  </a:moveTo>
                  <a:lnTo>
                    <a:pt x="0" y="17059"/>
                  </a:lnTo>
                  <a:lnTo>
                    <a:pt x="68211" y="34110"/>
                  </a:lnTo>
                  <a:close/>
                </a:path>
              </a:pathLst>
            </a:custGeom>
            <a:solidFill>
              <a:srgbClr val="001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91647" y="1639193"/>
              <a:ext cx="232410" cy="314325"/>
            </a:xfrm>
            <a:custGeom>
              <a:avLst/>
              <a:gdLst/>
              <a:ahLst/>
              <a:cxnLst/>
              <a:rect l="l" t="t" r="r" b="b"/>
              <a:pathLst>
                <a:path w="232410" h="314325">
                  <a:moveTo>
                    <a:pt x="231938" y="313808"/>
                  </a:moveTo>
                  <a:lnTo>
                    <a:pt x="0" y="0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71374" y="1611765"/>
              <a:ext cx="54610" cy="65405"/>
            </a:xfrm>
            <a:custGeom>
              <a:avLst/>
              <a:gdLst/>
              <a:ahLst/>
              <a:cxnLst/>
              <a:rect l="l" t="t" r="r" b="b"/>
              <a:pathLst>
                <a:path w="54610" h="65405">
                  <a:moveTo>
                    <a:pt x="0" y="0"/>
                  </a:moveTo>
                  <a:lnTo>
                    <a:pt x="26828" y="64992"/>
                  </a:lnTo>
                  <a:lnTo>
                    <a:pt x="54268" y="44723"/>
                  </a:lnTo>
                  <a:close/>
                </a:path>
              </a:pathLst>
            </a:custGeom>
            <a:solidFill>
              <a:srgbClr val="001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84826" y="2137194"/>
              <a:ext cx="232410" cy="375285"/>
            </a:xfrm>
            <a:custGeom>
              <a:avLst/>
              <a:gdLst/>
              <a:ahLst/>
              <a:cxnLst/>
              <a:rect l="l" t="t" r="r" b="b"/>
              <a:pathLst>
                <a:path w="232410" h="375285">
                  <a:moveTo>
                    <a:pt x="231938" y="0"/>
                  </a:moveTo>
                  <a:lnTo>
                    <a:pt x="0" y="375206"/>
                  </a:lnTo>
                </a:path>
              </a:pathLst>
            </a:custGeom>
            <a:ln w="6821">
              <a:solidFill>
                <a:srgbClr val="0017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66893" y="2474419"/>
              <a:ext cx="50800" cy="67310"/>
            </a:xfrm>
            <a:custGeom>
              <a:avLst/>
              <a:gdLst/>
              <a:ahLst/>
              <a:cxnLst/>
              <a:rect l="l" t="t" r="r" b="b"/>
              <a:pathLst>
                <a:path w="50800" h="67310">
                  <a:moveTo>
                    <a:pt x="21364" y="0"/>
                  </a:moveTo>
                  <a:lnTo>
                    <a:pt x="0" y="66990"/>
                  </a:lnTo>
                  <a:lnTo>
                    <a:pt x="50381" y="17934"/>
                  </a:lnTo>
                  <a:close/>
                </a:path>
              </a:pathLst>
            </a:custGeom>
            <a:solidFill>
              <a:srgbClr val="0017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670764" y="2664931"/>
            <a:ext cx="227329" cy="218440"/>
          </a:xfrm>
          <a:custGeom>
            <a:avLst/>
            <a:gdLst/>
            <a:ahLst/>
            <a:cxnLst/>
            <a:rect l="l" t="t" r="r" b="b"/>
            <a:pathLst>
              <a:path w="227330" h="218439">
                <a:moveTo>
                  <a:pt x="227279" y="0"/>
                </a:moveTo>
                <a:lnTo>
                  <a:pt x="0" y="0"/>
                </a:lnTo>
                <a:lnTo>
                  <a:pt x="0" y="218002"/>
                </a:lnTo>
                <a:lnTo>
                  <a:pt x="227279" y="218002"/>
                </a:lnTo>
                <a:lnTo>
                  <a:pt x="227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86848" y="2696296"/>
            <a:ext cx="2781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75" i="1" baseline="6535" dirty="0">
                <a:solidFill>
                  <a:srgbClr val="001722"/>
                </a:solidFill>
                <a:latin typeface="Times New Roman"/>
                <a:cs typeface="Times New Roman"/>
              </a:rPr>
              <a:t>k </a:t>
            </a:r>
            <a:r>
              <a:rPr sz="1275" spc="7" baseline="6535" dirty="0">
                <a:solidFill>
                  <a:srgbClr val="001722"/>
                </a:solidFill>
                <a:latin typeface="Times New Roman"/>
                <a:cs typeface="Times New Roman"/>
              </a:rPr>
              <a:t>=</a:t>
            </a:r>
            <a:r>
              <a:rPr sz="1275" spc="-15" baseline="6535" dirty="0">
                <a:solidFill>
                  <a:srgbClr val="001722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latin typeface="Arial"/>
                <a:cs typeface="Arial"/>
              </a:rPr>
              <a:t>∞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98A5E-4D22-457A-82C0-AB201449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C1FD55-9375-4886-A9FA-3B9839CF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4460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How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Improve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F293D3-34A0-4DDD-9637-9A3C38EB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775"/>
            <a:ext cx="4610100" cy="275779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FD909D-81C6-4B31-BC26-D49C1003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BD172-DC7A-4B37-A7BF-E5611162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4460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Iteration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3048D5-4B55-4CF1-89B5-8E60A7BE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09"/>
            <a:ext cx="4608195" cy="259494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577125-1437-4301-8CDD-EECED194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579F4-FA14-4331-8885-A5D4CB7B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Jack’s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Car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Rental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395" y="805748"/>
            <a:ext cx="2743203" cy="109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209053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1957080"/>
            <a:ext cx="3270250" cy="84581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155"/>
              </a:spcBef>
            </a:pPr>
            <a:r>
              <a:rPr sz="1100" spc="-5" dirty="0">
                <a:latin typeface="LM Sans 10"/>
                <a:cs typeface="LM Sans 10"/>
              </a:rPr>
              <a:t>States: </a:t>
            </a:r>
            <a:r>
              <a:rPr sz="1100" spc="-2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locations, </a:t>
            </a:r>
            <a:r>
              <a:rPr sz="1100" spc="-10" dirty="0">
                <a:latin typeface="LM Sans 10"/>
                <a:cs typeface="LM Sans 10"/>
              </a:rPr>
              <a:t>maximum </a:t>
            </a:r>
            <a:r>
              <a:rPr sz="1100" spc="-5" dirty="0">
                <a:latin typeface="LM Sans 10"/>
                <a:cs typeface="LM Sans 10"/>
              </a:rPr>
              <a:t>of 20 </a:t>
            </a:r>
            <a:r>
              <a:rPr sz="1100" spc="-15" dirty="0">
                <a:latin typeface="LM Sans 10"/>
                <a:cs typeface="LM Sans 10"/>
              </a:rPr>
              <a:t>cars </a:t>
            </a:r>
            <a:r>
              <a:rPr sz="1100" spc="-5" dirty="0">
                <a:latin typeface="LM Sans 10"/>
                <a:cs typeface="LM Sans 10"/>
              </a:rPr>
              <a:t>at each  Actions: </a:t>
            </a:r>
            <a:r>
              <a:rPr sz="1100" spc="-10" dirty="0">
                <a:latin typeface="LM Sans 10"/>
                <a:cs typeface="LM Sans 10"/>
              </a:rPr>
              <a:t>Move up </a:t>
            </a:r>
            <a:r>
              <a:rPr sz="1100" spc="-5" dirty="0">
                <a:latin typeface="LM Sans 10"/>
                <a:cs typeface="LM Sans 10"/>
              </a:rPr>
              <a:t>to 5 </a:t>
            </a:r>
            <a:r>
              <a:rPr sz="1100" spc="-15" dirty="0">
                <a:latin typeface="LM Sans 10"/>
                <a:cs typeface="LM Sans 10"/>
              </a:rPr>
              <a:t>cars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locations overnight  </a:t>
            </a:r>
            <a:r>
              <a:rPr sz="1100" spc="-15" dirty="0">
                <a:latin typeface="LM Sans 10"/>
                <a:cs typeface="LM Sans 10"/>
              </a:rPr>
              <a:t>Reward: </a:t>
            </a:r>
            <a:r>
              <a:rPr sz="1100" spc="-5" dirty="0">
                <a:latin typeface="LM Sans 10"/>
                <a:cs typeface="LM Sans 10"/>
              </a:rPr>
              <a:t>$10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each </a:t>
            </a:r>
            <a:r>
              <a:rPr sz="1100" spc="-20" dirty="0">
                <a:latin typeface="LM Sans 10"/>
                <a:cs typeface="LM Sans 10"/>
              </a:rPr>
              <a:t>car </a:t>
            </a:r>
            <a:r>
              <a:rPr sz="1100" spc="-10" dirty="0">
                <a:latin typeface="LM Sans 10"/>
                <a:cs typeface="LM Sans 10"/>
              </a:rPr>
              <a:t>rented </a:t>
            </a:r>
            <a:r>
              <a:rPr sz="1100" spc="-5" dirty="0">
                <a:latin typeface="LM Sans 10"/>
                <a:cs typeface="LM Sans 10"/>
              </a:rPr>
              <a:t>(must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available)  </a:t>
            </a:r>
            <a:r>
              <a:rPr sz="1100" spc="-15" dirty="0">
                <a:latin typeface="LM Sans 10"/>
                <a:cs typeface="LM Sans 10"/>
              </a:rPr>
              <a:t>Transitions: Cars </a:t>
            </a:r>
            <a:r>
              <a:rPr sz="1100" spc="-5" dirty="0">
                <a:latin typeface="LM Sans 10"/>
                <a:cs typeface="LM Sans 10"/>
              </a:rPr>
              <a:t>returned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requested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randomly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247" y="230056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47" y="251059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247" y="270038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669" y="288286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1656" y="290746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09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6084" y="2775136"/>
            <a:ext cx="3084830" cy="19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6540" algn="r">
              <a:lnSpc>
                <a:spcPts val="395"/>
              </a:lnSpc>
              <a:spcBef>
                <a:spcPts val="95"/>
              </a:spcBef>
            </a:pPr>
            <a:r>
              <a:rPr sz="500" i="1" spc="-5" dirty="0">
                <a:latin typeface="LM Sans 8"/>
                <a:cs typeface="LM Sans 8"/>
              </a:rPr>
              <a:t>n</a:t>
            </a:r>
            <a:endParaRPr sz="500" dirty="0">
              <a:latin typeface="LM Sans 8"/>
              <a:cs typeface="LM Sans 8"/>
            </a:endParaRPr>
          </a:p>
          <a:p>
            <a:pPr marL="38100">
              <a:lnSpc>
                <a:spcPts val="994"/>
              </a:lnSpc>
            </a:pPr>
            <a:r>
              <a:rPr sz="1000" spc="-10" dirty="0">
                <a:latin typeface="LM Sans 10"/>
                <a:cs typeface="LM Sans 10"/>
              </a:rPr>
              <a:t>Poisson </a:t>
            </a:r>
            <a:r>
              <a:rPr sz="1000" spc="-5" dirty="0">
                <a:latin typeface="LM Sans 10"/>
                <a:cs typeface="LM Sans 10"/>
              </a:rPr>
              <a:t>distribution, </a:t>
            </a:r>
            <a:r>
              <a:rPr sz="1000" i="1" spc="-5" dirty="0">
                <a:latin typeface="LM Sans 10"/>
                <a:cs typeface="LM Sans 10"/>
              </a:rPr>
              <a:t>n </a:t>
            </a:r>
            <a:r>
              <a:rPr sz="1000" spc="-5" dirty="0">
                <a:latin typeface="LM Sans 10"/>
                <a:cs typeface="LM Sans 10"/>
              </a:rPr>
              <a:t>returns/requests with </a:t>
            </a:r>
            <a:r>
              <a:rPr sz="1000" spc="-10" dirty="0">
                <a:latin typeface="LM Sans 10"/>
                <a:cs typeface="LM Sans 10"/>
              </a:rPr>
              <a:t>prob </a:t>
            </a:r>
            <a:endParaRPr sz="1050" baseline="27777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484" y="2881467"/>
            <a:ext cx="3020695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1615" algn="r">
              <a:lnSpc>
                <a:spcPts val="695"/>
              </a:lnSpc>
              <a:spcBef>
                <a:spcPts val="95"/>
              </a:spcBef>
            </a:pPr>
            <a:endParaRPr lang="en-US" sz="700" i="1" spc="5" dirty="0">
              <a:latin typeface="LM Sans 8"/>
              <a:cs typeface="LM Sans 10"/>
            </a:endParaRPr>
          </a:p>
          <a:p>
            <a:pPr marR="221615" algn="r">
              <a:lnSpc>
                <a:spcPts val="695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1st </a:t>
            </a:r>
            <a:r>
              <a:rPr sz="1000" dirty="0">
                <a:latin typeface="LM Sans 10"/>
                <a:cs typeface="LM Sans 10"/>
              </a:rPr>
              <a:t>location: </a:t>
            </a:r>
            <a:r>
              <a:rPr sz="1000" spc="-5" dirty="0">
                <a:latin typeface="LM Sans 10"/>
                <a:cs typeface="LM Sans 10"/>
              </a:rPr>
              <a:t>average requests = 3, average returns =</a:t>
            </a:r>
            <a:r>
              <a:rPr sz="1000" spc="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3</a:t>
            </a: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2nd </a:t>
            </a:r>
            <a:r>
              <a:rPr sz="1000" dirty="0">
                <a:latin typeface="LM Sans 10"/>
                <a:cs typeface="LM Sans 10"/>
              </a:rPr>
              <a:t>location: </a:t>
            </a:r>
            <a:r>
              <a:rPr sz="1000" spc="-5" dirty="0">
                <a:latin typeface="LM Sans 10"/>
                <a:cs typeface="LM Sans 10"/>
              </a:rPr>
              <a:t>average requests = 4, average returns =</a:t>
            </a:r>
            <a:r>
              <a:rPr sz="1000" spc="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8669" y="303469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669" y="318651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D54B3B0-8218-4CCB-BCDE-1ED6136A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23" y="2792052"/>
            <a:ext cx="316408" cy="1596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753C1-ACCC-4F9C-AABF-6766468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80F14-ADE5-4E08-BAAE-DBD920F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Iteration in Jack’s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Car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 Rental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0258" y="791526"/>
            <a:ext cx="3827338" cy="2565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D81830-9EF1-4E62-A4DB-4BC5F59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A247B-10A1-4064-9061-62BFFDF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Improvement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98C612-0C91-486A-B980-31206F52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28774"/>
            <a:ext cx="4208145" cy="26319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E8FCB7-E656-464F-B0EE-B133BF73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884EE-D057-4EF3-9820-007C6501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Improvement (2)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55417C-2C25-43D0-B84F-CB2B8389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664"/>
            <a:ext cx="4610100" cy="251808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AC6868-01A2-4B99-ACFE-5920457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D6771-1DB3-4F9A-89EF-1D36C16F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Modified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247" y="132697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151676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682" y="169923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247" y="190393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47" y="211396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247" y="247582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682" y="265830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8995" y="1213762"/>
            <a:ext cx="3688715" cy="15392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100" dirty="0">
                <a:latin typeface="LM Sans 10"/>
                <a:cs typeface="LM Sans 10"/>
              </a:rPr>
              <a:t>Does policy </a:t>
            </a:r>
            <a:r>
              <a:rPr sz="1100" spc="-5" dirty="0">
                <a:latin typeface="LM Sans 10"/>
                <a:cs typeface="LM Sans 10"/>
              </a:rPr>
              <a:t>evaluation </a:t>
            </a:r>
            <a:r>
              <a:rPr sz="1100" spc="-10" dirty="0">
                <a:latin typeface="LM Sans 10"/>
                <a:cs typeface="LM Sans 10"/>
              </a:rPr>
              <a:t>need </a:t>
            </a:r>
            <a:r>
              <a:rPr sz="1100" spc="-5" dirty="0">
                <a:latin typeface="LM Sans 10"/>
                <a:cs typeface="LM Sans 10"/>
              </a:rPr>
              <a:t>to converge to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</a:t>
            </a:r>
            <a:r>
              <a:rPr sz="1200" i="1" spc="-247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LM Sans 10"/>
                <a:cs typeface="LM Sans 10"/>
              </a:rPr>
              <a:t>?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should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introduce </a:t>
            </a:r>
            <a:r>
              <a:rPr sz="1100" spc="-10" dirty="0">
                <a:latin typeface="LM Sans 10"/>
                <a:cs typeface="LM Sans 10"/>
              </a:rPr>
              <a:t>a stopping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condition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e.g. </a:t>
            </a:r>
            <a:r>
              <a:rPr sz="1000" i="1" spc="-5" dirty="0">
                <a:latin typeface="Trebuchet MS"/>
                <a:cs typeface="Trebuchet MS"/>
              </a:rPr>
              <a:t>s</a:t>
            </a:r>
            <a:r>
              <a:rPr sz="1000" spc="-5" dirty="0">
                <a:latin typeface="LM Sans 10"/>
                <a:cs typeface="LM Sans 10"/>
              </a:rPr>
              <a:t>-convergence of value</a:t>
            </a:r>
            <a:r>
              <a:rPr sz="1000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simply stop after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5" dirty="0">
                <a:latin typeface="LM Sans 10"/>
                <a:cs typeface="LM Sans 10"/>
              </a:rPr>
              <a:t>iterations of iterative </a:t>
            </a:r>
            <a:r>
              <a:rPr sz="1100" dirty="0">
                <a:latin typeface="LM Sans 10"/>
                <a:cs typeface="LM Sans 10"/>
              </a:rPr>
              <a:t>policy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evaluation?</a:t>
            </a:r>
            <a:endParaRPr sz="1100">
              <a:latin typeface="LM Sans 10"/>
              <a:cs typeface="LM Sans 10"/>
            </a:endParaRPr>
          </a:p>
          <a:p>
            <a:pPr marL="38100" marR="240029">
              <a:lnSpc>
                <a:spcPct val="102600"/>
              </a:lnSpc>
              <a:spcBef>
                <a:spcPts val="295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example, in the small </a:t>
            </a:r>
            <a:r>
              <a:rPr sz="1100" spc="-15" dirty="0">
                <a:latin typeface="LM Sans 10"/>
                <a:cs typeface="LM Sans 10"/>
              </a:rPr>
              <a:t>gridworld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3 </a:t>
            </a:r>
            <a:r>
              <a:rPr sz="1100" spc="-20" dirty="0">
                <a:latin typeface="LM Sans 10"/>
                <a:cs typeface="LM Sans 10"/>
              </a:rPr>
              <a:t>was </a:t>
            </a:r>
            <a:r>
              <a:rPr sz="1100" spc="-10" dirty="0">
                <a:latin typeface="LM Sans 10"/>
                <a:cs typeface="LM Sans 10"/>
              </a:rPr>
              <a:t>sufficient </a:t>
            </a:r>
            <a:r>
              <a:rPr sz="1100" spc="-5" dirty="0">
                <a:latin typeface="LM Sans 10"/>
                <a:cs typeface="LM Sans 10"/>
              </a:rPr>
              <a:t>to  achieve 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policy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Why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dirty="0">
                <a:latin typeface="LM Sans 10"/>
                <a:cs typeface="LM Sans 10"/>
              </a:rPr>
              <a:t>update policy </a:t>
            </a:r>
            <a:r>
              <a:rPr sz="1100" spc="-5" dirty="0">
                <a:latin typeface="LM Sans 10"/>
                <a:cs typeface="LM Sans 10"/>
              </a:rPr>
              <a:t>every iteration? i.e. stop after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This is equivalent to </a:t>
            </a:r>
            <a:r>
              <a:rPr sz="1000" i="1" spc="-5" dirty="0">
                <a:latin typeface="LM Sans 10"/>
                <a:cs typeface="LM Sans 10"/>
              </a:rPr>
              <a:t>value iteration </a:t>
            </a:r>
            <a:r>
              <a:rPr sz="1000" spc="-5" dirty="0">
                <a:latin typeface="LM Sans 10"/>
                <a:cs typeface="LM Sans 10"/>
              </a:rPr>
              <a:t>(next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section)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25B89-0230-45E8-9689-EE64116E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34435-F620-4458-8661-D3320BE2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Generalised Policy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 Iteration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302" y="999740"/>
            <a:ext cx="2266957" cy="1291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804" y="2368879"/>
            <a:ext cx="2289175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Policy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evaluation</a:t>
            </a:r>
            <a:r>
              <a:rPr lang="en-US" sz="1100" spc="-5" dirty="0">
                <a:solidFill>
                  <a:srgbClr val="3333B2"/>
                </a:solidFill>
                <a:latin typeface="LM Sans 10"/>
                <a:cs typeface="LM Sans 10"/>
              </a:rPr>
              <a:t>   </a:t>
            </a:r>
            <a:r>
              <a:rPr sz="1100" spc="-5" dirty="0">
                <a:latin typeface="LM Sans 10"/>
                <a:cs typeface="LM Sans 10"/>
              </a:rPr>
              <a:t>Estimate</a:t>
            </a:r>
            <a:r>
              <a:rPr sz="1100" spc="1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</a:t>
            </a:r>
            <a:endParaRPr sz="1200" baseline="-10416" dirty="0">
              <a:latin typeface="Arial"/>
              <a:cs typeface="Arial"/>
            </a:endParaRPr>
          </a:p>
          <a:p>
            <a:pPr marL="19113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Any</a:t>
            </a:r>
            <a:r>
              <a:rPr sz="1100" spc="-5" dirty="0">
                <a:latin typeface="LM Sans 10"/>
                <a:cs typeface="LM Sans 10"/>
              </a:rPr>
              <a:t>policy evaluation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algorithm</a:t>
            </a:r>
            <a:endParaRPr sz="1100" dirty="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3333B2"/>
                </a:solidFill>
                <a:latin typeface="LM Sans 10"/>
                <a:cs typeface="LM Sans 10"/>
              </a:rPr>
              <a:t>Policy improvement</a:t>
            </a:r>
            <a:r>
              <a:rPr lang="en-US" sz="1100" spc="-10" dirty="0">
                <a:solidFill>
                  <a:srgbClr val="3333B2"/>
                </a:solidFill>
                <a:latin typeface="LM Sans 10"/>
                <a:cs typeface="LM Sans 10"/>
              </a:rPr>
              <a:t>    </a:t>
            </a:r>
            <a:r>
              <a:rPr sz="1100" spc="-10" dirty="0">
                <a:latin typeface="LM Sans 10"/>
                <a:cs typeface="LM Sans 10"/>
              </a:rPr>
              <a:t>Generate </a:t>
            </a:r>
            <a:r>
              <a:rPr sz="1100" i="1" dirty="0">
                <a:latin typeface="Trebuchet MS"/>
                <a:cs typeface="Trebuchet MS"/>
              </a:rPr>
              <a:t>π</a:t>
            </a:r>
            <a:r>
              <a:rPr sz="1200" i="1" baseline="27777" dirty="0">
                <a:latin typeface="DejaVu Sans"/>
                <a:cs typeface="DejaVu Sans"/>
              </a:rPr>
              <a:t>j </a:t>
            </a:r>
            <a:r>
              <a:rPr sz="1100" i="1" spc="-75" dirty="0">
                <a:latin typeface="DejaVu Sans"/>
                <a:cs typeface="DejaVu Sans"/>
              </a:rPr>
              <a:t>≥</a:t>
            </a:r>
            <a:r>
              <a:rPr sz="1100" i="1" spc="-155" dirty="0">
                <a:latin typeface="DejaVu Sans"/>
                <a:cs typeface="DejaVu Sans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π</a:t>
            </a:r>
            <a:endParaRPr sz="1100" dirty="0">
              <a:latin typeface="Trebuchet MS"/>
              <a:cs typeface="Trebuchet MS"/>
            </a:endParaRPr>
          </a:p>
          <a:p>
            <a:pPr marL="191135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FF0000"/>
                </a:solidFill>
                <a:latin typeface="LM Sans 10"/>
                <a:cs typeface="LM Sans 10"/>
              </a:rPr>
              <a:t>Any</a:t>
            </a:r>
            <a:r>
              <a:rPr sz="1100" spc="-5" dirty="0">
                <a:latin typeface="LM Sans 10"/>
                <a:cs typeface="LM Sans 10"/>
              </a:rPr>
              <a:t>policy </a:t>
            </a:r>
            <a:r>
              <a:rPr sz="1100" spc="-10" dirty="0">
                <a:latin typeface="LM Sans 10"/>
                <a:cs typeface="LM Sans 10"/>
              </a:rPr>
              <a:t>improvement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algorithm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4900" y="991552"/>
            <a:ext cx="1469006" cy="2099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15B70D-170B-4A29-9927-39827290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BA6EA2-B545-4755-83C8-7EFDD51F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249" y="388678"/>
            <a:ext cx="3675402" cy="570028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US" sz="3200" spc="10" dirty="0"/>
              <a:t>        </a:t>
            </a:r>
            <a:r>
              <a:rPr sz="3200" spc="10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87E25-0104-4378-A6ED-4C2AC6C0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Policy Evaluation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Policy Iteration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Value Iteration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F75542-6017-41AC-A79D-35F77A86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18D0-744B-4EA8-904E-2E349985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Principle of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Optimality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247" y="134688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155691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894" y="1003399"/>
            <a:ext cx="3548379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30480" indent="-27749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optimal </a:t>
            </a:r>
            <a:r>
              <a:rPr sz="1100" dirty="0">
                <a:latin typeface="LM Sans 10"/>
                <a:cs typeface="LM Sans 10"/>
              </a:rPr>
              <a:t>policy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subdivided into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components: 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optimal </a:t>
            </a:r>
            <a:r>
              <a:rPr sz="1100" spc="-10" dirty="0">
                <a:latin typeface="LM Sans 10"/>
                <a:cs typeface="LM Sans 10"/>
              </a:rPr>
              <a:t>first </a:t>
            </a:r>
            <a:r>
              <a:rPr sz="1100" spc="-5" dirty="0">
                <a:latin typeface="LM Sans 10"/>
                <a:cs typeface="LM Sans 10"/>
              </a:rPr>
              <a:t>action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130" dirty="0">
                <a:latin typeface="LM Sans 10"/>
                <a:cs typeface="LM Sans 10"/>
              </a:rPr>
              <a:t>A</a:t>
            </a:r>
            <a:r>
              <a:rPr sz="1200" i="1" spc="-195" baseline="-10416" dirty="0">
                <a:latin typeface="DejaVu Sans"/>
                <a:cs typeface="DejaVu Sans"/>
              </a:rPr>
              <a:t>∗</a:t>
            </a:r>
            <a:endParaRPr sz="1200" baseline="-10416">
              <a:latin typeface="DejaVu Sans"/>
              <a:cs typeface="DejaVu Sans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LM Sans 10"/>
                <a:cs typeface="LM Sans 10"/>
              </a:rPr>
              <a:t>Followed by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optimal </a:t>
            </a:r>
            <a:r>
              <a:rPr sz="1100" dirty="0">
                <a:latin typeface="LM Sans 10"/>
                <a:cs typeface="LM Sans 10"/>
              </a:rPr>
              <a:t>policy </a:t>
            </a:r>
            <a:r>
              <a:rPr sz="1100" spc="-5" dirty="0">
                <a:latin typeface="LM Sans 10"/>
                <a:cs typeface="LM Sans 10"/>
              </a:rPr>
              <a:t>from </a:t>
            </a:r>
            <a:r>
              <a:rPr sz="1100" spc="-10" dirty="0">
                <a:latin typeface="LM Sans 10"/>
                <a:cs typeface="LM Sans 10"/>
              </a:rPr>
              <a:t>successor </a:t>
            </a:r>
            <a:r>
              <a:rPr sz="1100" spc="-5" dirty="0">
                <a:latin typeface="LM Sans 10"/>
                <a:cs typeface="LM Sans 10"/>
              </a:rPr>
              <a:t>state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LM Sans 10"/>
                <a:cs typeface="LM Sans 10"/>
              </a:rPr>
              <a:t>S</a:t>
            </a:r>
            <a:r>
              <a:rPr sz="1200" i="1" spc="75" baseline="27777" dirty="0">
                <a:latin typeface="DejaVu Sans"/>
                <a:cs typeface="DejaVu Sans"/>
              </a:rPr>
              <a:t>j</a:t>
            </a:r>
            <a:endParaRPr sz="1200" baseline="27777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816" y="1771942"/>
            <a:ext cx="3980815" cy="224790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Theorem </a:t>
            </a:r>
            <a:r>
              <a:rPr sz="1100" spc="-5" dirty="0">
                <a:solidFill>
                  <a:srgbClr val="FFFFFF"/>
                </a:solidFill>
                <a:latin typeface="LM Sans 10"/>
                <a:cs typeface="LM Sans 10"/>
              </a:rPr>
              <a:t>(Principle of </a:t>
            </a:r>
            <a:r>
              <a:rPr sz="1100" spc="-10" dirty="0">
                <a:solidFill>
                  <a:srgbClr val="FFFFFF"/>
                </a:solidFill>
                <a:latin typeface="LM Sans 10"/>
                <a:cs typeface="LM Sans 10"/>
              </a:rPr>
              <a:t>Optimality)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816" y="1996528"/>
            <a:ext cx="3980815" cy="959485"/>
            <a:chOff x="313816" y="1996528"/>
            <a:chExt cx="3980815" cy="959485"/>
          </a:xfrm>
        </p:grpSpPr>
        <p:sp>
          <p:nvSpPr>
            <p:cNvPr id="17" name="object 17"/>
            <p:cNvSpPr/>
            <p:nvPr/>
          </p:nvSpPr>
          <p:spPr>
            <a:xfrm>
              <a:off x="313816" y="1996528"/>
              <a:ext cx="3980815" cy="959485"/>
            </a:xfrm>
            <a:custGeom>
              <a:avLst/>
              <a:gdLst/>
              <a:ahLst/>
              <a:cxnLst/>
              <a:rect l="l" t="t" r="r" b="b"/>
              <a:pathLst>
                <a:path w="3980815" h="959485">
                  <a:moveTo>
                    <a:pt x="3980370" y="0"/>
                  </a:moveTo>
                  <a:lnTo>
                    <a:pt x="0" y="0"/>
                  </a:lnTo>
                  <a:lnTo>
                    <a:pt x="0" y="958900"/>
                  </a:lnTo>
                  <a:lnTo>
                    <a:pt x="3980370" y="958900"/>
                  </a:lnTo>
                  <a:lnTo>
                    <a:pt x="3980370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247" y="2527109"/>
              <a:ext cx="61594" cy="271780"/>
            </a:xfrm>
            <a:custGeom>
              <a:avLst/>
              <a:gdLst/>
              <a:ahLst/>
              <a:cxnLst/>
              <a:rect l="l" t="t" r="r" b="b"/>
              <a:pathLst>
                <a:path w="61595" h="271780">
                  <a:moveTo>
                    <a:pt x="61569" y="210032"/>
                  </a:moveTo>
                  <a:lnTo>
                    <a:pt x="0" y="210032"/>
                  </a:lnTo>
                  <a:lnTo>
                    <a:pt x="0" y="271602"/>
                  </a:lnTo>
                  <a:lnTo>
                    <a:pt x="61569" y="271602"/>
                  </a:lnTo>
                  <a:lnTo>
                    <a:pt x="61569" y="210032"/>
                  </a:lnTo>
                  <a:close/>
                </a:path>
                <a:path w="61595" h="271780">
                  <a:moveTo>
                    <a:pt x="61569" y="0"/>
                  </a:moveTo>
                  <a:lnTo>
                    <a:pt x="0" y="0"/>
                  </a:lnTo>
                  <a:lnTo>
                    <a:pt x="0" y="61569"/>
                  </a:lnTo>
                  <a:lnTo>
                    <a:pt x="61569" y="61569"/>
                  </a:lnTo>
                  <a:lnTo>
                    <a:pt x="61569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3816" y="1996528"/>
            <a:ext cx="3980815" cy="959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5720" marR="680720">
              <a:lnSpc>
                <a:spcPct val="102600"/>
              </a:lnSpc>
              <a:spcBef>
                <a:spcPts val="220"/>
              </a:spcBef>
            </a:pP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i="1" dirty="0">
                <a:latin typeface="LM Sans 10"/>
                <a:cs typeface="LM Sans 10"/>
              </a:rPr>
              <a:t>policy </a:t>
            </a:r>
            <a:r>
              <a:rPr sz="1100" i="1" dirty="0">
                <a:latin typeface="Trebuchet MS"/>
                <a:cs typeface="Trebuchet MS"/>
              </a:rPr>
              <a:t>π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i="1" dirty="0">
                <a:latin typeface="DejaVu Sans"/>
                <a:cs typeface="DejaVu Sans"/>
              </a:rPr>
              <a:t>|</a:t>
            </a:r>
            <a:r>
              <a:rPr sz="1100" i="1" dirty="0">
                <a:latin typeface="LM Sans 10"/>
                <a:cs typeface="LM Sans 10"/>
              </a:rPr>
              <a:t>s</a:t>
            </a:r>
            <a:r>
              <a:rPr sz="1100" dirty="0">
                <a:latin typeface="LM Sans 10"/>
                <a:cs typeface="LM Sans 10"/>
              </a:rPr>
              <a:t>) </a:t>
            </a:r>
            <a:r>
              <a:rPr sz="1100" i="1" spc="-5" dirty="0">
                <a:latin typeface="LM Sans 10"/>
                <a:cs typeface="LM Sans 10"/>
              </a:rPr>
              <a:t>achieves the optimal value from state</a:t>
            </a:r>
            <a:r>
              <a:rPr sz="1100" i="1" spc="-65" dirty="0">
                <a:latin typeface="LM Sans 10"/>
                <a:cs typeface="LM Sans 10"/>
              </a:rPr>
              <a:t> </a:t>
            </a:r>
            <a:r>
              <a:rPr sz="1100" i="1" spc="35" dirty="0">
                <a:latin typeface="LM Sans 10"/>
                <a:cs typeface="LM Sans 10"/>
              </a:rPr>
              <a:t>s, 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25" dirty="0">
                <a:latin typeface="LM Sans 10"/>
                <a:cs typeface="LM Sans 10"/>
              </a:rPr>
              <a:t>v</a:t>
            </a:r>
            <a:r>
              <a:rPr sz="1200" i="1" spc="-37" baseline="-10416" dirty="0">
                <a:latin typeface="DejaVu Sans"/>
                <a:cs typeface="DejaVu Sans"/>
              </a:rPr>
              <a:t>∗</a:t>
            </a:r>
            <a:r>
              <a:rPr sz="1100" spc="-25" dirty="0">
                <a:latin typeface="LM Sans 10"/>
                <a:cs typeface="LM Sans 10"/>
              </a:rPr>
              <a:t>(</a:t>
            </a:r>
            <a:r>
              <a:rPr sz="1100" i="1" spc="-25" dirty="0">
                <a:latin typeface="LM Sans 10"/>
                <a:cs typeface="LM Sans 10"/>
              </a:rPr>
              <a:t>s</a:t>
            </a:r>
            <a:r>
              <a:rPr sz="1100" spc="-25" dirty="0">
                <a:latin typeface="LM Sans 10"/>
                <a:cs typeface="LM Sans 10"/>
              </a:rPr>
              <a:t>)</a:t>
            </a:r>
            <a:r>
              <a:rPr sz="1100" i="1" spc="-25" dirty="0">
                <a:latin typeface="LM Sans 10"/>
                <a:cs typeface="LM Sans 10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if </a:t>
            </a:r>
            <a:r>
              <a:rPr sz="1100" i="1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only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if</a:t>
            </a:r>
            <a:endParaRPr sz="1100">
              <a:latin typeface="LM Sans 10"/>
              <a:cs typeface="LM Sans 10"/>
            </a:endParaRPr>
          </a:p>
          <a:p>
            <a:pPr marL="323215">
              <a:lnSpc>
                <a:spcPct val="100000"/>
              </a:lnSpc>
              <a:spcBef>
                <a:spcPts val="630"/>
              </a:spcBef>
            </a:pPr>
            <a:r>
              <a:rPr sz="1100" i="1" spc="-30" dirty="0">
                <a:latin typeface="LM Sans 10"/>
                <a:cs typeface="LM Sans 10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any </a:t>
            </a:r>
            <a:r>
              <a:rPr sz="1100" i="1" spc="-5" dirty="0">
                <a:latin typeface="LM Sans 10"/>
                <a:cs typeface="LM Sans 10"/>
              </a:rPr>
              <a:t>state </a:t>
            </a:r>
            <a:r>
              <a:rPr sz="1100" i="1" spc="40" dirty="0">
                <a:latin typeface="LM Sans 10"/>
                <a:cs typeface="LM Sans 10"/>
              </a:rPr>
              <a:t>s</a:t>
            </a:r>
            <a:r>
              <a:rPr sz="1200" i="1" spc="60" baseline="27777" dirty="0">
                <a:latin typeface="DejaVu Sans"/>
                <a:cs typeface="DejaVu Sans"/>
              </a:rPr>
              <a:t>j </a:t>
            </a:r>
            <a:r>
              <a:rPr sz="1100" i="1" spc="-5" dirty="0">
                <a:latin typeface="LM Sans 10"/>
                <a:cs typeface="LM Sans 10"/>
              </a:rPr>
              <a:t>reachable from</a:t>
            </a:r>
            <a:r>
              <a:rPr sz="1100" i="1" spc="-1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s</a:t>
            </a:r>
            <a:endParaRPr sz="1100">
              <a:latin typeface="LM Sans 10"/>
              <a:cs typeface="LM Sans 10"/>
            </a:endParaRPr>
          </a:p>
          <a:p>
            <a:pPr marL="323215">
              <a:lnSpc>
                <a:spcPct val="100000"/>
              </a:lnSpc>
              <a:spcBef>
                <a:spcPts val="335"/>
              </a:spcBef>
            </a:pPr>
            <a:r>
              <a:rPr sz="1100" i="1" spc="-40" dirty="0">
                <a:latin typeface="Trebuchet MS"/>
                <a:cs typeface="Trebuchet MS"/>
              </a:rPr>
              <a:t>π </a:t>
            </a:r>
            <a:r>
              <a:rPr sz="1100" i="1" spc="-5" dirty="0">
                <a:latin typeface="LM Sans 10"/>
                <a:cs typeface="LM Sans 10"/>
              </a:rPr>
              <a:t>achieves the optimal value from state </a:t>
            </a:r>
            <a:r>
              <a:rPr sz="1100" i="1" spc="45" dirty="0">
                <a:latin typeface="LM Sans 10"/>
                <a:cs typeface="LM Sans 10"/>
              </a:rPr>
              <a:t>s</a:t>
            </a:r>
            <a:r>
              <a:rPr sz="1200" i="1" spc="67" baseline="27777" dirty="0">
                <a:latin typeface="DejaVu Sans"/>
                <a:cs typeface="DejaVu Sans"/>
              </a:rPr>
              <a:t>j</a:t>
            </a:r>
            <a:r>
              <a:rPr sz="1100" i="1" spc="45" dirty="0">
                <a:latin typeface="LM Sans 10"/>
                <a:cs typeface="LM Sans 10"/>
              </a:rPr>
              <a:t>,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 </a:t>
            </a:r>
            <a:r>
              <a:rPr sz="1100" spc="30" dirty="0">
                <a:latin typeface="LM Sans 10"/>
                <a:cs typeface="LM Sans 10"/>
              </a:rPr>
              <a:t>(</a:t>
            </a:r>
            <a:r>
              <a:rPr sz="1100" i="1" spc="30" dirty="0">
                <a:latin typeface="LM Sans 10"/>
                <a:cs typeface="LM Sans 10"/>
              </a:rPr>
              <a:t>s</a:t>
            </a:r>
            <a:r>
              <a:rPr sz="1200" i="1" spc="44" baseline="27777" dirty="0">
                <a:latin typeface="DejaVu Sans"/>
                <a:cs typeface="DejaVu Sans"/>
              </a:rPr>
              <a:t>j</a:t>
            </a:r>
            <a:r>
              <a:rPr sz="1100" spc="3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40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v</a:t>
            </a:r>
            <a:r>
              <a:rPr sz="1200" i="1" spc="-22" baseline="-10416" dirty="0">
                <a:latin typeface="DejaVu Sans"/>
                <a:cs typeface="DejaVu Sans"/>
              </a:rPr>
              <a:t>∗</a:t>
            </a:r>
            <a:r>
              <a:rPr sz="1100" spc="-15" dirty="0">
                <a:latin typeface="LM Sans 10"/>
                <a:cs typeface="LM Sans 10"/>
              </a:rPr>
              <a:t>(</a:t>
            </a:r>
            <a:r>
              <a:rPr sz="1100" i="1" spc="-15" dirty="0">
                <a:latin typeface="LM Sans 10"/>
                <a:cs typeface="LM Sans 10"/>
              </a:rPr>
              <a:t>s</a:t>
            </a:r>
            <a:r>
              <a:rPr sz="1200" i="1" spc="-22" baseline="27777" dirty="0">
                <a:latin typeface="DejaVu Sans"/>
                <a:cs typeface="DejaVu Sans"/>
              </a:rPr>
              <a:t>j</a:t>
            </a:r>
            <a:r>
              <a:rPr sz="1100" spc="-1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D3B487-5D95-4B92-A8CA-39F983B5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08F9C-875D-48A9-ADD8-50D7CE79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Deterministic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Value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247" y="129900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995" y="1165565"/>
            <a:ext cx="3348354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know </a:t>
            </a:r>
            <a:r>
              <a:rPr sz="1100" spc="-5" dirty="0">
                <a:latin typeface="LM Sans 10"/>
                <a:cs typeface="LM Sans 10"/>
              </a:rPr>
              <a:t>the solution to </a:t>
            </a:r>
            <a:r>
              <a:rPr sz="1100" spc="-10" dirty="0">
                <a:latin typeface="LM Sans 10"/>
                <a:cs typeface="LM Sans 10"/>
              </a:rPr>
              <a:t>subproblems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v</a:t>
            </a:r>
            <a:r>
              <a:rPr sz="1200" i="1" spc="-22" baseline="-10416" dirty="0">
                <a:latin typeface="DejaVu Sans"/>
                <a:cs typeface="DejaVu Sans"/>
              </a:rPr>
              <a:t>∗</a:t>
            </a:r>
            <a:r>
              <a:rPr sz="1100" spc="-15" dirty="0">
                <a:latin typeface="LM Sans 10"/>
                <a:cs typeface="LM Sans 10"/>
              </a:rPr>
              <a:t>(</a:t>
            </a:r>
            <a:r>
              <a:rPr sz="1100" i="1" spc="-15" dirty="0">
                <a:latin typeface="LM Sans 10"/>
                <a:cs typeface="LM Sans 10"/>
              </a:rPr>
              <a:t>s</a:t>
            </a:r>
            <a:r>
              <a:rPr sz="1200" i="1" spc="-22" baseline="27777" dirty="0">
                <a:latin typeface="DejaVu Sans"/>
                <a:cs typeface="DejaVu Sans"/>
              </a:rPr>
              <a:t>j</a:t>
            </a:r>
            <a:r>
              <a:rPr sz="1100" spc="-1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Then </a:t>
            </a:r>
            <a:r>
              <a:rPr sz="1100" spc="-5" dirty="0">
                <a:latin typeface="LM Sans 10"/>
                <a:cs typeface="LM Sans 10"/>
              </a:rPr>
              <a:t>solution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DejaVu Sans"/>
                <a:cs typeface="DejaVu Sans"/>
              </a:rPr>
              <a:t>∗</a:t>
            </a:r>
            <a:r>
              <a:rPr sz="1100" spc="-30" dirty="0">
                <a:latin typeface="LM Sans 10"/>
                <a:cs typeface="LM Sans 10"/>
              </a:rPr>
              <a:t>(</a:t>
            </a:r>
            <a:r>
              <a:rPr sz="1100" i="1" spc="-30" dirty="0">
                <a:latin typeface="LM Sans 10"/>
                <a:cs typeface="LM Sans 10"/>
              </a:rPr>
              <a:t>s</a:t>
            </a:r>
            <a:r>
              <a:rPr sz="1100" spc="-3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found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one-step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lookahead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247" y="150903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247" y="227954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5" y="2146094"/>
            <a:ext cx="363791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idea of value iteration is to apply </a:t>
            </a:r>
            <a:r>
              <a:rPr sz="1100" spc="-10" dirty="0">
                <a:latin typeface="LM Sans 10"/>
                <a:cs typeface="LM Sans 10"/>
              </a:rPr>
              <a:t>these </a:t>
            </a:r>
            <a:r>
              <a:rPr sz="1100" spc="-5" dirty="0">
                <a:latin typeface="LM Sans 10"/>
                <a:cs typeface="LM Sans 10"/>
              </a:rPr>
              <a:t>updates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iteratively  Intuition: </a:t>
            </a:r>
            <a:r>
              <a:rPr sz="1100" spc="-15" dirty="0">
                <a:latin typeface="LM Sans 10"/>
                <a:cs typeface="LM Sans 10"/>
              </a:rPr>
              <a:t>start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15" dirty="0">
                <a:latin typeface="LM Sans 10"/>
                <a:cs typeface="LM Sans 10"/>
              </a:rPr>
              <a:t>rewards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25" dirty="0">
                <a:latin typeface="LM Sans 10"/>
                <a:cs typeface="LM Sans 10"/>
              </a:rPr>
              <a:t>work</a:t>
            </a:r>
            <a:r>
              <a:rPr sz="1100" spc="15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backwards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Still </a:t>
            </a:r>
            <a:r>
              <a:rPr sz="1100" spc="-20" dirty="0">
                <a:latin typeface="LM Sans 10"/>
                <a:cs typeface="LM Sans 10"/>
              </a:rPr>
              <a:t>works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25" dirty="0">
                <a:latin typeface="LM Sans 10"/>
                <a:cs typeface="LM Sans 10"/>
              </a:rPr>
              <a:t>loopy, </a:t>
            </a:r>
            <a:r>
              <a:rPr sz="1100" spc="-5" dirty="0">
                <a:latin typeface="LM Sans 10"/>
                <a:cs typeface="LM Sans 10"/>
              </a:rPr>
              <a:t>stochastic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MDPs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247" y="248958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247" y="269961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7A5292-3725-41BD-8D4F-34FF9C2C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54175"/>
            <a:ext cx="2457450" cy="55311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FE488-F642-4F46-9C91-634DEB85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E9C8B-AC28-4407-B154-EB78C76E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Example: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Shortest</a:t>
            </a:r>
            <a:r>
              <a:rPr sz="1400" spc="15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Path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11874" y="949506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03175" y="949506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94476" y="949506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20573" y="2188633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11874" y="2188633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403175" y="2188633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394476" y="2188633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-6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20573" y="949506"/>
          <a:ext cx="792479" cy="79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g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A9A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40338" y="1784920"/>
            <a:ext cx="35369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Problem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9468" y="1784920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1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0770" y="1784920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2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2070" y="1784920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3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443" y="3018539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4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8744" y="3018539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5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3523" y="3018539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6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04824" y="3018539"/>
            <a:ext cx="17843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00" spc="-5" dirty="0">
                <a:latin typeface="Arial"/>
                <a:cs typeface="Arial"/>
              </a:rPr>
              <a:t>V</a:t>
            </a:r>
            <a:r>
              <a:rPr sz="900" spc="-7" baseline="-23148" dirty="0">
                <a:latin typeface="Arial"/>
                <a:cs typeface="Arial"/>
              </a:rPr>
              <a:t>7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A6BD2D-05FF-4E49-9576-7D8047B5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84725-0F2B-4513-B3AB-D488908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Value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Iteration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338DE4-F532-42A6-8E7A-2CD0174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0180"/>
            <a:ext cx="4588593" cy="251057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E31341-B1F2-4EEC-97AD-D3DBAA0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9C2C3D-F56D-48C5-87A7-98AB006D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Value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Iteration (2)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C058EE-9240-4C93-A473-FD66ECB4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3" y="892175"/>
            <a:ext cx="3078588" cy="25685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0AAA38-20DF-49BE-A166-CBC98762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84FF7-36B9-4B53-B4C8-4BCCBF0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Synchronous Dynamic Programming</a:t>
            </a:r>
            <a:r>
              <a:rPr sz="1400" spc="-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Algorithms</a:t>
            </a:r>
            <a:endParaRPr sz="1400">
              <a:latin typeface="LM Sans 12"/>
              <a:cs typeface="LM Sans 12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57466" y="955573"/>
          <a:ext cx="3807460" cy="122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Problem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Bellman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Equation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Algorithm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1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Prediction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Bellman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Expectation</a:t>
                      </a:r>
                      <a:r>
                        <a:rPr sz="11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Equation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Iterative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Policy</a:t>
                      </a:r>
                      <a:r>
                        <a:rPr sz="11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Evaluation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Control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Bellman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Expectation</a:t>
                      </a:r>
                      <a:r>
                        <a:rPr sz="1100" spc="-3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Equation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+ Greedy Policy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Improvement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Policy</a:t>
                      </a:r>
                      <a:r>
                        <a:rPr sz="1100" spc="-3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Iteration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9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Control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0" dirty="0">
                          <a:latin typeface="LM Sans 10"/>
                          <a:cs typeface="LM Sans 10"/>
                        </a:rPr>
                        <a:t>Bellman Optimality</a:t>
                      </a:r>
                      <a:r>
                        <a:rPr sz="11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Equation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15" dirty="0">
                          <a:latin typeface="LM Sans 10"/>
                          <a:cs typeface="LM Sans 10"/>
                        </a:rPr>
                        <a:t>Value</a:t>
                      </a:r>
                      <a:r>
                        <a:rPr sz="11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Iteration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692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06247" y="23163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8995" y="2182848"/>
            <a:ext cx="359410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Algorithms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based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state-value function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s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DejaVu Sans"/>
                <a:cs typeface="DejaVu Sans"/>
              </a:rPr>
              <a:t>∗</a:t>
            </a:r>
            <a:r>
              <a:rPr sz="1100" spc="-30" dirty="0">
                <a:latin typeface="LM Sans 10"/>
                <a:cs typeface="LM Sans 10"/>
              </a:rPr>
              <a:t>(</a:t>
            </a:r>
            <a:r>
              <a:rPr sz="1100" i="1" spc="-30" dirty="0">
                <a:latin typeface="LM Sans 10"/>
                <a:cs typeface="LM Sans 10"/>
              </a:rPr>
              <a:t>s</a:t>
            </a:r>
            <a:r>
              <a:rPr sz="1100" spc="-30" dirty="0">
                <a:latin typeface="LM Sans 10"/>
                <a:cs typeface="LM Sans 10"/>
              </a:rPr>
              <a:t>)  </a:t>
            </a:r>
            <a:r>
              <a:rPr sz="1100" spc="-15" dirty="0">
                <a:latin typeface="LM Sans 10"/>
                <a:cs typeface="LM Sans 10"/>
              </a:rPr>
              <a:t>Complexity </a:t>
            </a:r>
            <a:r>
              <a:rPr sz="1100" i="1" spc="15" dirty="0">
                <a:latin typeface="LM Sans 10"/>
                <a:cs typeface="LM Sans 10"/>
              </a:rPr>
              <a:t>O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mn</a:t>
            </a:r>
            <a:r>
              <a:rPr sz="1200" spc="22" baseline="27777" dirty="0">
                <a:latin typeface="LM Sans 8"/>
                <a:cs typeface="LM Sans 8"/>
              </a:rPr>
              <a:t>2</a:t>
            </a:r>
            <a:r>
              <a:rPr sz="1100" spc="15" dirty="0">
                <a:latin typeface="LM Sans 10"/>
                <a:cs typeface="LM Sans 10"/>
              </a:rPr>
              <a:t>) </a:t>
            </a:r>
            <a:r>
              <a:rPr sz="1100" spc="5" dirty="0">
                <a:latin typeface="LM Sans 10"/>
                <a:cs typeface="LM Sans 10"/>
              </a:rPr>
              <a:t>per </a:t>
            </a:r>
            <a:r>
              <a:rPr sz="1100" spc="-5" dirty="0">
                <a:latin typeface="LM Sans 10"/>
                <a:cs typeface="LM Sans 10"/>
              </a:rPr>
              <a:t>iteration,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actions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5" dirty="0">
                <a:latin typeface="LM Sans 10"/>
                <a:cs typeface="LM Sans 10"/>
              </a:rPr>
              <a:t>states  </a:t>
            </a:r>
            <a:r>
              <a:rPr sz="1100" spc="-10" dirty="0">
                <a:latin typeface="LM Sans 10"/>
                <a:cs typeface="LM Sans 10"/>
              </a:rPr>
              <a:t>Could </a:t>
            </a:r>
            <a:r>
              <a:rPr sz="1100" spc="-5" dirty="0">
                <a:latin typeface="LM Sans 10"/>
                <a:cs typeface="LM Sans 10"/>
              </a:rPr>
              <a:t>also</a:t>
            </a:r>
            <a:r>
              <a:rPr sz="1100" spc="-10" dirty="0">
                <a:latin typeface="LM Sans 10"/>
                <a:cs typeface="LM Sans 10"/>
              </a:rPr>
              <a:t> apply</a:t>
            </a:r>
            <a:r>
              <a:rPr sz="1100" spc="-5" dirty="0">
                <a:latin typeface="LM Sans 10"/>
                <a:cs typeface="LM Sans 10"/>
              </a:rPr>
              <a:t>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action-value function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q</a:t>
            </a:r>
            <a:r>
              <a:rPr sz="1200" i="1" spc="-44" baseline="-10416" dirty="0">
                <a:latin typeface="Arial"/>
                <a:cs typeface="Arial"/>
              </a:rPr>
              <a:t>π</a:t>
            </a:r>
            <a:r>
              <a:rPr sz="1200" i="1" spc="-217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s</a:t>
            </a:r>
            <a:r>
              <a:rPr sz="1100" i="1" spc="-10" dirty="0">
                <a:latin typeface="Trebuchet MS"/>
                <a:cs typeface="Trebuchet MS"/>
              </a:rPr>
              <a:t>,</a:t>
            </a:r>
            <a:r>
              <a:rPr sz="1100" i="1" spc="-15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0" dirty="0">
                <a:latin typeface="LM Sans 10"/>
                <a:cs typeface="LM Sans 10"/>
              </a:rPr>
              <a:t>q</a:t>
            </a:r>
            <a:r>
              <a:rPr sz="1200" i="1" spc="-75" baseline="-10416" dirty="0">
                <a:latin typeface="DejaVu Sans"/>
                <a:cs typeface="DejaVu Sans"/>
              </a:rPr>
              <a:t>∗</a:t>
            </a:r>
            <a:r>
              <a:rPr sz="1100" spc="-50" dirty="0">
                <a:latin typeface="LM Sans 10"/>
                <a:cs typeface="LM Sans 10"/>
              </a:rPr>
              <a:t>(</a:t>
            </a:r>
            <a:r>
              <a:rPr sz="1100" i="1" spc="-50" dirty="0">
                <a:latin typeface="LM Sans 10"/>
                <a:cs typeface="LM Sans 10"/>
              </a:rPr>
              <a:t>s</a:t>
            </a:r>
            <a:r>
              <a:rPr sz="1100" i="1" spc="-50" dirty="0">
                <a:latin typeface="Trebuchet MS"/>
                <a:cs typeface="Trebuchet MS"/>
              </a:rPr>
              <a:t>,</a:t>
            </a:r>
            <a:r>
              <a:rPr sz="1100" i="1" spc="-15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)  </a:t>
            </a:r>
            <a:r>
              <a:rPr sz="1100" spc="-15" dirty="0">
                <a:latin typeface="LM Sans 10"/>
                <a:cs typeface="LM Sans 10"/>
              </a:rPr>
              <a:t>Complexity </a:t>
            </a:r>
            <a:r>
              <a:rPr sz="1100" i="1" spc="25" dirty="0">
                <a:latin typeface="LM Sans 10"/>
                <a:cs typeface="LM Sans 10"/>
              </a:rPr>
              <a:t>O</a:t>
            </a:r>
            <a:r>
              <a:rPr sz="1100" spc="25" dirty="0">
                <a:latin typeface="LM Sans 10"/>
                <a:cs typeface="LM Sans 10"/>
              </a:rPr>
              <a:t>(</a:t>
            </a:r>
            <a:r>
              <a:rPr sz="1100" i="1" spc="25" dirty="0">
                <a:latin typeface="LM Sans 10"/>
                <a:cs typeface="LM Sans 10"/>
              </a:rPr>
              <a:t>m</a:t>
            </a:r>
            <a:r>
              <a:rPr sz="1200" spc="37" baseline="27777" dirty="0">
                <a:latin typeface="LM Sans 8"/>
                <a:cs typeface="LM Sans 8"/>
              </a:rPr>
              <a:t>2</a:t>
            </a:r>
            <a:r>
              <a:rPr sz="1100" i="1" spc="25" dirty="0">
                <a:latin typeface="LM Sans 10"/>
                <a:cs typeface="LM Sans 10"/>
              </a:rPr>
              <a:t>n</a:t>
            </a:r>
            <a:r>
              <a:rPr sz="1200" spc="37" baseline="27777" dirty="0">
                <a:latin typeface="LM Sans 8"/>
                <a:cs typeface="LM Sans 8"/>
              </a:rPr>
              <a:t>2</a:t>
            </a:r>
            <a:r>
              <a:rPr sz="1100" spc="25" dirty="0">
                <a:latin typeface="LM Sans 10"/>
                <a:cs typeface="LM Sans 10"/>
              </a:rPr>
              <a:t>) </a:t>
            </a:r>
            <a:r>
              <a:rPr sz="1100" spc="5" dirty="0">
                <a:latin typeface="LM Sans 10"/>
                <a:cs typeface="LM Sans 10"/>
              </a:rPr>
              <a:t>per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iteration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247" y="252633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47" y="273636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247" y="294640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4FACF0-D120-4D79-9F10-EAB2739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EB409-1CD9-4D0A-85B6-79B82469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4460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What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Programming?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514" y="176756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247" y="209147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247" y="228126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682" y="246372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682" y="261555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226691"/>
            <a:ext cx="3621404" cy="148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272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Dynamic</a:t>
            </a:r>
            <a:r>
              <a:rPr lang="en-US" sz="11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sequential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10" dirty="0">
                <a:latin typeface="LM Sans 10"/>
                <a:cs typeface="LM Sans 10"/>
              </a:rPr>
              <a:t>temporal </a:t>
            </a:r>
            <a:r>
              <a:rPr sz="1100" spc="-5" dirty="0">
                <a:latin typeface="LM Sans 10"/>
                <a:cs typeface="LM Sans 10"/>
              </a:rPr>
              <a:t>component to the </a:t>
            </a:r>
            <a:r>
              <a:rPr sz="1100" spc="-10" dirty="0">
                <a:latin typeface="LM Sans 10"/>
                <a:cs typeface="LM Sans 10"/>
              </a:rPr>
              <a:t>problem  </a:t>
            </a: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</a:rPr>
              <a:t>Programming</a:t>
            </a:r>
            <a:r>
              <a:rPr lang="en-US" sz="1100" spc="-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optimising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“program”, i.e.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policy</a:t>
            </a:r>
          </a:p>
          <a:p>
            <a:pPr marL="1078865">
              <a:lnSpc>
                <a:spcPct val="100000"/>
              </a:lnSpc>
              <a:spcBef>
                <a:spcPts val="235"/>
              </a:spcBef>
            </a:pPr>
            <a:r>
              <a:rPr sz="1100" spc="-5" dirty="0">
                <a:latin typeface="LM Sans 10"/>
                <a:cs typeface="LM Sans 10"/>
              </a:rPr>
              <a:t>c.f. </a:t>
            </a:r>
            <a:r>
              <a:rPr sz="1100" spc="-10" dirty="0">
                <a:latin typeface="LM Sans 10"/>
                <a:cs typeface="LM Sans 10"/>
              </a:rPr>
              <a:t>linear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programming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LM Sans 10"/>
              <a:cs typeface="LM Sans 10"/>
            </a:endParaRPr>
          </a:p>
          <a:p>
            <a:pPr marL="289560" marR="920115">
              <a:lnSpc>
                <a:spcPct val="113199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method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solving complex </a:t>
            </a:r>
            <a:r>
              <a:rPr sz="1100" spc="-10" dirty="0">
                <a:latin typeface="LM Sans 10"/>
                <a:cs typeface="LM Sans 10"/>
              </a:rPr>
              <a:t>problems  By breaking them </a:t>
            </a:r>
            <a:r>
              <a:rPr sz="1100" spc="-15" dirty="0">
                <a:latin typeface="LM Sans 10"/>
                <a:cs typeface="LM Sans 10"/>
              </a:rPr>
              <a:t>down </a:t>
            </a:r>
            <a:r>
              <a:rPr sz="1100" spc="-5" dirty="0">
                <a:latin typeface="LM Sans 10"/>
                <a:cs typeface="LM Sans 10"/>
              </a:rPr>
              <a:t>into</a:t>
            </a:r>
            <a:r>
              <a:rPr sz="1100" spc="-10" dirty="0">
                <a:latin typeface="LM Sans 10"/>
                <a:cs typeface="LM Sans 10"/>
              </a:rPr>
              <a:t> subproblems</a:t>
            </a:r>
            <a:endParaRPr sz="1100" dirty="0">
              <a:latin typeface="LM Sans 10"/>
              <a:cs typeface="LM Sans 10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Solve the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subproblems</a:t>
            </a:r>
            <a:endParaRPr sz="1000" dirty="0">
              <a:latin typeface="LM Sans 10"/>
              <a:cs typeface="LM Sans 10"/>
            </a:endParaRPr>
          </a:p>
          <a:p>
            <a:pPr marL="566420">
              <a:lnSpc>
                <a:spcPts val="1200"/>
              </a:lnSpc>
            </a:pPr>
            <a:r>
              <a:rPr sz="1000" spc="-10" dirty="0">
                <a:latin typeface="LM Sans 10"/>
                <a:cs typeface="LM Sans 10"/>
              </a:rPr>
              <a:t>Combine </a:t>
            </a:r>
            <a:r>
              <a:rPr sz="1000" spc="-5" dirty="0">
                <a:latin typeface="LM Sans 10"/>
                <a:cs typeface="LM Sans 10"/>
              </a:rPr>
              <a:t>solutions to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subproblems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B2F94-2060-48C5-A494-861E2B5F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1EA68-723D-4FB6-95E9-CBB732E1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Requirements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for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Programming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247" y="151777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682" y="170023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682" y="185207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203653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682" y="221899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682" y="237082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47" y="255527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682" y="273775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682" y="288958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1028279"/>
            <a:ext cx="3528695" cy="19558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Dynamic Programming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very general solution method </a:t>
            </a:r>
            <a:r>
              <a:rPr sz="1100" spc="-15" dirty="0">
                <a:latin typeface="LM Sans 10"/>
                <a:cs typeface="LM Sans 10"/>
              </a:rPr>
              <a:t>for  </a:t>
            </a:r>
            <a:r>
              <a:rPr sz="1100" spc="-10" dirty="0">
                <a:latin typeface="LM Sans 10"/>
                <a:cs typeface="LM Sans 10"/>
              </a:rPr>
              <a:t>problems </a:t>
            </a:r>
            <a:r>
              <a:rPr sz="1100" spc="-5" dirty="0">
                <a:latin typeface="LM Sans 10"/>
                <a:cs typeface="LM Sans 10"/>
              </a:rPr>
              <a:t>which have </a:t>
            </a:r>
            <a:r>
              <a:rPr sz="1100" spc="-30" dirty="0">
                <a:latin typeface="LM Sans 10"/>
                <a:cs typeface="LM Sans 10"/>
              </a:rPr>
              <a:t>two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properties: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475"/>
              </a:spcBef>
            </a:pPr>
            <a:r>
              <a:rPr sz="1100" spc="-5" dirty="0">
                <a:latin typeface="LM Sans 10"/>
                <a:cs typeface="LM Sans 10"/>
              </a:rPr>
              <a:t>Optimal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substructure</a:t>
            </a:r>
            <a:endParaRPr sz="1100">
              <a:latin typeface="LM Sans 10"/>
              <a:cs typeface="LM Sans 10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Principle of </a:t>
            </a:r>
            <a:r>
              <a:rPr sz="1000" i="1" spc="-10" dirty="0">
                <a:latin typeface="LM Sans 10"/>
                <a:cs typeface="LM Sans 10"/>
              </a:rPr>
              <a:t>optimality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applies</a:t>
            </a:r>
            <a:endParaRPr sz="1000">
              <a:latin typeface="LM Sans 10"/>
              <a:cs typeface="LM Sans 10"/>
            </a:endParaRPr>
          </a:p>
          <a:p>
            <a:pPr marL="56642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Optimal solution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dirty="0">
                <a:latin typeface="LM Sans 10"/>
                <a:cs typeface="LM Sans 10"/>
              </a:rPr>
              <a:t>decomposed </a:t>
            </a:r>
            <a:r>
              <a:rPr sz="1000" spc="-5" dirty="0">
                <a:latin typeface="LM Sans 10"/>
                <a:cs typeface="LM Sans 10"/>
              </a:rPr>
              <a:t>into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subproblems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Overlapping</a:t>
            </a:r>
            <a:r>
              <a:rPr sz="1100" spc="-10" dirty="0">
                <a:latin typeface="LM Sans 10"/>
                <a:cs typeface="LM Sans 10"/>
              </a:rPr>
              <a:t> subproblems</a:t>
            </a:r>
            <a:endParaRPr sz="1100">
              <a:latin typeface="LM Sans 10"/>
              <a:cs typeface="LM Sans 10"/>
            </a:endParaRPr>
          </a:p>
          <a:p>
            <a:pPr marL="566420" marR="1066165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Subproblems </a:t>
            </a:r>
            <a:r>
              <a:rPr sz="1000" spc="-5" dirty="0">
                <a:latin typeface="LM Sans 10"/>
                <a:cs typeface="LM Sans 10"/>
              </a:rPr>
              <a:t>recur many times  Solutions can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5" dirty="0">
                <a:latin typeface="LM Sans 10"/>
                <a:cs typeface="LM Sans 10"/>
              </a:rPr>
              <a:t>cached and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reused</a:t>
            </a:r>
            <a:endParaRPr sz="1000">
              <a:latin typeface="LM Sans 10"/>
              <a:cs typeface="LM Sans 10"/>
            </a:endParaRPr>
          </a:p>
          <a:p>
            <a:pPr marL="566420" marR="389255" indent="-277495">
              <a:lnSpc>
                <a:spcPct val="106400"/>
              </a:lnSpc>
              <a:spcBef>
                <a:spcPts val="110"/>
              </a:spcBef>
            </a:pPr>
            <a:r>
              <a:rPr sz="1100" spc="-20" dirty="0">
                <a:latin typeface="LM Sans 10"/>
                <a:cs typeface="LM Sans 10"/>
              </a:rPr>
              <a:t>Markov </a:t>
            </a:r>
            <a:r>
              <a:rPr sz="1100" spc="-5" dirty="0">
                <a:latin typeface="LM Sans 10"/>
                <a:cs typeface="LM Sans 10"/>
              </a:rPr>
              <a:t>decision processes satisfy </a:t>
            </a:r>
            <a:r>
              <a:rPr sz="1100" dirty="0">
                <a:latin typeface="LM Sans 10"/>
                <a:cs typeface="LM Sans 10"/>
              </a:rPr>
              <a:t>both </a:t>
            </a:r>
            <a:r>
              <a:rPr sz="1100" spc="-5" dirty="0">
                <a:latin typeface="LM Sans 10"/>
                <a:cs typeface="LM Sans 10"/>
              </a:rPr>
              <a:t>properties  </a:t>
            </a:r>
            <a:r>
              <a:rPr sz="1000" spc="-5" dirty="0">
                <a:latin typeface="LM Sans 10"/>
                <a:cs typeface="LM Sans 10"/>
              </a:rPr>
              <a:t>Bellman equation gives recursive decomposition  </a:t>
            </a:r>
            <a:r>
              <a:rPr sz="1000" spc="-10" dirty="0">
                <a:latin typeface="LM Sans 10"/>
                <a:cs typeface="LM Sans 10"/>
              </a:rPr>
              <a:t>Value </a:t>
            </a:r>
            <a:r>
              <a:rPr sz="1000" spc="-5" dirty="0">
                <a:latin typeface="LM Sans 10"/>
                <a:cs typeface="LM Sans 10"/>
              </a:rPr>
              <a:t>function </a:t>
            </a:r>
            <a:r>
              <a:rPr sz="1000" spc="-10" dirty="0">
                <a:latin typeface="LM Sans 10"/>
                <a:cs typeface="LM Sans 10"/>
              </a:rPr>
              <a:t>stores </a:t>
            </a:r>
            <a:r>
              <a:rPr sz="1000" spc="-5" dirty="0">
                <a:latin typeface="LM Sans 10"/>
                <a:cs typeface="LM Sans 10"/>
              </a:rPr>
              <a:t>and reuses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solutions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759B5-2EFB-42E6-8C93-0334C6B8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5F414-A298-4C99-9412-A6780A99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4460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Planning </a:t>
            </a:r>
            <a:r>
              <a:rPr sz="1400" spc="-5" dirty="0">
                <a:solidFill>
                  <a:srgbClr val="FFFFFF"/>
                </a:solidFill>
                <a:latin typeface="LM Sans 12"/>
                <a:cs typeface="LM Sans 12"/>
              </a:rPr>
              <a:t>by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Programming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247" y="123969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247" y="144973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247" y="163951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682" y="182199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682" y="197382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682" y="212564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47" y="231010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682" y="249257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682" y="264440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82" y="279623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895" y="1106244"/>
            <a:ext cx="3582035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58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Dynamic programming </a:t>
            </a:r>
            <a:r>
              <a:rPr sz="1100" spc="-5" dirty="0">
                <a:latin typeface="LM Sans 10"/>
                <a:cs typeface="LM Sans 10"/>
              </a:rPr>
              <a:t>assumes full </a:t>
            </a:r>
            <a:r>
              <a:rPr sz="1100" spc="-10" dirty="0">
                <a:latin typeface="LM Sans 10"/>
                <a:cs typeface="LM Sans 10"/>
              </a:rPr>
              <a:t>knowledge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spc="-10" dirty="0">
                <a:latin typeface="LM Sans 10"/>
                <a:cs typeface="LM Sans 10"/>
              </a:rPr>
              <a:t>MDP</a:t>
            </a:r>
            <a:r>
              <a:rPr lang="en-US" sz="1100" spc="-10" dirty="0">
                <a:latin typeface="LM Sans 10"/>
                <a:cs typeface="LM Sans 10"/>
              </a:rPr>
              <a:t>.</a:t>
            </a:r>
          </a:p>
          <a:p>
            <a:pPr marL="75565" marR="558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It is used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i="1" spc="-5" dirty="0">
                <a:latin typeface="LM Sans 10"/>
                <a:cs typeface="LM Sans 10"/>
              </a:rPr>
              <a:t>planning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10" dirty="0">
                <a:latin typeface="LM Sans 10"/>
                <a:cs typeface="LM Sans 10"/>
              </a:rPr>
              <a:t>an MDP</a:t>
            </a:r>
            <a:endParaRPr sz="1100" dirty="0">
              <a:latin typeface="LM Sans 10"/>
              <a:cs typeface="LM Sans 10"/>
            </a:endParaRPr>
          </a:p>
          <a:p>
            <a:pPr marL="75565">
              <a:lnSpc>
                <a:spcPct val="100000"/>
              </a:lnSpc>
              <a:spcBef>
                <a:spcPts val="175"/>
              </a:spcBef>
            </a:pPr>
            <a:r>
              <a:rPr sz="1100" spc="-30" dirty="0">
                <a:latin typeface="LM Sans 10"/>
                <a:cs typeface="LM Sans 10"/>
              </a:rPr>
              <a:t>For</a:t>
            </a:r>
            <a:r>
              <a:rPr sz="1100" spc="-10" dirty="0">
                <a:latin typeface="LM Sans 10"/>
                <a:cs typeface="LM Sans 10"/>
              </a:rPr>
              <a:t> prediction:</a:t>
            </a:r>
            <a:endParaRPr sz="1100" dirty="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Input: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MDP </a:t>
            </a:r>
            <a:r>
              <a:rPr sz="1000" i="1" spc="-20" dirty="0">
                <a:latin typeface="DejaVu Sans"/>
                <a:cs typeface="DejaVu Sans"/>
              </a:rPr>
              <a:t>(S</a:t>
            </a:r>
            <a:r>
              <a:rPr sz="1000" i="1" spc="-20" dirty="0">
                <a:latin typeface="Trebuchet MS"/>
                <a:cs typeface="Trebuchet MS"/>
              </a:rPr>
              <a:t>,</a:t>
            </a:r>
            <a:r>
              <a:rPr sz="1000" i="1" spc="-135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DejaVu Sans"/>
                <a:cs typeface="DejaVu Sans"/>
              </a:rPr>
              <a:t>A</a:t>
            </a:r>
            <a:r>
              <a:rPr sz="1000" i="1" spc="5" dirty="0">
                <a:latin typeface="Trebuchet MS"/>
                <a:cs typeface="Trebuchet MS"/>
              </a:rPr>
              <a:t>,</a:t>
            </a:r>
            <a:r>
              <a:rPr sz="1000" i="1" spc="-135" dirty="0">
                <a:latin typeface="Trebuchet MS"/>
                <a:cs typeface="Trebuchet MS"/>
              </a:rPr>
              <a:t> </a:t>
            </a:r>
            <a:r>
              <a:rPr sz="1000" i="1" spc="35" dirty="0">
                <a:latin typeface="DejaVu Sans"/>
                <a:cs typeface="DejaVu Sans"/>
              </a:rPr>
              <a:t>P</a:t>
            </a:r>
            <a:r>
              <a:rPr sz="1000" i="1" spc="35" dirty="0">
                <a:latin typeface="Trebuchet MS"/>
                <a:cs typeface="Trebuchet MS"/>
              </a:rPr>
              <a:t>,</a:t>
            </a:r>
            <a:r>
              <a:rPr sz="1000" i="1" spc="-135" dirty="0">
                <a:latin typeface="Trebuchet MS"/>
                <a:cs typeface="Trebuchet MS"/>
              </a:rPr>
              <a:t> </a:t>
            </a:r>
            <a:r>
              <a:rPr sz="1000" i="1" spc="25" dirty="0">
                <a:latin typeface="DejaVu Sans"/>
                <a:cs typeface="DejaVu Sans"/>
              </a:rPr>
              <a:t>R</a:t>
            </a:r>
            <a:r>
              <a:rPr sz="1000" i="1" spc="25" dirty="0">
                <a:latin typeface="Trebuchet MS"/>
                <a:cs typeface="Trebuchet MS"/>
              </a:rPr>
              <a:t>,</a:t>
            </a:r>
            <a:r>
              <a:rPr sz="1000" i="1" spc="-135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Trebuchet MS"/>
                <a:cs typeface="Trebuchet MS"/>
              </a:rPr>
              <a:t>γ</a:t>
            </a:r>
            <a:r>
              <a:rPr sz="1000" i="1" spc="20" dirty="0">
                <a:latin typeface="DejaVu Sans"/>
                <a:cs typeface="DejaVu Sans"/>
              </a:rPr>
              <a:t>)</a:t>
            </a:r>
            <a:r>
              <a:rPr sz="1000" i="1" spc="15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dirty="0">
                <a:latin typeface="LM Sans 10"/>
                <a:cs typeface="LM Sans 10"/>
              </a:rPr>
              <a:t>policy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π</a:t>
            </a:r>
            <a:endParaRPr sz="1000" dirty="0">
              <a:latin typeface="Trebuchet MS"/>
              <a:cs typeface="Trebuchet MS"/>
            </a:endParaRPr>
          </a:p>
          <a:p>
            <a:pPr marR="1772920" algn="r">
              <a:lnSpc>
                <a:spcPts val="1195"/>
              </a:lnSpc>
            </a:pPr>
            <a:r>
              <a:rPr sz="1000" spc="-15" dirty="0">
                <a:latin typeface="LM Sans 10"/>
                <a:cs typeface="LM Sans 10"/>
              </a:rPr>
              <a:t>or:</a:t>
            </a:r>
            <a:r>
              <a:rPr sz="1000" spc="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MRP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DejaVu Sans"/>
                <a:cs typeface="DejaVu Sans"/>
              </a:rPr>
              <a:t>(S</a:t>
            </a:r>
            <a:r>
              <a:rPr sz="1000" i="1" spc="-20" dirty="0">
                <a:latin typeface="Trebuchet MS"/>
                <a:cs typeface="Trebuchet MS"/>
              </a:rPr>
              <a:t>,</a:t>
            </a:r>
            <a:r>
              <a:rPr sz="1000" i="1" spc="-145" dirty="0">
                <a:latin typeface="Trebuchet MS"/>
                <a:cs typeface="Trebuchet MS"/>
              </a:rPr>
              <a:t> </a:t>
            </a:r>
            <a:r>
              <a:rPr sz="1000" i="1" spc="45" dirty="0">
                <a:latin typeface="DejaVu Sans"/>
                <a:cs typeface="DejaVu Sans"/>
              </a:rPr>
              <a:t>P</a:t>
            </a:r>
            <a:r>
              <a:rPr sz="1050" i="1" spc="67" baseline="27777" dirty="0">
                <a:latin typeface="Arial"/>
                <a:cs typeface="Arial"/>
              </a:rPr>
              <a:t>π</a:t>
            </a:r>
            <a:r>
              <a:rPr sz="1000" i="1" spc="45" dirty="0">
                <a:latin typeface="Trebuchet MS"/>
                <a:cs typeface="Trebuchet MS"/>
              </a:rPr>
              <a:t>,</a:t>
            </a:r>
            <a:r>
              <a:rPr sz="1000" i="1" spc="-140" dirty="0">
                <a:latin typeface="Trebuchet MS"/>
                <a:cs typeface="Trebuchet MS"/>
              </a:rPr>
              <a:t> </a:t>
            </a:r>
            <a:r>
              <a:rPr sz="1000" i="1" spc="40" dirty="0">
                <a:latin typeface="DejaVu Sans"/>
                <a:cs typeface="DejaVu Sans"/>
              </a:rPr>
              <a:t>R</a:t>
            </a:r>
            <a:r>
              <a:rPr sz="1050" i="1" spc="60" baseline="27777" dirty="0">
                <a:latin typeface="Arial"/>
                <a:cs typeface="Arial"/>
              </a:rPr>
              <a:t>π</a:t>
            </a:r>
            <a:r>
              <a:rPr sz="1000" i="1" spc="40" dirty="0">
                <a:latin typeface="Trebuchet MS"/>
                <a:cs typeface="Trebuchet MS"/>
              </a:rPr>
              <a:t>,</a:t>
            </a:r>
            <a:r>
              <a:rPr sz="1000" i="1" spc="-145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Trebuchet MS"/>
                <a:cs typeface="Trebuchet MS"/>
              </a:rPr>
              <a:t>γ</a:t>
            </a:r>
            <a:r>
              <a:rPr sz="1000" i="1" spc="20" dirty="0">
                <a:latin typeface="DejaVu Sans"/>
                <a:cs typeface="DejaVu Sans"/>
              </a:rPr>
              <a:t>)</a:t>
            </a:r>
            <a:endParaRPr sz="1000" dirty="0">
              <a:latin typeface="DejaVu Sans"/>
              <a:cs typeface="DejaVu Sans"/>
            </a:endParaRPr>
          </a:p>
          <a:p>
            <a:pPr marL="35306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Output: value function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v</a:t>
            </a:r>
            <a:r>
              <a:rPr sz="1050" i="1" spc="-7" baseline="-11904" dirty="0">
                <a:latin typeface="Arial"/>
                <a:cs typeface="Arial"/>
              </a:rPr>
              <a:t>π</a:t>
            </a:r>
            <a:endParaRPr sz="1050" baseline="-11904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LM Sans 10"/>
                <a:cs typeface="LM Sans 10"/>
              </a:rPr>
              <a:t>Or </a:t>
            </a:r>
            <a:r>
              <a:rPr sz="1100" spc="-15" dirty="0">
                <a:latin typeface="LM Sans 10"/>
                <a:cs typeface="LM Sans 10"/>
              </a:rPr>
              <a:t>for</a:t>
            </a:r>
            <a:r>
              <a:rPr sz="1100" spc="-5" dirty="0">
                <a:latin typeface="LM Sans 10"/>
                <a:cs typeface="LM Sans 10"/>
              </a:rPr>
              <a:t> control:</a:t>
            </a:r>
            <a:endParaRPr sz="1100" dirty="0">
              <a:latin typeface="LM Sans 10"/>
              <a:cs typeface="LM Sans 10"/>
            </a:endParaRPr>
          </a:p>
          <a:p>
            <a:pPr marR="1738630" algn="r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Input: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MDP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DejaVu Sans"/>
                <a:cs typeface="DejaVu Sans"/>
              </a:rPr>
              <a:t>(S</a:t>
            </a:r>
            <a:r>
              <a:rPr sz="1000" i="1" spc="-20" dirty="0">
                <a:latin typeface="Trebuchet MS"/>
                <a:cs typeface="Trebuchet MS"/>
              </a:rPr>
              <a:t>,</a:t>
            </a:r>
            <a:r>
              <a:rPr sz="1000" i="1" spc="-140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DejaVu Sans"/>
                <a:cs typeface="DejaVu Sans"/>
              </a:rPr>
              <a:t>A</a:t>
            </a:r>
            <a:r>
              <a:rPr sz="1000" i="1" spc="5" dirty="0">
                <a:latin typeface="Trebuchet MS"/>
                <a:cs typeface="Trebuchet MS"/>
              </a:rPr>
              <a:t>,</a:t>
            </a:r>
            <a:r>
              <a:rPr sz="1000" i="1" spc="-140" dirty="0">
                <a:latin typeface="Trebuchet MS"/>
                <a:cs typeface="Trebuchet MS"/>
              </a:rPr>
              <a:t> </a:t>
            </a:r>
            <a:r>
              <a:rPr sz="1000" i="1" spc="35" dirty="0">
                <a:latin typeface="DejaVu Sans"/>
                <a:cs typeface="DejaVu Sans"/>
              </a:rPr>
              <a:t>P</a:t>
            </a:r>
            <a:r>
              <a:rPr sz="1000" i="1" spc="35" dirty="0">
                <a:latin typeface="Trebuchet MS"/>
                <a:cs typeface="Trebuchet MS"/>
              </a:rPr>
              <a:t>,</a:t>
            </a:r>
            <a:r>
              <a:rPr sz="1000" i="1" spc="-140" dirty="0">
                <a:latin typeface="Trebuchet MS"/>
                <a:cs typeface="Trebuchet MS"/>
              </a:rPr>
              <a:t> </a:t>
            </a:r>
            <a:r>
              <a:rPr sz="1000" i="1" spc="25" dirty="0">
                <a:latin typeface="DejaVu Sans"/>
                <a:cs typeface="DejaVu Sans"/>
              </a:rPr>
              <a:t>R</a:t>
            </a:r>
            <a:r>
              <a:rPr sz="1000" i="1" spc="25" dirty="0">
                <a:latin typeface="Trebuchet MS"/>
                <a:cs typeface="Trebuchet MS"/>
              </a:rPr>
              <a:t>,</a:t>
            </a:r>
            <a:r>
              <a:rPr sz="1000" i="1" spc="-140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Trebuchet MS"/>
                <a:cs typeface="Trebuchet MS"/>
              </a:rPr>
              <a:t>γ</a:t>
            </a:r>
            <a:r>
              <a:rPr sz="1000" i="1" spc="20" dirty="0">
                <a:latin typeface="DejaVu Sans"/>
                <a:cs typeface="DejaVu Sans"/>
              </a:rPr>
              <a:t>)</a:t>
            </a:r>
            <a:endParaRPr sz="1000" dirty="0">
              <a:latin typeface="DejaVu Sans"/>
              <a:cs typeface="DejaVu Sans"/>
            </a:endParaRPr>
          </a:p>
          <a:p>
            <a:pPr marL="3530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Output: optimal value function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i="1" spc="-95" dirty="0">
                <a:latin typeface="LM Sans 10"/>
                <a:cs typeface="LM Sans 10"/>
              </a:rPr>
              <a:t>v</a:t>
            </a:r>
            <a:r>
              <a:rPr sz="1050" i="1" spc="-142" baseline="-11904" dirty="0">
                <a:latin typeface="DejaVu Sans"/>
                <a:cs typeface="DejaVu Sans"/>
              </a:rPr>
              <a:t>∗</a:t>
            </a:r>
            <a:endParaRPr sz="1050" baseline="-11904" dirty="0">
              <a:latin typeface="DejaVu Sans"/>
              <a:cs typeface="DejaVu Sans"/>
            </a:endParaRPr>
          </a:p>
          <a:p>
            <a:pPr marL="52197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and: optimal </a:t>
            </a:r>
            <a:r>
              <a:rPr sz="1000" dirty="0">
                <a:latin typeface="LM Sans 10"/>
                <a:cs typeface="LM Sans 10"/>
              </a:rPr>
              <a:t>policy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i="1" spc="-110" dirty="0">
                <a:latin typeface="Trebuchet MS"/>
                <a:cs typeface="Trebuchet MS"/>
              </a:rPr>
              <a:t>π</a:t>
            </a:r>
            <a:r>
              <a:rPr sz="1050" i="1" spc="-165" baseline="-11904" dirty="0">
                <a:latin typeface="DejaVu Sans"/>
                <a:cs typeface="DejaVu Sans"/>
              </a:rPr>
              <a:t>∗</a:t>
            </a:r>
            <a:endParaRPr sz="1050" baseline="-11904" dirty="0">
              <a:latin typeface="DejaVu Sans"/>
              <a:cs typeface="DejaVu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65BC00-B4C8-48FC-83FE-03F14916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9607B-73C5-448A-85C6-43A5D537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244602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13"/>
                </a:lnTo>
                <a:lnTo>
                  <a:pt x="4608004" y="122313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Other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Applications of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Dynamic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Programming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247" y="161577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247" y="182580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247" y="203583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224586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247" y="245590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272283"/>
            <a:ext cx="3826510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M Sans 10"/>
                <a:cs typeface="LM Sans 10"/>
              </a:rPr>
              <a:t>Dynamic programming </a:t>
            </a:r>
            <a:r>
              <a:rPr sz="1100" spc="-5" dirty="0">
                <a:latin typeface="LM Sans 10"/>
                <a:cs typeface="LM Sans 10"/>
              </a:rPr>
              <a:t>is used to solve </a:t>
            </a:r>
            <a:r>
              <a:rPr sz="1100" spc="-10" dirty="0">
                <a:latin typeface="LM Sans 10"/>
                <a:cs typeface="LM Sans 10"/>
              </a:rPr>
              <a:t>many </a:t>
            </a:r>
            <a:r>
              <a:rPr sz="1100" spc="-5" dirty="0">
                <a:latin typeface="LM Sans 10"/>
                <a:cs typeface="LM Sans 10"/>
              </a:rPr>
              <a:t>other </a:t>
            </a:r>
            <a:r>
              <a:rPr sz="1100" spc="-10" dirty="0">
                <a:latin typeface="LM Sans 10"/>
                <a:cs typeface="LM Sans 10"/>
              </a:rPr>
              <a:t>problems,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e.g.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Scheduling</a:t>
            </a:r>
            <a:r>
              <a:rPr sz="1100" spc="-10" dirty="0">
                <a:latin typeface="LM Sans 10"/>
                <a:cs typeface="LM Sans 10"/>
              </a:rPr>
              <a:t> algorithms</a:t>
            </a:r>
            <a:endParaRPr sz="1100">
              <a:latin typeface="LM Sans 10"/>
              <a:cs typeface="LM Sans 10"/>
            </a:endParaRPr>
          </a:p>
          <a:p>
            <a:pPr marL="289560" marR="705485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String </a:t>
            </a:r>
            <a:r>
              <a:rPr sz="1100" spc="-10" dirty="0">
                <a:latin typeface="LM Sans 10"/>
                <a:cs typeface="LM Sans 10"/>
              </a:rPr>
              <a:t>algorithms </a:t>
            </a:r>
            <a:r>
              <a:rPr sz="1100" spc="-5" dirty="0">
                <a:latin typeface="LM Sans 10"/>
                <a:cs typeface="LM Sans 10"/>
              </a:rPr>
              <a:t>(e.g. sequence alignment)  </a:t>
            </a:r>
            <a:r>
              <a:rPr sz="1100" spc="-10" dirty="0">
                <a:latin typeface="LM Sans 10"/>
                <a:cs typeface="LM Sans 10"/>
              </a:rPr>
              <a:t>Graph algorithms </a:t>
            </a:r>
            <a:r>
              <a:rPr sz="1100" spc="-5" dirty="0">
                <a:latin typeface="LM Sans 10"/>
                <a:cs typeface="LM Sans 10"/>
              </a:rPr>
              <a:t>(e.g. </a:t>
            </a:r>
            <a:r>
              <a:rPr sz="1100" spc="-10" dirty="0">
                <a:latin typeface="LM Sans 10"/>
                <a:cs typeface="LM Sans 10"/>
              </a:rPr>
              <a:t>shortest path algorithms)  Graphical </a:t>
            </a:r>
            <a:r>
              <a:rPr sz="1100" dirty="0">
                <a:latin typeface="LM Sans 10"/>
                <a:cs typeface="LM Sans 10"/>
              </a:rPr>
              <a:t>models </a:t>
            </a:r>
            <a:r>
              <a:rPr sz="1100" spc="-5" dirty="0">
                <a:latin typeface="LM Sans 10"/>
                <a:cs typeface="LM Sans 10"/>
              </a:rPr>
              <a:t>(e.g. Viterbi </a:t>
            </a:r>
            <a:r>
              <a:rPr sz="1100" spc="-10" dirty="0">
                <a:latin typeface="LM Sans 10"/>
                <a:cs typeface="LM Sans 10"/>
              </a:rPr>
              <a:t>algorithm)  Bioinformatics </a:t>
            </a:r>
            <a:r>
              <a:rPr sz="1100" spc="-5" dirty="0">
                <a:latin typeface="LM Sans 10"/>
                <a:cs typeface="LM Sans 10"/>
              </a:rPr>
              <a:t>(e.g. lattice</a:t>
            </a:r>
            <a:r>
              <a:rPr sz="1100" spc="-2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models)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14E725-AB43-4E13-A31B-1259D230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CC7C9-9F3E-408D-8E6C-02B07D13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Iterative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Evaluation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6247" y="119423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14042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6247" y="161429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247" y="180408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682" y="198654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682" y="213837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682" y="22902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682" y="2442044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235" y="0"/>
                </a:moveTo>
                <a:lnTo>
                  <a:pt x="0" y="0"/>
                </a:lnTo>
                <a:lnTo>
                  <a:pt x="0" y="56235"/>
                </a:lnTo>
                <a:lnTo>
                  <a:pt x="56235" y="56235"/>
                </a:lnTo>
                <a:lnTo>
                  <a:pt x="5623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6247" y="264674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247" y="285677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495" y="1060777"/>
            <a:ext cx="3735070" cy="18980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LM Sans 10"/>
                <a:cs typeface="LM Sans 10"/>
              </a:rPr>
              <a:t>Problem: evaluate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given </a:t>
            </a:r>
            <a:r>
              <a:rPr sz="1100" dirty="0">
                <a:latin typeface="LM Sans 10"/>
                <a:cs typeface="LM Sans 10"/>
              </a:rPr>
              <a:t>policy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i="1" spc="-40" dirty="0">
                <a:latin typeface="Trebuchet MS"/>
                <a:cs typeface="Trebuchet MS"/>
              </a:rPr>
              <a:t>π</a:t>
            </a:r>
            <a:endParaRPr sz="1100" dirty="0">
              <a:latin typeface="Trebuchet MS"/>
              <a:cs typeface="Trebuchet MS"/>
            </a:endParaRPr>
          </a:p>
          <a:p>
            <a:pPr marL="1016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Solution: iterative application of </a:t>
            </a:r>
            <a:r>
              <a:rPr sz="1100" spc="-10" dirty="0">
                <a:latin typeface="LM Sans 10"/>
                <a:cs typeface="LM Sans 10"/>
              </a:rPr>
              <a:t>Bellman </a:t>
            </a:r>
            <a:r>
              <a:rPr sz="1100" spc="-5" dirty="0">
                <a:latin typeface="LM Sans 10"/>
                <a:cs typeface="LM Sans 10"/>
              </a:rPr>
              <a:t>expectation</a:t>
            </a:r>
            <a:r>
              <a:rPr sz="1100" spc="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backup</a:t>
            </a:r>
            <a:endParaRPr sz="1100" dirty="0">
              <a:latin typeface="LM Sans 10"/>
              <a:cs typeface="LM Sans 10"/>
            </a:endParaRPr>
          </a:p>
          <a:p>
            <a:pPr marL="101600">
              <a:lnSpc>
                <a:spcPct val="100000"/>
              </a:lnSpc>
              <a:spcBef>
                <a:spcPts val="330"/>
              </a:spcBef>
            </a:pPr>
            <a:r>
              <a:rPr sz="1100" i="1" spc="-5" dirty="0">
                <a:latin typeface="LM Sans 10"/>
                <a:cs typeface="LM Sans 10"/>
              </a:rPr>
              <a:t>v</a:t>
            </a:r>
            <a:r>
              <a:rPr sz="1200" spc="-7" baseline="-10416" dirty="0">
                <a:latin typeface="LM Sans 8"/>
                <a:cs typeface="LM Sans 8"/>
              </a:rPr>
              <a:t>1</a:t>
            </a:r>
            <a:r>
              <a:rPr sz="1200" spc="89" baseline="-10416" dirty="0">
                <a:latin typeface="LM Sans 8"/>
                <a:cs typeface="LM Sans 8"/>
              </a:rPr>
              <a:t> </a:t>
            </a:r>
            <a:r>
              <a:rPr sz="1100" i="1" spc="165" dirty="0">
                <a:latin typeface="DejaVu Sans"/>
                <a:cs typeface="DejaVu Sans"/>
              </a:rPr>
              <a:t>→</a:t>
            </a:r>
            <a:r>
              <a:rPr sz="1100" i="1" spc="-50" dirty="0">
                <a:latin typeface="DejaVu Sans"/>
                <a:cs typeface="DejaVu Sans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v</a:t>
            </a:r>
            <a:r>
              <a:rPr sz="1200" spc="-7" baseline="-10416" dirty="0">
                <a:latin typeface="LM Sans 8"/>
                <a:cs typeface="LM Sans 8"/>
              </a:rPr>
              <a:t>2</a:t>
            </a:r>
            <a:r>
              <a:rPr sz="1200" spc="97" baseline="-10416" dirty="0">
                <a:latin typeface="LM Sans 8"/>
                <a:cs typeface="LM Sans 8"/>
              </a:rPr>
              <a:t> </a:t>
            </a:r>
            <a:r>
              <a:rPr sz="1100" i="1" spc="165" dirty="0">
                <a:latin typeface="DejaVu Sans"/>
                <a:cs typeface="DejaVu Sans"/>
              </a:rPr>
              <a:t>→</a:t>
            </a:r>
            <a:r>
              <a:rPr sz="1100" i="1" spc="-50" dirty="0">
                <a:latin typeface="DejaVu Sans"/>
                <a:cs typeface="DejaVu San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...</a:t>
            </a:r>
            <a:r>
              <a:rPr sz="1100" i="1" spc="-30" dirty="0">
                <a:latin typeface="Trebuchet MS"/>
                <a:cs typeface="Trebuchet MS"/>
              </a:rPr>
              <a:t> </a:t>
            </a:r>
            <a:r>
              <a:rPr sz="1100" i="1" spc="165" dirty="0">
                <a:latin typeface="DejaVu Sans"/>
                <a:cs typeface="DejaVu Sans"/>
              </a:rPr>
              <a:t>→</a:t>
            </a:r>
            <a:r>
              <a:rPr sz="1100" i="1" spc="-55" dirty="0">
                <a:latin typeface="DejaVu Sans"/>
                <a:cs typeface="DejaVu Sans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</a:t>
            </a:r>
            <a:endParaRPr sz="1200" baseline="-10416" dirty="0">
              <a:latin typeface="Arial"/>
              <a:cs typeface="Arial"/>
            </a:endParaRPr>
          </a:p>
          <a:p>
            <a:pPr marL="378460" marR="2004060" indent="-277495">
              <a:lnSpc>
                <a:spcPct val="1064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Using </a:t>
            </a:r>
            <a:r>
              <a:rPr sz="1100" i="1" spc="-5" dirty="0">
                <a:latin typeface="LM Sans 10"/>
                <a:cs typeface="LM Sans 10"/>
              </a:rPr>
              <a:t>synchronous</a:t>
            </a:r>
            <a:r>
              <a:rPr sz="1100" i="1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backups,  </a:t>
            </a:r>
            <a:r>
              <a:rPr sz="1000" spc="-20" dirty="0">
                <a:latin typeface="LM Sans 10"/>
                <a:cs typeface="LM Sans 10"/>
              </a:rPr>
              <a:t>At </a:t>
            </a:r>
            <a:r>
              <a:rPr sz="1000" spc="-5" dirty="0">
                <a:latin typeface="LM Sans 10"/>
                <a:cs typeface="LM Sans 10"/>
              </a:rPr>
              <a:t>each iteration </a:t>
            </a:r>
            <a:r>
              <a:rPr sz="1000" i="1" spc="-5" dirty="0">
                <a:latin typeface="LM Sans 10"/>
                <a:cs typeface="LM Sans 10"/>
              </a:rPr>
              <a:t>k </a:t>
            </a:r>
            <a:r>
              <a:rPr sz="1000" spc="-5" dirty="0">
                <a:latin typeface="LM Sans 10"/>
                <a:cs typeface="LM Sans 10"/>
              </a:rPr>
              <a:t>+ 1  </a:t>
            </a:r>
            <a:r>
              <a:rPr sz="1000" spc="-2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all states </a:t>
            </a:r>
            <a:r>
              <a:rPr sz="1000" i="1" spc="-5" dirty="0">
                <a:latin typeface="LM Sans 10"/>
                <a:cs typeface="LM Sans 10"/>
              </a:rPr>
              <a:t>s </a:t>
            </a:r>
            <a:r>
              <a:rPr sz="1000" i="1" spc="-210" dirty="0">
                <a:latin typeface="DejaVu Sans"/>
                <a:cs typeface="DejaVu Sans"/>
              </a:rPr>
              <a:t>∈</a:t>
            </a:r>
            <a:r>
              <a:rPr sz="1000" i="1" spc="-120" dirty="0">
                <a:latin typeface="DejaVu Sans"/>
                <a:cs typeface="DejaVu Sans"/>
              </a:rPr>
              <a:t> </a:t>
            </a:r>
            <a:r>
              <a:rPr sz="1000" i="1" spc="-35" dirty="0">
                <a:latin typeface="DejaVu Sans"/>
                <a:cs typeface="DejaVu Sans"/>
              </a:rPr>
              <a:t>S</a:t>
            </a:r>
            <a:endParaRPr sz="1000" dirty="0">
              <a:latin typeface="DejaVu Sans"/>
              <a:cs typeface="DejaVu Sans"/>
            </a:endParaRPr>
          </a:p>
          <a:p>
            <a:pPr marL="378460" marR="162179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LM Sans 10"/>
                <a:cs typeface="LM Sans 10"/>
              </a:rPr>
              <a:t>Update </a:t>
            </a:r>
            <a:r>
              <a:rPr sz="1000" i="1" spc="20" dirty="0">
                <a:latin typeface="LM Sans 10"/>
                <a:cs typeface="LM Sans 10"/>
              </a:rPr>
              <a:t>v</a:t>
            </a:r>
            <a:r>
              <a:rPr sz="1050" i="1" spc="30" baseline="-11904" dirty="0">
                <a:latin typeface="LM Sans 8"/>
                <a:cs typeface="LM Sans 8"/>
              </a:rPr>
              <a:t>k</a:t>
            </a:r>
            <a:r>
              <a:rPr sz="1050" spc="30" baseline="-11904" dirty="0">
                <a:latin typeface="LM Sans 8"/>
                <a:cs typeface="LM Sans 8"/>
              </a:rPr>
              <a:t>+1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spc="20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from </a:t>
            </a:r>
            <a:r>
              <a:rPr sz="1000" i="1" spc="-5" dirty="0">
                <a:latin typeface="LM Sans 10"/>
                <a:cs typeface="LM Sans 10"/>
              </a:rPr>
              <a:t>v</a:t>
            </a:r>
            <a:r>
              <a:rPr sz="1050" i="1" spc="-7" baseline="-11904" dirty="0">
                <a:latin typeface="LM Sans 8"/>
                <a:cs typeface="LM Sans 8"/>
              </a:rPr>
              <a:t>k </a:t>
            </a:r>
            <a:r>
              <a:rPr sz="1000" spc="35" dirty="0">
                <a:latin typeface="LM Sans 10"/>
                <a:cs typeface="LM Sans 10"/>
              </a:rPr>
              <a:t>(</a:t>
            </a:r>
            <a:r>
              <a:rPr sz="1000" i="1" spc="35" dirty="0">
                <a:latin typeface="LM Sans 10"/>
                <a:cs typeface="LM Sans 10"/>
              </a:rPr>
              <a:t>s</a:t>
            </a:r>
            <a:r>
              <a:rPr lang="en-US" sz="1050" i="1" spc="52" baseline="27777" dirty="0">
                <a:latin typeface="DejaVu Sans"/>
                <a:cs typeface="LM Sans 10"/>
              </a:rPr>
              <a:t>'</a:t>
            </a:r>
            <a:r>
              <a:rPr sz="1000" spc="35" dirty="0">
                <a:latin typeface="LM Sans 10"/>
                <a:cs typeface="LM Sans 10"/>
              </a:rPr>
              <a:t>)  </a:t>
            </a:r>
            <a:r>
              <a:rPr sz="1000" spc="-5">
                <a:latin typeface="LM Sans 10"/>
                <a:cs typeface="LM Sans 10"/>
              </a:rPr>
              <a:t>where </a:t>
            </a:r>
            <a:r>
              <a:rPr sz="1000" i="1" spc="50">
                <a:latin typeface="LM Sans 10"/>
                <a:cs typeface="LM Sans 10"/>
              </a:rPr>
              <a:t>s</a:t>
            </a:r>
            <a:r>
              <a:rPr lang="en-US" sz="1050" i="1" spc="75" baseline="27777" dirty="0">
                <a:latin typeface="DejaVu Sans"/>
                <a:cs typeface="LM Sans 10"/>
              </a:rPr>
              <a:t>'</a:t>
            </a:r>
            <a:r>
              <a:rPr sz="1050" i="1" spc="75" baseline="27777">
                <a:latin typeface="DejaVu Sans"/>
                <a:cs typeface="DejaVu Sans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is a </a:t>
            </a:r>
            <a:r>
              <a:rPr sz="1000" spc="-10" dirty="0">
                <a:latin typeface="LM Sans 10"/>
                <a:cs typeface="LM Sans 10"/>
              </a:rPr>
              <a:t>successor </a:t>
            </a:r>
            <a:r>
              <a:rPr sz="1000" spc="-5" dirty="0">
                <a:latin typeface="LM Sans 10"/>
                <a:cs typeface="LM Sans 10"/>
              </a:rPr>
              <a:t>state of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</a:t>
            </a:r>
            <a:endParaRPr sz="1000" dirty="0">
              <a:latin typeface="LM Sans 10"/>
              <a:cs typeface="LM Sans 10"/>
            </a:endParaRPr>
          </a:p>
          <a:p>
            <a:pPr marL="101600">
              <a:lnSpc>
                <a:spcPct val="100000"/>
              </a:lnSpc>
              <a:spcBef>
                <a:spcPts val="310"/>
              </a:spcBef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will discuss </a:t>
            </a:r>
            <a:r>
              <a:rPr sz="1100" i="1" spc="-5" dirty="0">
                <a:latin typeface="LM Sans 10"/>
                <a:cs typeface="LM Sans 10"/>
              </a:rPr>
              <a:t>asynchronous </a:t>
            </a:r>
            <a:r>
              <a:rPr sz="1100" spc="-10" dirty="0">
                <a:latin typeface="LM Sans 10"/>
                <a:cs typeface="LM Sans 10"/>
              </a:rPr>
              <a:t>backups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later</a:t>
            </a:r>
            <a:endParaRPr sz="1100" dirty="0">
              <a:latin typeface="LM Sans 10"/>
              <a:cs typeface="LM Sans 10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Convergence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i="1" spc="-30" dirty="0">
                <a:latin typeface="LM Sans 10"/>
                <a:cs typeface="LM Sans 10"/>
              </a:rPr>
              <a:t>v</a:t>
            </a:r>
            <a:r>
              <a:rPr sz="1200" i="1" spc="-44" baseline="-10416" dirty="0">
                <a:latin typeface="Arial"/>
                <a:cs typeface="Arial"/>
              </a:rPr>
              <a:t>π </a:t>
            </a:r>
            <a:r>
              <a:rPr sz="1100" spc="-5" dirty="0">
                <a:latin typeface="LM Sans 10"/>
                <a:cs typeface="LM Sans 10"/>
              </a:rPr>
              <a:t>will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proven </a:t>
            </a:r>
            <a:r>
              <a:rPr sz="1100" spc="-5" dirty="0">
                <a:latin typeface="LM Sans 10"/>
                <a:cs typeface="LM Sans 10"/>
              </a:rPr>
              <a:t>at the </a:t>
            </a:r>
            <a:r>
              <a:rPr sz="1100" spc="-10" dirty="0">
                <a:latin typeface="LM Sans 10"/>
                <a:cs typeface="LM Sans 10"/>
              </a:rPr>
              <a:t>end </a:t>
            </a:r>
            <a:r>
              <a:rPr sz="1100" spc="-5" dirty="0">
                <a:latin typeface="LM Sans 10"/>
                <a:cs typeface="LM Sans 10"/>
              </a:rPr>
              <a:t>of the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lecture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DFC8C4-9BA8-4D75-92E1-0A6B93A4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95990-1328-4C2E-89F6-893C1285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Iterative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Evaluation (2)</a:t>
            </a:r>
            <a:endParaRPr sz="1400">
              <a:latin typeface="LM Sans 12"/>
              <a:cs typeface="LM Sans 12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BD244BE-9FC6-4731-9EE6-0963FCFC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968375"/>
            <a:ext cx="3080992" cy="23770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545A60-1D0F-4833-9624-ED4492F4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FD1B79-F215-4397-B38B-F2B616E7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0" y="366915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Evaluating a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Random </a:t>
            </a:r>
            <a:r>
              <a:rPr sz="1400" spc="5" dirty="0">
                <a:solidFill>
                  <a:srgbClr val="FFFFFF"/>
                </a:solidFill>
                <a:latin typeface="LM Sans 12"/>
                <a:cs typeface="LM Sans 12"/>
              </a:rPr>
              <a:t>Policy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in the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Small</a:t>
            </a: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dirty="0">
                <a:solidFill>
                  <a:srgbClr val="FFFFFF"/>
                </a:solidFill>
                <a:latin typeface="LM Sans 12"/>
                <a:cs typeface="LM Sans 12"/>
              </a:rPr>
              <a:t>Gridworld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7764" y="768476"/>
            <a:ext cx="2257964" cy="756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247" y="172739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1606928"/>
            <a:ext cx="312547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4725">
              <a:lnSpc>
                <a:spcPct val="117500"/>
              </a:lnSpc>
              <a:spcBef>
                <a:spcPts val="100"/>
              </a:spcBef>
            </a:pPr>
            <a:r>
              <a:rPr sz="1100" spc="-5" dirty="0">
                <a:latin typeface="LM Sans 10"/>
                <a:cs typeface="LM Sans 10"/>
              </a:rPr>
              <a:t>Undiscounted episodic </a:t>
            </a:r>
            <a:r>
              <a:rPr sz="1100" spc="-10" dirty="0">
                <a:latin typeface="LM Sans 10"/>
                <a:cs typeface="LM Sans 10"/>
              </a:rPr>
              <a:t>MDP (</a:t>
            </a:r>
            <a:r>
              <a:rPr sz="1100" i="1" spc="-10" dirty="0">
                <a:latin typeface="Trebuchet MS"/>
                <a:cs typeface="Trebuchet MS"/>
              </a:rPr>
              <a:t>γ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1)  Nonterminal states </a:t>
            </a: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Trebuchet MS"/>
                <a:cs typeface="Trebuchet MS"/>
              </a:rPr>
              <a:t>, </a:t>
            </a:r>
            <a:r>
              <a:rPr sz="1100" i="1" spc="-105" dirty="0">
                <a:latin typeface="Trebuchet MS"/>
                <a:cs typeface="Trebuchet MS"/>
              </a:rPr>
              <a:t>...,</a:t>
            </a:r>
            <a:r>
              <a:rPr sz="1100" i="1" spc="-26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14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17500"/>
              </a:lnSpc>
            </a:pPr>
            <a:r>
              <a:rPr sz="1100" spc="-10" dirty="0">
                <a:latin typeface="LM Sans 10"/>
                <a:cs typeface="LM Sans 10"/>
              </a:rPr>
              <a:t>One </a:t>
            </a:r>
            <a:r>
              <a:rPr sz="1100" spc="-5" dirty="0">
                <a:latin typeface="LM Sans 10"/>
                <a:cs typeface="LM Sans 10"/>
              </a:rPr>
              <a:t>terminal state </a:t>
            </a:r>
            <a:r>
              <a:rPr sz="1100" spc="-15" dirty="0">
                <a:latin typeface="LM Sans 10"/>
                <a:cs typeface="LM Sans 10"/>
              </a:rPr>
              <a:t>(shown twice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10" dirty="0">
                <a:latin typeface="LM Sans 10"/>
                <a:cs typeface="LM Sans 10"/>
              </a:rPr>
              <a:t>shaded squares)  </a:t>
            </a:r>
            <a:r>
              <a:rPr sz="1100" spc="-5" dirty="0">
                <a:latin typeface="LM Sans 10"/>
                <a:cs typeface="LM Sans 10"/>
              </a:rPr>
              <a:t>Actions leading out of the </a:t>
            </a:r>
            <a:r>
              <a:rPr sz="1100" spc="-10" dirty="0">
                <a:latin typeface="LM Sans 10"/>
                <a:cs typeface="LM Sans 10"/>
              </a:rPr>
              <a:t>grid </a:t>
            </a:r>
            <a:r>
              <a:rPr sz="1100" spc="-5" dirty="0">
                <a:latin typeface="LM Sans 10"/>
                <a:cs typeface="LM Sans 10"/>
              </a:rPr>
              <a:t>leave state </a:t>
            </a:r>
            <a:r>
              <a:rPr sz="1100" spc="-10" dirty="0">
                <a:latin typeface="LM Sans 10"/>
                <a:cs typeface="LM Sans 10"/>
              </a:rPr>
              <a:t>unchanged  </a:t>
            </a:r>
            <a:r>
              <a:rPr sz="1100" spc="-20" dirty="0">
                <a:latin typeface="LM Sans 10"/>
                <a:cs typeface="LM Sans 10"/>
              </a:rPr>
              <a:t>Reward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i="1" spc="-40" dirty="0">
                <a:latin typeface="DejaVu Sans"/>
                <a:cs typeface="DejaVu Sans"/>
              </a:rPr>
              <a:t>−</a:t>
            </a:r>
            <a:r>
              <a:rPr sz="1100" spc="-40" dirty="0">
                <a:latin typeface="LM Sans 10"/>
                <a:cs typeface="LM Sans 10"/>
              </a:rPr>
              <a:t>1 </a:t>
            </a:r>
            <a:r>
              <a:rPr sz="1100" spc="-5" dirty="0">
                <a:latin typeface="LM Sans 10"/>
                <a:cs typeface="LM Sans 10"/>
              </a:rPr>
              <a:t>until the terminal state is reached  Agent </a:t>
            </a:r>
            <a:r>
              <a:rPr sz="1100" spc="-10" dirty="0">
                <a:latin typeface="LM Sans 10"/>
                <a:cs typeface="LM Sans 10"/>
              </a:rPr>
              <a:t>follows uniform 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policy</a:t>
            </a:r>
            <a:endParaRPr sz="1100">
              <a:latin typeface="LM Sans 10"/>
              <a:cs typeface="LM Sans 10"/>
            </a:endParaRPr>
          </a:p>
          <a:p>
            <a:pPr marL="628650">
              <a:lnSpc>
                <a:spcPct val="100000"/>
              </a:lnSpc>
              <a:spcBef>
                <a:spcPts val="925"/>
              </a:spcBef>
            </a:pPr>
            <a:r>
              <a:rPr sz="1100" i="1" spc="-20" dirty="0">
                <a:latin typeface="Trebuchet MS"/>
                <a:cs typeface="Trebuchet MS"/>
              </a:rPr>
              <a:t>π</a:t>
            </a:r>
            <a:r>
              <a:rPr sz="1100" spc="-20" dirty="0">
                <a:latin typeface="LM Sans 10"/>
                <a:cs typeface="LM Sans 10"/>
              </a:rPr>
              <a:t>(</a:t>
            </a:r>
            <a:r>
              <a:rPr sz="1100" i="1" spc="-20" dirty="0">
                <a:latin typeface="LM Sans 10"/>
                <a:cs typeface="LM Sans 10"/>
              </a:rPr>
              <a:t>n</a:t>
            </a:r>
            <a:r>
              <a:rPr sz="1100" i="1" spc="-20" dirty="0">
                <a:latin typeface="DejaVu Sans"/>
                <a:cs typeface="DejaVu Sans"/>
              </a:rPr>
              <a:t>|·</a:t>
            </a:r>
            <a:r>
              <a:rPr sz="1100" spc="-20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Trebuchet MS"/>
                <a:cs typeface="Trebuchet MS"/>
              </a:rPr>
              <a:t>π</a:t>
            </a:r>
            <a:r>
              <a:rPr sz="1100" spc="-15" dirty="0">
                <a:latin typeface="LM Sans 10"/>
                <a:cs typeface="LM Sans 10"/>
              </a:rPr>
              <a:t>(</a:t>
            </a:r>
            <a:r>
              <a:rPr sz="1100" i="1" spc="-15" dirty="0">
                <a:latin typeface="LM Sans 10"/>
                <a:cs typeface="LM Sans 10"/>
              </a:rPr>
              <a:t>e</a:t>
            </a:r>
            <a:r>
              <a:rPr sz="1100" i="1" spc="-15" dirty="0">
                <a:latin typeface="DejaVu Sans"/>
                <a:cs typeface="DejaVu Sans"/>
              </a:rPr>
              <a:t>|·</a:t>
            </a:r>
            <a:r>
              <a:rPr sz="1100" spc="-1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Trebuchet MS"/>
                <a:cs typeface="Trebuchet MS"/>
              </a:rPr>
              <a:t>π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s</a:t>
            </a:r>
            <a:r>
              <a:rPr sz="1100" i="1" spc="-10" dirty="0">
                <a:latin typeface="DejaVu Sans"/>
                <a:cs typeface="DejaVu Sans"/>
              </a:rPr>
              <a:t>|·</a:t>
            </a:r>
            <a:r>
              <a:rPr sz="1100" spc="-10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Trebuchet MS"/>
                <a:cs typeface="Trebuchet MS"/>
              </a:rPr>
              <a:t>π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w</a:t>
            </a:r>
            <a:r>
              <a:rPr sz="1100" i="1" spc="-5" dirty="0">
                <a:latin typeface="DejaVu Sans"/>
                <a:cs typeface="DejaVu Sans"/>
              </a:rPr>
              <a:t>|·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35" dirty="0">
                <a:latin typeface="LM Sans 10"/>
                <a:cs typeface="LM Sans 10"/>
              </a:rPr>
              <a:t>0</a:t>
            </a:r>
            <a:r>
              <a:rPr sz="1100" i="1" spc="-35" dirty="0">
                <a:latin typeface="Trebuchet MS"/>
                <a:cs typeface="Trebuchet MS"/>
              </a:rPr>
              <a:t>.</a:t>
            </a:r>
            <a:r>
              <a:rPr sz="1100" spc="-35" dirty="0">
                <a:latin typeface="LM Sans 10"/>
                <a:cs typeface="LM Sans 10"/>
              </a:rPr>
              <a:t>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247" y="1924431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247" y="212145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247" y="231849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247" y="251552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247" y="271255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515D1-1847-4867-82E4-30DC0AD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6907F-BBAF-4C9E-9DF1-88F840D4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2841</TotalTime>
  <Words>1361</Words>
  <Application>Microsoft Office PowerPoint</Application>
  <PresentationFormat>Custom</PresentationFormat>
  <Paragraphs>365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DejaVu Sans</vt:lpstr>
      <vt:lpstr>LM Sans 10</vt:lpstr>
      <vt:lpstr>LM Sans 12</vt:lpstr>
      <vt:lpstr>LM Sans 8</vt:lpstr>
      <vt:lpstr>Symbol</vt:lpstr>
      <vt:lpstr>Times New Roman</vt:lpstr>
      <vt:lpstr>Trebuchet MS</vt:lpstr>
      <vt:lpstr>Tw Cen MT</vt:lpstr>
      <vt:lpstr>Tw Cen MT Condensed</vt:lpstr>
      <vt:lpstr>Verdana</vt:lpstr>
      <vt:lpstr>Wingdings 3</vt:lpstr>
      <vt:lpstr>Integral</vt:lpstr>
      <vt:lpstr>Lecture 3: Planning by Dynamic Programming</vt:lpstr>
      <vt:lpstr>       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Planning by Dynamic Programming</dc:title>
  <dc:creator>David Silver</dc:creator>
  <cp:lastModifiedBy>Shivali Dhaka</cp:lastModifiedBy>
  <cp:revision>42</cp:revision>
  <dcterms:created xsi:type="dcterms:W3CDTF">2023-01-19T00:29:26Z</dcterms:created>
  <dcterms:modified xsi:type="dcterms:W3CDTF">2023-01-22T23:00:11Z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2015-02-25T00:00:00Z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2023-01-19T00:00:00Z</vt:filetime>
  </property>
</Properties>
</file>