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8"/>
  </p:notesMasterIdLst>
  <p:sldIdLst>
    <p:sldId id="256" r:id="rId2"/>
    <p:sldId id="281" r:id="rId3"/>
    <p:sldId id="267" r:id="rId4"/>
    <p:sldId id="268" r:id="rId5"/>
    <p:sldId id="269" r:id="rId6"/>
    <p:sldId id="270" r:id="rId7"/>
    <p:sldId id="271" r:id="rId8"/>
    <p:sldId id="282" r:id="rId9"/>
    <p:sldId id="257" r:id="rId10"/>
    <p:sldId id="258" r:id="rId11"/>
    <p:sldId id="283" r:id="rId12"/>
    <p:sldId id="284" r:id="rId13"/>
    <p:sldId id="285" r:id="rId14"/>
    <p:sldId id="286" r:id="rId15"/>
    <p:sldId id="287" r:id="rId16"/>
    <p:sldId id="259" r:id="rId17"/>
    <p:sldId id="260" r:id="rId18"/>
    <p:sldId id="261" r:id="rId19"/>
    <p:sldId id="262" r:id="rId20"/>
    <p:sldId id="263" r:id="rId21"/>
    <p:sldId id="264" r:id="rId22"/>
    <p:sldId id="265" r:id="rId23"/>
    <p:sldId id="278" r:id="rId24"/>
    <p:sldId id="279" r:id="rId25"/>
    <p:sldId id="280" r:id="rId26"/>
    <p:sldId id="26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9" d="100"/>
          <a:sy n="89" d="100"/>
        </p:scale>
        <p:origin x="10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CFEA2E-B997-4EB5-A083-B1428B397E8B}" type="datetimeFigureOut">
              <a:rPr lang="en-US" smtClean="0"/>
              <a:t>1/17/2023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BCF2D5-9D10-4954-A866-514296A836D6}" type="slidenum">
              <a:rPr lang="en-US" smtClean="0"/>
              <a:t>‹#›</a:t>
            </a:fld>
            <a:endParaRPr lang="en-US"/>
          </a:p>
        </p:txBody>
      </p:sp>
    </p:spTree>
    <p:extLst>
      <p:ext uri="{BB962C8B-B14F-4D97-AF65-F5344CB8AC3E}">
        <p14:creationId xmlns:p14="http://schemas.microsoft.com/office/powerpoint/2010/main" val="957437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FDE701-F3E2-4977-9105-FF588CD77CF9}" type="datetime1">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40ECDC3-DA81-4D08-AED5-0ECAECAA6993}" type="slidenum">
              <a:rPr lang="en-US" smtClean="0"/>
              <a:t>‹#›</a:t>
            </a:fld>
            <a:endParaRPr lang="en-US"/>
          </a:p>
        </p:txBody>
      </p:sp>
    </p:spTree>
    <p:extLst>
      <p:ext uri="{BB962C8B-B14F-4D97-AF65-F5344CB8AC3E}">
        <p14:creationId xmlns:p14="http://schemas.microsoft.com/office/powerpoint/2010/main" val="3155217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0F7060-2FEB-43A6-99A1-57AF78E2FF74}" type="datetime1">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40ECDC3-DA81-4D08-AED5-0ECAECAA6993}" type="slidenum">
              <a:rPr lang="en-US" smtClean="0"/>
              <a:t>‹#›</a:t>
            </a:fld>
            <a:endParaRPr lang="en-US"/>
          </a:p>
        </p:txBody>
      </p:sp>
    </p:spTree>
    <p:extLst>
      <p:ext uri="{BB962C8B-B14F-4D97-AF65-F5344CB8AC3E}">
        <p14:creationId xmlns:p14="http://schemas.microsoft.com/office/powerpoint/2010/main" val="285251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E72B2F-A9B1-43EE-860F-B4E32E6B807F}" type="datetime1">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40ECDC3-DA81-4D08-AED5-0ECAECAA699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58522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2823C767-7A08-42E6-97B3-B8316F4C757A}" type="datetime1">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40ECDC3-DA81-4D08-AED5-0ECAECAA6993}" type="slidenum">
              <a:rPr lang="en-US" smtClean="0"/>
              <a:t>‹#›</a:t>
            </a:fld>
            <a:endParaRPr lang="en-US"/>
          </a:p>
        </p:txBody>
      </p:sp>
    </p:spTree>
    <p:extLst>
      <p:ext uri="{BB962C8B-B14F-4D97-AF65-F5344CB8AC3E}">
        <p14:creationId xmlns:p14="http://schemas.microsoft.com/office/powerpoint/2010/main" val="3855576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D112603-03B8-4B17-90BC-7A75594217D1}" type="datetime1">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40ECDC3-DA81-4D08-AED5-0ECAECAA699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16817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C851C7D-A750-4E50-A526-1D2604E50C6A}" type="datetime1">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40ECDC3-DA81-4D08-AED5-0ECAECAA6993}" type="slidenum">
              <a:rPr lang="en-US" smtClean="0"/>
              <a:t>‹#›</a:t>
            </a:fld>
            <a:endParaRPr lang="en-US"/>
          </a:p>
        </p:txBody>
      </p:sp>
    </p:spTree>
    <p:extLst>
      <p:ext uri="{BB962C8B-B14F-4D97-AF65-F5344CB8AC3E}">
        <p14:creationId xmlns:p14="http://schemas.microsoft.com/office/powerpoint/2010/main" val="542814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3F3CB1-9C6A-4B25-8081-9C92898A1E5C}" type="datetime1">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40ECDC3-DA81-4D08-AED5-0ECAECAA6993}" type="slidenum">
              <a:rPr lang="en-US" smtClean="0"/>
              <a:t>‹#›</a:t>
            </a:fld>
            <a:endParaRPr lang="en-US"/>
          </a:p>
        </p:txBody>
      </p:sp>
    </p:spTree>
    <p:extLst>
      <p:ext uri="{BB962C8B-B14F-4D97-AF65-F5344CB8AC3E}">
        <p14:creationId xmlns:p14="http://schemas.microsoft.com/office/powerpoint/2010/main" val="35904294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AB5A58-4548-45B0-B6AF-FDA6CD6E8CC9}" type="datetime1">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40ECDC3-DA81-4D08-AED5-0ECAECAA6993}" type="slidenum">
              <a:rPr lang="en-US" smtClean="0"/>
              <a:t>‹#›</a:t>
            </a:fld>
            <a:endParaRPr lang="en-US"/>
          </a:p>
        </p:txBody>
      </p:sp>
    </p:spTree>
    <p:extLst>
      <p:ext uri="{BB962C8B-B14F-4D97-AF65-F5344CB8AC3E}">
        <p14:creationId xmlns:p14="http://schemas.microsoft.com/office/powerpoint/2010/main" val="3721612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15C9C6-EED6-4B59-8378-C010A8757FD1}" type="datetime1">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40ECDC3-DA81-4D08-AED5-0ECAECAA6993}" type="slidenum">
              <a:rPr lang="en-US" smtClean="0"/>
              <a:t>‹#›</a:t>
            </a:fld>
            <a:endParaRPr lang="en-US"/>
          </a:p>
        </p:txBody>
      </p:sp>
    </p:spTree>
    <p:extLst>
      <p:ext uri="{BB962C8B-B14F-4D97-AF65-F5344CB8AC3E}">
        <p14:creationId xmlns:p14="http://schemas.microsoft.com/office/powerpoint/2010/main" val="3655800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1B21E4-AFD7-4AFA-B979-531D3358C1F0}" type="datetime1">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40ECDC3-DA81-4D08-AED5-0ECAECAA6993}" type="slidenum">
              <a:rPr lang="en-US" smtClean="0"/>
              <a:t>‹#›</a:t>
            </a:fld>
            <a:endParaRPr lang="en-US"/>
          </a:p>
        </p:txBody>
      </p:sp>
    </p:spTree>
    <p:extLst>
      <p:ext uri="{BB962C8B-B14F-4D97-AF65-F5344CB8AC3E}">
        <p14:creationId xmlns:p14="http://schemas.microsoft.com/office/powerpoint/2010/main" val="3737754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B4F9AC-DD2B-41C2-AFDB-A5F4252025EB}" type="datetime1">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40ECDC3-DA81-4D08-AED5-0ECAECAA6993}" type="slidenum">
              <a:rPr lang="en-US" smtClean="0"/>
              <a:t>‹#›</a:t>
            </a:fld>
            <a:endParaRPr lang="en-US"/>
          </a:p>
        </p:txBody>
      </p:sp>
    </p:spTree>
    <p:extLst>
      <p:ext uri="{BB962C8B-B14F-4D97-AF65-F5344CB8AC3E}">
        <p14:creationId xmlns:p14="http://schemas.microsoft.com/office/powerpoint/2010/main" val="2498809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1752D4-4F7E-4B8E-84C2-F2A0A6AA404F}" type="datetime1">
              <a:rPr lang="en-US" smtClean="0"/>
              <a:t>1/17/2023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40ECDC3-DA81-4D08-AED5-0ECAECAA6993}" type="slidenum">
              <a:rPr lang="en-US" smtClean="0"/>
              <a:t>‹#›</a:t>
            </a:fld>
            <a:endParaRPr lang="en-US"/>
          </a:p>
        </p:txBody>
      </p:sp>
    </p:spTree>
    <p:extLst>
      <p:ext uri="{BB962C8B-B14F-4D97-AF65-F5344CB8AC3E}">
        <p14:creationId xmlns:p14="http://schemas.microsoft.com/office/powerpoint/2010/main" val="2661984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C31086-74F7-48B9-AD82-0F9F632E3B54}" type="datetime1">
              <a:rPr lang="en-US" smtClean="0"/>
              <a:t>1/17/2023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40ECDC3-DA81-4D08-AED5-0ECAECAA6993}" type="slidenum">
              <a:rPr lang="en-US" smtClean="0"/>
              <a:t>‹#›</a:t>
            </a:fld>
            <a:endParaRPr lang="en-US"/>
          </a:p>
        </p:txBody>
      </p:sp>
    </p:spTree>
    <p:extLst>
      <p:ext uri="{BB962C8B-B14F-4D97-AF65-F5344CB8AC3E}">
        <p14:creationId xmlns:p14="http://schemas.microsoft.com/office/powerpoint/2010/main" val="4187155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162231-917E-4308-AF9D-CB01E7FB60A2}" type="datetime1">
              <a:rPr lang="en-US" smtClean="0"/>
              <a:t>1/17/2023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40ECDC3-DA81-4D08-AED5-0ECAECAA6993}" type="slidenum">
              <a:rPr lang="en-US" smtClean="0"/>
              <a:t>‹#›</a:t>
            </a:fld>
            <a:endParaRPr lang="en-US"/>
          </a:p>
        </p:txBody>
      </p:sp>
    </p:spTree>
    <p:extLst>
      <p:ext uri="{BB962C8B-B14F-4D97-AF65-F5344CB8AC3E}">
        <p14:creationId xmlns:p14="http://schemas.microsoft.com/office/powerpoint/2010/main" val="2651749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A56933A-448F-4B3D-9A51-6E07BAF7A981}" type="datetime1">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40ECDC3-DA81-4D08-AED5-0ECAECAA6993}" type="slidenum">
              <a:rPr lang="en-US" smtClean="0"/>
              <a:t>‹#›</a:t>
            </a:fld>
            <a:endParaRPr lang="en-US"/>
          </a:p>
        </p:txBody>
      </p:sp>
    </p:spTree>
    <p:extLst>
      <p:ext uri="{BB962C8B-B14F-4D97-AF65-F5344CB8AC3E}">
        <p14:creationId xmlns:p14="http://schemas.microsoft.com/office/powerpoint/2010/main" val="96585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DE4AF57-A674-4AF4-A333-67D77DE99A37}" type="datetime1">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40ECDC3-DA81-4D08-AED5-0ECAECAA6993}" type="slidenum">
              <a:rPr lang="en-US" smtClean="0"/>
              <a:t>‹#›</a:t>
            </a:fld>
            <a:endParaRPr lang="en-US"/>
          </a:p>
        </p:txBody>
      </p:sp>
    </p:spTree>
    <p:extLst>
      <p:ext uri="{BB962C8B-B14F-4D97-AF65-F5344CB8AC3E}">
        <p14:creationId xmlns:p14="http://schemas.microsoft.com/office/powerpoint/2010/main" val="2360572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66A6FB7-B0EE-46B6-A008-03FF1F5678B0}" type="datetime1">
              <a:rPr lang="en-US" smtClean="0"/>
              <a:t>1/17/2023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40ECDC3-DA81-4D08-AED5-0ECAECAA6993}" type="slidenum">
              <a:rPr lang="en-US" smtClean="0"/>
              <a:t>‹#›</a:t>
            </a:fld>
            <a:endParaRPr lang="en-US"/>
          </a:p>
        </p:txBody>
      </p:sp>
    </p:spTree>
    <p:extLst>
      <p:ext uri="{BB962C8B-B14F-4D97-AF65-F5344CB8AC3E}">
        <p14:creationId xmlns:p14="http://schemas.microsoft.com/office/powerpoint/2010/main" val="26172434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ymlibrary.dev/environments/toy_text/" TargetMode="External"/><Relationship Id="rId7" Type="http://schemas.openxmlformats.org/officeDocument/2006/relationships/hyperlink" Target="https://www.gymlibrary.dev/" TargetMode="External"/><Relationship Id="rId2" Type="http://schemas.openxmlformats.org/officeDocument/2006/relationships/hyperlink" Target="https://www.gymlibrary.dev/environments/classic_control/index.html" TargetMode="External"/><Relationship Id="rId1" Type="http://schemas.openxmlformats.org/officeDocument/2006/relationships/slideLayout" Target="../slideLayouts/slideLayout2.xml"/><Relationship Id="rId6" Type="http://schemas.openxmlformats.org/officeDocument/2006/relationships/hyperlink" Target="https://www.gymlibrary.dev/environments/box2d/" TargetMode="External"/><Relationship Id="rId5" Type="http://schemas.openxmlformats.org/officeDocument/2006/relationships/hyperlink" Target="https://github.com/mgbellemare/Arcade-Learning-Environment" TargetMode="External"/><Relationship Id="rId4" Type="http://schemas.openxmlformats.org/officeDocument/2006/relationships/hyperlink" Target="https://www.gymlibrary.dev/environments/atari/"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openai/gym" TargetMode="External"/><Relationship Id="rId2" Type="http://schemas.openxmlformats.org/officeDocument/2006/relationships/hyperlink" Target="https://gym.openai.com/" TargetMode="External"/><Relationship Id="rId1" Type="http://schemas.openxmlformats.org/officeDocument/2006/relationships/slideLayout" Target="../slideLayouts/slideLayout2.xml"/><Relationship Id="rId6" Type="http://schemas.openxmlformats.org/officeDocument/2006/relationships/hyperlink" Target="https://arxiv.org/pdf/1606.01540.pdf" TargetMode="External"/><Relationship Id="rId5" Type="http://schemas.openxmlformats.org/officeDocument/2006/relationships/hyperlink" Target="https://github.com/openai/gym/blob/master/gym/core.py" TargetMode="External"/><Relationship Id="rId4" Type="http://schemas.openxmlformats.org/officeDocument/2006/relationships/hyperlink" Target="https://github.com/openai/gym/blob/master/docs/environments.md"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medium.com/swlh/states-observation-and-action-spaces-in-reinforcement-learning-569a30a8d2a1"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ym.openai.com/envs/MountainCar-v0/" TargetMode="External"/><Relationship Id="rId1" Type="http://schemas.openxmlformats.org/officeDocument/2006/relationships/slideLayout" Target="../slideLayouts/slideLayout2.xml"/><Relationship Id="rId4" Type="http://schemas.openxmlformats.org/officeDocument/2006/relationships/hyperlink" Target="https://gym.openai.com/envs/#classic_contro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67B4-7A41-4ACD-AA8C-3062AE3D0964}"/>
              </a:ext>
            </a:extLst>
          </p:cNvPr>
          <p:cNvSpPr>
            <a:spLocks noGrp="1"/>
          </p:cNvSpPr>
          <p:nvPr>
            <p:ph type="ctrTitle"/>
          </p:nvPr>
        </p:nvSpPr>
        <p:spPr/>
        <p:txBody>
          <a:bodyPr/>
          <a:lstStyle/>
          <a:p>
            <a:r>
              <a:rPr lang="en-US"/>
              <a:t>Lecture3.1_OPENAI </a:t>
            </a:r>
            <a:r>
              <a:rPr lang="en-US" dirty="0"/>
              <a:t>GYM</a:t>
            </a:r>
          </a:p>
        </p:txBody>
      </p:sp>
      <p:sp>
        <p:nvSpPr>
          <p:cNvPr id="3" name="Subtitle 2">
            <a:extLst>
              <a:ext uri="{FF2B5EF4-FFF2-40B4-BE49-F238E27FC236}">
                <a16:creationId xmlns:a16="http://schemas.microsoft.com/office/drawing/2014/main" id="{757B72BB-4A7F-41BC-8C11-5E49D5306A2D}"/>
              </a:ext>
            </a:extLst>
          </p:cNvPr>
          <p:cNvSpPr>
            <a:spLocks noGrp="1"/>
          </p:cNvSpPr>
          <p:nvPr>
            <p:ph type="subTitle" idx="1"/>
          </p:nvPr>
        </p:nvSpPr>
        <p:spPr/>
        <p:txBody>
          <a:bodyPr/>
          <a:lstStyle/>
          <a:p>
            <a:r>
              <a:rPr lang="en-US" dirty="0"/>
              <a:t>Prof. Shivali Dhaka</a:t>
            </a:r>
          </a:p>
        </p:txBody>
      </p:sp>
    </p:spTree>
    <p:extLst>
      <p:ext uri="{BB962C8B-B14F-4D97-AF65-F5344CB8AC3E}">
        <p14:creationId xmlns:p14="http://schemas.microsoft.com/office/powerpoint/2010/main" val="2195689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B9F60-C965-44A9-AB98-31DC6EEA9461}"/>
              </a:ext>
            </a:extLst>
          </p:cNvPr>
          <p:cNvSpPr>
            <a:spLocks noGrp="1"/>
          </p:cNvSpPr>
          <p:nvPr>
            <p:ph type="title"/>
          </p:nvPr>
        </p:nvSpPr>
        <p:spPr/>
        <p:txBody>
          <a:bodyPr/>
          <a:lstStyle/>
          <a:p>
            <a:r>
              <a:rPr lang="en-US" dirty="0"/>
              <a:t>Environments:</a:t>
            </a:r>
          </a:p>
        </p:txBody>
      </p:sp>
      <p:sp>
        <p:nvSpPr>
          <p:cNvPr id="3" name="Content Placeholder 2">
            <a:extLst>
              <a:ext uri="{FF2B5EF4-FFF2-40B4-BE49-F238E27FC236}">
                <a16:creationId xmlns:a16="http://schemas.microsoft.com/office/drawing/2014/main" id="{4C88BEE9-36C5-4DCC-BEF0-4D7FFA8FDB0C}"/>
              </a:ext>
            </a:extLst>
          </p:cNvPr>
          <p:cNvSpPr>
            <a:spLocks noGrp="1"/>
          </p:cNvSpPr>
          <p:nvPr>
            <p:ph idx="1"/>
          </p:nvPr>
        </p:nvSpPr>
        <p:spPr>
          <a:xfrm>
            <a:off x="2589212" y="1152907"/>
            <a:ext cx="8915400" cy="4758315"/>
          </a:xfrm>
        </p:spPr>
        <p:txBody>
          <a:bodyPr>
            <a:normAutofit fontScale="85000" lnSpcReduction="20000"/>
          </a:bodyPr>
          <a:lstStyle/>
          <a:p>
            <a:pPr algn="just">
              <a:lnSpc>
                <a:spcPct val="170000"/>
              </a:lnSpc>
            </a:pPr>
            <a:r>
              <a:rPr lang="en-US" b="1" dirty="0">
                <a:hlinkClick r:id="rId2"/>
              </a:rPr>
              <a:t>Classic Control</a:t>
            </a:r>
            <a:r>
              <a:rPr lang="en-US" dirty="0">
                <a:hlinkClick r:id="rId2"/>
              </a:rPr>
              <a:t> </a:t>
            </a:r>
            <a:r>
              <a:rPr lang="en-US" dirty="0"/>
              <a:t>and </a:t>
            </a:r>
            <a:r>
              <a:rPr lang="en-US" b="1" dirty="0">
                <a:hlinkClick r:id="rId3"/>
              </a:rPr>
              <a:t>Toy Text</a:t>
            </a:r>
            <a:r>
              <a:rPr lang="en-US" dirty="0"/>
              <a:t>: Simplest environments based on RL literature that are beginner friendly. The '</a:t>
            </a:r>
            <a:r>
              <a:rPr lang="en-US" dirty="0" err="1"/>
              <a:t>CartPole</a:t>
            </a:r>
            <a:r>
              <a:rPr lang="en-US" dirty="0"/>
              <a:t>' environment, which belongs to this category, can be thought of as the 'MNIST' of RL. These environments are the best place to start in order to gain confidence with Gym and to familiarize yourself with agent training.</a:t>
            </a:r>
            <a:endParaRPr lang="en-US" b="1" dirty="0"/>
          </a:p>
          <a:p>
            <a:pPr algn="just">
              <a:lnSpc>
                <a:spcPct val="170000"/>
              </a:lnSpc>
            </a:pPr>
            <a:r>
              <a:rPr lang="en-US" b="1" dirty="0"/>
              <a:t>Algorithmic</a:t>
            </a:r>
            <a:r>
              <a:rPr lang="en-US" dirty="0"/>
              <a:t>: The aim here is to learn to imitate computations. In these environments, the system has to learn, autonomously and purely from examples, to perform computations ranging from multi-digit additions to alphanumeric-character sequence reversal.</a:t>
            </a:r>
          </a:p>
          <a:p>
            <a:pPr algn="just">
              <a:lnSpc>
                <a:spcPct val="170000"/>
              </a:lnSpc>
            </a:pPr>
            <a:r>
              <a:rPr lang="en-US" b="1" dirty="0">
                <a:hlinkClick r:id="rId4"/>
              </a:rPr>
              <a:t>Atari</a:t>
            </a:r>
            <a:r>
              <a:rPr lang="en-US" dirty="0"/>
              <a:t>: Provides an easy to use form of the </a:t>
            </a:r>
            <a:r>
              <a:rPr lang="en-US" dirty="0">
                <a:hlinkClick r:id="rId5"/>
              </a:rPr>
              <a:t>Arcade Learning Environment</a:t>
            </a:r>
            <a:r>
              <a:rPr lang="en-US" dirty="0"/>
              <a:t>, which provides access to over 50 Atari games by building over the Atari 2600 emulator.</a:t>
            </a:r>
          </a:p>
          <a:p>
            <a:pPr algn="just">
              <a:lnSpc>
                <a:spcPct val="170000"/>
              </a:lnSpc>
            </a:pPr>
            <a:r>
              <a:rPr lang="en-US" b="1" dirty="0">
                <a:hlinkClick r:id="rId6"/>
              </a:rPr>
              <a:t>Box2D</a:t>
            </a:r>
            <a:r>
              <a:rPr lang="en-US" dirty="0"/>
              <a:t>, </a:t>
            </a:r>
            <a:r>
              <a:rPr lang="en-US" b="1" dirty="0" err="1"/>
              <a:t>MuJoCo</a:t>
            </a:r>
            <a:r>
              <a:rPr lang="en-US" dirty="0"/>
              <a:t> and </a:t>
            </a:r>
            <a:r>
              <a:rPr lang="en-US" b="1" dirty="0"/>
              <a:t>Robotics</a:t>
            </a:r>
            <a:r>
              <a:rPr lang="en-US" dirty="0"/>
              <a:t>: This focuses on learning continuous control tasks. '</a:t>
            </a:r>
            <a:r>
              <a:rPr lang="en-US" dirty="0" err="1"/>
              <a:t>LunarLander</a:t>
            </a:r>
            <a:r>
              <a:rPr lang="en-US" dirty="0"/>
              <a:t>' is the most commonly used environment belonging to this category.</a:t>
            </a:r>
          </a:p>
          <a:p>
            <a:pPr marL="0" indent="0">
              <a:buNone/>
            </a:pPr>
            <a:br>
              <a:rPr lang="en-US" dirty="0"/>
            </a:br>
            <a:endParaRPr lang="en-US" dirty="0"/>
          </a:p>
        </p:txBody>
      </p:sp>
      <p:sp>
        <p:nvSpPr>
          <p:cNvPr id="4" name="TextBox 3">
            <a:extLst>
              <a:ext uri="{FF2B5EF4-FFF2-40B4-BE49-F238E27FC236}">
                <a16:creationId xmlns:a16="http://schemas.microsoft.com/office/drawing/2014/main" id="{4486E50B-95DB-4743-8FC1-69106B568D58}"/>
              </a:ext>
            </a:extLst>
          </p:cNvPr>
          <p:cNvSpPr txBox="1"/>
          <p:nvPr/>
        </p:nvSpPr>
        <p:spPr>
          <a:xfrm>
            <a:off x="2592925" y="6464410"/>
            <a:ext cx="7863040" cy="230832"/>
          </a:xfrm>
          <a:prstGeom prst="rect">
            <a:avLst/>
          </a:prstGeom>
          <a:noFill/>
        </p:spPr>
        <p:txBody>
          <a:bodyPr wrap="square" rtlCol="0">
            <a:spAutoFit/>
          </a:bodyPr>
          <a:lstStyle/>
          <a:p>
            <a:r>
              <a:rPr lang="en-US" sz="900">
                <a:hlinkClick r:id="rId7"/>
              </a:rPr>
              <a:t>Gym Documentation (gymlibrary.dev)</a:t>
            </a:r>
            <a:endParaRPr lang="en-US" sz="900" dirty="0"/>
          </a:p>
        </p:txBody>
      </p:sp>
      <p:sp>
        <p:nvSpPr>
          <p:cNvPr id="5" name="Slide Number Placeholder 4">
            <a:extLst>
              <a:ext uri="{FF2B5EF4-FFF2-40B4-BE49-F238E27FC236}">
                <a16:creationId xmlns:a16="http://schemas.microsoft.com/office/drawing/2014/main" id="{588A2789-EF2C-4649-A223-98229F5777F9}"/>
              </a:ext>
            </a:extLst>
          </p:cNvPr>
          <p:cNvSpPr>
            <a:spLocks noGrp="1"/>
          </p:cNvSpPr>
          <p:nvPr>
            <p:ph type="sldNum" sz="quarter" idx="12"/>
          </p:nvPr>
        </p:nvSpPr>
        <p:spPr/>
        <p:txBody>
          <a:bodyPr/>
          <a:lstStyle/>
          <a:p>
            <a:fld id="{640ECDC3-DA81-4D08-AED5-0ECAECAA6993}" type="slidenum">
              <a:rPr lang="en-US" smtClean="0"/>
              <a:t>10</a:t>
            </a:fld>
            <a:endParaRPr lang="en-US"/>
          </a:p>
        </p:txBody>
      </p:sp>
    </p:spTree>
    <p:extLst>
      <p:ext uri="{BB962C8B-B14F-4D97-AF65-F5344CB8AC3E}">
        <p14:creationId xmlns:p14="http://schemas.microsoft.com/office/powerpoint/2010/main" val="2722528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A4F02-F57F-4573-96A7-F175B2206197}"/>
              </a:ext>
            </a:extLst>
          </p:cNvPr>
          <p:cNvSpPr>
            <a:spLocks noGrp="1"/>
          </p:cNvSpPr>
          <p:nvPr>
            <p:ph type="title"/>
          </p:nvPr>
        </p:nvSpPr>
        <p:spPr/>
        <p:txBody>
          <a:bodyPr/>
          <a:lstStyle/>
          <a:p>
            <a:r>
              <a:rPr lang="en-US" dirty="0"/>
              <a:t>How to interact with GYM environment</a:t>
            </a:r>
          </a:p>
        </p:txBody>
      </p:sp>
      <p:sp>
        <p:nvSpPr>
          <p:cNvPr id="3" name="Content Placeholder 2">
            <a:extLst>
              <a:ext uri="{FF2B5EF4-FFF2-40B4-BE49-F238E27FC236}">
                <a16:creationId xmlns:a16="http://schemas.microsoft.com/office/drawing/2014/main" id="{0EF102CE-7D77-4909-9350-9DFCB674BA2C}"/>
              </a:ext>
            </a:extLst>
          </p:cNvPr>
          <p:cNvSpPr>
            <a:spLocks noGrp="1"/>
          </p:cNvSpPr>
          <p:nvPr>
            <p:ph idx="1"/>
          </p:nvPr>
        </p:nvSpPr>
        <p:spPr/>
        <p:txBody>
          <a:bodyPr>
            <a:normAutofit lnSpcReduction="10000"/>
          </a:bodyPr>
          <a:lstStyle/>
          <a:p>
            <a:r>
              <a:rPr lang="en-US" dirty="0"/>
              <a:t>In order to interact with a Gym environment, it has to, first of all, be created and initialized. The Gym module uses the make method, along with the ID of the environment as an argument, to create and return a new instance of it. To list all available environments in a given Gym installation, it is sufficient to just run the following code:</a:t>
            </a:r>
          </a:p>
          <a:p>
            <a:pPr marL="457200" lvl="1" indent="0">
              <a:buNone/>
            </a:pPr>
            <a:endParaRPr lang="en-US" dirty="0"/>
          </a:p>
          <a:p>
            <a:pPr marL="457200" lvl="1" indent="0">
              <a:buNone/>
            </a:pPr>
            <a:r>
              <a:rPr lang="en-US" dirty="0"/>
              <a:t>from gym import </a:t>
            </a:r>
            <a:r>
              <a:rPr lang="en-US" dirty="0" err="1"/>
              <a:t>envs</a:t>
            </a:r>
            <a:endParaRPr lang="en-US" dirty="0"/>
          </a:p>
          <a:p>
            <a:pPr marL="457200" lvl="1" indent="0">
              <a:buNone/>
            </a:pPr>
            <a:r>
              <a:rPr lang="en-US" dirty="0"/>
              <a:t>print(</a:t>
            </a:r>
            <a:r>
              <a:rPr lang="en-US" dirty="0" err="1"/>
              <a:t>envs.registry.all</a:t>
            </a:r>
            <a:r>
              <a:rPr lang="en-US" dirty="0"/>
              <a:t>())</a:t>
            </a:r>
          </a:p>
          <a:p>
            <a:pPr indent="-285750"/>
            <a:r>
              <a:rPr lang="en-US" dirty="0"/>
              <a:t>This is a list of so-called </a:t>
            </a:r>
            <a:r>
              <a:rPr lang="en-US" dirty="0" err="1"/>
              <a:t>EnvSpec</a:t>
            </a:r>
            <a:r>
              <a:rPr lang="en-US" dirty="0"/>
              <a:t> objects. They define specific environment-related parameters, such as the goal to be achieved, the reward threshold defining when the task is considered solved, and the maximum number of steps allowed for a single episode.</a:t>
            </a:r>
          </a:p>
          <a:p>
            <a:endParaRPr lang="en-US" dirty="0"/>
          </a:p>
        </p:txBody>
      </p:sp>
      <p:sp>
        <p:nvSpPr>
          <p:cNvPr id="4" name="Slide Number Placeholder 3">
            <a:extLst>
              <a:ext uri="{FF2B5EF4-FFF2-40B4-BE49-F238E27FC236}">
                <a16:creationId xmlns:a16="http://schemas.microsoft.com/office/drawing/2014/main" id="{BDF90BDB-33FA-4B97-A140-8DC6B235DF9B}"/>
              </a:ext>
            </a:extLst>
          </p:cNvPr>
          <p:cNvSpPr>
            <a:spLocks noGrp="1"/>
          </p:cNvSpPr>
          <p:nvPr>
            <p:ph type="sldNum" sz="quarter" idx="12"/>
          </p:nvPr>
        </p:nvSpPr>
        <p:spPr/>
        <p:txBody>
          <a:bodyPr/>
          <a:lstStyle/>
          <a:p>
            <a:fld id="{640ECDC3-DA81-4D08-AED5-0ECAECAA6993}" type="slidenum">
              <a:rPr lang="en-US" smtClean="0"/>
              <a:t>11</a:t>
            </a:fld>
            <a:endParaRPr lang="en-US"/>
          </a:p>
        </p:txBody>
      </p:sp>
    </p:spTree>
    <p:extLst>
      <p:ext uri="{BB962C8B-B14F-4D97-AF65-F5344CB8AC3E}">
        <p14:creationId xmlns:p14="http://schemas.microsoft.com/office/powerpoint/2010/main" val="3323155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44E3A-6859-42F9-9A76-4D393F213AF8}"/>
              </a:ext>
            </a:extLst>
          </p:cNvPr>
          <p:cNvSpPr>
            <a:spLocks noGrp="1"/>
          </p:cNvSpPr>
          <p:nvPr>
            <p:ph type="title"/>
          </p:nvPr>
        </p:nvSpPr>
        <p:spPr/>
        <p:txBody>
          <a:bodyPr/>
          <a:lstStyle/>
          <a:p>
            <a:r>
              <a:rPr lang="en-US" dirty="0"/>
              <a:t>The fundamental elements of an environment.</a:t>
            </a:r>
          </a:p>
        </p:txBody>
      </p:sp>
      <p:sp>
        <p:nvSpPr>
          <p:cNvPr id="3" name="Content Placeholder 2">
            <a:extLst>
              <a:ext uri="{FF2B5EF4-FFF2-40B4-BE49-F238E27FC236}">
                <a16:creationId xmlns:a16="http://schemas.microsoft.com/office/drawing/2014/main" id="{AC66F967-4E34-45FC-BB83-CBAD42CBF7F2}"/>
              </a:ext>
            </a:extLst>
          </p:cNvPr>
          <p:cNvSpPr>
            <a:spLocks noGrp="1"/>
          </p:cNvSpPr>
          <p:nvPr>
            <p:ph idx="1"/>
          </p:nvPr>
        </p:nvSpPr>
        <p:spPr/>
        <p:txBody>
          <a:bodyPr/>
          <a:lstStyle/>
          <a:p>
            <a:pPr algn="just"/>
            <a:r>
              <a:rPr lang="en-US" b="1" dirty="0"/>
              <a:t>Observation</a:t>
            </a:r>
            <a:r>
              <a:rPr lang="en-US" dirty="0"/>
              <a:t> (object): An environment-specific object representing what can be observed of the environment; for example, the kinematic variables (that is, velocities and positions) of a mechanical system, pawn positions in a chess game, or the pixel frames of a video game.</a:t>
            </a:r>
          </a:p>
          <a:p>
            <a:pPr algn="just"/>
            <a:r>
              <a:rPr lang="en-US" b="1" dirty="0"/>
              <a:t>Actions (object): </a:t>
            </a:r>
            <a:r>
              <a:rPr lang="en-US" dirty="0"/>
              <a:t>An environment-specific object representing actions the agent can perform in the environment; for example, joint rotations and/or joint torques for a robot, a legal move in a board game, or buttons being pressed in combination for a video game.</a:t>
            </a:r>
          </a:p>
          <a:p>
            <a:pPr algn="just"/>
            <a:r>
              <a:rPr lang="en-US" b="1" dirty="0"/>
              <a:t>Reward (float): </a:t>
            </a:r>
            <a:r>
              <a:rPr lang="en-US" dirty="0"/>
              <a:t>The amount of reward achieved by executing the last step with the prescribed action. The reward range differs between different tasks, but in order to solve the environment, the aim is always to increase it, since this is what the RL agent tries to maximize.</a:t>
            </a:r>
          </a:p>
          <a:p>
            <a:endParaRPr lang="en-US" dirty="0"/>
          </a:p>
        </p:txBody>
      </p:sp>
      <p:sp>
        <p:nvSpPr>
          <p:cNvPr id="4" name="Slide Number Placeholder 3">
            <a:extLst>
              <a:ext uri="{FF2B5EF4-FFF2-40B4-BE49-F238E27FC236}">
                <a16:creationId xmlns:a16="http://schemas.microsoft.com/office/drawing/2014/main" id="{2EF4AD67-8E16-4733-B3F4-E2317D6C1AF7}"/>
              </a:ext>
            </a:extLst>
          </p:cNvPr>
          <p:cNvSpPr>
            <a:spLocks noGrp="1"/>
          </p:cNvSpPr>
          <p:nvPr>
            <p:ph type="sldNum" sz="quarter" idx="12"/>
          </p:nvPr>
        </p:nvSpPr>
        <p:spPr/>
        <p:txBody>
          <a:bodyPr/>
          <a:lstStyle/>
          <a:p>
            <a:fld id="{640ECDC3-DA81-4D08-AED5-0ECAECAA6993}" type="slidenum">
              <a:rPr lang="en-US" smtClean="0"/>
              <a:t>12</a:t>
            </a:fld>
            <a:endParaRPr lang="en-US"/>
          </a:p>
        </p:txBody>
      </p:sp>
    </p:spTree>
    <p:extLst>
      <p:ext uri="{BB962C8B-B14F-4D97-AF65-F5344CB8AC3E}">
        <p14:creationId xmlns:p14="http://schemas.microsoft.com/office/powerpoint/2010/main" val="759078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7A6B9-81C9-445F-B1B2-F8DC2F28120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61A676-C17D-4411-95CA-C33BC9B62770}"/>
              </a:ext>
            </a:extLst>
          </p:cNvPr>
          <p:cNvSpPr>
            <a:spLocks noGrp="1"/>
          </p:cNvSpPr>
          <p:nvPr>
            <p:ph idx="1"/>
          </p:nvPr>
        </p:nvSpPr>
        <p:spPr/>
        <p:txBody>
          <a:bodyPr/>
          <a:lstStyle/>
          <a:p>
            <a:r>
              <a:rPr lang="en-US" b="1" dirty="0"/>
              <a:t>Done (bool): </a:t>
            </a:r>
            <a:r>
              <a:rPr lang="en-US" dirty="0"/>
              <a:t>This indicates whether the episode has finished. If true, the environment needs to be reset. Most, but not all, tasks are divided into well-defined episodes, where a terminated episode may represent that the robot has fallen on the ground, the board game has reached a final state, or the agent lost its last life in a video game.</a:t>
            </a:r>
          </a:p>
          <a:p>
            <a:r>
              <a:rPr lang="en-US" b="1" dirty="0"/>
              <a:t>Info (</a:t>
            </a:r>
            <a:r>
              <a:rPr lang="en-US" b="1" dirty="0" err="1"/>
              <a:t>dict</a:t>
            </a:r>
            <a:r>
              <a:rPr lang="en-US" b="1" dirty="0"/>
              <a:t>): </a:t>
            </a:r>
            <a:r>
              <a:rPr lang="en-US" dirty="0"/>
              <a:t>This contains diagnostic information on environment internals and is useful for both debugging purposes and for an RL agent training, even if it's not allowed for standard benchmark comparisons.</a:t>
            </a:r>
          </a:p>
        </p:txBody>
      </p:sp>
      <p:sp>
        <p:nvSpPr>
          <p:cNvPr id="4" name="Slide Number Placeholder 3">
            <a:extLst>
              <a:ext uri="{FF2B5EF4-FFF2-40B4-BE49-F238E27FC236}">
                <a16:creationId xmlns:a16="http://schemas.microsoft.com/office/drawing/2014/main" id="{D7DA87BE-B1D7-4366-BE8A-4D481B367256}"/>
              </a:ext>
            </a:extLst>
          </p:cNvPr>
          <p:cNvSpPr>
            <a:spLocks noGrp="1"/>
          </p:cNvSpPr>
          <p:nvPr>
            <p:ph type="sldNum" sz="quarter" idx="12"/>
          </p:nvPr>
        </p:nvSpPr>
        <p:spPr/>
        <p:txBody>
          <a:bodyPr/>
          <a:lstStyle/>
          <a:p>
            <a:fld id="{640ECDC3-DA81-4D08-AED5-0ECAECAA6993}" type="slidenum">
              <a:rPr lang="en-US" smtClean="0"/>
              <a:t>13</a:t>
            </a:fld>
            <a:endParaRPr lang="en-US"/>
          </a:p>
        </p:txBody>
      </p:sp>
    </p:spTree>
    <p:extLst>
      <p:ext uri="{BB962C8B-B14F-4D97-AF65-F5344CB8AC3E}">
        <p14:creationId xmlns:p14="http://schemas.microsoft.com/office/powerpoint/2010/main" val="1779450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A02BD-8A86-4F55-8003-CA2F0EF87828}"/>
              </a:ext>
            </a:extLst>
          </p:cNvPr>
          <p:cNvSpPr>
            <a:spLocks noGrp="1"/>
          </p:cNvSpPr>
          <p:nvPr>
            <p:ph type="title"/>
          </p:nvPr>
        </p:nvSpPr>
        <p:spPr/>
        <p:txBody>
          <a:bodyPr/>
          <a:lstStyle/>
          <a:p>
            <a:r>
              <a:rPr lang="en-US" dirty="0"/>
              <a:t>The fundamental methods of an environment:</a:t>
            </a:r>
          </a:p>
        </p:txBody>
      </p:sp>
      <p:sp>
        <p:nvSpPr>
          <p:cNvPr id="3" name="Content Placeholder 2">
            <a:extLst>
              <a:ext uri="{FF2B5EF4-FFF2-40B4-BE49-F238E27FC236}">
                <a16:creationId xmlns:a16="http://schemas.microsoft.com/office/drawing/2014/main" id="{C3DED8A3-CAC6-43E5-846E-6659A6AD717F}"/>
              </a:ext>
            </a:extLst>
          </p:cNvPr>
          <p:cNvSpPr>
            <a:spLocks noGrp="1"/>
          </p:cNvSpPr>
          <p:nvPr>
            <p:ph idx="1"/>
          </p:nvPr>
        </p:nvSpPr>
        <p:spPr/>
        <p:txBody>
          <a:bodyPr/>
          <a:lstStyle/>
          <a:p>
            <a:r>
              <a:rPr lang="en-US" b="1" dirty="0"/>
              <a:t>reset(): </a:t>
            </a:r>
            <a:r>
              <a:rPr lang="en-US" dirty="0"/>
              <a:t>Input: none, output: observation. Resets the environment, bringing it to the starting point. It takes no input and outputs the corresponding observation. It has to be called right after environment creation and every time a final state is reached (done flag equal to True).</a:t>
            </a:r>
          </a:p>
          <a:p>
            <a:r>
              <a:rPr lang="en-US" b="1" dirty="0"/>
              <a:t>step(action): </a:t>
            </a:r>
            <a:r>
              <a:rPr lang="en-US" dirty="0"/>
              <a:t>Input: action, output: observation – reward – done – info. Advances the environment by one step, applying the selected input action. Returns the observation of the newly reached state, which is a reward associated with the transition from the previous to the new state under the selected action. The done flag is used to indicate whether the new state is a terminal one or not (True/False, respectively), as well as the Info </a:t>
            </a:r>
            <a:r>
              <a:rPr lang="en-US" dirty="0" err="1"/>
              <a:t>dict</a:t>
            </a:r>
            <a:r>
              <a:rPr lang="en-US" dirty="0"/>
              <a:t> with environment internals.</a:t>
            </a:r>
          </a:p>
        </p:txBody>
      </p:sp>
      <p:sp>
        <p:nvSpPr>
          <p:cNvPr id="4" name="Slide Number Placeholder 3">
            <a:extLst>
              <a:ext uri="{FF2B5EF4-FFF2-40B4-BE49-F238E27FC236}">
                <a16:creationId xmlns:a16="http://schemas.microsoft.com/office/drawing/2014/main" id="{9C2B2782-4829-4EC7-8971-E8386393B3AF}"/>
              </a:ext>
            </a:extLst>
          </p:cNvPr>
          <p:cNvSpPr>
            <a:spLocks noGrp="1"/>
          </p:cNvSpPr>
          <p:nvPr>
            <p:ph type="sldNum" sz="quarter" idx="12"/>
          </p:nvPr>
        </p:nvSpPr>
        <p:spPr/>
        <p:txBody>
          <a:bodyPr/>
          <a:lstStyle/>
          <a:p>
            <a:fld id="{640ECDC3-DA81-4D08-AED5-0ECAECAA6993}" type="slidenum">
              <a:rPr lang="en-US" smtClean="0"/>
              <a:t>14</a:t>
            </a:fld>
            <a:endParaRPr lang="en-US"/>
          </a:p>
        </p:txBody>
      </p:sp>
    </p:spTree>
    <p:extLst>
      <p:ext uri="{BB962C8B-B14F-4D97-AF65-F5344CB8AC3E}">
        <p14:creationId xmlns:p14="http://schemas.microsoft.com/office/powerpoint/2010/main" val="2384108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4C86-C7BE-4ACB-AF48-E85C33FC631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2506D5-D53A-4296-AE66-0B231AD3ADAA}"/>
              </a:ext>
            </a:extLst>
          </p:cNvPr>
          <p:cNvSpPr>
            <a:spLocks noGrp="1"/>
          </p:cNvSpPr>
          <p:nvPr>
            <p:ph idx="1"/>
          </p:nvPr>
        </p:nvSpPr>
        <p:spPr/>
        <p:txBody>
          <a:bodyPr/>
          <a:lstStyle/>
          <a:p>
            <a:r>
              <a:rPr lang="en-US" b="1" dirty="0"/>
              <a:t>render(): </a:t>
            </a:r>
            <a:r>
              <a:rPr lang="en-US" dirty="0"/>
              <a:t>Input: none, output: environment rendering. Renders the environment and is used for visualization/presentation purposes only. It is not used during agent training, which only needs observations to know the environment's state. For example, it presents robot movements via animation graphics or outputs a video game video stream.</a:t>
            </a:r>
          </a:p>
          <a:p>
            <a:r>
              <a:rPr lang="en-US" b="1" dirty="0"/>
              <a:t>close(): </a:t>
            </a:r>
            <a:r>
              <a:rPr lang="en-US" dirty="0"/>
              <a:t>Input: none, output: none. Shuts down the environment gracefully.</a:t>
            </a:r>
          </a:p>
        </p:txBody>
      </p:sp>
      <p:sp>
        <p:nvSpPr>
          <p:cNvPr id="4" name="Slide Number Placeholder 3">
            <a:extLst>
              <a:ext uri="{FF2B5EF4-FFF2-40B4-BE49-F238E27FC236}">
                <a16:creationId xmlns:a16="http://schemas.microsoft.com/office/drawing/2014/main" id="{7E23FB12-4E1F-457A-A4EB-7AC567D4452B}"/>
              </a:ext>
            </a:extLst>
          </p:cNvPr>
          <p:cNvSpPr>
            <a:spLocks noGrp="1"/>
          </p:cNvSpPr>
          <p:nvPr>
            <p:ph type="sldNum" sz="quarter" idx="12"/>
          </p:nvPr>
        </p:nvSpPr>
        <p:spPr/>
        <p:txBody>
          <a:bodyPr/>
          <a:lstStyle/>
          <a:p>
            <a:fld id="{640ECDC3-DA81-4D08-AED5-0ECAECAA6993}" type="slidenum">
              <a:rPr lang="en-US" smtClean="0"/>
              <a:t>15</a:t>
            </a:fld>
            <a:endParaRPr lang="en-US"/>
          </a:p>
        </p:txBody>
      </p:sp>
    </p:spTree>
    <p:extLst>
      <p:ext uri="{BB962C8B-B14F-4D97-AF65-F5344CB8AC3E}">
        <p14:creationId xmlns:p14="http://schemas.microsoft.com/office/powerpoint/2010/main" val="3958817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66D2C-A195-4BF3-9A12-AF0AC5E7B3AA}"/>
              </a:ext>
            </a:extLst>
          </p:cNvPr>
          <p:cNvSpPr>
            <a:spLocks noGrp="1"/>
          </p:cNvSpPr>
          <p:nvPr>
            <p:ph type="title"/>
          </p:nvPr>
        </p:nvSpPr>
        <p:spPr/>
        <p:txBody>
          <a:bodyPr/>
          <a:lstStyle/>
          <a:p>
            <a:r>
              <a:rPr lang="en-US" dirty="0"/>
              <a:t>Installation of </a:t>
            </a:r>
            <a:r>
              <a:rPr lang="en-US" dirty="0" err="1"/>
              <a:t>OpenAI</a:t>
            </a:r>
            <a:r>
              <a:rPr lang="en-US" dirty="0"/>
              <a:t> Gym</a:t>
            </a:r>
          </a:p>
        </p:txBody>
      </p:sp>
      <p:sp>
        <p:nvSpPr>
          <p:cNvPr id="3" name="Content Placeholder 2">
            <a:extLst>
              <a:ext uri="{FF2B5EF4-FFF2-40B4-BE49-F238E27FC236}">
                <a16:creationId xmlns:a16="http://schemas.microsoft.com/office/drawing/2014/main" id="{0FD202A2-369A-4F06-80BE-F11BBE5511D0}"/>
              </a:ext>
            </a:extLst>
          </p:cNvPr>
          <p:cNvSpPr>
            <a:spLocks noGrp="1"/>
          </p:cNvSpPr>
          <p:nvPr>
            <p:ph idx="1"/>
          </p:nvPr>
        </p:nvSpPr>
        <p:spPr/>
        <p:txBody>
          <a:bodyPr/>
          <a:lstStyle/>
          <a:p>
            <a:r>
              <a:rPr lang="en-US" dirty="0"/>
              <a:t>pip install gym</a:t>
            </a:r>
          </a:p>
          <a:p>
            <a:r>
              <a:rPr lang="en-US" dirty="0"/>
              <a:t>This command allows the use of environments belonging to Classic Control, Toy Text and Algorithmic categories, but to use an environment such as Breakout from Atari, or </a:t>
            </a:r>
            <a:r>
              <a:rPr lang="en-US" dirty="0" err="1"/>
              <a:t>LunarLander</a:t>
            </a:r>
            <a:r>
              <a:rPr lang="en-US" dirty="0"/>
              <a:t> from Box2D, one is required to perform an extra pip install step.</a:t>
            </a:r>
          </a:p>
          <a:p>
            <a:pPr lvl="1"/>
            <a:r>
              <a:rPr lang="en-US" dirty="0"/>
              <a:t>For using Atari Environments</a:t>
            </a:r>
          </a:p>
          <a:p>
            <a:pPr lvl="2"/>
            <a:r>
              <a:rPr lang="en-US" dirty="0"/>
              <a:t>pip install gym[</a:t>
            </a:r>
            <a:r>
              <a:rPr lang="en-US" dirty="0" err="1"/>
              <a:t>atari</a:t>
            </a:r>
            <a:r>
              <a:rPr lang="en-US" dirty="0"/>
              <a:t>]</a:t>
            </a:r>
          </a:p>
          <a:p>
            <a:pPr lvl="1"/>
            <a:r>
              <a:rPr lang="en-US" dirty="0"/>
              <a:t>For using Box2D Environments</a:t>
            </a:r>
          </a:p>
          <a:p>
            <a:pPr lvl="2"/>
            <a:r>
              <a:rPr lang="en-US" dirty="0"/>
              <a:t>pip install gym[box2d]</a:t>
            </a:r>
          </a:p>
          <a:p>
            <a:pPr marL="914400" lvl="2" indent="0">
              <a:buNone/>
            </a:pPr>
            <a:endParaRPr lang="en-US" dirty="0"/>
          </a:p>
        </p:txBody>
      </p:sp>
      <p:sp>
        <p:nvSpPr>
          <p:cNvPr id="7" name="Slide Number Placeholder 6">
            <a:extLst>
              <a:ext uri="{FF2B5EF4-FFF2-40B4-BE49-F238E27FC236}">
                <a16:creationId xmlns:a16="http://schemas.microsoft.com/office/drawing/2014/main" id="{945DB0B6-27B1-4781-B5E2-331F44E7DA0F}"/>
              </a:ext>
            </a:extLst>
          </p:cNvPr>
          <p:cNvSpPr>
            <a:spLocks noGrp="1"/>
          </p:cNvSpPr>
          <p:nvPr>
            <p:ph type="sldNum" sz="quarter" idx="12"/>
          </p:nvPr>
        </p:nvSpPr>
        <p:spPr/>
        <p:txBody>
          <a:bodyPr/>
          <a:lstStyle/>
          <a:p>
            <a:fld id="{640ECDC3-DA81-4D08-AED5-0ECAECAA6993}" type="slidenum">
              <a:rPr lang="en-US" smtClean="0"/>
              <a:t>16</a:t>
            </a:fld>
            <a:endParaRPr lang="en-US"/>
          </a:p>
        </p:txBody>
      </p:sp>
    </p:spTree>
    <p:extLst>
      <p:ext uri="{BB962C8B-B14F-4D97-AF65-F5344CB8AC3E}">
        <p14:creationId xmlns:p14="http://schemas.microsoft.com/office/powerpoint/2010/main" val="3830540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2674A-914A-46BE-A404-701F0F761740}"/>
              </a:ext>
            </a:extLst>
          </p:cNvPr>
          <p:cNvSpPr>
            <a:spLocks noGrp="1"/>
          </p:cNvSpPr>
          <p:nvPr>
            <p:ph type="title"/>
          </p:nvPr>
        </p:nvSpPr>
        <p:spPr/>
        <p:txBody>
          <a:bodyPr>
            <a:normAutofit/>
          </a:bodyPr>
          <a:lstStyle/>
          <a:p>
            <a:pPr algn="just"/>
            <a:r>
              <a:rPr lang="en-US" sz="2400" dirty="0"/>
              <a:t>To test whether your installations have been completed successfully, ensure that the following section of Python code results in no errors.</a:t>
            </a:r>
          </a:p>
        </p:txBody>
      </p:sp>
      <p:sp>
        <p:nvSpPr>
          <p:cNvPr id="3" name="Content Placeholder 2">
            <a:extLst>
              <a:ext uri="{FF2B5EF4-FFF2-40B4-BE49-F238E27FC236}">
                <a16:creationId xmlns:a16="http://schemas.microsoft.com/office/drawing/2014/main" id="{3E3966BF-9723-4F99-93E5-EC1E39944455}"/>
              </a:ext>
            </a:extLst>
          </p:cNvPr>
          <p:cNvSpPr>
            <a:spLocks noGrp="1"/>
          </p:cNvSpPr>
          <p:nvPr>
            <p:ph idx="1"/>
          </p:nvPr>
        </p:nvSpPr>
        <p:spPr>
          <a:xfrm>
            <a:off x="2589212" y="2133600"/>
            <a:ext cx="8915400" cy="3777622"/>
          </a:xfrm>
        </p:spPr>
        <p:txBody>
          <a:bodyPr/>
          <a:lstStyle/>
          <a:p>
            <a:endParaRPr lang="en-US" dirty="0"/>
          </a:p>
          <a:p>
            <a:r>
              <a:rPr lang="en-US" dirty="0"/>
              <a:t>&gt;&gt;&gt; import gym</a:t>
            </a:r>
          </a:p>
          <a:p>
            <a:r>
              <a:rPr lang="en-US" dirty="0"/>
              <a:t>&gt;&gt;&gt; </a:t>
            </a:r>
            <a:r>
              <a:rPr lang="en-US" dirty="0" err="1"/>
              <a:t>gym.make</a:t>
            </a:r>
            <a:r>
              <a:rPr lang="en-US" dirty="0"/>
              <a:t>('CartPole-v1')</a:t>
            </a:r>
          </a:p>
          <a:p>
            <a:endParaRPr lang="en-US" dirty="0"/>
          </a:p>
        </p:txBody>
      </p:sp>
      <p:sp>
        <p:nvSpPr>
          <p:cNvPr id="5" name="Slide Number Placeholder 4">
            <a:extLst>
              <a:ext uri="{FF2B5EF4-FFF2-40B4-BE49-F238E27FC236}">
                <a16:creationId xmlns:a16="http://schemas.microsoft.com/office/drawing/2014/main" id="{929FEF77-2C2D-44CD-86B8-76643EFF4FD2}"/>
              </a:ext>
            </a:extLst>
          </p:cNvPr>
          <p:cNvSpPr>
            <a:spLocks noGrp="1"/>
          </p:cNvSpPr>
          <p:nvPr>
            <p:ph type="sldNum" sz="quarter" idx="12"/>
          </p:nvPr>
        </p:nvSpPr>
        <p:spPr/>
        <p:txBody>
          <a:bodyPr/>
          <a:lstStyle/>
          <a:p>
            <a:fld id="{640ECDC3-DA81-4D08-AED5-0ECAECAA6993}" type="slidenum">
              <a:rPr lang="en-US" smtClean="0"/>
              <a:t>17</a:t>
            </a:fld>
            <a:endParaRPr lang="en-US"/>
          </a:p>
        </p:txBody>
      </p:sp>
    </p:spTree>
    <p:extLst>
      <p:ext uri="{BB962C8B-B14F-4D97-AF65-F5344CB8AC3E}">
        <p14:creationId xmlns:p14="http://schemas.microsoft.com/office/powerpoint/2010/main" val="3825657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541B0-BAB3-4718-BE2F-B2F0A2D90374}"/>
              </a:ext>
            </a:extLst>
          </p:cNvPr>
          <p:cNvSpPr>
            <a:spLocks noGrp="1"/>
          </p:cNvSpPr>
          <p:nvPr>
            <p:ph type="title"/>
          </p:nvPr>
        </p:nvSpPr>
        <p:spPr/>
        <p:txBody>
          <a:bodyPr/>
          <a:lstStyle/>
          <a:p>
            <a:r>
              <a:rPr lang="en-US" dirty="0"/>
              <a:t>Basic Functionality of the Gym</a:t>
            </a:r>
          </a:p>
        </p:txBody>
      </p:sp>
      <p:sp>
        <p:nvSpPr>
          <p:cNvPr id="3" name="Content Placeholder 2">
            <a:extLst>
              <a:ext uri="{FF2B5EF4-FFF2-40B4-BE49-F238E27FC236}">
                <a16:creationId xmlns:a16="http://schemas.microsoft.com/office/drawing/2014/main" id="{A2FAC629-CAB9-41AF-BC02-6E80431210FE}"/>
              </a:ext>
            </a:extLst>
          </p:cNvPr>
          <p:cNvSpPr>
            <a:spLocks noGrp="1"/>
          </p:cNvSpPr>
          <p:nvPr>
            <p:ph idx="1"/>
          </p:nvPr>
        </p:nvSpPr>
        <p:spPr/>
        <p:txBody>
          <a:bodyPr>
            <a:normAutofit fontScale="77500" lnSpcReduction="20000"/>
          </a:bodyPr>
          <a:lstStyle/>
          <a:p>
            <a:pPr>
              <a:buFont typeface="+mj-lt"/>
              <a:buAutoNum type="arabicPeriod"/>
            </a:pPr>
            <a:r>
              <a:rPr lang="en-US" b="1" dirty="0" err="1"/>
              <a:t>gym.make</a:t>
            </a:r>
            <a:r>
              <a:rPr lang="en-US" b="1" dirty="0"/>
              <a:t>(</a:t>
            </a:r>
            <a:r>
              <a:rPr lang="en-US" b="1" dirty="0" err="1"/>
              <a:t>env_id</a:t>
            </a:r>
            <a:r>
              <a:rPr lang="en-US" b="1" dirty="0"/>
              <a:t>):</a:t>
            </a:r>
            <a:r>
              <a:rPr lang="en-US" dirty="0"/>
              <a:t> is used to create an instance of the target environment</a:t>
            </a:r>
          </a:p>
          <a:p>
            <a:pPr lvl="1"/>
            <a:r>
              <a:rPr lang="en-US" dirty="0"/>
              <a:t> import gym</a:t>
            </a:r>
          </a:p>
          <a:p>
            <a:pPr lvl="1"/>
            <a:r>
              <a:rPr lang="en-US" dirty="0"/>
              <a:t> env = </a:t>
            </a:r>
            <a:r>
              <a:rPr lang="en-US" dirty="0" err="1"/>
              <a:t>gym.make</a:t>
            </a:r>
            <a:r>
              <a:rPr lang="en-US" dirty="0"/>
              <a:t>('CartPole-v1’)</a:t>
            </a:r>
          </a:p>
          <a:p>
            <a:pPr>
              <a:buFont typeface="+mj-lt"/>
              <a:buAutoNum type="arabicPeriod"/>
            </a:pPr>
            <a:r>
              <a:rPr lang="en-US" b="1" dirty="0" err="1"/>
              <a:t>env.reset</a:t>
            </a:r>
            <a:r>
              <a:rPr lang="en-US" b="1" dirty="0"/>
              <a:t>():</a:t>
            </a:r>
            <a:r>
              <a:rPr lang="en-US" dirty="0"/>
              <a:t> is the first function to be called, before any interactions can be performed between the agent and the environment. It </a:t>
            </a:r>
            <a:r>
              <a:rPr lang="en-US" dirty="0" err="1"/>
              <a:t>initialises</a:t>
            </a:r>
            <a:r>
              <a:rPr lang="en-US" dirty="0"/>
              <a:t> the environment by placing the agent at the start position, and in turn returns the initial observation, </a:t>
            </a:r>
            <a:r>
              <a:rPr lang="en-US" dirty="0" err="1"/>
              <a:t>i.e</a:t>
            </a:r>
            <a:r>
              <a:rPr lang="en-US" dirty="0"/>
              <a:t> the state of the environment.</a:t>
            </a:r>
          </a:p>
          <a:p>
            <a:pPr lvl="1"/>
            <a:r>
              <a:rPr lang="en-US" dirty="0"/>
              <a:t>state=</a:t>
            </a:r>
            <a:r>
              <a:rPr lang="en-US" dirty="0" err="1"/>
              <a:t>env.reset</a:t>
            </a:r>
            <a:r>
              <a:rPr lang="en-US" dirty="0"/>
              <a:t>()</a:t>
            </a:r>
          </a:p>
          <a:p>
            <a:pPr>
              <a:buFont typeface="+mj-lt"/>
              <a:buAutoNum type="arabicPeriod"/>
            </a:pPr>
            <a:r>
              <a:rPr lang="en-US" b="1" dirty="0" err="1"/>
              <a:t>env.step</a:t>
            </a:r>
            <a:r>
              <a:rPr lang="en-US" b="1" dirty="0"/>
              <a:t>(action):</a:t>
            </a:r>
            <a:r>
              <a:rPr lang="en-US" dirty="0"/>
              <a:t> performs the agent action, passed as an argument to the function, within the environment and returns the next state, reward, done and info. Next state contains the observation of the environment that has resulted from the agent performing the action in the environment. The reward acts as a signal to guide the agent towards learning more of the </a:t>
            </a:r>
            <a:r>
              <a:rPr lang="en-US" dirty="0" err="1"/>
              <a:t>behaviour</a:t>
            </a:r>
            <a:r>
              <a:rPr lang="en-US" dirty="0"/>
              <a:t> that accomplishes the desired task, while suppressing the actions that cause the agent to stray away from the goal. Done is a </a:t>
            </a:r>
            <a:r>
              <a:rPr lang="en-US" dirty="0" err="1"/>
              <a:t>boolean</a:t>
            </a:r>
            <a:r>
              <a:rPr lang="en-US" dirty="0"/>
              <a:t> flag that determines whether the terminal state has been reached or not. Info is used to capture additional information from the environment, and is usually an empty dictionary.</a:t>
            </a:r>
          </a:p>
          <a:p>
            <a:pPr lvl="1"/>
            <a:r>
              <a:rPr lang="en-US" dirty="0" err="1"/>
              <a:t>next_state</a:t>
            </a:r>
            <a:r>
              <a:rPr lang="en-US" dirty="0"/>
              <a:t>, reward, done, info = </a:t>
            </a:r>
            <a:r>
              <a:rPr lang="en-US" dirty="0" err="1"/>
              <a:t>env.step</a:t>
            </a:r>
            <a:r>
              <a:rPr lang="en-US" dirty="0"/>
              <a:t>(action)</a:t>
            </a:r>
          </a:p>
          <a:p>
            <a:pPr>
              <a:buFont typeface="+mj-lt"/>
              <a:buAutoNum type="arabicPeriod"/>
            </a:pPr>
            <a:endParaRPr lang="en-US" dirty="0"/>
          </a:p>
        </p:txBody>
      </p:sp>
      <p:sp>
        <p:nvSpPr>
          <p:cNvPr id="4" name="Slide Number Placeholder 3">
            <a:extLst>
              <a:ext uri="{FF2B5EF4-FFF2-40B4-BE49-F238E27FC236}">
                <a16:creationId xmlns:a16="http://schemas.microsoft.com/office/drawing/2014/main" id="{C047FE4E-CD54-471A-B47C-14E0539405C0}"/>
              </a:ext>
            </a:extLst>
          </p:cNvPr>
          <p:cNvSpPr>
            <a:spLocks noGrp="1"/>
          </p:cNvSpPr>
          <p:nvPr>
            <p:ph type="sldNum" sz="quarter" idx="12"/>
          </p:nvPr>
        </p:nvSpPr>
        <p:spPr/>
        <p:txBody>
          <a:bodyPr/>
          <a:lstStyle/>
          <a:p>
            <a:fld id="{640ECDC3-DA81-4D08-AED5-0ECAECAA6993}" type="slidenum">
              <a:rPr lang="en-US" smtClean="0"/>
              <a:t>18</a:t>
            </a:fld>
            <a:endParaRPr lang="en-US"/>
          </a:p>
        </p:txBody>
      </p:sp>
    </p:spTree>
    <p:extLst>
      <p:ext uri="{BB962C8B-B14F-4D97-AF65-F5344CB8AC3E}">
        <p14:creationId xmlns:p14="http://schemas.microsoft.com/office/powerpoint/2010/main" val="348764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64040-440E-46A1-BFE7-C753CDD5CB65}"/>
              </a:ext>
            </a:extLst>
          </p:cNvPr>
          <p:cNvSpPr>
            <a:spLocks noGrp="1"/>
          </p:cNvSpPr>
          <p:nvPr>
            <p:ph type="title"/>
          </p:nvPr>
        </p:nvSpPr>
        <p:spPr/>
        <p:txBody>
          <a:bodyPr/>
          <a:lstStyle/>
          <a:p>
            <a:r>
              <a:rPr lang="en-US" dirty="0"/>
              <a:t>Basic Functionality of the Gym </a:t>
            </a:r>
            <a:r>
              <a:rPr lang="en-US" dirty="0" err="1"/>
              <a:t>contd</a:t>
            </a:r>
            <a:r>
              <a:rPr lang="en-US" dirty="0"/>
              <a:t>….</a:t>
            </a:r>
          </a:p>
        </p:txBody>
      </p:sp>
      <p:sp>
        <p:nvSpPr>
          <p:cNvPr id="3" name="Content Placeholder 2">
            <a:extLst>
              <a:ext uri="{FF2B5EF4-FFF2-40B4-BE49-F238E27FC236}">
                <a16:creationId xmlns:a16="http://schemas.microsoft.com/office/drawing/2014/main" id="{5C26EA86-5221-4C8D-80E3-B6AD3A52CE21}"/>
              </a:ext>
            </a:extLst>
          </p:cNvPr>
          <p:cNvSpPr>
            <a:spLocks noGrp="1"/>
          </p:cNvSpPr>
          <p:nvPr>
            <p:ph idx="1"/>
          </p:nvPr>
        </p:nvSpPr>
        <p:spPr/>
        <p:txBody>
          <a:bodyPr/>
          <a:lstStyle/>
          <a:p>
            <a:pPr marL="0" indent="0">
              <a:buNone/>
            </a:pPr>
            <a:r>
              <a:rPr lang="en-US" dirty="0"/>
              <a:t>4. </a:t>
            </a:r>
            <a:r>
              <a:rPr lang="en-US" b="1" dirty="0" err="1"/>
              <a:t>env.render</a:t>
            </a:r>
            <a:r>
              <a:rPr lang="en-US" b="1" dirty="0"/>
              <a:t>():</a:t>
            </a:r>
            <a:r>
              <a:rPr lang="en-US" dirty="0"/>
              <a:t> is useful for studying how the agent is interacting with the environment. It renders the environment states as RGB frames, which appear to the human eye as a video depicting agent-environment interactions.</a:t>
            </a:r>
          </a:p>
          <a:p>
            <a:pPr marL="0" indent="0">
              <a:buNone/>
            </a:pPr>
            <a:r>
              <a:rPr lang="en-US" dirty="0"/>
              <a:t>	</a:t>
            </a:r>
            <a:r>
              <a:rPr lang="en-US" dirty="0" err="1"/>
              <a:t>env.render</a:t>
            </a:r>
            <a:r>
              <a:rPr lang="en-US" dirty="0"/>
              <a:t>()</a:t>
            </a:r>
          </a:p>
          <a:p>
            <a:pPr marL="0" indent="0">
              <a:buNone/>
            </a:pPr>
            <a:r>
              <a:rPr lang="en-US" dirty="0"/>
              <a:t>5. </a:t>
            </a:r>
            <a:r>
              <a:rPr lang="en-US" b="1" dirty="0" err="1"/>
              <a:t>env.close</a:t>
            </a:r>
            <a:r>
              <a:rPr lang="en-US" b="1" dirty="0"/>
              <a:t>():</a:t>
            </a:r>
            <a:r>
              <a:rPr lang="en-US" dirty="0"/>
              <a:t> performs the necessary cleanup to close the environment. By default, environments usually close themselves when the program exits, however, using </a:t>
            </a:r>
            <a:r>
              <a:rPr lang="en-US" dirty="0" err="1"/>
              <a:t>env.render</a:t>
            </a:r>
            <a:r>
              <a:rPr lang="en-US" dirty="0"/>
              <a:t> might cause the program to throw out an error message while it exits, and this can be avoided using </a:t>
            </a:r>
            <a:r>
              <a:rPr lang="en-US" dirty="0" err="1"/>
              <a:t>env.close</a:t>
            </a:r>
            <a:r>
              <a:rPr lang="en-US" dirty="0"/>
              <a:t>().</a:t>
            </a:r>
          </a:p>
          <a:p>
            <a:pPr marL="0" indent="0">
              <a:buNone/>
            </a:pPr>
            <a:r>
              <a:rPr lang="en-US" dirty="0"/>
              <a:t>     </a:t>
            </a:r>
            <a:r>
              <a:rPr lang="en-US" dirty="0" err="1"/>
              <a:t>env.close</a:t>
            </a:r>
            <a:r>
              <a:rPr lang="en-US" dirty="0"/>
              <a:t>()</a:t>
            </a:r>
          </a:p>
        </p:txBody>
      </p:sp>
      <p:sp>
        <p:nvSpPr>
          <p:cNvPr id="4" name="Slide Number Placeholder 3">
            <a:extLst>
              <a:ext uri="{FF2B5EF4-FFF2-40B4-BE49-F238E27FC236}">
                <a16:creationId xmlns:a16="http://schemas.microsoft.com/office/drawing/2014/main" id="{F27C3249-18C7-4729-B123-AD5CBE3559AA}"/>
              </a:ext>
            </a:extLst>
          </p:cNvPr>
          <p:cNvSpPr>
            <a:spLocks noGrp="1"/>
          </p:cNvSpPr>
          <p:nvPr>
            <p:ph type="sldNum" sz="quarter" idx="12"/>
          </p:nvPr>
        </p:nvSpPr>
        <p:spPr/>
        <p:txBody>
          <a:bodyPr/>
          <a:lstStyle/>
          <a:p>
            <a:fld id="{640ECDC3-DA81-4D08-AED5-0ECAECAA6993}" type="slidenum">
              <a:rPr lang="en-US" smtClean="0"/>
              <a:t>19</a:t>
            </a:fld>
            <a:endParaRPr lang="en-US"/>
          </a:p>
        </p:txBody>
      </p:sp>
    </p:spTree>
    <p:extLst>
      <p:ext uri="{BB962C8B-B14F-4D97-AF65-F5344CB8AC3E}">
        <p14:creationId xmlns:p14="http://schemas.microsoft.com/office/powerpoint/2010/main" val="764330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A0589-451F-4896-929A-BE67739CBC28}"/>
              </a:ext>
            </a:extLst>
          </p:cNvPr>
          <p:cNvSpPr>
            <a:spLocks noGrp="1"/>
          </p:cNvSpPr>
          <p:nvPr>
            <p:ph type="title"/>
          </p:nvPr>
        </p:nvSpPr>
        <p:spPr/>
        <p:txBody>
          <a:bodyPr/>
          <a:lstStyle/>
          <a:p>
            <a:r>
              <a:rPr lang="en-US" dirty="0" err="1"/>
              <a:t>OutLines</a:t>
            </a:r>
            <a:endParaRPr lang="en-US" dirty="0"/>
          </a:p>
        </p:txBody>
      </p:sp>
      <p:sp>
        <p:nvSpPr>
          <p:cNvPr id="3" name="Content Placeholder 2">
            <a:extLst>
              <a:ext uri="{FF2B5EF4-FFF2-40B4-BE49-F238E27FC236}">
                <a16:creationId xmlns:a16="http://schemas.microsoft.com/office/drawing/2014/main" id="{4E8B1A23-36D6-4504-9071-CF89B4A391AD}"/>
              </a:ext>
            </a:extLst>
          </p:cNvPr>
          <p:cNvSpPr>
            <a:spLocks noGrp="1"/>
          </p:cNvSpPr>
          <p:nvPr>
            <p:ph idx="1"/>
          </p:nvPr>
        </p:nvSpPr>
        <p:spPr/>
        <p:txBody>
          <a:bodyPr/>
          <a:lstStyle/>
          <a:p>
            <a:r>
              <a:rPr lang="en-US" dirty="0"/>
              <a:t>RL Setup</a:t>
            </a:r>
          </a:p>
          <a:p>
            <a:pPr lvl="1"/>
            <a:r>
              <a:rPr lang="en-US" dirty="0"/>
              <a:t>Explanation</a:t>
            </a:r>
          </a:p>
          <a:p>
            <a:pPr lvl="1"/>
            <a:r>
              <a:rPr lang="en-US" dirty="0"/>
              <a:t>Example</a:t>
            </a:r>
          </a:p>
          <a:p>
            <a:r>
              <a:rPr lang="en-US" dirty="0" err="1"/>
              <a:t>OpenAI</a:t>
            </a:r>
            <a:r>
              <a:rPr lang="en-US" dirty="0"/>
              <a:t> Gym</a:t>
            </a:r>
          </a:p>
          <a:p>
            <a:pPr lvl="1"/>
            <a:r>
              <a:rPr lang="en-US" dirty="0"/>
              <a:t>Environments</a:t>
            </a:r>
          </a:p>
          <a:p>
            <a:pPr lvl="1"/>
            <a:r>
              <a:rPr lang="en-US" dirty="0"/>
              <a:t>Installation of </a:t>
            </a:r>
            <a:r>
              <a:rPr lang="en-US" dirty="0" err="1"/>
              <a:t>OpenAI</a:t>
            </a:r>
            <a:r>
              <a:rPr lang="en-US" dirty="0"/>
              <a:t> Gym</a:t>
            </a:r>
          </a:p>
          <a:p>
            <a:pPr lvl="1"/>
            <a:r>
              <a:rPr lang="en-US" dirty="0"/>
              <a:t>Basic functionality of GYM</a:t>
            </a:r>
          </a:p>
          <a:p>
            <a:r>
              <a:rPr lang="en-US" dirty="0"/>
              <a:t>Practical Example</a:t>
            </a:r>
          </a:p>
          <a:p>
            <a:pPr lvl="1"/>
            <a:endParaRPr lang="en-US" dirty="0"/>
          </a:p>
        </p:txBody>
      </p:sp>
      <p:sp>
        <p:nvSpPr>
          <p:cNvPr id="4" name="Slide Number Placeholder 3">
            <a:extLst>
              <a:ext uri="{FF2B5EF4-FFF2-40B4-BE49-F238E27FC236}">
                <a16:creationId xmlns:a16="http://schemas.microsoft.com/office/drawing/2014/main" id="{71E08C0D-3649-4257-AFE5-A981D47AA87B}"/>
              </a:ext>
            </a:extLst>
          </p:cNvPr>
          <p:cNvSpPr>
            <a:spLocks noGrp="1"/>
          </p:cNvSpPr>
          <p:nvPr>
            <p:ph type="sldNum" sz="quarter" idx="12"/>
          </p:nvPr>
        </p:nvSpPr>
        <p:spPr/>
        <p:txBody>
          <a:bodyPr/>
          <a:lstStyle/>
          <a:p>
            <a:fld id="{640ECDC3-DA81-4D08-AED5-0ECAECAA6993}" type="slidenum">
              <a:rPr lang="en-US" smtClean="0"/>
              <a:t>2</a:t>
            </a:fld>
            <a:endParaRPr lang="en-US"/>
          </a:p>
        </p:txBody>
      </p:sp>
    </p:spTree>
    <p:extLst>
      <p:ext uri="{BB962C8B-B14F-4D97-AF65-F5344CB8AC3E}">
        <p14:creationId xmlns:p14="http://schemas.microsoft.com/office/powerpoint/2010/main" val="1465595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9DFBE-73E1-4FE2-BA38-77E29060BC93}"/>
              </a:ext>
            </a:extLst>
          </p:cNvPr>
          <p:cNvSpPr>
            <a:spLocks noGrp="1"/>
          </p:cNvSpPr>
          <p:nvPr>
            <p:ph type="title"/>
          </p:nvPr>
        </p:nvSpPr>
        <p:spPr/>
        <p:txBody>
          <a:bodyPr/>
          <a:lstStyle/>
          <a:p>
            <a:r>
              <a:rPr lang="en-US" dirty="0"/>
              <a:t>Basic Functionality of the Gym </a:t>
            </a:r>
            <a:r>
              <a:rPr lang="en-US" dirty="0" err="1"/>
              <a:t>contd</a:t>
            </a:r>
            <a:r>
              <a:rPr lang="en-US" dirty="0"/>
              <a:t>….</a:t>
            </a:r>
          </a:p>
        </p:txBody>
      </p:sp>
      <p:sp>
        <p:nvSpPr>
          <p:cNvPr id="3" name="Content Placeholder 2">
            <a:extLst>
              <a:ext uri="{FF2B5EF4-FFF2-40B4-BE49-F238E27FC236}">
                <a16:creationId xmlns:a16="http://schemas.microsoft.com/office/drawing/2014/main" id="{DFA8CB10-1FF4-41DC-90F0-0672E35F9EC2}"/>
              </a:ext>
            </a:extLst>
          </p:cNvPr>
          <p:cNvSpPr>
            <a:spLocks noGrp="1"/>
          </p:cNvSpPr>
          <p:nvPr>
            <p:ph idx="1"/>
          </p:nvPr>
        </p:nvSpPr>
        <p:spPr>
          <a:xfrm>
            <a:off x="2589212" y="1733909"/>
            <a:ext cx="8915400" cy="4571999"/>
          </a:xfrm>
        </p:spPr>
        <p:txBody>
          <a:bodyPr>
            <a:normAutofit fontScale="77500" lnSpcReduction="20000"/>
          </a:bodyPr>
          <a:lstStyle/>
          <a:p>
            <a:pPr marL="0" indent="0">
              <a:buNone/>
            </a:pPr>
            <a:r>
              <a:rPr lang="en-US" dirty="0"/>
              <a:t>6.</a:t>
            </a:r>
            <a:r>
              <a:rPr lang="en-US" b="1" dirty="0"/>
              <a:t> </a:t>
            </a:r>
            <a:r>
              <a:rPr lang="en-US" b="1" dirty="0" err="1"/>
              <a:t>env.action_space</a:t>
            </a:r>
            <a:r>
              <a:rPr lang="en-US" dirty="0"/>
              <a:t> and </a:t>
            </a:r>
            <a:r>
              <a:rPr lang="en-US" b="1" dirty="0" err="1"/>
              <a:t>env.observation_space</a:t>
            </a:r>
            <a:r>
              <a:rPr lang="en-US" dirty="0"/>
              <a:t>: are instance variables that define the type and range of the states that the agent can observe and actions that the agent can perform. The two most common types of space are '</a:t>
            </a:r>
            <a:r>
              <a:rPr lang="en-US" b="1" dirty="0"/>
              <a:t>Box</a:t>
            </a:r>
            <a:r>
              <a:rPr lang="en-US" dirty="0"/>
              <a:t>', which is used for the continuous domain, and '</a:t>
            </a:r>
            <a:r>
              <a:rPr lang="en-US" b="1" dirty="0"/>
              <a:t>Discrete</a:t>
            </a:r>
            <a:r>
              <a:rPr lang="en-US" dirty="0"/>
              <a:t>’.</a:t>
            </a:r>
          </a:p>
          <a:p>
            <a:pPr marL="0" indent="0">
              <a:buNone/>
            </a:pPr>
            <a:r>
              <a:rPr lang="en-US" dirty="0"/>
              <a:t>	</a:t>
            </a:r>
            <a:r>
              <a:rPr lang="en-US" dirty="0" err="1"/>
              <a:t>env.action_space</a:t>
            </a:r>
            <a:endParaRPr lang="en-US" dirty="0"/>
          </a:p>
          <a:p>
            <a:pPr marL="0" indent="0">
              <a:buNone/>
            </a:pPr>
            <a:r>
              <a:rPr lang="en-US" dirty="0"/>
              <a:t>	</a:t>
            </a:r>
            <a:r>
              <a:rPr lang="en-US" dirty="0" err="1"/>
              <a:t>env.observation_space</a:t>
            </a:r>
            <a:endParaRPr lang="en-US" dirty="0"/>
          </a:p>
          <a:p>
            <a:pPr marL="0" indent="0">
              <a:buNone/>
            </a:pPr>
            <a:endParaRPr lang="en-US" dirty="0"/>
          </a:p>
          <a:p>
            <a:r>
              <a:rPr lang="en-US" dirty="0"/>
              <a:t>For example, in the </a:t>
            </a:r>
            <a:r>
              <a:rPr lang="en-US" dirty="0" err="1"/>
              <a:t>CartPole</a:t>
            </a:r>
            <a:r>
              <a:rPr lang="en-US" dirty="0"/>
              <a:t> environment, at each step, the agent receives as input an array of real numbers of size 4 as the state information and can perform 2 actions, as indicated by Box(4,) and Discrete(2) respectively.</a:t>
            </a:r>
          </a:p>
          <a:p>
            <a:pPr marL="0" indent="0">
              <a:buNone/>
            </a:pPr>
            <a:endParaRPr lang="en-US" dirty="0"/>
          </a:p>
          <a:p>
            <a:pPr marL="0" indent="0">
              <a:buNone/>
            </a:pPr>
            <a:r>
              <a:rPr lang="en-US" dirty="0"/>
              <a:t>&gt;&gt;&gt; import gym</a:t>
            </a:r>
          </a:p>
          <a:p>
            <a:pPr marL="0" indent="0">
              <a:buNone/>
            </a:pPr>
            <a:r>
              <a:rPr lang="en-US" dirty="0"/>
              <a:t>&gt;&gt;&gt; env = </a:t>
            </a:r>
            <a:r>
              <a:rPr lang="en-US" dirty="0" err="1"/>
              <a:t>gym.make</a:t>
            </a:r>
            <a:r>
              <a:rPr lang="en-US" dirty="0"/>
              <a:t>('CartPole-v0')</a:t>
            </a:r>
          </a:p>
          <a:p>
            <a:pPr marL="0" indent="0">
              <a:buNone/>
            </a:pPr>
            <a:r>
              <a:rPr lang="en-US" dirty="0"/>
              <a:t>&gt;&gt;&gt; </a:t>
            </a:r>
            <a:r>
              <a:rPr lang="en-US" dirty="0" err="1"/>
              <a:t>env.action_space</a:t>
            </a:r>
            <a:endParaRPr lang="en-US" dirty="0"/>
          </a:p>
          <a:p>
            <a:pPr marL="0" indent="0">
              <a:buNone/>
            </a:pPr>
            <a:r>
              <a:rPr lang="en-US" dirty="0"/>
              <a:t>Discrete(2)</a:t>
            </a:r>
          </a:p>
          <a:p>
            <a:pPr marL="0" indent="0">
              <a:buNone/>
            </a:pPr>
            <a:r>
              <a:rPr lang="en-US" dirty="0"/>
              <a:t>&gt;&gt;&gt; </a:t>
            </a:r>
            <a:r>
              <a:rPr lang="en-US" dirty="0" err="1"/>
              <a:t>env.observation_space</a:t>
            </a:r>
            <a:endParaRPr lang="en-US" dirty="0"/>
          </a:p>
          <a:p>
            <a:pPr marL="0" indent="0">
              <a:buNone/>
            </a:pPr>
            <a:r>
              <a:rPr lang="en-US" dirty="0"/>
              <a:t>Box([-4.8000002e+00 -3.4028235e+38 -4.1887903e-01 -3.4028235e+38], [4.8000002e+00 3.4028235e+38 4.1887903e-01 3.4028235e+38], (4,), float32)</a:t>
            </a:r>
          </a:p>
        </p:txBody>
      </p:sp>
      <p:sp>
        <p:nvSpPr>
          <p:cNvPr id="4" name="Slide Number Placeholder 3">
            <a:extLst>
              <a:ext uri="{FF2B5EF4-FFF2-40B4-BE49-F238E27FC236}">
                <a16:creationId xmlns:a16="http://schemas.microsoft.com/office/drawing/2014/main" id="{4482CDBD-E96C-4C11-BD3E-BD41FB49BB54}"/>
              </a:ext>
            </a:extLst>
          </p:cNvPr>
          <p:cNvSpPr>
            <a:spLocks noGrp="1"/>
          </p:cNvSpPr>
          <p:nvPr>
            <p:ph type="sldNum" sz="quarter" idx="12"/>
          </p:nvPr>
        </p:nvSpPr>
        <p:spPr/>
        <p:txBody>
          <a:bodyPr/>
          <a:lstStyle/>
          <a:p>
            <a:fld id="{640ECDC3-DA81-4D08-AED5-0ECAECAA6993}" type="slidenum">
              <a:rPr lang="en-US" smtClean="0"/>
              <a:t>20</a:t>
            </a:fld>
            <a:endParaRPr lang="en-US"/>
          </a:p>
        </p:txBody>
      </p:sp>
    </p:spTree>
    <p:extLst>
      <p:ext uri="{BB962C8B-B14F-4D97-AF65-F5344CB8AC3E}">
        <p14:creationId xmlns:p14="http://schemas.microsoft.com/office/powerpoint/2010/main" val="4173618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7F9AA-6866-49D4-8B37-4A1C5ECBC07E}"/>
              </a:ext>
            </a:extLst>
          </p:cNvPr>
          <p:cNvSpPr>
            <a:spLocks noGrp="1"/>
          </p:cNvSpPr>
          <p:nvPr>
            <p:ph type="title"/>
          </p:nvPr>
        </p:nvSpPr>
        <p:spPr/>
        <p:txBody>
          <a:bodyPr/>
          <a:lstStyle/>
          <a:p>
            <a:r>
              <a:rPr lang="en-US" dirty="0"/>
              <a:t>Basic Functionality of the Gym </a:t>
            </a:r>
            <a:r>
              <a:rPr lang="en-US" dirty="0" err="1"/>
              <a:t>contd</a:t>
            </a:r>
            <a:r>
              <a:rPr lang="en-US" dirty="0"/>
              <a:t>….</a:t>
            </a:r>
          </a:p>
        </p:txBody>
      </p:sp>
      <p:sp>
        <p:nvSpPr>
          <p:cNvPr id="3" name="Content Placeholder 2">
            <a:extLst>
              <a:ext uri="{FF2B5EF4-FFF2-40B4-BE49-F238E27FC236}">
                <a16:creationId xmlns:a16="http://schemas.microsoft.com/office/drawing/2014/main" id="{62678882-E36A-4192-A217-44C99263259D}"/>
              </a:ext>
            </a:extLst>
          </p:cNvPr>
          <p:cNvSpPr>
            <a:spLocks noGrp="1"/>
          </p:cNvSpPr>
          <p:nvPr>
            <p:ph idx="1"/>
          </p:nvPr>
        </p:nvSpPr>
        <p:spPr/>
        <p:txBody>
          <a:bodyPr>
            <a:normAutofit fontScale="77500" lnSpcReduction="20000"/>
          </a:bodyPr>
          <a:lstStyle/>
          <a:p>
            <a:r>
              <a:rPr lang="en-US" dirty="0"/>
              <a:t>Additionally, you can determine the range of values that </a:t>
            </a:r>
            <a:r>
              <a:rPr lang="en-US" dirty="0" err="1"/>
              <a:t>action_space</a:t>
            </a:r>
            <a:r>
              <a:rPr lang="en-US" dirty="0"/>
              <a:t> and </a:t>
            </a:r>
            <a:r>
              <a:rPr lang="en-US" dirty="0" err="1"/>
              <a:t>observation_space</a:t>
            </a:r>
            <a:r>
              <a:rPr lang="en-US" dirty="0"/>
              <a:t> can take. To determine the range for Discrete space, use the '</a:t>
            </a:r>
            <a:r>
              <a:rPr lang="en-US" b="1" dirty="0"/>
              <a:t>n</a:t>
            </a:r>
            <a:r>
              <a:rPr lang="en-US" dirty="0"/>
              <a:t>' instance variable. For the </a:t>
            </a:r>
            <a:r>
              <a:rPr lang="en-US" dirty="0" err="1"/>
              <a:t>CartPole</a:t>
            </a:r>
            <a:r>
              <a:rPr lang="en-US" dirty="0"/>
              <a:t> environment, using the 'n' instance variable with </a:t>
            </a:r>
            <a:r>
              <a:rPr lang="en-US" dirty="0" err="1"/>
              <a:t>action_space</a:t>
            </a:r>
            <a:r>
              <a:rPr lang="en-US" dirty="0"/>
              <a:t> would return '2', which means the agent can take two actions which are represented as 0 and 1. Similarly, for the Box space, as represented by the </a:t>
            </a:r>
            <a:r>
              <a:rPr lang="en-US" dirty="0" err="1"/>
              <a:t>observation_space</a:t>
            </a:r>
            <a:r>
              <a:rPr lang="en-US" dirty="0"/>
              <a:t> in the </a:t>
            </a:r>
            <a:r>
              <a:rPr lang="en-US" dirty="0" err="1"/>
              <a:t>CartPole</a:t>
            </a:r>
            <a:r>
              <a:rPr lang="en-US" dirty="0"/>
              <a:t> example, '</a:t>
            </a:r>
            <a:r>
              <a:rPr lang="en-US" b="1" dirty="0"/>
              <a:t>high</a:t>
            </a:r>
            <a:r>
              <a:rPr lang="en-US" dirty="0"/>
              <a:t>' and '</a:t>
            </a:r>
            <a:r>
              <a:rPr lang="en-US" b="1" dirty="0"/>
              <a:t>low</a:t>
            </a:r>
            <a:r>
              <a:rPr lang="en-US" dirty="0"/>
              <a:t>' are used to determine the upper and lower bounds.</a:t>
            </a:r>
          </a:p>
          <a:p>
            <a:pPr marL="0" indent="0">
              <a:buNone/>
            </a:pPr>
            <a:r>
              <a:rPr lang="en-US" dirty="0"/>
              <a:t>&gt;&gt;&gt; </a:t>
            </a:r>
            <a:r>
              <a:rPr lang="en-US" dirty="0" err="1"/>
              <a:t>env.action_space.n</a:t>
            </a:r>
            <a:endParaRPr lang="en-US" dirty="0"/>
          </a:p>
          <a:p>
            <a:pPr marL="0" indent="0">
              <a:buNone/>
            </a:pPr>
            <a:r>
              <a:rPr lang="en-US" dirty="0"/>
              <a:t>2</a:t>
            </a:r>
          </a:p>
          <a:p>
            <a:pPr marL="0" indent="0">
              <a:buNone/>
            </a:pPr>
            <a:r>
              <a:rPr lang="en-US" dirty="0"/>
              <a:t>&gt;&gt;&gt; </a:t>
            </a:r>
            <a:r>
              <a:rPr lang="en-US" dirty="0" err="1"/>
              <a:t>env.observation_space.high</a:t>
            </a:r>
            <a:endParaRPr lang="en-US" dirty="0"/>
          </a:p>
          <a:p>
            <a:pPr marL="0" indent="0">
              <a:buNone/>
            </a:pPr>
            <a:r>
              <a:rPr lang="en-US" dirty="0"/>
              <a:t>array([4.8000002e+00, 3.4028235e+38, 4.1887903e-01, 3.4028235e+38],</a:t>
            </a:r>
          </a:p>
          <a:p>
            <a:pPr marL="0" indent="0">
              <a:buNone/>
            </a:pPr>
            <a:r>
              <a:rPr lang="en-US" dirty="0"/>
              <a:t>      </a:t>
            </a:r>
            <a:r>
              <a:rPr lang="en-US" dirty="0" err="1"/>
              <a:t>dtype</a:t>
            </a:r>
            <a:r>
              <a:rPr lang="en-US" dirty="0"/>
              <a:t>=float32)</a:t>
            </a:r>
          </a:p>
          <a:p>
            <a:pPr marL="0" indent="0">
              <a:buNone/>
            </a:pPr>
            <a:r>
              <a:rPr lang="en-US" dirty="0"/>
              <a:t>&gt;&gt;&gt; </a:t>
            </a:r>
            <a:r>
              <a:rPr lang="en-US" dirty="0" err="1"/>
              <a:t>env.observation_space.low</a:t>
            </a:r>
            <a:endParaRPr lang="en-US" dirty="0"/>
          </a:p>
          <a:p>
            <a:pPr marL="0" indent="0">
              <a:buNone/>
            </a:pPr>
            <a:r>
              <a:rPr lang="en-US" dirty="0"/>
              <a:t>array([-4.8000002e+00, -3.4028235e+38, -4.1887903e-01, -3.4028235e+38],</a:t>
            </a:r>
          </a:p>
          <a:p>
            <a:pPr marL="0" indent="0">
              <a:buNone/>
            </a:pPr>
            <a:r>
              <a:rPr lang="en-US" dirty="0"/>
              <a:t>      </a:t>
            </a:r>
            <a:r>
              <a:rPr lang="en-US" dirty="0" err="1"/>
              <a:t>dtype</a:t>
            </a:r>
            <a:r>
              <a:rPr lang="en-US" dirty="0"/>
              <a:t>=float32)</a:t>
            </a:r>
          </a:p>
        </p:txBody>
      </p:sp>
      <p:sp>
        <p:nvSpPr>
          <p:cNvPr id="4" name="Slide Number Placeholder 3">
            <a:extLst>
              <a:ext uri="{FF2B5EF4-FFF2-40B4-BE49-F238E27FC236}">
                <a16:creationId xmlns:a16="http://schemas.microsoft.com/office/drawing/2014/main" id="{9F57F805-788F-45E4-87B4-1542CCD4F5F9}"/>
              </a:ext>
            </a:extLst>
          </p:cNvPr>
          <p:cNvSpPr>
            <a:spLocks noGrp="1"/>
          </p:cNvSpPr>
          <p:nvPr>
            <p:ph type="sldNum" sz="quarter" idx="12"/>
          </p:nvPr>
        </p:nvSpPr>
        <p:spPr/>
        <p:txBody>
          <a:bodyPr/>
          <a:lstStyle/>
          <a:p>
            <a:fld id="{640ECDC3-DA81-4D08-AED5-0ECAECAA6993}" type="slidenum">
              <a:rPr lang="en-US" smtClean="0"/>
              <a:t>21</a:t>
            </a:fld>
            <a:endParaRPr lang="en-US"/>
          </a:p>
        </p:txBody>
      </p:sp>
    </p:spTree>
    <p:extLst>
      <p:ext uri="{BB962C8B-B14F-4D97-AF65-F5344CB8AC3E}">
        <p14:creationId xmlns:p14="http://schemas.microsoft.com/office/powerpoint/2010/main" val="443095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117DC-C096-4B6F-B3C6-B69B46EEDDD4}"/>
              </a:ext>
            </a:extLst>
          </p:cNvPr>
          <p:cNvSpPr>
            <a:spLocks noGrp="1"/>
          </p:cNvSpPr>
          <p:nvPr>
            <p:ph type="title"/>
          </p:nvPr>
        </p:nvSpPr>
        <p:spPr/>
        <p:txBody>
          <a:bodyPr/>
          <a:lstStyle/>
          <a:p>
            <a:r>
              <a:rPr lang="en-US" dirty="0"/>
              <a:t>Basic Functionality of the Gym </a:t>
            </a:r>
            <a:r>
              <a:rPr lang="en-US" dirty="0" err="1"/>
              <a:t>contd</a:t>
            </a:r>
            <a:r>
              <a:rPr lang="en-US" dirty="0"/>
              <a:t>….</a:t>
            </a:r>
          </a:p>
        </p:txBody>
      </p:sp>
      <p:sp>
        <p:nvSpPr>
          <p:cNvPr id="3" name="Content Placeholder 2">
            <a:extLst>
              <a:ext uri="{FF2B5EF4-FFF2-40B4-BE49-F238E27FC236}">
                <a16:creationId xmlns:a16="http://schemas.microsoft.com/office/drawing/2014/main" id="{D8470B39-E4E2-4C15-970A-89C275DC0FA8}"/>
              </a:ext>
            </a:extLst>
          </p:cNvPr>
          <p:cNvSpPr>
            <a:spLocks noGrp="1"/>
          </p:cNvSpPr>
          <p:nvPr>
            <p:ph idx="1"/>
          </p:nvPr>
        </p:nvSpPr>
        <p:spPr/>
        <p:txBody>
          <a:bodyPr/>
          <a:lstStyle/>
          <a:p>
            <a:pPr marL="0" indent="0">
              <a:buNone/>
            </a:pPr>
            <a:r>
              <a:rPr lang="en-US" dirty="0"/>
              <a:t>7.</a:t>
            </a:r>
            <a:r>
              <a:rPr lang="en-US" b="1" dirty="0"/>
              <a:t> </a:t>
            </a:r>
            <a:r>
              <a:rPr lang="en-US" b="1" dirty="0" err="1"/>
              <a:t>env.action_space.sample</a:t>
            </a:r>
            <a:r>
              <a:rPr lang="en-US" b="1" dirty="0"/>
              <a:t>():</a:t>
            </a:r>
            <a:r>
              <a:rPr lang="en-US" dirty="0"/>
              <a:t> allows you to sample an action uniformly at random from all the possible actions available to the agent.</a:t>
            </a:r>
          </a:p>
          <a:p>
            <a:pPr marL="0" indent="0">
              <a:buNone/>
            </a:pPr>
            <a:r>
              <a:rPr lang="en-US" dirty="0"/>
              <a:t>	</a:t>
            </a:r>
            <a:r>
              <a:rPr lang="fr-FR" dirty="0"/>
              <a:t>action=</a:t>
            </a:r>
            <a:r>
              <a:rPr lang="fr-FR" dirty="0" err="1"/>
              <a:t>env.action_space.sample</a:t>
            </a:r>
            <a:r>
              <a:rPr lang="fr-FR" dirty="0"/>
              <a:t>()</a:t>
            </a:r>
            <a:endParaRPr lang="en-US" dirty="0"/>
          </a:p>
        </p:txBody>
      </p:sp>
      <p:sp>
        <p:nvSpPr>
          <p:cNvPr id="4" name="Slide Number Placeholder 3">
            <a:extLst>
              <a:ext uri="{FF2B5EF4-FFF2-40B4-BE49-F238E27FC236}">
                <a16:creationId xmlns:a16="http://schemas.microsoft.com/office/drawing/2014/main" id="{D8E11EE0-F430-424E-82E3-AFE7AFDCD073}"/>
              </a:ext>
            </a:extLst>
          </p:cNvPr>
          <p:cNvSpPr>
            <a:spLocks noGrp="1"/>
          </p:cNvSpPr>
          <p:nvPr>
            <p:ph type="sldNum" sz="quarter" idx="12"/>
          </p:nvPr>
        </p:nvSpPr>
        <p:spPr/>
        <p:txBody>
          <a:bodyPr/>
          <a:lstStyle/>
          <a:p>
            <a:fld id="{640ECDC3-DA81-4D08-AED5-0ECAECAA6993}" type="slidenum">
              <a:rPr lang="en-US" smtClean="0"/>
              <a:t>22</a:t>
            </a:fld>
            <a:endParaRPr lang="en-US"/>
          </a:p>
        </p:txBody>
      </p:sp>
    </p:spTree>
    <p:extLst>
      <p:ext uri="{BB962C8B-B14F-4D97-AF65-F5344CB8AC3E}">
        <p14:creationId xmlns:p14="http://schemas.microsoft.com/office/powerpoint/2010/main" val="2446035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8E73A-1862-484D-99E3-D859B862253D}"/>
              </a:ext>
            </a:extLst>
          </p:cNvPr>
          <p:cNvSpPr>
            <a:spLocks noGrp="1"/>
          </p:cNvSpPr>
          <p:nvPr>
            <p:ph type="title"/>
          </p:nvPr>
        </p:nvSpPr>
        <p:spPr/>
        <p:txBody>
          <a:bodyPr/>
          <a:lstStyle/>
          <a:p>
            <a:r>
              <a:rPr lang="en-US" dirty="0"/>
              <a:t>Famous RL Algorithms</a:t>
            </a:r>
          </a:p>
        </p:txBody>
      </p:sp>
      <p:sp>
        <p:nvSpPr>
          <p:cNvPr id="3" name="Content Placeholder 2">
            <a:extLst>
              <a:ext uri="{FF2B5EF4-FFF2-40B4-BE49-F238E27FC236}">
                <a16:creationId xmlns:a16="http://schemas.microsoft.com/office/drawing/2014/main" id="{AA7250D5-C564-41B2-93BF-6D387C62DAF7}"/>
              </a:ext>
            </a:extLst>
          </p:cNvPr>
          <p:cNvSpPr>
            <a:spLocks noGrp="1"/>
          </p:cNvSpPr>
          <p:nvPr>
            <p:ph idx="1"/>
          </p:nvPr>
        </p:nvSpPr>
        <p:spPr/>
        <p:txBody>
          <a:bodyPr/>
          <a:lstStyle/>
          <a:p>
            <a:r>
              <a:rPr lang="en-US" dirty="0"/>
              <a:t>Deep Q Network(DQN): Learns to play Atari video games with superhuman skills.</a:t>
            </a:r>
          </a:p>
          <a:p>
            <a:r>
              <a:rPr lang="en-US" dirty="0"/>
              <a:t>AlphaGo -&gt; </a:t>
            </a:r>
            <a:r>
              <a:rPr lang="en-US" dirty="0" err="1"/>
              <a:t>AlphaZero</a:t>
            </a:r>
            <a:r>
              <a:rPr lang="en-US" dirty="0"/>
              <a:t> -&gt; </a:t>
            </a:r>
            <a:r>
              <a:rPr lang="en-US" dirty="0" err="1"/>
              <a:t>MuZero</a:t>
            </a:r>
            <a:r>
              <a:rPr lang="en-US" dirty="0"/>
              <a:t>: Learns to play Go, has beaten the best human players.</a:t>
            </a:r>
          </a:p>
          <a:p>
            <a:r>
              <a:rPr lang="en-US" dirty="0"/>
              <a:t>Proximal Policy Optimization(PPO):Learns to play DOTA2</a:t>
            </a:r>
          </a:p>
        </p:txBody>
      </p:sp>
      <p:sp>
        <p:nvSpPr>
          <p:cNvPr id="4" name="Slide Number Placeholder 3">
            <a:extLst>
              <a:ext uri="{FF2B5EF4-FFF2-40B4-BE49-F238E27FC236}">
                <a16:creationId xmlns:a16="http://schemas.microsoft.com/office/drawing/2014/main" id="{42B35661-ED74-4035-A075-F0B283E44BEE}"/>
              </a:ext>
            </a:extLst>
          </p:cNvPr>
          <p:cNvSpPr>
            <a:spLocks noGrp="1"/>
          </p:cNvSpPr>
          <p:nvPr>
            <p:ph type="sldNum" sz="quarter" idx="12"/>
          </p:nvPr>
        </p:nvSpPr>
        <p:spPr/>
        <p:txBody>
          <a:bodyPr/>
          <a:lstStyle/>
          <a:p>
            <a:fld id="{640ECDC3-DA81-4D08-AED5-0ECAECAA6993}" type="slidenum">
              <a:rPr lang="en-US" smtClean="0"/>
              <a:t>23</a:t>
            </a:fld>
            <a:endParaRPr lang="en-US"/>
          </a:p>
        </p:txBody>
      </p:sp>
    </p:spTree>
    <p:extLst>
      <p:ext uri="{BB962C8B-B14F-4D97-AF65-F5344CB8AC3E}">
        <p14:creationId xmlns:p14="http://schemas.microsoft.com/office/powerpoint/2010/main" val="201272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04D5-41C6-403A-919D-8FD6C7F25E88}"/>
              </a:ext>
            </a:extLst>
          </p:cNvPr>
          <p:cNvSpPr>
            <a:spLocks noGrp="1"/>
          </p:cNvSpPr>
          <p:nvPr>
            <p:ph type="title"/>
          </p:nvPr>
        </p:nvSpPr>
        <p:spPr/>
        <p:txBody>
          <a:bodyPr/>
          <a:lstStyle/>
          <a:p>
            <a:r>
              <a:rPr lang="en-US" dirty="0"/>
              <a:t>RL Algorithms start by taking random actions(exploration)</a:t>
            </a:r>
          </a:p>
        </p:txBody>
      </p:sp>
      <p:sp>
        <p:nvSpPr>
          <p:cNvPr id="3" name="Content Placeholder 2">
            <a:extLst>
              <a:ext uri="{FF2B5EF4-FFF2-40B4-BE49-F238E27FC236}">
                <a16:creationId xmlns:a16="http://schemas.microsoft.com/office/drawing/2014/main" id="{667897B7-C34C-4FE6-A0F3-BC0B8BAE0E3D}"/>
              </a:ext>
            </a:extLst>
          </p:cNvPr>
          <p:cNvSpPr>
            <a:spLocks noGrp="1"/>
          </p:cNvSpPr>
          <p:nvPr>
            <p:ph idx="1"/>
          </p:nvPr>
        </p:nvSpPr>
        <p:spPr/>
        <p:txBody>
          <a:bodyPr/>
          <a:lstStyle/>
          <a:p>
            <a:r>
              <a:rPr lang="en-US" dirty="0"/>
              <a:t>There is no teacher to tell the correct action.</a:t>
            </a:r>
          </a:p>
          <a:p>
            <a:r>
              <a:rPr lang="en-US" dirty="0"/>
              <a:t>The agent must try out different actions to find out their consequent immediate reward and next state.</a:t>
            </a:r>
          </a:p>
          <a:p>
            <a:endParaRPr lang="en-US" dirty="0"/>
          </a:p>
        </p:txBody>
      </p:sp>
      <p:pic>
        <p:nvPicPr>
          <p:cNvPr id="7" name="Picture 6">
            <a:extLst>
              <a:ext uri="{FF2B5EF4-FFF2-40B4-BE49-F238E27FC236}">
                <a16:creationId xmlns:a16="http://schemas.microsoft.com/office/drawing/2014/main" id="{A57FE4A1-3CD7-4031-A1BB-A1C4484AEE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6282" y="3166028"/>
            <a:ext cx="5907819" cy="2733558"/>
          </a:xfrm>
          <a:prstGeom prst="rect">
            <a:avLst/>
          </a:prstGeom>
        </p:spPr>
      </p:pic>
      <p:sp>
        <p:nvSpPr>
          <p:cNvPr id="8" name="Slide Number Placeholder 7">
            <a:extLst>
              <a:ext uri="{FF2B5EF4-FFF2-40B4-BE49-F238E27FC236}">
                <a16:creationId xmlns:a16="http://schemas.microsoft.com/office/drawing/2014/main" id="{6F5ABEC4-D667-4EAB-AF48-04E460915459}"/>
              </a:ext>
            </a:extLst>
          </p:cNvPr>
          <p:cNvSpPr>
            <a:spLocks noGrp="1"/>
          </p:cNvSpPr>
          <p:nvPr>
            <p:ph type="sldNum" sz="quarter" idx="12"/>
          </p:nvPr>
        </p:nvSpPr>
        <p:spPr/>
        <p:txBody>
          <a:bodyPr/>
          <a:lstStyle/>
          <a:p>
            <a:fld id="{640ECDC3-DA81-4D08-AED5-0ECAECAA6993}" type="slidenum">
              <a:rPr lang="en-US" smtClean="0"/>
              <a:t>24</a:t>
            </a:fld>
            <a:endParaRPr lang="en-US"/>
          </a:p>
        </p:txBody>
      </p:sp>
      <p:cxnSp>
        <p:nvCxnSpPr>
          <p:cNvPr id="10" name="Straight Arrow Connector 9">
            <a:extLst>
              <a:ext uri="{FF2B5EF4-FFF2-40B4-BE49-F238E27FC236}">
                <a16:creationId xmlns:a16="http://schemas.microsoft.com/office/drawing/2014/main" id="{A737D315-DDEF-4DDE-A66F-AA4846EDE26C}"/>
              </a:ext>
            </a:extLst>
          </p:cNvPr>
          <p:cNvCxnSpPr/>
          <p:nvPr/>
        </p:nvCxnSpPr>
        <p:spPr>
          <a:xfrm flipV="1">
            <a:off x="6345141" y="3429000"/>
            <a:ext cx="286247" cy="149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621533B-B3C2-4538-AB94-30216C986629}"/>
              </a:ext>
            </a:extLst>
          </p:cNvPr>
          <p:cNvSpPr txBox="1"/>
          <p:nvPr/>
        </p:nvSpPr>
        <p:spPr>
          <a:xfrm>
            <a:off x="6822219" y="3244132"/>
            <a:ext cx="1105231" cy="369332"/>
          </a:xfrm>
          <a:prstGeom prst="rect">
            <a:avLst/>
          </a:prstGeom>
          <a:noFill/>
        </p:spPr>
        <p:txBody>
          <a:bodyPr wrap="square" rtlCol="0">
            <a:spAutoFit/>
          </a:bodyPr>
          <a:lstStyle/>
          <a:p>
            <a:r>
              <a:rPr lang="en-US" dirty="0">
                <a:solidFill>
                  <a:srgbClr val="FF0000"/>
                </a:solidFill>
              </a:rPr>
              <a:t>states</a:t>
            </a:r>
          </a:p>
        </p:txBody>
      </p:sp>
      <p:cxnSp>
        <p:nvCxnSpPr>
          <p:cNvPr id="13" name="Straight Arrow Connector 12">
            <a:extLst>
              <a:ext uri="{FF2B5EF4-FFF2-40B4-BE49-F238E27FC236}">
                <a16:creationId xmlns:a16="http://schemas.microsoft.com/office/drawing/2014/main" id="{8D241D15-6920-4FAA-AE1F-36D1DA7EDC58}"/>
              </a:ext>
            </a:extLst>
          </p:cNvPr>
          <p:cNvCxnSpPr/>
          <p:nvPr/>
        </p:nvCxnSpPr>
        <p:spPr>
          <a:xfrm flipV="1">
            <a:off x="8173941" y="5462546"/>
            <a:ext cx="421419" cy="159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156294D-2AC9-442B-9BED-088FB0FF4009}"/>
              </a:ext>
            </a:extLst>
          </p:cNvPr>
          <p:cNvSpPr txBox="1"/>
          <p:nvPr/>
        </p:nvSpPr>
        <p:spPr>
          <a:xfrm>
            <a:off x="8770289" y="5303520"/>
            <a:ext cx="1494845" cy="923330"/>
          </a:xfrm>
          <a:prstGeom prst="rect">
            <a:avLst/>
          </a:prstGeom>
          <a:noFill/>
        </p:spPr>
        <p:txBody>
          <a:bodyPr wrap="square" rtlCol="0">
            <a:spAutoFit/>
          </a:bodyPr>
          <a:lstStyle/>
          <a:p>
            <a:r>
              <a:rPr lang="en-US" dirty="0">
                <a:solidFill>
                  <a:srgbClr val="FF0000"/>
                </a:solidFill>
              </a:rPr>
              <a:t>Continuous Action spaces</a:t>
            </a:r>
          </a:p>
        </p:txBody>
      </p:sp>
    </p:spTree>
    <p:extLst>
      <p:ext uri="{BB962C8B-B14F-4D97-AF65-F5344CB8AC3E}">
        <p14:creationId xmlns:p14="http://schemas.microsoft.com/office/powerpoint/2010/main" val="100984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66359-EC46-4BFC-9AFE-1AC36685ACB4}"/>
              </a:ext>
            </a:extLst>
          </p:cNvPr>
          <p:cNvSpPr>
            <a:spLocks noGrp="1"/>
          </p:cNvSpPr>
          <p:nvPr>
            <p:ph type="title"/>
          </p:nvPr>
        </p:nvSpPr>
        <p:spPr/>
        <p:txBody>
          <a:bodyPr/>
          <a:lstStyle/>
          <a:p>
            <a:r>
              <a:rPr lang="en-US"/>
              <a:t>Example of CartPole(previous slide)..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9A9219-96B9-43EF-AE2E-7CB033F1458E}"/>
                  </a:ext>
                </a:extLst>
              </p:cNvPr>
              <p:cNvSpPr>
                <a:spLocks noGrp="1"/>
              </p:cNvSpPr>
              <p:nvPr>
                <p:ph idx="1"/>
              </p:nvPr>
            </p:nvSpPr>
            <p:spPr/>
            <p:txBody>
              <a:bodyPr/>
              <a:lstStyle/>
              <a:p>
                <a:r>
                  <a:rPr lang="en-US" dirty="0"/>
                  <a:t>It has two simple actions a=0, a=1.</a:t>
                </a:r>
              </a:p>
              <a:p>
                <a:r>
                  <a:rPr lang="en-US" dirty="0"/>
                  <a:t>A simple way to try out different actions would be to take random actions meaning no matter which state the agent is in, it has equal probability of taking each allowed action and the probability is half in this case.</a:t>
                </a:r>
              </a:p>
              <a:p>
                <a14:m>
                  <m:oMath xmlns:m="http://schemas.openxmlformats.org/officeDocument/2006/math">
                    <m:r>
                      <a:rPr lang="en-US">
                        <a:latin typeface="Cambria Math" panose="02040503050406030204" pitchFamily="18" charset="0"/>
                      </a:rPr>
                      <m:t>𝜋</m:t>
                    </m:r>
                    <m:d>
                      <m:dPr>
                        <m:ctrlPr>
                          <a:rPr lang="en-US" i="1">
                            <a:latin typeface="Cambria Math" panose="02040503050406030204" pitchFamily="18" charset="0"/>
                          </a:rPr>
                        </m:ctrlPr>
                      </m:dPr>
                      <m:e>
                        <m:f>
                          <m:fPr>
                            <m:type m:val="skw"/>
                            <m:ctrlPr>
                              <a:rPr lang="en-US" i="1">
                                <a:latin typeface="Cambria Math" panose="02040503050406030204" pitchFamily="18" charset="0"/>
                              </a:rPr>
                            </m:ctrlPr>
                          </m:fPr>
                          <m:num>
                            <m:r>
                              <a:rPr lang="en-US">
                                <a:latin typeface="Cambria Math" panose="02040503050406030204" pitchFamily="18" charset="0"/>
                              </a:rPr>
                              <m:t>𝑎</m:t>
                            </m:r>
                          </m:num>
                          <m:den>
                            <m:r>
                              <a:rPr lang="en-US">
                                <a:latin typeface="Cambria Math" panose="02040503050406030204" pitchFamily="18" charset="0"/>
                              </a:rPr>
                              <m:t>𝑠</m:t>
                            </m:r>
                          </m:den>
                        </m:f>
                      </m:e>
                    </m:d>
                    <m:r>
                      <a:rPr lang="en-US">
                        <a:latin typeface="Cambria Math" panose="02040503050406030204" pitchFamily="18" charset="0"/>
                      </a:rPr>
                      <m:t>:</m:t>
                    </m:r>
                    <m:r>
                      <a:rPr lang="en-US" b="0" i="0" smtClean="0">
                        <a:latin typeface="Cambria Math" panose="02040503050406030204" pitchFamily="18" charset="0"/>
                      </a:rPr>
                      <m:t> </m:t>
                    </m:r>
                  </m:oMath>
                </a14:m>
                <a:r>
                  <a:rPr lang="en-US" b="0" dirty="0"/>
                  <a:t>The function that gives us the probability of taking an action a given state s is called a policy and denoted by pi.</a:t>
                </a:r>
              </a:p>
              <a:p>
                <a:endParaRPr lang="en-US" dirty="0"/>
              </a:p>
            </p:txBody>
          </p:sp>
        </mc:Choice>
        <mc:Fallback xmlns="">
          <p:sp>
            <p:nvSpPr>
              <p:cNvPr id="3" name="Content Placeholder 2">
                <a:extLst>
                  <a:ext uri="{FF2B5EF4-FFF2-40B4-BE49-F238E27FC236}">
                    <a16:creationId xmlns:a16="http://schemas.microsoft.com/office/drawing/2014/main" id="{259A9219-96B9-43EF-AE2E-7CB033F1458E}"/>
                  </a:ext>
                </a:extLst>
              </p:cNvPr>
              <p:cNvSpPr>
                <a:spLocks noGrp="1" noRot="1" noChangeAspect="1" noMove="1" noResize="1" noEditPoints="1" noAdjustHandles="1" noChangeArrowheads="1" noChangeShapeType="1" noTextEdit="1"/>
              </p:cNvSpPr>
              <p:nvPr>
                <p:ph idx="1"/>
              </p:nvPr>
            </p:nvSpPr>
            <p:spPr>
              <a:blipFill>
                <a:blip r:embed="rId2"/>
                <a:stretch>
                  <a:fillRect l="-479" t="-80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62AE907-2594-45C4-961D-80003BEDCA34}"/>
              </a:ext>
            </a:extLst>
          </p:cNvPr>
          <p:cNvSpPr>
            <a:spLocks noGrp="1"/>
          </p:cNvSpPr>
          <p:nvPr>
            <p:ph type="sldNum" sz="quarter" idx="12"/>
          </p:nvPr>
        </p:nvSpPr>
        <p:spPr/>
        <p:txBody>
          <a:bodyPr/>
          <a:lstStyle/>
          <a:p>
            <a:fld id="{640ECDC3-DA81-4D08-AED5-0ECAECAA6993}" type="slidenum">
              <a:rPr lang="en-US" smtClean="0"/>
              <a:pPr/>
              <a:t>25</a:t>
            </a:fld>
            <a:endParaRPr lang="en-US"/>
          </a:p>
        </p:txBody>
      </p:sp>
    </p:spTree>
    <p:extLst>
      <p:ext uri="{BB962C8B-B14F-4D97-AF65-F5344CB8AC3E}">
        <p14:creationId xmlns:p14="http://schemas.microsoft.com/office/powerpoint/2010/main" val="264115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B2BB7-7655-4824-8266-31F9C5B3F86A}"/>
              </a:ext>
            </a:extLst>
          </p:cNvPr>
          <p:cNvSpPr>
            <a:spLocks noGrp="1"/>
          </p:cNvSpPr>
          <p:nvPr>
            <p:ph type="title"/>
          </p:nvPr>
        </p:nvSpPr>
        <p:spPr/>
        <p:txBody>
          <a:bodyPr/>
          <a:lstStyle/>
          <a:p>
            <a:r>
              <a:rPr lang="en-US" b="1" dirty="0"/>
              <a:t>Resources:</a:t>
            </a:r>
            <a:br>
              <a:rPr lang="en-US" b="1" dirty="0"/>
            </a:br>
            <a:endParaRPr lang="en-US" dirty="0"/>
          </a:p>
        </p:txBody>
      </p:sp>
      <p:sp>
        <p:nvSpPr>
          <p:cNvPr id="3" name="Content Placeholder 2">
            <a:extLst>
              <a:ext uri="{FF2B5EF4-FFF2-40B4-BE49-F238E27FC236}">
                <a16:creationId xmlns:a16="http://schemas.microsoft.com/office/drawing/2014/main" id="{A5B8669D-3F39-46B0-97F7-771E9D0A5C3D}"/>
              </a:ext>
            </a:extLst>
          </p:cNvPr>
          <p:cNvSpPr>
            <a:spLocks noGrp="1"/>
          </p:cNvSpPr>
          <p:nvPr>
            <p:ph idx="1"/>
          </p:nvPr>
        </p:nvSpPr>
        <p:spPr/>
        <p:txBody>
          <a:bodyPr/>
          <a:lstStyle/>
          <a:p>
            <a:r>
              <a:rPr lang="en-US" dirty="0" err="1"/>
              <a:t>OpenAI</a:t>
            </a:r>
            <a:r>
              <a:rPr lang="en-US" dirty="0"/>
              <a:t> Gym Official Website: </a:t>
            </a:r>
            <a:r>
              <a:rPr lang="en-US" dirty="0">
                <a:hlinkClick r:id="rId2"/>
              </a:rPr>
              <a:t>https://gym.openai.com</a:t>
            </a:r>
            <a:endParaRPr lang="en-US" dirty="0"/>
          </a:p>
          <a:p>
            <a:r>
              <a:rPr lang="en-US" dirty="0"/>
              <a:t>Official Git Repo of </a:t>
            </a:r>
            <a:r>
              <a:rPr lang="en-US" dirty="0" err="1"/>
              <a:t>OpenAI</a:t>
            </a:r>
            <a:r>
              <a:rPr lang="en-US" dirty="0"/>
              <a:t> Gym: </a:t>
            </a:r>
            <a:r>
              <a:rPr lang="en-US" dirty="0">
                <a:hlinkClick r:id="rId3"/>
              </a:rPr>
              <a:t>https://github.com/openai/gym</a:t>
            </a:r>
            <a:endParaRPr lang="en-US" dirty="0"/>
          </a:p>
          <a:p>
            <a:r>
              <a:rPr lang="en-US" dirty="0"/>
              <a:t>Official documentation listing the environments available in </a:t>
            </a:r>
            <a:r>
              <a:rPr lang="en-US" dirty="0" err="1"/>
              <a:t>OpenAI</a:t>
            </a:r>
            <a:r>
              <a:rPr lang="en-US" dirty="0"/>
              <a:t> Gym: </a:t>
            </a:r>
            <a:r>
              <a:rPr lang="en-US" dirty="0">
                <a:hlinkClick r:id="rId4"/>
              </a:rPr>
              <a:t>https://github.com/openai/gym/blob/master/docs/environments.md</a:t>
            </a:r>
            <a:endParaRPr lang="en-US" dirty="0"/>
          </a:p>
          <a:p>
            <a:r>
              <a:rPr lang="en-US" dirty="0"/>
              <a:t>Code describing the structure and methods of the Gym environment class: </a:t>
            </a:r>
            <a:r>
              <a:rPr lang="en-US" dirty="0">
                <a:hlinkClick r:id="rId5"/>
              </a:rPr>
              <a:t>https://github.com/openai/gym/blob/master/gym/core.py</a:t>
            </a:r>
            <a:endParaRPr lang="en-US" dirty="0"/>
          </a:p>
          <a:p>
            <a:r>
              <a:rPr lang="en-US" dirty="0"/>
              <a:t>A short read describing the design decisions behind </a:t>
            </a:r>
            <a:r>
              <a:rPr lang="en-US" dirty="0" err="1"/>
              <a:t>OpenAI</a:t>
            </a:r>
            <a:r>
              <a:rPr lang="en-US" dirty="0"/>
              <a:t> Gym: </a:t>
            </a:r>
            <a:r>
              <a:rPr lang="en-US" dirty="0">
                <a:hlinkClick r:id="rId6"/>
              </a:rPr>
              <a:t>https://arxiv.org/pdf/1606.01540.pdf</a:t>
            </a:r>
            <a:endParaRPr lang="en-US" dirty="0"/>
          </a:p>
          <a:p>
            <a:endParaRPr lang="en-US" dirty="0"/>
          </a:p>
        </p:txBody>
      </p:sp>
      <p:sp>
        <p:nvSpPr>
          <p:cNvPr id="4" name="Slide Number Placeholder 3">
            <a:extLst>
              <a:ext uri="{FF2B5EF4-FFF2-40B4-BE49-F238E27FC236}">
                <a16:creationId xmlns:a16="http://schemas.microsoft.com/office/drawing/2014/main" id="{A23A9BBD-4107-4CAA-B805-8C598E080F07}"/>
              </a:ext>
            </a:extLst>
          </p:cNvPr>
          <p:cNvSpPr>
            <a:spLocks noGrp="1"/>
          </p:cNvSpPr>
          <p:nvPr>
            <p:ph type="sldNum" sz="quarter" idx="12"/>
          </p:nvPr>
        </p:nvSpPr>
        <p:spPr/>
        <p:txBody>
          <a:bodyPr/>
          <a:lstStyle/>
          <a:p>
            <a:fld id="{640ECDC3-DA81-4D08-AED5-0ECAECAA6993}" type="slidenum">
              <a:rPr lang="en-US" smtClean="0"/>
              <a:t>26</a:t>
            </a:fld>
            <a:endParaRPr lang="en-US"/>
          </a:p>
        </p:txBody>
      </p:sp>
    </p:spTree>
    <p:extLst>
      <p:ext uri="{BB962C8B-B14F-4D97-AF65-F5344CB8AC3E}">
        <p14:creationId xmlns:p14="http://schemas.microsoft.com/office/powerpoint/2010/main" val="3679707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8356B-AA8E-4F92-9650-63860CE5CDA4}"/>
              </a:ext>
            </a:extLst>
          </p:cNvPr>
          <p:cNvSpPr>
            <a:spLocks noGrp="1"/>
          </p:cNvSpPr>
          <p:nvPr>
            <p:ph type="title"/>
          </p:nvPr>
        </p:nvSpPr>
        <p:spPr/>
        <p:txBody>
          <a:bodyPr/>
          <a:lstStyle/>
          <a:p>
            <a:r>
              <a:rPr lang="en-US" dirty="0"/>
              <a:t>RL Set up</a:t>
            </a:r>
          </a:p>
        </p:txBody>
      </p:sp>
      <p:pic>
        <p:nvPicPr>
          <p:cNvPr id="5" name="Content Placeholder 4">
            <a:extLst>
              <a:ext uri="{FF2B5EF4-FFF2-40B4-BE49-F238E27FC236}">
                <a16:creationId xmlns:a16="http://schemas.microsoft.com/office/drawing/2014/main" id="{3E9A4279-8DFC-4626-BBAE-99869E4C94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01092" y="2133600"/>
            <a:ext cx="5491642" cy="3778250"/>
          </a:xfrm>
        </p:spPr>
      </p:pic>
      <p:sp>
        <p:nvSpPr>
          <p:cNvPr id="6" name="TextBox 5">
            <a:extLst>
              <a:ext uri="{FF2B5EF4-FFF2-40B4-BE49-F238E27FC236}">
                <a16:creationId xmlns:a16="http://schemas.microsoft.com/office/drawing/2014/main" id="{04C27072-A51D-4723-B43E-FC5F0D5D64C8}"/>
              </a:ext>
            </a:extLst>
          </p:cNvPr>
          <p:cNvSpPr txBox="1"/>
          <p:nvPr/>
        </p:nvSpPr>
        <p:spPr>
          <a:xfrm>
            <a:off x="2615979" y="6408751"/>
            <a:ext cx="8468139" cy="276999"/>
          </a:xfrm>
          <a:prstGeom prst="rect">
            <a:avLst/>
          </a:prstGeom>
          <a:noFill/>
        </p:spPr>
        <p:txBody>
          <a:bodyPr wrap="square" rtlCol="0">
            <a:spAutoFit/>
          </a:bodyPr>
          <a:lstStyle/>
          <a:p>
            <a:r>
              <a:rPr lang="en-US" sz="1200">
                <a:hlinkClick r:id="rId3"/>
              </a:rPr>
              <a:t>States, Observation and Action Spaces in Reinforcement Learning | by #Cban2020 | The Startup | Medium</a:t>
            </a:r>
            <a:endParaRPr lang="en-US" sz="1200" dirty="0"/>
          </a:p>
        </p:txBody>
      </p:sp>
      <p:sp>
        <p:nvSpPr>
          <p:cNvPr id="7" name="Slide Number Placeholder 6">
            <a:extLst>
              <a:ext uri="{FF2B5EF4-FFF2-40B4-BE49-F238E27FC236}">
                <a16:creationId xmlns:a16="http://schemas.microsoft.com/office/drawing/2014/main" id="{337A023F-ECD0-4D98-96C8-86D78BB900A5}"/>
              </a:ext>
            </a:extLst>
          </p:cNvPr>
          <p:cNvSpPr>
            <a:spLocks noGrp="1"/>
          </p:cNvSpPr>
          <p:nvPr>
            <p:ph type="sldNum" sz="quarter" idx="12"/>
          </p:nvPr>
        </p:nvSpPr>
        <p:spPr/>
        <p:txBody>
          <a:bodyPr/>
          <a:lstStyle/>
          <a:p>
            <a:fld id="{640ECDC3-DA81-4D08-AED5-0ECAECAA6993}" type="slidenum">
              <a:rPr lang="en-US" smtClean="0"/>
              <a:t>3</a:t>
            </a:fld>
            <a:endParaRPr lang="en-US"/>
          </a:p>
        </p:txBody>
      </p:sp>
    </p:spTree>
    <p:extLst>
      <p:ext uri="{BB962C8B-B14F-4D97-AF65-F5344CB8AC3E}">
        <p14:creationId xmlns:p14="http://schemas.microsoft.com/office/powerpoint/2010/main" val="603015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8DF8-8E4E-45B1-80B6-71273C220727}"/>
              </a:ext>
            </a:extLst>
          </p:cNvPr>
          <p:cNvSpPr>
            <a:spLocks noGrp="1"/>
          </p:cNvSpPr>
          <p:nvPr>
            <p:ph type="title"/>
          </p:nvPr>
        </p:nvSpPr>
        <p:spPr/>
        <p:txBody>
          <a:bodyPr/>
          <a:lstStyle/>
          <a:p>
            <a:r>
              <a:rPr lang="en-US" dirty="0"/>
              <a:t>Figure Explanation:</a:t>
            </a:r>
          </a:p>
        </p:txBody>
      </p:sp>
      <p:sp>
        <p:nvSpPr>
          <p:cNvPr id="3" name="Content Placeholder 2">
            <a:extLst>
              <a:ext uri="{FF2B5EF4-FFF2-40B4-BE49-F238E27FC236}">
                <a16:creationId xmlns:a16="http://schemas.microsoft.com/office/drawing/2014/main" id="{1013F44C-C451-4C2E-9DDB-AB9A36E3C899}"/>
              </a:ext>
            </a:extLst>
          </p:cNvPr>
          <p:cNvSpPr>
            <a:spLocks noGrp="1"/>
          </p:cNvSpPr>
          <p:nvPr>
            <p:ph idx="1"/>
          </p:nvPr>
        </p:nvSpPr>
        <p:spPr/>
        <p:txBody>
          <a:bodyPr/>
          <a:lstStyle/>
          <a:p>
            <a:pPr algn="just"/>
            <a:r>
              <a:rPr lang="en-US" dirty="0"/>
              <a:t>An </a:t>
            </a:r>
            <a:r>
              <a:rPr lang="en-US" b="1" dirty="0"/>
              <a:t>Agent’s</a:t>
            </a:r>
            <a:r>
              <a:rPr lang="en-US" dirty="0"/>
              <a:t> (e.g. the yellow robot) goal is to learn the best possible way to perform a certain task in an Environment. The agent tries to achieve that task by taking </a:t>
            </a:r>
            <a:r>
              <a:rPr lang="en-US" b="1" dirty="0"/>
              <a:t>actions </a:t>
            </a:r>
            <a:r>
              <a:rPr lang="en-US" dirty="0"/>
              <a:t>(e.g. move left, right or stop) as suggested by a </a:t>
            </a:r>
            <a:r>
              <a:rPr lang="en-US" b="1" dirty="0"/>
              <a:t>strategy (or Policy). </a:t>
            </a:r>
            <a:r>
              <a:rPr lang="en-US" dirty="0"/>
              <a:t>So after it performs that specific action the agent observes the state of the environment (</a:t>
            </a:r>
            <a:r>
              <a:rPr lang="en-US" b="1" dirty="0"/>
              <a:t>Observation</a:t>
            </a:r>
            <a:r>
              <a:rPr lang="en-US" dirty="0"/>
              <a:t>) and a goodness score (</a:t>
            </a:r>
            <a:r>
              <a:rPr lang="en-US" b="1" dirty="0"/>
              <a:t>or Reward</a:t>
            </a:r>
            <a:r>
              <a:rPr lang="en-US" dirty="0"/>
              <a:t>) based on its last action</a:t>
            </a:r>
            <a:r>
              <a:rPr lang="en-US" b="1" dirty="0"/>
              <a:t>. </a:t>
            </a:r>
            <a:r>
              <a:rPr lang="en-US" dirty="0"/>
              <a:t>These feedback information are then utilized by the </a:t>
            </a:r>
            <a:r>
              <a:rPr lang="en-US" b="1" dirty="0"/>
              <a:t>RL algorithm</a:t>
            </a:r>
            <a:r>
              <a:rPr lang="en-US" dirty="0"/>
              <a:t> to upgrade/ improve the existing strategy (</a:t>
            </a:r>
            <a:r>
              <a:rPr lang="en-US" b="1" dirty="0"/>
              <a:t>or policy</a:t>
            </a:r>
            <a:r>
              <a:rPr lang="en-US" dirty="0"/>
              <a:t>), for better performance in the future.</a:t>
            </a:r>
            <a:r>
              <a:rPr lang="en-US" b="1" dirty="0"/>
              <a:t> </a:t>
            </a:r>
            <a:r>
              <a:rPr lang="en-US" dirty="0"/>
              <a:t>An agent can learn to play and win strategy games, e.g. Pacman (from Atari games), in which case the Pacman is an agent and the gaming construct is the environment. Following is an example (</a:t>
            </a:r>
            <a:r>
              <a:rPr lang="en-US" b="1" dirty="0"/>
              <a:t>MountainCar-v0</a:t>
            </a:r>
            <a:r>
              <a:rPr lang="en-US" dirty="0"/>
              <a:t>) from </a:t>
            </a:r>
            <a:r>
              <a:rPr lang="en-US" b="1" dirty="0" err="1"/>
              <a:t>OpenAI</a:t>
            </a:r>
            <a:r>
              <a:rPr lang="en-US" b="1" dirty="0"/>
              <a:t> Gym </a:t>
            </a:r>
            <a:r>
              <a:rPr lang="en-US" dirty="0"/>
              <a:t>classical control environments. </a:t>
            </a:r>
            <a:r>
              <a:rPr lang="en-US" dirty="0" err="1"/>
              <a:t>OpenAI</a:t>
            </a:r>
            <a:r>
              <a:rPr lang="en-US" dirty="0"/>
              <a:t> Gym, is a toolkit that provides various examples/ environments to develop and evaluate RL algorithms</a:t>
            </a:r>
          </a:p>
        </p:txBody>
      </p:sp>
      <p:sp>
        <p:nvSpPr>
          <p:cNvPr id="4" name="Slide Number Placeholder 3">
            <a:extLst>
              <a:ext uri="{FF2B5EF4-FFF2-40B4-BE49-F238E27FC236}">
                <a16:creationId xmlns:a16="http://schemas.microsoft.com/office/drawing/2014/main" id="{0666BBE5-5BBE-477F-B57C-EA705D125F1C}"/>
              </a:ext>
            </a:extLst>
          </p:cNvPr>
          <p:cNvSpPr>
            <a:spLocks noGrp="1"/>
          </p:cNvSpPr>
          <p:nvPr>
            <p:ph type="sldNum" sz="quarter" idx="12"/>
          </p:nvPr>
        </p:nvSpPr>
        <p:spPr/>
        <p:txBody>
          <a:bodyPr/>
          <a:lstStyle/>
          <a:p>
            <a:fld id="{640ECDC3-DA81-4D08-AED5-0ECAECAA6993}" type="slidenum">
              <a:rPr lang="en-US" smtClean="0"/>
              <a:t>4</a:t>
            </a:fld>
            <a:endParaRPr lang="en-US"/>
          </a:p>
        </p:txBody>
      </p:sp>
    </p:spTree>
    <p:extLst>
      <p:ext uri="{BB962C8B-B14F-4D97-AF65-F5344CB8AC3E}">
        <p14:creationId xmlns:p14="http://schemas.microsoft.com/office/powerpoint/2010/main" val="269637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D5516-1F72-4503-98DE-964301BBBAE2}"/>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6D223EF-5B4C-4B37-8214-280A50355E9D}"/>
              </a:ext>
            </a:extLst>
          </p:cNvPr>
          <p:cNvSpPr>
            <a:spLocks noGrp="1"/>
          </p:cNvSpPr>
          <p:nvPr>
            <p:ph idx="1"/>
          </p:nvPr>
        </p:nvSpPr>
        <p:spPr>
          <a:xfrm>
            <a:off x="2295014" y="1264555"/>
            <a:ext cx="8915400" cy="3777622"/>
          </a:xfrm>
        </p:spPr>
        <p:txBody>
          <a:bodyPr/>
          <a:lstStyle/>
          <a:p>
            <a:r>
              <a:rPr lang="en-US" b="1" u="sng" dirty="0">
                <a:hlinkClick r:id="rId2"/>
              </a:rPr>
              <a:t>MountainCar-v0</a:t>
            </a:r>
            <a:r>
              <a:rPr lang="en-US" b="1" dirty="0"/>
              <a:t> :</a:t>
            </a:r>
            <a:r>
              <a:rPr lang="en-US" dirty="0"/>
              <a:t> A car is on a one-dimensional track, positioned between two “mountains”. The goal is to drive up the mountain on the right; however, the car’s engine is not strong enough to scale the mountain in a single pass. Therefore, the only way to succeed is to drive back and forth to build up momentum. Lets connect the general RL terms learnt till now, in the context of this simple environment.</a:t>
            </a:r>
          </a:p>
          <a:p>
            <a:endParaRPr lang="en-US" dirty="0"/>
          </a:p>
        </p:txBody>
      </p:sp>
      <p:pic>
        <p:nvPicPr>
          <p:cNvPr id="5" name="Picture 4">
            <a:extLst>
              <a:ext uri="{FF2B5EF4-FFF2-40B4-BE49-F238E27FC236}">
                <a16:creationId xmlns:a16="http://schemas.microsoft.com/office/drawing/2014/main" id="{69ED2BFA-0520-4FEB-AA93-E77DE4CB45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2765" y="3053185"/>
            <a:ext cx="6689246" cy="3679438"/>
          </a:xfrm>
          <a:prstGeom prst="rect">
            <a:avLst/>
          </a:prstGeom>
        </p:spPr>
      </p:pic>
      <p:sp>
        <p:nvSpPr>
          <p:cNvPr id="6" name="TextBox 5">
            <a:extLst>
              <a:ext uri="{FF2B5EF4-FFF2-40B4-BE49-F238E27FC236}">
                <a16:creationId xmlns:a16="http://schemas.microsoft.com/office/drawing/2014/main" id="{289DB09A-DEA5-4FB3-A2E5-79C709F09C75}"/>
              </a:ext>
            </a:extLst>
          </p:cNvPr>
          <p:cNvSpPr txBox="1"/>
          <p:nvPr/>
        </p:nvSpPr>
        <p:spPr>
          <a:xfrm>
            <a:off x="1359672" y="6581001"/>
            <a:ext cx="8460188" cy="276999"/>
          </a:xfrm>
          <a:prstGeom prst="rect">
            <a:avLst/>
          </a:prstGeom>
          <a:noFill/>
        </p:spPr>
        <p:txBody>
          <a:bodyPr wrap="square" rtlCol="0">
            <a:spAutoFit/>
          </a:bodyPr>
          <a:lstStyle/>
          <a:p>
            <a:r>
              <a:rPr lang="en-US" sz="1200" dirty="0"/>
              <a:t> MountainCar-v0 Environment setup from </a:t>
            </a:r>
            <a:r>
              <a:rPr lang="en-US" sz="1200" u="sng" dirty="0" err="1">
                <a:hlinkClick r:id="rId4"/>
              </a:rPr>
              <a:t>OpenAI</a:t>
            </a:r>
            <a:r>
              <a:rPr lang="en-US" sz="1200" u="sng" dirty="0">
                <a:hlinkClick r:id="rId4"/>
              </a:rPr>
              <a:t> gym Classic Control</a:t>
            </a:r>
            <a:endParaRPr lang="en-US" sz="1200" dirty="0"/>
          </a:p>
        </p:txBody>
      </p:sp>
      <p:sp>
        <p:nvSpPr>
          <p:cNvPr id="7" name="Slide Number Placeholder 6">
            <a:extLst>
              <a:ext uri="{FF2B5EF4-FFF2-40B4-BE49-F238E27FC236}">
                <a16:creationId xmlns:a16="http://schemas.microsoft.com/office/drawing/2014/main" id="{5B0AA5E3-2D5E-45F6-84F3-D6C83A87E6E3}"/>
              </a:ext>
            </a:extLst>
          </p:cNvPr>
          <p:cNvSpPr>
            <a:spLocks noGrp="1"/>
          </p:cNvSpPr>
          <p:nvPr>
            <p:ph type="sldNum" sz="quarter" idx="12"/>
          </p:nvPr>
        </p:nvSpPr>
        <p:spPr/>
        <p:txBody>
          <a:bodyPr/>
          <a:lstStyle/>
          <a:p>
            <a:fld id="{640ECDC3-DA81-4D08-AED5-0ECAECAA6993}" type="slidenum">
              <a:rPr lang="en-US" smtClean="0"/>
              <a:t>5</a:t>
            </a:fld>
            <a:endParaRPr lang="en-US"/>
          </a:p>
        </p:txBody>
      </p:sp>
    </p:spTree>
    <p:extLst>
      <p:ext uri="{BB962C8B-B14F-4D97-AF65-F5344CB8AC3E}">
        <p14:creationId xmlns:p14="http://schemas.microsoft.com/office/powerpoint/2010/main" val="1041813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22C24-9E39-48ED-8086-D619570F7699}"/>
              </a:ext>
            </a:extLst>
          </p:cNvPr>
          <p:cNvSpPr>
            <a:spLocks noGrp="1"/>
          </p:cNvSpPr>
          <p:nvPr>
            <p:ph type="title"/>
          </p:nvPr>
        </p:nvSpPr>
        <p:spPr/>
        <p:txBody>
          <a:bodyPr/>
          <a:lstStyle/>
          <a:p>
            <a:r>
              <a:rPr lang="en-US" dirty="0"/>
              <a:t>General RL terms in the context of this simple environment(Previous Slide).</a:t>
            </a:r>
          </a:p>
        </p:txBody>
      </p:sp>
      <p:sp>
        <p:nvSpPr>
          <p:cNvPr id="3" name="Content Placeholder 2">
            <a:extLst>
              <a:ext uri="{FF2B5EF4-FFF2-40B4-BE49-F238E27FC236}">
                <a16:creationId xmlns:a16="http://schemas.microsoft.com/office/drawing/2014/main" id="{4D2A3987-EE5A-4953-AF34-DBA2956594AE}"/>
              </a:ext>
            </a:extLst>
          </p:cNvPr>
          <p:cNvSpPr>
            <a:spLocks noGrp="1"/>
          </p:cNvSpPr>
          <p:nvPr>
            <p:ph idx="1"/>
          </p:nvPr>
        </p:nvSpPr>
        <p:spPr>
          <a:xfrm>
            <a:off x="2589212" y="1837426"/>
            <a:ext cx="8915400" cy="4073796"/>
          </a:xfrm>
        </p:spPr>
        <p:txBody>
          <a:bodyPr>
            <a:normAutofit fontScale="85000" lnSpcReduction="10000"/>
          </a:bodyPr>
          <a:lstStyle/>
          <a:p>
            <a:pPr algn="just">
              <a:lnSpc>
                <a:spcPct val="150000"/>
              </a:lnSpc>
            </a:pPr>
            <a:r>
              <a:rPr lang="en-US" b="1" dirty="0"/>
              <a:t>Agent:</a:t>
            </a:r>
            <a:r>
              <a:rPr lang="en-US" dirty="0"/>
              <a:t> the under-actuated car .</a:t>
            </a:r>
          </a:p>
          <a:p>
            <a:pPr algn="just">
              <a:lnSpc>
                <a:spcPct val="150000"/>
              </a:lnSpc>
            </a:pPr>
            <a:r>
              <a:rPr lang="en-US" b="1" dirty="0"/>
              <a:t>Observation: </a:t>
            </a:r>
            <a:r>
              <a:rPr lang="en-US" dirty="0"/>
              <a:t>here the observation space in a vector [car position, car velocity].</a:t>
            </a:r>
            <a:r>
              <a:rPr lang="en-US" b="1" i="1" dirty="0"/>
              <a:t> </a:t>
            </a:r>
            <a:r>
              <a:rPr lang="en-US" dirty="0"/>
              <a:t>Since this is a one dimensional problem, with a car moving on a curve like feature, its location is given by a continuous value between [-1.2,0.6] and the velocity is a bounded continuous value between [-0.07,0.07]. </a:t>
            </a:r>
          </a:p>
          <a:p>
            <a:pPr algn="just">
              <a:lnSpc>
                <a:spcPct val="150000"/>
              </a:lnSpc>
            </a:pPr>
            <a:r>
              <a:rPr lang="en-US" b="1" dirty="0"/>
              <a:t>Reward: </a:t>
            </a:r>
            <a:r>
              <a:rPr lang="en-US" dirty="0"/>
              <a:t>reward functions for these type of simulated environments are already built- in the environment code and in this case generates a reward = -1 for any transition from any state and reward=+100 when the agent reaches the objective (the flag).</a:t>
            </a:r>
          </a:p>
          <a:p>
            <a:pPr algn="just">
              <a:lnSpc>
                <a:spcPct val="150000"/>
              </a:lnSpc>
            </a:pPr>
            <a:r>
              <a:rPr lang="en-US" b="1" dirty="0"/>
              <a:t>Action: </a:t>
            </a:r>
            <a:r>
              <a:rPr lang="en-US" dirty="0"/>
              <a:t>the action space is discrete in this case and given as [Left, Neutral, Right].</a:t>
            </a:r>
          </a:p>
          <a:p>
            <a:endParaRPr lang="en-US" dirty="0"/>
          </a:p>
        </p:txBody>
      </p:sp>
      <p:sp>
        <p:nvSpPr>
          <p:cNvPr id="4" name="Slide Number Placeholder 3">
            <a:extLst>
              <a:ext uri="{FF2B5EF4-FFF2-40B4-BE49-F238E27FC236}">
                <a16:creationId xmlns:a16="http://schemas.microsoft.com/office/drawing/2014/main" id="{15156E4E-2085-4EE9-B15F-105687DE4DB5}"/>
              </a:ext>
            </a:extLst>
          </p:cNvPr>
          <p:cNvSpPr>
            <a:spLocks noGrp="1"/>
          </p:cNvSpPr>
          <p:nvPr>
            <p:ph type="sldNum" sz="quarter" idx="12"/>
          </p:nvPr>
        </p:nvSpPr>
        <p:spPr/>
        <p:txBody>
          <a:bodyPr/>
          <a:lstStyle/>
          <a:p>
            <a:fld id="{640ECDC3-DA81-4D08-AED5-0ECAECAA6993}" type="slidenum">
              <a:rPr lang="en-US" smtClean="0"/>
              <a:t>6</a:t>
            </a:fld>
            <a:endParaRPr lang="en-US"/>
          </a:p>
        </p:txBody>
      </p:sp>
    </p:spTree>
    <p:extLst>
      <p:ext uri="{BB962C8B-B14F-4D97-AF65-F5344CB8AC3E}">
        <p14:creationId xmlns:p14="http://schemas.microsoft.com/office/powerpoint/2010/main" val="2329123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2070-E626-43E6-B92B-23AC47244113}"/>
              </a:ext>
            </a:extLst>
          </p:cNvPr>
          <p:cNvSpPr>
            <a:spLocks noGrp="1"/>
          </p:cNvSpPr>
          <p:nvPr>
            <p:ph type="title"/>
          </p:nvPr>
        </p:nvSpPr>
        <p:spPr/>
        <p:txBody>
          <a:bodyPr/>
          <a:lstStyle/>
          <a:p>
            <a:r>
              <a:rPr lang="en-US" dirty="0" err="1"/>
              <a:t>Contd</a:t>
            </a:r>
            <a:r>
              <a:rPr lang="en-US" dirty="0"/>
              <a:t>…</a:t>
            </a:r>
          </a:p>
        </p:txBody>
      </p:sp>
      <p:sp>
        <p:nvSpPr>
          <p:cNvPr id="3" name="Content Placeholder 2">
            <a:extLst>
              <a:ext uri="{FF2B5EF4-FFF2-40B4-BE49-F238E27FC236}">
                <a16:creationId xmlns:a16="http://schemas.microsoft.com/office/drawing/2014/main" id="{AC9467A4-4408-445B-9D38-6376F960A55F}"/>
              </a:ext>
            </a:extLst>
          </p:cNvPr>
          <p:cNvSpPr>
            <a:spLocks noGrp="1"/>
          </p:cNvSpPr>
          <p:nvPr>
            <p:ph idx="1"/>
          </p:nvPr>
        </p:nvSpPr>
        <p:spPr/>
        <p:txBody>
          <a:bodyPr/>
          <a:lstStyle/>
          <a:p>
            <a:r>
              <a:rPr lang="en-US" b="1" dirty="0"/>
              <a:t>Episode: </a:t>
            </a:r>
            <a:r>
              <a:rPr lang="en-US" dirty="0"/>
              <a:t>A number of state and action sequence (~1000 in this case), along which the agent tries to complete the objective before re initiating . </a:t>
            </a:r>
          </a:p>
          <a:p>
            <a:r>
              <a:rPr lang="en-US" dirty="0"/>
              <a:t>A </a:t>
            </a:r>
            <a:r>
              <a:rPr lang="en-US" b="1" dirty="0"/>
              <a:t>trajectory </a:t>
            </a:r>
            <a:r>
              <a:rPr lang="en-US" dirty="0"/>
              <a:t>may be defined as a part of a full episode and so every trajectory may not be a full episode.</a:t>
            </a:r>
          </a:p>
        </p:txBody>
      </p:sp>
      <p:sp>
        <p:nvSpPr>
          <p:cNvPr id="4" name="Slide Number Placeholder 3">
            <a:extLst>
              <a:ext uri="{FF2B5EF4-FFF2-40B4-BE49-F238E27FC236}">
                <a16:creationId xmlns:a16="http://schemas.microsoft.com/office/drawing/2014/main" id="{E4C09A1D-5BB4-4067-AA37-8BF5A2D68EE8}"/>
              </a:ext>
            </a:extLst>
          </p:cNvPr>
          <p:cNvSpPr>
            <a:spLocks noGrp="1"/>
          </p:cNvSpPr>
          <p:nvPr>
            <p:ph type="sldNum" sz="quarter" idx="12"/>
          </p:nvPr>
        </p:nvSpPr>
        <p:spPr/>
        <p:txBody>
          <a:bodyPr/>
          <a:lstStyle/>
          <a:p>
            <a:fld id="{640ECDC3-DA81-4D08-AED5-0ECAECAA6993}" type="slidenum">
              <a:rPr lang="en-US" smtClean="0"/>
              <a:t>7</a:t>
            </a:fld>
            <a:endParaRPr lang="en-US"/>
          </a:p>
        </p:txBody>
      </p:sp>
    </p:spTree>
    <p:extLst>
      <p:ext uri="{BB962C8B-B14F-4D97-AF65-F5344CB8AC3E}">
        <p14:creationId xmlns:p14="http://schemas.microsoft.com/office/powerpoint/2010/main" val="3867121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ED4AB-2476-470C-853B-A5B31A50C6BA}"/>
              </a:ext>
            </a:extLst>
          </p:cNvPr>
          <p:cNvSpPr>
            <a:spLocks noGrp="1"/>
          </p:cNvSpPr>
          <p:nvPr>
            <p:ph type="title"/>
          </p:nvPr>
        </p:nvSpPr>
        <p:spPr/>
        <p:txBody>
          <a:bodyPr/>
          <a:lstStyle/>
          <a:p>
            <a:r>
              <a:rPr lang="en-US" dirty="0"/>
              <a:t>What is OPENAI GYM?</a:t>
            </a:r>
          </a:p>
        </p:txBody>
      </p:sp>
      <p:sp>
        <p:nvSpPr>
          <p:cNvPr id="3" name="Content Placeholder 2">
            <a:extLst>
              <a:ext uri="{FF2B5EF4-FFF2-40B4-BE49-F238E27FC236}">
                <a16:creationId xmlns:a16="http://schemas.microsoft.com/office/drawing/2014/main" id="{4C2ABA10-2B90-4045-A0C1-EE9602C02CDF}"/>
              </a:ext>
            </a:extLst>
          </p:cNvPr>
          <p:cNvSpPr>
            <a:spLocks noGrp="1"/>
          </p:cNvSpPr>
          <p:nvPr>
            <p:ph idx="1"/>
          </p:nvPr>
        </p:nvSpPr>
        <p:spPr/>
        <p:txBody>
          <a:bodyPr/>
          <a:lstStyle/>
          <a:p>
            <a:pPr algn="just">
              <a:lnSpc>
                <a:spcPct val="150000"/>
              </a:lnSpc>
            </a:pPr>
            <a:r>
              <a:rPr lang="en-US" dirty="0" err="1"/>
              <a:t>OpenAI</a:t>
            </a:r>
            <a:r>
              <a:rPr lang="en-US" dirty="0"/>
              <a:t> Gym acts as an interface between the typical Markov decision process formulation of the reinforcement learning problem and a variety of environments, covering different types of problems the agent has to solve (from classic control to Atari video games), as well as different observations and action spaces. </a:t>
            </a:r>
          </a:p>
          <a:p>
            <a:pPr algn="just">
              <a:lnSpc>
                <a:spcPct val="150000"/>
              </a:lnSpc>
            </a:pPr>
            <a:r>
              <a:rPr lang="en-US" dirty="0"/>
              <a:t>Gym is completely independent of the structure of the agent that will be interfaced with, as well as the machine learning framework used to build and run it.</a:t>
            </a:r>
          </a:p>
        </p:txBody>
      </p:sp>
      <p:sp>
        <p:nvSpPr>
          <p:cNvPr id="4" name="Slide Number Placeholder 3">
            <a:extLst>
              <a:ext uri="{FF2B5EF4-FFF2-40B4-BE49-F238E27FC236}">
                <a16:creationId xmlns:a16="http://schemas.microsoft.com/office/drawing/2014/main" id="{84B8E659-7584-4AA3-AB87-257C1767CD41}"/>
              </a:ext>
            </a:extLst>
          </p:cNvPr>
          <p:cNvSpPr>
            <a:spLocks noGrp="1"/>
          </p:cNvSpPr>
          <p:nvPr>
            <p:ph type="sldNum" sz="quarter" idx="12"/>
          </p:nvPr>
        </p:nvSpPr>
        <p:spPr/>
        <p:txBody>
          <a:bodyPr/>
          <a:lstStyle/>
          <a:p>
            <a:fld id="{640ECDC3-DA81-4D08-AED5-0ECAECAA6993}" type="slidenum">
              <a:rPr lang="en-US" smtClean="0"/>
              <a:t>8</a:t>
            </a:fld>
            <a:endParaRPr lang="en-US"/>
          </a:p>
        </p:txBody>
      </p:sp>
    </p:spTree>
    <p:extLst>
      <p:ext uri="{BB962C8B-B14F-4D97-AF65-F5344CB8AC3E}">
        <p14:creationId xmlns:p14="http://schemas.microsoft.com/office/powerpoint/2010/main" val="2659844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4CB90-4DDC-4353-A275-AF7D9F21884A}"/>
              </a:ext>
            </a:extLst>
          </p:cNvPr>
          <p:cNvSpPr>
            <a:spLocks noGrp="1"/>
          </p:cNvSpPr>
          <p:nvPr>
            <p:ph type="title"/>
          </p:nvPr>
        </p:nvSpPr>
        <p:spPr/>
        <p:txBody>
          <a:bodyPr/>
          <a:lstStyle/>
          <a:p>
            <a:r>
              <a:rPr lang="en-US" dirty="0"/>
              <a:t>What is </a:t>
            </a:r>
            <a:r>
              <a:rPr lang="en-US" dirty="0" err="1"/>
              <a:t>OpenAI</a:t>
            </a:r>
            <a:r>
              <a:rPr lang="en-US" dirty="0"/>
              <a:t> Gym?</a:t>
            </a:r>
          </a:p>
        </p:txBody>
      </p:sp>
      <p:sp>
        <p:nvSpPr>
          <p:cNvPr id="3" name="Content Placeholder 2">
            <a:extLst>
              <a:ext uri="{FF2B5EF4-FFF2-40B4-BE49-F238E27FC236}">
                <a16:creationId xmlns:a16="http://schemas.microsoft.com/office/drawing/2014/main" id="{3186A376-D5F7-4D81-833C-2CB81EDA81BA}"/>
              </a:ext>
            </a:extLst>
          </p:cNvPr>
          <p:cNvSpPr>
            <a:spLocks noGrp="1"/>
          </p:cNvSpPr>
          <p:nvPr>
            <p:ph idx="1"/>
          </p:nvPr>
        </p:nvSpPr>
        <p:spPr/>
        <p:txBody>
          <a:bodyPr/>
          <a:lstStyle/>
          <a:p>
            <a:r>
              <a:rPr lang="en-US" dirty="0"/>
              <a:t>Providing a diverse range of environments within which to test your RL agents.</a:t>
            </a:r>
          </a:p>
          <a:p>
            <a:r>
              <a:rPr lang="en-US" dirty="0"/>
              <a:t>Collection of environments.</a:t>
            </a:r>
          </a:p>
          <a:p>
            <a:r>
              <a:rPr lang="en-US" dirty="0"/>
              <a:t>Most environments freely available.</a:t>
            </a:r>
          </a:p>
          <a:p>
            <a:r>
              <a:rPr lang="en-US" dirty="0"/>
              <a:t>Standardized environment API make comparisons between algorithms easier.</a:t>
            </a:r>
          </a:p>
          <a:p>
            <a:r>
              <a:rPr lang="en-US" dirty="0"/>
              <a:t>Test same RL algorithms on many different problems.</a:t>
            </a:r>
          </a:p>
          <a:p>
            <a:r>
              <a:rPr lang="en-US" dirty="0" err="1"/>
              <a:t>eg.</a:t>
            </a:r>
            <a:r>
              <a:rPr lang="en-US" dirty="0"/>
              <a:t> Atari 2600 games.</a:t>
            </a:r>
          </a:p>
        </p:txBody>
      </p:sp>
      <p:sp>
        <p:nvSpPr>
          <p:cNvPr id="4" name="Slide Number Placeholder 3">
            <a:extLst>
              <a:ext uri="{FF2B5EF4-FFF2-40B4-BE49-F238E27FC236}">
                <a16:creationId xmlns:a16="http://schemas.microsoft.com/office/drawing/2014/main" id="{1800F892-A47D-4BAF-B8B1-474DDD7DCA9D}"/>
              </a:ext>
            </a:extLst>
          </p:cNvPr>
          <p:cNvSpPr>
            <a:spLocks noGrp="1"/>
          </p:cNvSpPr>
          <p:nvPr>
            <p:ph type="sldNum" sz="quarter" idx="12"/>
          </p:nvPr>
        </p:nvSpPr>
        <p:spPr/>
        <p:txBody>
          <a:bodyPr/>
          <a:lstStyle/>
          <a:p>
            <a:fld id="{640ECDC3-DA81-4D08-AED5-0ECAECAA6993}" type="slidenum">
              <a:rPr lang="en-US" smtClean="0"/>
              <a:t>9</a:t>
            </a:fld>
            <a:endParaRPr lang="en-US"/>
          </a:p>
        </p:txBody>
      </p:sp>
    </p:spTree>
    <p:extLst>
      <p:ext uri="{BB962C8B-B14F-4D97-AF65-F5344CB8AC3E}">
        <p14:creationId xmlns:p14="http://schemas.microsoft.com/office/powerpoint/2010/main" val="396596802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23574</TotalTime>
  <Words>2690</Words>
  <Application>Microsoft Office PowerPoint</Application>
  <PresentationFormat>Widescreen</PresentationFormat>
  <Paragraphs>154</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Cambria Math</vt:lpstr>
      <vt:lpstr>Century Gothic</vt:lpstr>
      <vt:lpstr>Wingdings 3</vt:lpstr>
      <vt:lpstr>Wisp</vt:lpstr>
      <vt:lpstr>Lecture3.1_OPENAI GYM</vt:lpstr>
      <vt:lpstr>OutLines</vt:lpstr>
      <vt:lpstr>RL Set up</vt:lpstr>
      <vt:lpstr>Figure Explanation:</vt:lpstr>
      <vt:lpstr>Example:</vt:lpstr>
      <vt:lpstr>General RL terms in the context of this simple environment(Previous Slide).</vt:lpstr>
      <vt:lpstr>Contd…</vt:lpstr>
      <vt:lpstr>What is OPENAI GYM?</vt:lpstr>
      <vt:lpstr>What is OpenAI Gym?</vt:lpstr>
      <vt:lpstr>Environments:</vt:lpstr>
      <vt:lpstr>How to interact with GYM environment</vt:lpstr>
      <vt:lpstr>The fundamental elements of an environment.</vt:lpstr>
      <vt:lpstr>PowerPoint Presentation</vt:lpstr>
      <vt:lpstr>The fundamental methods of an environment:</vt:lpstr>
      <vt:lpstr>PowerPoint Presentation</vt:lpstr>
      <vt:lpstr>Installation of OpenAI Gym</vt:lpstr>
      <vt:lpstr>To test whether your installations have been completed successfully, ensure that the following section of Python code results in no errors.</vt:lpstr>
      <vt:lpstr>Basic Functionality of the Gym</vt:lpstr>
      <vt:lpstr>Basic Functionality of the Gym contd….</vt:lpstr>
      <vt:lpstr>Basic Functionality of the Gym contd….</vt:lpstr>
      <vt:lpstr>Basic Functionality of the Gym contd….</vt:lpstr>
      <vt:lpstr>Basic Functionality of the Gym contd….</vt:lpstr>
      <vt:lpstr>Famous RL Algorithms</vt:lpstr>
      <vt:lpstr>RL Algorithms start by taking random actions(exploration)</vt:lpstr>
      <vt:lpstr>Example of CartPole(previous slide)..</vt:lpstr>
      <vt:lpstr>Resources: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OPENAI GYM:</dc:title>
  <dc:creator>Shivali Dhaka</dc:creator>
  <cp:lastModifiedBy>Shivali Dhaka</cp:lastModifiedBy>
  <cp:revision>71</cp:revision>
  <dcterms:created xsi:type="dcterms:W3CDTF">2022-12-02T12:08:40Z</dcterms:created>
  <dcterms:modified xsi:type="dcterms:W3CDTF">2023-01-19T00:13:29Z</dcterms:modified>
</cp:coreProperties>
</file>