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6" r:id="rId1"/>
  </p:sldMasterIdLst>
  <p:notesMasterIdLst>
    <p:notesMasterId r:id="rId32"/>
  </p:notesMasterIdLst>
  <p:sldIdLst>
    <p:sldId id="256" r:id="rId2"/>
    <p:sldId id="257" r:id="rId3"/>
    <p:sldId id="281" r:id="rId4"/>
    <p:sldId id="258" r:id="rId5"/>
    <p:sldId id="259" r:id="rId6"/>
    <p:sldId id="261" r:id="rId7"/>
    <p:sldId id="290" r:id="rId8"/>
    <p:sldId id="291" r:id="rId9"/>
    <p:sldId id="292" r:id="rId10"/>
    <p:sldId id="283" r:id="rId11"/>
    <p:sldId id="284" r:id="rId12"/>
    <p:sldId id="285" r:id="rId13"/>
    <p:sldId id="280" r:id="rId14"/>
    <p:sldId id="260" r:id="rId15"/>
    <p:sldId id="269" r:id="rId16"/>
    <p:sldId id="286" r:id="rId17"/>
    <p:sldId id="287" r:id="rId18"/>
    <p:sldId id="288" r:id="rId19"/>
    <p:sldId id="293" r:id="rId20"/>
    <p:sldId id="289" r:id="rId21"/>
    <p:sldId id="298" r:id="rId22"/>
    <p:sldId id="299" r:id="rId23"/>
    <p:sldId id="294" r:id="rId24"/>
    <p:sldId id="300" r:id="rId25"/>
    <p:sldId id="301" r:id="rId26"/>
    <p:sldId id="295" r:id="rId27"/>
    <p:sldId id="296" r:id="rId28"/>
    <p:sldId id="302" r:id="rId29"/>
    <p:sldId id="297" r:id="rId30"/>
    <p:sldId id="303" r:id="rId31"/>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p:cViewPr varScale="1">
        <p:scale>
          <a:sx n="78" d="100"/>
          <a:sy n="78" d="100"/>
        </p:scale>
        <p:origin x="137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08355193-0C37-4D33-BE4B-495A9F1C7A8B}" type="datetimeFigureOut">
              <a:rPr lang="en-US" smtClean="0"/>
              <a:t>4/2/2023</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B40BE747-185E-40FD-9F94-336E72857F65}" type="slidenum">
              <a:rPr lang="en-US" smtClean="0"/>
              <a:t>‹#›</a:t>
            </a:fld>
            <a:endParaRPr lang="en-US"/>
          </a:p>
        </p:txBody>
      </p:sp>
    </p:spTree>
    <p:extLst>
      <p:ext uri="{BB962C8B-B14F-4D97-AF65-F5344CB8AC3E}">
        <p14:creationId xmlns:p14="http://schemas.microsoft.com/office/powerpoint/2010/main" val="177989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6658" y="2849882"/>
            <a:ext cx="7260496" cy="2564485"/>
          </a:xfrm>
        </p:spPr>
        <p:txBody>
          <a:bodyPr anchor="b">
            <a:normAutofit/>
          </a:bodyPr>
          <a:lstStyle>
            <a:lvl1pPr>
              <a:defRPr sz="5940"/>
            </a:lvl1pPr>
          </a:lstStyle>
          <a:p>
            <a:r>
              <a:rPr lang="en-US"/>
              <a:t>Click to edit Master title style</a:t>
            </a:r>
            <a:endParaRPr lang="en-US" dirty="0"/>
          </a:p>
        </p:txBody>
      </p:sp>
      <p:sp>
        <p:nvSpPr>
          <p:cNvPr id="3" name="Subtitle 2"/>
          <p:cNvSpPr>
            <a:spLocks noGrp="1"/>
          </p:cNvSpPr>
          <p:nvPr>
            <p:ph type="subTitle" idx="1"/>
          </p:nvPr>
        </p:nvSpPr>
        <p:spPr>
          <a:xfrm>
            <a:off x="2136658" y="5414365"/>
            <a:ext cx="7260496" cy="1276454"/>
          </a:xfrm>
        </p:spPr>
        <p:txBody>
          <a:bodyPr anchor="t"/>
          <a:lstStyle>
            <a:lvl1pPr marL="0" indent="0" algn="l">
              <a:buNone/>
              <a:defRPr>
                <a:solidFill>
                  <a:schemeClr val="tx1">
                    <a:lumMod val="65000"/>
                    <a:lumOff val="3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60"/>
              </a:spcBef>
            </a:pPr>
            <a:endParaRPr lang="en-US" spc="-45" dirty="0"/>
          </a:p>
        </p:txBody>
      </p:sp>
      <p:sp>
        <p:nvSpPr>
          <p:cNvPr id="5" name="Footer Placeholder 4"/>
          <p:cNvSpPr>
            <a:spLocks noGrp="1"/>
          </p:cNvSpPr>
          <p:nvPr>
            <p:ph type="ftr" sz="quarter" idx="11"/>
          </p:nvPr>
        </p:nvSpPr>
        <p:spPr/>
        <p:txBody>
          <a:bodyPr/>
          <a:lstStyle/>
          <a:p>
            <a:pPr marL="12700">
              <a:lnSpc>
                <a:spcPct val="100000"/>
              </a:lnSpc>
              <a:spcBef>
                <a:spcPts val="60"/>
              </a:spcBef>
            </a:pPr>
            <a:endParaRPr lang="en-US" spc="-50" dirty="0"/>
          </a:p>
        </p:txBody>
      </p:sp>
      <p:sp>
        <p:nvSpPr>
          <p:cNvPr id="9" name="Freeform 8"/>
          <p:cNvSpPr/>
          <p:nvPr/>
        </p:nvSpPr>
        <p:spPr bwMode="auto">
          <a:xfrm>
            <a:off x="-34890" y="4897313"/>
            <a:ext cx="1535020" cy="886018"/>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65667" y="5133481"/>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3043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36657" y="690880"/>
            <a:ext cx="7251184" cy="3532645"/>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2136657" y="4934585"/>
            <a:ext cx="7251184" cy="1763313"/>
          </a:xfrm>
        </p:spPr>
        <p:txBody>
          <a:bodyPr anchor="ctr">
            <a:normAutofit/>
          </a:bodyPr>
          <a:lstStyle>
            <a:lvl1pPr marL="0" indent="0" algn="l">
              <a:buNone/>
              <a:defRPr sz="1980">
                <a:solidFill>
                  <a:schemeClr val="tx1">
                    <a:lumMod val="65000"/>
                    <a:lumOff val="3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12700">
              <a:lnSpc>
                <a:spcPct val="100000"/>
              </a:lnSpc>
              <a:spcBef>
                <a:spcPts val="60"/>
              </a:spcBef>
            </a:pPr>
            <a:endParaRPr lang="en-US" spc="-45" dirty="0"/>
          </a:p>
        </p:txBody>
      </p:sp>
      <p:sp>
        <p:nvSpPr>
          <p:cNvPr id="5" name="Footer Placeholder 4"/>
          <p:cNvSpPr>
            <a:spLocks noGrp="1"/>
          </p:cNvSpPr>
          <p:nvPr>
            <p:ph type="ftr" sz="quarter" idx="11"/>
          </p:nvPr>
        </p:nvSpPr>
        <p:spPr/>
        <p:txBody>
          <a:bodyPr/>
          <a:lstStyle/>
          <a:p>
            <a:pPr marL="12700">
              <a:lnSpc>
                <a:spcPct val="100000"/>
              </a:lnSpc>
              <a:spcBef>
                <a:spcPts val="60"/>
              </a:spcBef>
            </a:pPr>
            <a:endParaRPr lang="en-US" spc="-50" dirty="0"/>
          </a:p>
        </p:txBody>
      </p:sp>
      <p:sp>
        <p:nvSpPr>
          <p:cNvPr id="10" name="Freeform 11"/>
          <p:cNvSpPr/>
          <p:nvPr/>
        </p:nvSpPr>
        <p:spPr bwMode="auto">
          <a:xfrm flipV="1">
            <a:off x="64" y="3588731"/>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2351" y="3676693"/>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0504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6936" y="690880"/>
            <a:ext cx="6720546" cy="3281680"/>
          </a:xfrm>
        </p:spPr>
        <p:txBody>
          <a:bodyPr anchor="ctr">
            <a:normAutofit/>
          </a:bodyPr>
          <a:lstStyle>
            <a:lvl1pPr algn="l">
              <a:defRPr sz="528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657569" y="3972560"/>
            <a:ext cx="6219277" cy="431800"/>
          </a:xfrm>
        </p:spPr>
        <p:txBody>
          <a:bodyPr anchor="ctr">
            <a:noAutofit/>
          </a:bodyPr>
          <a:lstStyle>
            <a:lvl1pPr marL="0" indent="0">
              <a:buFontTx/>
              <a:buNone/>
              <a:defRPr sz="1760">
                <a:solidFill>
                  <a:schemeClr val="tx1">
                    <a:lumMod val="50000"/>
                    <a:lumOff val="50000"/>
                  </a:schemeClr>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Edit Master text styles</a:t>
            </a:r>
          </a:p>
        </p:txBody>
      </p:sp>
      <p:sp>
        <p:nvSpPr>
          <p:cNvPr id="3" name="Text Placeholder 2"/>
          <p:cNvSpPr>
            <a:spLocks noGrp="1"/>
          </p:cNvSpPr>
          <p:nvPr>
            <p:ph type="body" idx="1"/>
          </p:nvPr>
        </p:nvSpPr>
        <p:spPr>
          <a:xfrm>
            <a:off x="2136657" y="4934585"/>
            <a:ext cx="7251184" cy="1763313"/>
          </a:xfrm>
        </p:spPr>
        <p:txBody>
          <a:bodyPr anchor="ctr">
            <a:normAutofit/>
          </a:bodyPr>
          <a:lstStyle>
            <a:lvl1pPr marL="0" indent="0" algn="l">
              <a:buNone/>
              <a:defRPr sz="1980">
                <a:solidFill>
                  <a:schemeClr val="tx1">
                    <a:lumMod val="65000"/>
                    <a:lumOff val="3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12700">
              <a:lnSpc>
                <a:spcPct val="100000"/>
              </a:lnSpc>
              <a:spcBef>
                <a:spcPts val="60"/>
              </a:spcBef>
            </a:pPr>
            <a:endParaRPr lang="en-US" spc="-45" dirty="0"/>
          </a:p>
        </p:txBody>
      </p:sp>
      <p:sp>
        <p:nvSpPr>
          <p:cNvPr id="5" name="Footer Placeholder 4"/>
          <p:cNvSpPr>
            <a:spLocks noGrp="1"/>
          </p:cNvSpPr>
          <p:nvPr>
            <p:ph type="ftr" sz="quarter" idx="11"/>
          </p:nvPr>
        </p:nvSpPr>
        <p:spPr/>
        <p:txBody>
          <a:bodyPr/>
          <a:lstStyle/>
          <a:p>
            <a:pPr marL="12700">
              <a:lnSpc>
                <a:spcPct val="100000"/>
              </a:lnSpc>
              <a:spcBef>
                <a:spcPts val="60"/>
              </a:spcBef>
            </a:pPr>
            <a:endParaRPr lang="en-US" spc="-50" dirty="0"/>
          </a:p>
        </p:txBody>
      </p:sp>
      <p:sp>
        <p:nvSpPr>
          <p:cNvPr id="19" name="Freeform 11"/>
          <p:cNvSpPr/>
          <p:nvPr/>
        </p:nvSpPr>
        <p:spPr bwMode="auto">
          <a:xfrm flipV="1">
            <a:off x="64" y="3588731"/>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2351" y="3676693"/>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
        <p:nvSpPr>
          <p:cNvPr id="14" name="TextBox 13"/>
          <p:cNvSpPr txBox="1"/>
          <p:nvPr/>
        </p:nvSpPr>
        <p:spPr>
          <a:xfrm>
            <a:off x="1989148" y="734406"/>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
        <p:nvSpPr>
          <p:cNvPr id="15" name="TextBox 14"/>
          <p:cNvSpPr txBox="1"/>
          <p:nvPr/>
        </p:nvSpPr>
        <p:spPr>
          <a:xfrm>
            <a:off x="8986487" y="329268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702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36657" y="2763522"/>
            <a:ext cx="7251184" cy="3088158"/>
          </a:xfrm>
        </p:spPr>
        <p:txBody>
          <a:bodyPr anchor="b">
            <a:normAutofit/>
          </a:bodyPr>
          <a:lstStyle>
            <a:lvl1pPr algn="l">
              <a:defRPr sz="5280" b="0"/>
            </a:lvl1pPr>
          </a:lstStyle>
          <a:p>
            <a:r>
              <a:rPr lang="en-US"/>
              <a:t>Click to edit Master title style</a:t>
            </a:r>
            <a:endParaRPr lang="en-US" dirty="0"/>
          </a:p>
        </p:txBody>
      </p:sp>
      <p:sp>
        <p:nvSpPr>
          <p:cNvPr id="4" name="Text Placeholder 3"/>
          <p:cNvSpPr>
            <a:spLocks noGrp="1"/>
          </p:cNvSpPr>
          <p:nvPr>
            <p:ph type="body" sz="half" idx="2"/>
          </p:nvPr>
        </p:nvSpPr>
        <p:spPr>
          <a:xfrm>
            <a:off x="2136657" y="5872480"/>
            <a:ext cx="7251184" cy="82690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60"/>
              </a:spcBef>
            </a:pPr>
            <a:endParaRPr lang="en-US" spc="-45" dirty="0"/>
          </a:p>
        </p:txBody>
      </p:sp>
      <p:sp>
        <p:nvSpPr>
          <p:cNvPr id="6" name="Footer Placeholder 5"/>
          <p:cNvSpPr>
            <a:spLocks noGrp="1"/>
          </p:cNvSpPr>
          <p:nvPr>
            <p:ph type="ftr" sz="quarter" idx="11"/>
          </p:nvPr>
        </p:nvSpPr>
        <p:spPr/>
        <p:txBody>
          <a:bodyPr/>
          <a:lstStyle/>
          <a:p>
            <a:pPr marL="12700">
              <a:lnSpc>
                <a:spcPct val="100000"/>
              </a:lnSpc>
              <a:spcBef>
                <a:spcPts val="60"/>
              </a:spcBef>
            </a:pPr>
            <a:endParaRPr lang="en-US" spc="-50" dirty="0"/>
          </a:p>
        </p:txBody>
      </p:sp>
      <p:sp>
        <p:nvSpPr>
          <p:cNvPr id="11"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224456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406936" y="690880"/>
            <a:ext cx="6720546" cy="3281680"/>
          </a:xfrm>
        </p:spPr>
        <p:txBody>
          <a:bodyPr anchor="ctr">
            <a:normAutofit/>
          </a:bodyPr>
          <a:lstStyle>
            <a:lvl1pPr algn="l">
              <a:defRPr sz="528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136657" y="4922520"/>
            <a:ext cx="7357121" cy="949960"/>
          </a:xfrm>
        </p:spPr>
        <p:txBody>
          <a:bodyPr anchor="b">
            <a:noAutofit/>
          </a:bodyPr>
          <a:lstStyle>
            <a:lvl1pPr marL="0" indent="0">
              <a:buFontTx/>
              <a:buNone/>
              <a:defRPr sz="2640">
                <a:solidFill>
                  <a:schemeClr val="accent1"/>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Edit Master text styles</a:t>
            </a:r>
          </a:p>
        </p:txBody>
      </p:sp>
      <p:sp>
        <p:nvSpPr>
          <p:cNvPr id="4" name="Text Placeholder 3"/>
          <p:cNvSpPr>
            <a:spLocks noGrp="1"/>
          </p:cNvSpPr>
          <p:nvPr>
            <p:ph type="body" sz="half" idx="2"/>
          </p:nvPr>
        </p:nvSpPr>
        <p:spPr>
          <a:xfrm>
            <a:off x="2136657" y="5872480"/>
            <a:ext cx="7357121" cy="82690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60"/>
              </a:spcBef>
            </a:pPr>
            <a:endParaRPr lang="en-US" spc="-45" dirty="0"/>
          </a:p>
        </p:txBody>
      </p:sp>
      <p:sp>
        <p:nvSpPr>
          <p:cNvPr id="6" name="Footer Placeholder 5"/>
          <p:cNvSpPr>
            <a:spLocks noGrp="1"/>
          </p:cNvSpPr>
          <p:nvPr>
            <p:ph type="ftr" sz="quarter" idx="11"/>
          </p:nvPr>
        </p:nvSpPr>
        <p:spPr/>
        <p:txBody>
          <a:bodyPr/>
          <a:lstStyle/>
          <a:p>
            <a:pPr marL="12700">
              <a:lnSpc>
                <a:spcPct val="100000"/>
              </a:lnSpc>
              <a:spcBef>
                <a:spcPts val="60"/>
              </a:spcBef>
            </a:pPr>
            <a:endParaRPr lang="en-US" spc="-50" dirty="0"/>
          </a:p>
        </p:txBody>
      </p:sp>
      <p:sp>
        <p:nvSpPr>
          <p:cNvPr id="20"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
        <p:nvSpPr>
          <p:cNvPr id="11" name="TextBox 10"/>
          <p:cNvSpPr txBox="1"/>
          <p:nvPr/>
        </p:nvSpPr>
        <p:spPr>
          <a:xfrm>
            <a:off x="1989148" y="734406"/>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
        <p:nvSpPr>
          <p:cNvPr id="12" name="TextBox 11"/>
          <p:cNvSpPr txBox="1"/>
          <p:nvPr/>
        </p:nvSpPr>
        <p:spPr>
          <a:xfrm>
            <a:off x="8986487" y="329268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8772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136658" y="711061"/>
            <a:ext cx="7251182" cy="3264023"/>
          </a:xfrm>
        </p:spPr>
        <p:txBody>
          <a:bodyPr anchor="ctr">
            <a:normAutofit/>
          </a:bodyPr>
          <a:lstStyle>
            <a:lvl1pPr algn="l">
              <a:defRPr sz="5280" b="0"/>
            </a:lvl1pPr>
          </a:lstStyle>
          <a:p>
            <a:r>
              <a:rPr lang="en-US"/>
              <a:t>Click to edit Master title style</a:t>
            </a:r>
            <a:endParaRPr lang="en-US" dirty="0"/>
          </a:p>
        </p:txBody>
      </p:sp>
      <p:sp>
        <p:nvSpPr>
          <p:cNvPr id="21" name="Text Placeholder 9"/>
          <p:cNvSpPr>
            <a:spLocks noGrp="1"/>
          </p:cNvSpPr>
          <p:nvPr>
            <p:ph type="body" sz="quarter" idx="13"/>
          </p:nvPr>
        </p:nvSpPr>
        <p:spPr>
          <a:xfrm>
            <a:off x="2136657" y="4922520"/>
            <a:ext cx="7251184" cy="949960"/>
          </a:xfrm>
        </p:spPr>
        <p:txBody>
          <a:bodyPr anchor="b">
            <a:noAutofit/>
          </a:bodyPr>
          <a:lstStyle>
            <a:lvl1pPr marL="0" indent="0">
              <a:buFontTx/>
              <a:buNone/>
              <a:defRPr sz="2640">
                <a:solidFill>
                  <a:schemeClr val="accent1"/>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Edit Master text styles</a:t>
            </a:r>
          </a:p>
        </p:txBody>
      </p:sp>
      <p:sp>
        <p:nvSpPr>
          <p:cNvPr id="4" name="Text Placeholder 3"/>
          <p:cNvSpPr>
            <a:spLocks noGrp="1"/>
          </p:cNvSpPr>
          <p:nvPr>
            <p:ph type="body" sz="half" idx="2"/>
          </p:nvPr>
        </p:nvSpPr>
        <p:spPr>
          <a:xfrm>
            <a:off x="2136657" y="5872480"/>
            <a:ext cx="7251184" cy="826905"/>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60"/>
              </a:spcBef>
            </a:pPr>
            <a:endParaRPr lang="en-US" spc="-45" dirty="0"/>
          </a:p>
        </p:txBody>
      </p:sp>
      <p:sp>
        <p:nvSpPr>
          <p:cNvPr id="6" name="Footer Placeholder 5"/>
          <p:cNvSpPr>
            <a:spLocks noGrp="1"/>
          </p:cNvSpPr>
          <p:nvPr>
            <p:ph type="ftr" sz="quarter" idx="11"/>
          </p:nvPr>
        </p:nvSpPr>
        <p:spPr/>
        <p:txBody>
          <a:bodyPr/>
          <a:lstStyle/>
          <a:p>
            <a:pPr marL="12700">
              <a:lnSpc>
                <a:spcPct val="100000"/>
              </a:lnSpc>
              <a:spcBef>
                <a:spcPts val="60"/>
              </a:spcBef>
            </a:pPr>
            <a:endParaRPr lang="en-US" spc="-50" dirty="0"/>
          </a:p>
        </p:txBody>
      </p:sp>
      <p:sp>
        <p:nvSpPr>
          <p:cNvPr id="10"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354413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60"/>
              </a:spcBef>
            </a:pPr>
            <a:endParaRPr lang="en-US" spc="-45" dirty="0"/>
          </a:p>
        </p:txBody>
      </p:sp>
      <p:sp>
        <p:nvSpPr>
          <p:cNvPr id="5" name="Footer Placeholder 4"/>
          <p:cNvSpPr>
            <a:spLocks noGrp="1"/>
          </p:cNvSpPr>
          <p:nvPr>
            <p:ph type="ftr" sz="quarter" idx="11"/>
          </p:nvPr>
        </p:nvSpPr>
        <p:spPr/>
        <p:txBody>
          <a:bodyPr/>
          <a:lstStyle/>
          <a:p>
            <a:pPr marL="12700">
              <a:lnSpc>
                <a:spcPct val="100000"/>
              </a:lnSpc>
              <a:spcBef>
                <a:spcPts val="60"/>
              </a:spcBef>
            </a:pPr>
            <a:endParaRPr lang="en-US" spc="-50" dirty="0"/>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53143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66389" y="711061"/>
            <a:ext cx="1821745" cy="59883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136658" y="711061"/>
            <a:ext cx="5187983" cy="598832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60"/>
              </a:spcBef>
            </a:pPr>
            <a:endParaRPr lang="en-US" spc="-45" dirty="0"/>
          </a:p>
        </p:txBody>
      </p:sp>
      <p:sp>
        <p:nvSpPr>
          <p:cNvPr id="5" name="Footer Placeholder 4"/>
          <p:cNvSpPr>
            <a:spLocks noGrp="1"/>
          </p:cNvSpPr>
          <p:nvPr>
            <p:ph type="ftr" sz="quarter" idx="11"/>
          </p:nvPr>
        </p:nvSpPr>
        <p:spPr/>
        <p:txBody>
          <a:bodyPr/>
          <a:lstStyle/>
          <a:p>
            <a:pPr marL="12700">
              <a:lnSpc>
                <a:spcPct val="100000"/>
              </a:lnSpc>
              <a:spcBef>
                <a:spcPts val="60"/>
              </a:spcBef>
            </a:pPr>
            <a:endParaRPr lang="en-US" spc="-50" dirty="0"/>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6574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9722" y="707325"/>
            <a:ext cx="7248119" cy="1451675"/>
          </a:xfrm>
        </p:spPr>
        <p:txBody>
          <a:bodyPr/>
          <a:lstStyle/>
          <a:p>
            <a:r>
              <a:rPr lang="en-US"/>
              <a:t>Click to edit Master title style</a:t>
            </a:r>
            <a:endParaRPr lang="en-US" dirty="0"/>
          </a:p>
        </p:txBody>
      </p:sp>
      <p:sp>
        <p:nvSpPr>
          <p:cNvPr id="3" name="Content Placeholder 2"/>
          <p:cNvSpPr>
            <a:spLocks noGrp="1"/>
          </p:cNvSpPr>
          <p:nvPr>
            <p:ph idx="1"/>
          </p:nvPr>
        </p:nvSpPr>
        <p:spPr>
          <a:xfrm>
            <a:off x="2136657" y="2418080"/>
            <a:ext cx="7251184" cy="42813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60"/>
              </a:spcBef>
            </a:pPr>
            <a:endParaRPr lang="en-US" spc="-45" dirty="0"/>
          </a:p>
        </p:txBody>
      </p:sp>
      <p:sp>
        <p:nvSpPr>
          <p:cNvPr id="5" name="Footer Placeholder 4"/>
          <p:cNvSpPr>
            <a:spLocks noGrp="1"/>
          </p:cNvSpPr>
          <p:nvPr>
            <p:ph type="ftr" sz="quarter" idx="11"/>
          </p:nvPr>
        </p:nvSpPr>
        <p:spPr/>
        <p:txBody>
          <a:bodyPr/>
          <a:lstStyle/>
          <a:p>
            <a:pPr marL="12700">
              <a:lnSpc>
                <a:spcPct val="100000"/>
              </a:lnSpc>
              <a:spcBef>
                <a:spcPts val="60"/>
              </a:spcBef>
            </a:pPr>
            <a:endParaRPr lang="en-US" spc="-50" dirty="0"/>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2574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6657" y="2351170"/>
            <a:ext cx="7251184" cy="1664640"/>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136657" y="4058920"/>
            <a:ext cx="7251184" cy="975120"/>
          </a:xfrm>
        </p:spPr>
        <p:txBody>
          <a:bodyPr anchor="t"/>
          <a:lstStyle>
            <a:lvl1pPr marL="0" indent="0" algn="l">
              <a:buNone/>
              <a:defRPr sz="2200">
                <a:solidFill>
                  <a:schemeClr val="tx1">
                    <a:lumMod val="65000"/>
                    <a:lumOff val="3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12700">
              <a:lnSpc>
                <a:spcPct val="100000"/>
              </a:lnSpc>
              <a:spcBef>
                <a:spcPts val="60"/>
              </a:spcBef>
            </a:pPr>
            <a:endParaRPr lang="en-US" spc="-45" dirty="0"/>
          </a:p>
        </p:txBody>
      </p:sp>
      <p:sp>
        <p:nvSpPr>
          <p:cNvPr id="5" name="Footer Placeholder 4"/>
          <p:cNvSpPr>
            <a:spLocks noGrp="1"/>
          </p:cNvSpPr>
          <p:nvPr>
            <p:ph type="ftr" sz="quarter" idx="11"/>
          </p:nvPr>
        </p:nvSpPr>
        <p:spPr/>
        <p:txBody>
          <a:bodyPr/>
          <a:lstStyle/>
          <a:p>
            <a:pPr marL="12700">
              <a:lnSpc>
                <a:spcPct val="100000"/>
              </a:lnSpc>
              <a:spcBef>
                <a:spcPts val="60"/>
              </a:spcBef>
            </a:pPr>
            <a:endParaRPr lang="en-US" spc="-50" dirty="0"/>
          </a:p>
        </p:txBody>
      </p:sp>
      <p:sp>
        <p:nvSpPr>
          <p:cNvPr id="11" name="Freeform 11"/>
          <p:cNvSpPr/>
          <p:nvPr/>
        </p:nvSpPr>
        <p:spPr bwMode="auto">
          <a:xfrm flipV="1">
            <a:off x="64" y="3588731"/>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2351" y="3676693"/>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6983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6658" y="2421601"/>
            <a:ext cx="3517284" cy="42697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1038" y="2421601"/>
            <a:ext cx="3516802" cy="42697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12700">
              <a:lnSpc>
                <a:spcPct val="100000"/>
              </a:lnSpc>
              <a:spcBef>
                <a:spcPts val="60"/>
              </a:spcBef>
            </a:pPr>
            <a:endParaRPr lang="en-US" spc="-45" dirty="0"/>
          </a:p>
        </p:txBody>
      </p:sp>
      <p:sp>
        <p:nvSpPr>
          <p:cNvPr id="6" name="Footer Placeholder 5"/>
          <p:cNvSpPr>
            <a:spLocks noGrp="1"/>
          </p:cNvSpPr>
          <p:nvPr>
            <p:ph type="ftr" sz="quarter" idx="11"/>
          </p:nvPr>
        </p:nvSpPr>
        <p:spPr/>
        <p:txBody>
          <a:bodyPr/>
          <a:lstStyle/>
          <a:p>
            <a:pPr marL="12700">
              <a:lnSpc>
                <a:spcPct val="100000"/>
              </a:lnSpc>
              <a:spcBef>
                <a:spcPts val="60"/>
              </a:spcBef>
            </a:pPr>
            <a:endParaRPr lang="en-US" spc="-50" dirty="0"/>
          </a:p>
        </p:txBody>
      </p:sp>
      <p:sp>
        <p:nvSpPr>
          <p:cNvPr id="9"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62351" y="892821"/>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8654615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91887" y="2523509"/>
            <a:ext cx="3162056"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2136657" y="3176607"/>
            <a:ext cx="3517285" cy="35197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21770" y="2519851"/>
            <a:ext cx="3160563"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867087" y="3172948"/>
            <a:ext cx="3515248" cy="35197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12700">
              <a:lnSpc>
                <a:spcPct val="100000"/>
              </a:lnSpc>
              <a:spcBef>
                <a:spcPts val="60"/>
              </a:spcBef>
            </a:pPr>
            <a:endParaRPr lang="en-US" spc="-45" dirty="0"/>
          </a:p>
        </p:txBody>
      </p:sp>
      <p:sp>
        <p:nvSpPr>
          <p:cNvPr id="8" name="Footer Placeholder 7"/>
          <p:cNvSpPr>
            <a:spLocks noGrp="1"/>
          </p:cNvSpPr>
          <p:nvPr>
            <p:ph type="ftr" sz="quarter" idx="11"/>
          </p:nvPr>
        </p:nvSpPr>
        <p:spPr/>
        <p:txBody>
          <a:bodyPr/>
          <a:lstStyle/>
          <a:p>
            <a:pPr marL="12700">
              <a:lnSpc>
                <a:spcPct val="100000"/>
              </a:lnSpc>
              <a:spcBef>
                <a:spcPts val="60"/>
              </a:spcBef>
            </a:pPr>
            <a:endParaRPr lang="en-US" spc="-50" dirty="0"/>
          </a:p>
        </p:txBody>
      </p:sp>
      <p:sp>
        <p:nvSpPr>
          <p:cNvPr id="11"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62351" y="892821"/>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2430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39720" y="707325"/>
            <a:ext cx="7248120" cy="1451675"/>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60"/>
              </a:spcBef>
            </a:pPr>
            <a:endParaRPr lang="en-US" spc="-45" dirty="0"/>
          </a:p>
        </p:txBody>
      </p:sp>
      <p:sp>
        <p:nvSpPr>
          <p:cNvPr id="4" name="Footer Placeholder 3"/>
          <p:cNvSpPr>
            <a:spLocks noGrp="1"/>
          </p:cNvSpPr>
          <p:nvPr>
            <p:ph type="ftr" sz="quarter" idx="11"/>
          </p:nvPr>
        </p:nvSpPr>
        <p:spPr/>
        <p:txBody>
          <a:bodyPr/>
          <a:lstStyle/>
          <a:p>
            <a:pPr marL="12700">
              <a:lnSpc>
                <a:spcPct val="100000"/>
              </a:lnSpc>
              <a:spcBef>
                <a:spcPts val="60"/>
              </a:spcBef>
            </a:pPr>
            <a:endParaRPr lang="en-US" spc="-50" dirty="0"/>
          </a:p>
        </p:txBody>
      </p:sp>
      <p:sp>
        <p:nvSpPr>
          <p:cNvPr id="8"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5971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60"/>
              </a:spcBef>
            </a:pPr>
            <a:endParaRPr lang="en-US" spc="-45" dirty="0"/>
          </a:p>
        </p:txBody>
      </p:sp>
      <p:sp>
        <p:nvSpPr>
          <p:cNvPr id="3" name="Footer Placeholder 2"/>
          <p:cNvSpPr>
            <a:spLocks noGrp="1"/>
          </p:cNvSpPr>
          <p:nvPr>
            <p:ph type="ftr" sz="quarter" idx="11"/>
          </p:nvPr>
        </p:nvSpPr>
        <p:spPr/>
        <p:txBody>
          <a:bodyPr/>
          <a:lstStyle/>
          <a:p>
            <a:pPr marL="12700">
              <a:lnSpc>
                <a:spcPct val="100000"/>
              </a:lnSpc>
              <a:spcBef>
                <a:spcPts val="60"/>
              </a:spcBef>
            </a:pPr>
            <a:endParaRPr lang="en-US" spc="-50" dirty="0"/>
          </a:p>
        </p:txBody>
      </p:sp>
      <p:sp>
        <p:nvSpPr>
          <p:cNvPr id="6"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1533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6657" y="505566"/>
            <a:ext cx="2892542" cy="1106487"/>
          </a:xfrm>
        </p:spPr>
        <p:txBody>
          <a:bodyPr anchor="b"/>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5217843" y="505568"/>
            <a:ext cx="4169997" cy="6136958"/>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36657" y="1811761"/>
            <a:ext cx="2892542" cy="4830761"/>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60"/>
              </a:spcBef>
            </a:pPr>
            <a:endParaRPr lang="en-US" spc="-45" dirty="0"/>
          </a:p>
        </p:txBody>
      </p:sp>
      <p:sp>
        <p:nvSpPr>
          <p:cNvPr id="6" name="Footer Placeholder 5"/>
          <p:cNvSpPr>
            <a:spLocks noGrp="1"/>
          </p:cNvSpPr>
          <p:nvPr>
            <p:ph type="ftr" sz="quarter" idx="11"/>
          </p:nvPr>
        </p:nvSpPr>
        <p:spPr/>
        <p:txBody>
          <a:bodyPr/>
          <a:lstStyle/>
          <a:p>
            <a:pPr marL="12700">
              <a:lnSpc>
                <a:spcPct val="100000"/>
              </a:lnSpc>
              <a:spcBef>
                <a:spcPts val="60"/>
              </a:spcBef>
            </a:pPr>
            <a:endParaRPr lang="en-US" spc="-50" dirty="0"/>
          </a:p>
        </p:txBody>
      </p:sp>
      <p:sp>
        <p:nvSpPr>
          <p:cNvPr id="10" name="Freeform 11"/>
          <p:cNvSpPr/>
          <p:nvPr/>
        </p:nvSpPr>
        <p:spPr bwMode="auto">
          <a:xfrm flipV="1">
            <a:off x="64" y="806020"/>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1744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6657" y="5440680"/>
            <a:ext cx="7251184" cy="642303"/>
          </a:xfrm>
        </p:spPr>
        <p:txBody>
          <a:bodyPr anchor="b">
            <a:normAutofit/>
          </a:bodyPr>
          <a:lstStyle>
            <a:lvl1pPr algn="l">
              <a:defRPr sz="26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36657" y="719627"/>
            <a:ext cx="7251184" cy="4368966"/>
          </a:xfrm>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2136657" y="6082983"/>
            <a:ext cx="7251184" cy="559540"/>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60"/>
              </a:spcBef>
            </a:pPr>
            <a:endParaRPr lang="en-US" spc="-45" dirty="0"/>
          </a:p>
        </p:txBody>
      </p:sp>
      <p:sp>
        <p:nvSpPr>
          <p:cNvPr id="6" name="Footer Placeholder 5"/>
          <p:cNvSpPr>
            <a:spLocks noGrp="1"/>
          </p:cNvSpPr>
          <p:nvPr>
            <p:ph type="ftr" sz="quarter" idx="11"/>
          </p:nvPr>
        </p:nvSpPr>
        <p:spPr/>
        <p:txBody>
          <a:bodyPr/>
          <a:lstStyle/>
          <a:p>
            <a:pPr marL="12700">
              <a:lnSpc>
                <a:spcPct val="100000"/>
              </a:lnSpc>
              <a:spcBef>
                <a:spcPts val="60"/>
              </a:spcBef>
            </a:pPr>
            <a:endParaRPr lang="en-US" spc="-50" dirty="0"/>
          </a:p>
        </p:txBody>
      </p:sp>
      <p:sp>
        <p:nvSpPr>
          <p:cNvPr id="10" name="Freeform 11"/>
          <p:cNvSpPr/>
          <p:nvPr/>
        </p:nvSpPr>
        <p:spPr bwMode="auto">
          <a:xfrm flipV="1">
            <a:off x="64" y="5565415"/>
            <a:ext cx="1494192" cy="57573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2351" y="5647500"/>
            <a:ext cx="643476" cy="413808"/>
          </a:xfrm>
        </p:spPr>
        <p:txBody>
          <a:body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968446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59080"/>
            <a:ext cx="2179320" cy="752377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2463" y="323"/>
            <a:ext cx="2147499" cy="7766697"/>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01168"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139720" y="707325"/>
            <a:ext cx="7248120" cy="145167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36657" y="2418080"/>
            <a:ext cx="7251184" cy="440436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49640" y="6953102"/>
            <a:ext cx="843018" cy="419527"/>
          </a:xfrm>
          <a:prstGeom prst="rect">
            <a:avLst/>
          </a:prstGeom>
        </p:spPr>
        <p:txBody>
          <a:bodyPr vert="horz" lIns="91440" tIns="45720" rIns="91440" bIns="45720" rtlCol="0" anchor="ctr"/>
          <a:lstStyle>
            <a:lvl1pPr algn="r">
              <a:defRPr sz="990">
                <a:solidFill>
                  <a:schemeClr val="tx1">
                    <a:tint val="75000"/>
                  </a:schemeClr>
                </a:solidFill>
              </a:defRPr>
            </a:lvl1pPr>
          </a:lstStyle>
          <a:p>
            <a:pPr marL="12700">
              <a:lnSpc>
                <a:spcPct val="100000"/>
              </a:lnSpc>
              <a:spcBef>
                <a:spcPts val="60"/>
              </a:spcBef>
            </a:pPr>
            <a:endParaRPr lang="en-US" spc="-45" dirty="0"/>
          </a:p>
        </p:txBody>
      </p:sp>
      <p:sp>
        <p:nvSpPr>
          <p:cNvPr id="5" name="Footer Placeholder 4"/>
          <p:cNvSpPr>
            <a:spLocks noGrp="1"/>
          </p:cNvSpPr>
          <p:nvPr>
            <p:ph type="ftr" sz="quarter" idx="3"/>
          </p:nvPr>
        </p:nvSpPr>
        <p:spPr>
          <a:xfrm>
            <a:off x="2136656" y="6953918"/>
            <a:ext cx="6288137" cy="413808"/>
          </a:xfrm>
          <a:prstGeom prst="rect">
            <a:avLst/>
          </a:prstGeom>
        </p:spPr>
        <p:txBody>
          <a:bodyPr vert="horz" lIns="91440" tIns="45720" rIns="91440" bIns="45720" rtlCol="0" anchor="ctr"/>
          <a:lstStyle>
            <a:lvl1pPr algn="l">
              <a:defRPr sz="990">
                <a:solidFill>
                  <a:schemeClr val="tx1">
                    <a:tint val="75000"/>
                  </a:schemeClr>
                </a:solidFill>
              </a:defRPr>
            </a:lvl1pPr>
          </a:lstStyle>
          <a:p>
            <a:pPr marL="12700">
              <a:lnSpc>
                <a:spcPct val="100000"/>
              </a:lnSpc>
              <a:spcBef>
                <a:spcPts val="60"/>
              </a:spcBef>
            </a:pPr>
            <a:endParaRPr lang="en-US" spc="-50" dirty="0"/>
          </a:p>
        </p:txBody>
      </p:sp>
      <p:sp>
        <p:nvSpPr>
          <p:cNvPr id="6" name="Slide Number Placeholder 5"/>
          <p:cNvSpPr>
            <a:spLocks noGrp="1"/>
          </p:cNvSpPr>
          <p:nvPr>
            <p:ph type="sldNum" sz="quarter" idx="4"/>
          </p:nvPr>
        </p:nvSpPr>
        <p:spPr bwMode="gray">
          <a:xfrm>
            <a:off x="562351" y="892821"/>
            <a:ext cx="643476" cy="413808"/>
          </a:xfrm>
          <a:prstGeom prst="rect">
            <a:avLst/>
          </a:prstGeom>
        </p:spPr>
        <p:txBody>
          <a:bodyPr vert="horz" lIns="91440" tIns="45720" rIns="91440" bIns="45720" rtlCol="0" anchor="ctr"/>
          <a:lstStyle>
            <a:lvl1pPr algn="r">
              <a:defRPr sz="2200">
                <a:solidFill>
                  <a:srgbClr val="FEFFFF"/>
                </a:solidFill>
              </a:defRPr>
            </a:lvl1pPr>
          </a:lstStyle>
          <a:p>
            <a:pPr marL="38100">
              <a:lnSpc>
                <a:spcPct val="100000"/>
              </a:lnSpc>
              <a:spcBef>
                <a:spcPts val="110"/>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6126951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hdr="0" ftr="0" dt="0"/>
  <p:txStyles>
    <p:titleStyle>
      <a:lvl1pPr algn="l" defTabSz="502920" rtl="0" eaLnBrk="1" latinLnBrk="0" hangingPunct="1">
        <a:spcBef>
          <a:spcPct val="0"/>
        </a:spcBef>
        <a:buNone/>
        <a:defRPr sz="396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190" indent="-377190" algn="l" defTabSz="502920" rtl="0" eaLnBrk="1" latinLnBrk="0" hangingPunct="1">
        <a:spcBef>
          <a:spcPts val="1100"/>
        </a:spcBef>
        <a:spcAft>
          <a:spcPts val="0"/>
        </a:spcAft>
        <a:buClr>
          <a:schemeClr val="accent1"/>
        </a:buClr>
        <a:buFont typeface="Wingdings 3" charset="2"/>
        <a:buChar char=""/>
        <a:defRPr sz="1980" kern="1200">
          <a:solidFill>
            <a:schemeClr val="tx1">
              <a:lumMod val="75000"/>
              <a:lumOff val="25000"/>
            </a:schemeClr>
          </a:solidFill>
          <a:latin typeface="+mn-lt"/>
          <a:ea typeface="+mn-ea"/>
          <a:cs typeface="+mn-cs"/>
        </a:defRPr>
      </a:lvl1pPr>
      <a:lvl2pPr marL="817245" indent="-314325" algn="l" defTabSz="502920" rtl="0" eaLnBrk="1" latinLnBrk="0" hangingPunct="1">
        <a:spcBef>
          <a:spcPts val="1100"/>
        </a:spcBef>
        <a:spcAft>
          <a:spcPts val="0"/>
        </a:spcAft>
        <a:buClr>
          <a:schemeClr val="accent1"/>
        </a:buClr>
        <a:buFont typeface="Wingdings 3" charset="2"/>
        <a:buChar char=""/>
        <a:defRPr sz="1760" kern="1200">
          <a:solidFill>
            <a:schemeClr val="tx1">
              <a:lumMod val="75000"/>
              <a:lumOff val="25000"/>
            </a:schemeClr>
          </a:solidFill>
          <a:latin typeface="+mn-lt"/>
          <a:ea typeface="+mn-ea"/>
          <a:cs typeface="+mn-cs"/>
        </a:defRPr>
      </a:lvl2pPr>
      <a:lvl3pPr marL="1257300" indent="-251460" algn="l" defTabSz="502920" rtl="0" eaLnBrk="1" latinLnBrk="0" hangingPunct="1">
        <a:spcBef>
          <a:spcPts val="1100"/>
        </a:spcBef>
        <a:spcAft>
          <a:spcPts val="0"/>
        </a:spcAft>
        <a:buClr>
          <a:schemeClr val="accent1"/>
        </a:buClr>
        <a:buFont typeface="Wingdings 3" charset="2"/>
        <a:buChar char=""/>
        <a:defRPr sz="1540" kern="1200">
          <a:solidFill>
            <a:schemeClr val="tx1">
              <a:lumMod val="75000"/>
              <a:lumOff val="25000"/>
            </a:schemeClr>
          </a:solidFill>
          <a:latin typeface="+mn-lt"/>
          <a:ea typeface="+mn-ea"/>
          <a:cs typeface="+mn-cs"/>
        </a:defRPr>
      </a:lvl3pPr>
      <a:lvl4pPr marL="176022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4pPr>
      <a:lvl5pPr marL="226314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5pPr>
      <a:lvl6pPr marL="276606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6pPr>
      <a:lvl7pPr marL="326898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7pPr>
      <a:lvl8pPr marL="377190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8pPr>
      <a:lvl9pPr marL="4274820" indent="-251460" algn="l" defTabSz="502920" rtl="0" eaLnBrk="1" latinLnBrk="0" hangingPunct="1">
        <a:spcBef>
          <a:spcPts val="1100"/>
        </a:spcBef>
        <a:spcAft>
          <a:spcPts val="0"/>
        </a:spcAft>
        <a:buClr>
          <a:schemeClr val="accent1"/>
        </a:buClr>
        <a:buFont typeface="Wingdings 3" charset="2"/>
        <a:buChar char=""/>
        <a:defRPr sz="1320" kern="1200">
          <a:solidFill>
            <a:schemeClr val="tx1">
              <a:lumMod val="75000"/>
              <a:lumOff val="25000"/>
            </a:schemeClr>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86740" y="2641537"/>
            <a:ext cx="9090659" cy="1503745"/>
          </a:xfrm>
          <a:prstGeom prst="rect">
            <a:avLst/>
          </a:prstGeom>
        </p:spPr>
        <p:txBody>
          <a:bodyPr vert="horz" wrap="square" lIns="0" tIns="13970" rIns="0" bIns="0" rtlCol="0">
            <a:spAutoFit/>
          </a:bodyPr>
          <a:lstStyle/>
          <a:p>
            <a:pPr marL="799465" marR="5080" indent="-787400">
              <a:lnSpc>
                <a:spcPct val="100400"/>
              </a:lnSpc>
              <a:spcBef>
                <a:spcPts val="110"/>
              </a:spcBef>
            </a:pPr>
            <a:r>
              <a:rPr lang="en-US" spc="-120" dirty="0"/>
              <a:t>Lecture-10</a:t>
            </a:r>
            <a:br>
              <a:rPr lang="en-US" spc="-120" dirty="0"/>
            </a:br>
            <a:r>
              <a:rPr lang="en-US" spc="-120" dirty="0"/>
              <a:t>Model Based Learning</a:t>
            </a:r>
            <a:endParaRPr spc="-80" dirty="0"/>
          </a:p>
        </p:txBody>
      </p:sp>
      <p:sp>
        <p:nvSpPr>
          <p:cNvPr id="6" name="object 6"/>
          <p:cNvSpPr txBox="1">
            <a:spLocks noGrp="1"/>
          </p:cNvSpPr>
          <p:nvPr>
            <p:ph type="sldNum" sz="quarter" idx="12"/>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0F483E-E6C3-4BAC-8C75-A27C82F4A0C7}"/>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10</a:t>
            </a:fld>
            <a:endParaRPr lang="en-US" spc="10" dirty="0"/>
          </a:p>
        </p:txBody>
      </p:sp>
      <p:pic>
        <p:nvPicPr>
          <p:cNvPr id="5" name="Picture 4">
            <a:extLst>
              <a:ext uri="{FF2B5EF4-FFF2-40B4-BE49-F238E27FC236}">
                <a16:creationId xmlns:a16="http://schemas.microsoft.com/office/drawing/2014/main" id="{715300CA-3A39-4505-A158-055DB17D2FDE}"/>
              </a:ext>
            </a:extLst>
          </p:cNvPr>
          <p:cNvPicPr>
            <a:picLocks noChangeAspect="1"/>
          </p:cNvPicPr>
          <p:nvPr/>
        </p:nvPicPr>
        <p:blipFill>
          <a:blip r:embed="rId2"/>
          <a:stretch>
            <a:fillRect/>
          </a:stretch>
        </p:blipFill>
        <p:spPr>
          <a:xfrm>
            <a:off x="381000" y="533400"/>
            <a:ext cx="9677400" cy="6705600"/>
          </a:xfrm>
          <a:prstGeom prst="rect">
            <a:avLst/>
          </a:prstGeom>
        </p:spPr>
      </p:pic>
    </p:spTree>
    <p:extLst>
      <p:ext uri="{BB962C8B-B14F-4D97-AF65-F5344CB8AC3E}">
        <p14:creationId xmlns:p14="http://schemas.microsoft.com/office/powerpoint/2010/main" val="106675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1995CA-1514-49A8-B60C-158CD58E2AF9}"/>
              </a:ext>
            </a:extLst>
          </p:cNvPr>
          <p:cNvSpPr>
            <a:spLocks noGrp="1"/>
          </p:cNvSpPr>
          <p:nvPr>
            <p:ph type="title"/>
          </p:nvPr>
        </p:nvSpPr>
        <p:spPr/>
        <p:txBody>
          <a:bodyPr/>
          <a:lstStyle/>
          <a:p>
            <a:r>
              <a:rPr lang="en-US" dirty="0"/>
              <a:t>Why we choose Dyna?</a:t>
            </a:r>
          </a:p>
        </p:txBody>
      </p:sp>
      <p:sp>
        <p:nvSpPr>
          <p:cNvPr id="4" name="Content Placeholder 3">
            <a:extLst>
              <a:ext uri="{FF2B5EF4-FFF2-40B4-BE49-F238E27FC236}">
                <a16:creationId xmlns:a16="http://schemas.microsoft.com/office/drawing/2014/main" id="{2400531F-7DE7-431F-BDA2-000F193621FB}"/>
              </a:ext>
            </a:extLst>
          </p:cNvPr>
          <p:cNvSpPr>
            <a:spLocks noGrp="1"/>
          </p:cNvSpPr>
          <p:nvPr>
            <p:ph idx="1"/>
          </p:nvPr>
        </p:nvSpPr>
        <p:spPr>
          <a:xfrm>
            <a:off x="2136657" y="1752600"/>
            <a:ext cx="7251184" cy="4946785"/>
          </a:xfrm>
        </p:spPr>
        <p:txBody>
          <a:bodyPr>
            <a:normAutofit/>
          </a:bodyPr>
          <a:lstStyle/>
          <a:p>
            <a:pPr algn="just"/>
            <a:r>
              <a:rPr lang="en-US" dirty="0"/>
              <a:t>One problem with Q-learning is that it takes many experience tuples to converge. </a:t>
            </a:r>
            <a:r>
              <a:rPr lang="en-US" dirty="0">
                <a:highlight>
                  <a:srgbClr val="FFFF00"/>
                </a:highlight>
              </a:rPr>
              <a:t>Gathering experience from the real world is expensive</a:t>
            </a:r>
            <a:r>
              <a:rPr lang="en-US" dirty="0"/>
              <a:t> because it requires us to take real action - executing a live trade in our case - to gather information.</a:t>
            </a:r>
          </a:p>
          <a:p>
            <a:pPr algn="just"/>
            <a:r>
              <a:rPr lang="en-US" dirty="0"/>
              <a:t>To address this problem, researchers developed a technique called Dyna. </a:t>
            </a:r>
            <a:r>
              <a:rPr lang="en-US" dirty="0">
                <a:highlight>
                  <a:srgbClr val="FFFF00"/>
                </a:highlight>
              </a:rPr>
              <a:t>Dyna works by building models of the transition function, </a:t>
            </a:r>
            <a:r>
              <a:rPr lang="en-US" i="1" dirty="0">
                <a:highlight>
                  <a:srgbClr val="FFFF00"/>
                </a:highlight>
              </a:rPr>
              <a:t>T</a:t>
            </a:r>
            <a:r>
              <a:rPr lang="en-US" dirty="0">
                <a:highlight>
                  <a:srgbClr val="FFFF00"/>
                </a:highlight>
              </a:rPr>
              <a:t>, and reward function, </a:t>
            </a:r>
            <a:r>
              <a:rPr lang="en-US" i="1" dirty="0">
                <a:highlight>
                  <a:srgbClr val="FFFF00"/>
                </a:highlight>
              </a:rPr>
              <a:t>R</a:t>
            </a:r>
            <a:r>
              <a:rPr lang="en-US" dirty="0">
                <a:highlight>
                  <a:srgbClr val="FFFF00"/>
                </a:highlight>
              </a:rPr>
              <a:t>.</a:t>
            </a:r>
            <a:r>
              <a:rPr lang="en-US" dirty="0"/>
              <a:t> Then, after each real interaction with the world, we hallucinate many additional interactions, typically a few hundred, which we use to update the Q-table.</a:t>
            </a:r>
          </a:p>
          <a:p>
            <a:pPr marL="0" indent="0">
              <a:buNone/>
            </a:pPr>
            <a:br>
              <a:rPr lang="en-US" dirty="0"/>
            </a:br>
            <a:endParaRPr lang="en-US" dirty="0"/>
          </a:p>
        </p:txBody>
      </p:sp>
      <p:sp>
        <p:nvSpPr>
          <p:cNvPr id="2" name="Slide Number Placeholder 1">
            <a:extLst>
              <a:ext uri="{FF2B5EF4-FFF2-40B4-BE49-F238E27FC236}">
                <a16:creationId xmlns:a16="http://schemas.microsoft.com/office/drawing/2014/main" id="{56138291-B3D5-4622-922E-881A0136F42E}"/>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11</a:t>
            </a:fld>
            <a:endParaRPr lang="en-US" spc="10" dirty="0"/>
          </a:p>
        </p:txBody>
      </p:sp>
    </p:spTree>
    <p:extLst>
      <p:ext uri="{BB962C8B-B14F-4D97-AF65-F5344CB8AC3E}">
        <p14:creationId xmlns:p14="http://schemas.microsoft.com/office/powerpoint/2010/main" val="168217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CB9C-5D8E-4BBE-B865-294984E7DC23}"/>
              </a:ext>
            </a:extLst>
          </p:cNvPr>
          <p:cNvSpPr>
            <a:spLocks noGrp="1"/>
          </p:cNvSpPr>
          <p:nvPr>
            <p:ph type="title"/>
          </p:nvPr>
        </p:nvSpPr>
        <p:spPr/>
        <p:txBody>
          <a:bodyPr/>
          <a:lstStyle/>
          <a:p>
            <a:r>
              <a:rPr lang="en-US" dirty="0"/>
              <a:t>Dyna-Q Big Picture</a:t>
            </a:r>
          </a:p>
        </p:txBody>
      </p:sp>
      <p:sp>
        <p:nvSpPr>
          <p:cNvPr id="3" name="Content Placeholder 2">
            <a:extLst>
              <a:ext uri="{FF2B5EF4-FFF2-40B4-BE49-F238E27FC236}">
                <a16:creationId xmlns:a16="http://schemas.microsoft.com/office/drawing/2014/main" id="{BCC1FB0C-D8FD-4179-919A-CAEFFA9CFFE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8D897C1-0683-41F6-8635-21B7099EC8E1}"/>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12</a:t>
            </a:fld>
            <a:endParaRPr lang="en-US" spc="10" dirty="0"/>
          </a:p>
        </p:txBody>
      </p:sp>
      <p:pic>
        <p:nvPicPr>
          <p:cNvPr id="5" name="Picture 4">
            <a:extLst>
              <a:ext uri="{FF2B5EF4-FFF2-40B4-BE49-F238E27FC236}">
                <a16:creationId xmlns:a16="http://schemas.microsoft.com/office/drawing/2014/main" id="{D54202B3-365A-45FF-A2E2-390ABE557C74}"/>
              </a:ext>
            </a:extLst>
          </p:cNvPr>
          <p:cNvPicPr>
            <a:picLocks noChangeAspect="1"/>
          </p:cNvPicPr>
          <p:nvPr/>
        </p:nvPicPr>
        <p:blipFill>
          <a:blip r:embed="rId2"/>
          <a:stretch>
            <a:fillRect/>
          </a:stretch>
        </p:blipFill>
        <p:spPr>
          <a:xfrm>
            <a:off x="2109787" y="2162175"/>
            <a:ext cx="7683176" cy="4537210"/>
          </a:xfrm>
          <a:prstGeom prst="rect">
            <a:avLst/>
          </a:prstGeom>
        </p:spPr>
      </p:pic>
      <p:sp>
        <p:nvSpPr>
          <p:cNvPr id="6" name="Footer Placeholder 5">
            <a:extLst>
              <a:ext uri="{FF2B5EF4-FFF2-40B4-BE49-F238E27FC236}">
                <a16:creationId xmlns:a16="http://schemas.microsoft.com/office/drawing/2014/main" id="{A37F67E9-F0C4-4A65-8B19-AED0BE2CFC50}"/>
              </a:ext>
            </a:extLst>
          </p:cNvPr>
          <p:cNvSpPr>
            <a:spLocks noGrp="1"/>
          </p:cNvSpPr>
          <p:nvPr>
            <p:ph type="ftr" sz="quarter" idx="11"/>
          </p:nvPr>
        </p:nvSpPr>
        <p:spPr/>
        <p:txBody>
          <a:bodyPr/>
          <a:lstStyle/>
          <a:p>
            <a:pPr marL="12700">
              <a:lnSpc>
                <a:spcPct val="100000"/>
              </a:lnSpc>
              <a:spcBef>
                <a:spcPts val="60"/>
              </a:spcBef>
            </a:pPr>
            <a:r>
              <a:rPr lang="en-US" spc="-50"/>
              <a:t>https://www.omscs-notes.com/machine-learning-trading/dyna/</a:t>
            </a:r>
            <a:endParaRPr lang="en-US" spc="-50" dirty="0"/>
          </a:p>
        </p:txBody>
      </p:sp>
    </p:spTree>
    <p:extLst>
      <p:ext uri="{BB962C8B-B14F-4D97-AF65-F5344CB8AC3E}">
        <p14:creationId xmlns:p14="http://schemas.microsoft.com/office/powerpoint/2010/main" val="375164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3741-F36A-4CA6-9D30-B94973CC6C28}"/>
              </a:ext>
            </a:extLst>
          </p:cNvPr>
          <p:cNvSpPr>
            <a:spLocks noGrp="1"/>
          </p:cNvSpPr>
          <p:nvPr>
            <p:ph type="title"/>
          </p:nvPr>
        </p:nvSpPr>
        <p:spPr>
          <a:xfrm>
            <a:off x="1520192" y="381001"/>
            <a:ext cx="8385808" cy="1778000"/>
          </a:xfrm>
        </p:spPr>
        <p:txBody>
          <a:bodyPr>
            <a:noAutofit/>
          </a:bodyPr>
          <a:lstStyle/>
          <a:p>
            <a:r>
              <a:rPr lang="en-US" sz="1600" dirty="0">
                <a:latin typeface="Arial Black" panose="020B0A04020102020204" pitchFamily="34" charset="0"/>
                <a:cs typeface="Arial" panose="020B0604020202020204" pitchFamily="34" charset="0"/>
              </a:rPr>
              <a:t>In the pseudocode algorithm for Dyna-Q in the box below, Model(s, a) denotes the contents of the (predicted next state and reward) for state–action pair (s, a). Direct reinforcement learning, model-learning, and planning are implemented by steps (d), (e), and (f), respectively. If (e) and (f) were omitted, the remaining algorithm would be one-step tabular Q-learning.</a:t>
            </a:r>
          </a:p>
        </p:txBody>
      </p:sp>
      <p:sp>
        <p:nvSpPr>
          <p:cNvPr id="3" name="Content Placeholder 2">
            <a:extLst>
              <a:ext uri="{FF2B5EF4-FFF2-40B4-BE49-F238E27FC236}">
                <a16:creationId xmlns:a16="http://schemas.microsoft.com/office/drawing/2014/main" id="{E8F49819-DB52-4F63-80A1-2ABAF4CA85C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AF1ED53-1132-46B1-BE92-7AFFBD1934C5}"/>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13</a:t>
            </a:fld>
            <a:endParaRPr lang="en-US" spc="10" dirty="0"/>
          </a:p>
        </p:txBody>
      </p:sp>
      <p:pic>
        <p:nvPicPr>
          <p:cNvPr id="6" name="Picture 5">
            <a:extLst>
              <a:ext uri="{FF2B5EF4-FFF2-40B4-BE49-F238E27FC236}">
                <a16:creationId xmlns:a16="http://schemas.microsoft.com/office/drawing/2014/main" id="{797C1FAB-646A-46E3-B298-966211F29340}"/>
              </a:ext>
            </a:extLst>
          </p:cNvPr>
          <p:cNvPicPr>
            <a:picLocks noChangeAspect="1"/>
          </p:cNvPicPr>
          <p:nvPr/>
        </p:nvPicPr>
        <p:blipFill>
          <a:blip r:embed="rId2"/>
          <a:stretch>
            <a:fillRect/>
          </a:stretch>
        </p:blipFill>
        <p:spPr>
          <a:xfrm>
            <a:off x="1295400" y="2159002"/>
            <a:ext cx="8385808" cy="5527674"/>
          </a:xfrm>
          <a:prstGeom prst="rect">
            <a:avLst/>
          </a:prstGeom>
        </p:spPr>
      </p:pic>
    </p:spTree>
    <p:extLst>
      <p:ext uri="{BB962C8B-B14F-4D97-AF65-F5344CB8AC3E}">
        <p14:creationId xmlns:p14="http://schemas.microsoft.com/office/powerpoint/2010/main" val="30733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sldNum" sz="quarter" idx="12"/>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10" dirty="0"/>
              <a:t>14</a:t>
            </a:fld>
            <a:endParaRPr spc="10" dirty="0"/>
          </a:p>
        </p:txBody>
      </p:sp>
      <p:pic>
        <p:nvPicPr>
          <p:cNvPr id="23" name="Picture 22">
            <a:extLst>
              <a:ext uri="{FF2B5EF4-FFF2-40B4-BE49-F238E27FC236}">
                <a16:creationId xmlns:a16="http://schemas.microsoft.com/office/drawing/2014/main" id="{B8CE06F2-D19F-48EE-AD7B-EF0ADC12C694}"/>
              </a:ext>
            </a:extLst>
          </p:cNvPr>
          <p:cNvPicPr>
            <a:picLocks noChangeAspect="1"/>
          </p:cNvPicPr>
          <p:nvPr/>
        </p:nvPicPr>
        <p:blipFill>
          <a:blip r:embed="rId2"/>
          <a:stretch>
            <a:fillRect/>
          </a:stretch>
        </p:blipFill>
        <p:spPr>
          <a:xfrm>
            <a:off x="0" y="442476"/>
            <a:ext cx="10058400" cy="68874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1371600"/>
            <a:ext cx="8839200" cy="6019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84089" y="159778"/>
            <a:ext cx="8493361" cy="847668"/>
          </a:xfrm>
          <a:prstGeom prst="rect">
            <a:avLst/>
          </a:prstGeom>
        </p:spPr>
        <p:txBody>
          <a:bodyPr vert="horz" wrap="square" lIns="0" tIns="16510" rIns="0" bIns="0" rtlCol="0">
            <a:spAutoFit/>
          </a:bodyPr>
          <a:lstStyle/>
          <a:p>
            <a:pPr marL="12700">
              <a:lnSpc>
                <a:spcPct val="100000"/>
              </a:lnSpc>
              <a:spcBef>
                <a:spcPts val="130"/>
              </a:spcBef>
            </a:pPr>
            <a:r>
              <a:rPr lang="en-US" sz="1800" dirty="0">
                <a:latin typeface="Arial Black" panose="020B0A04020102020204" pitchFamily="34" charset="0"/>
              </a:rPr>
              <a:t>When the number of steps is set to 0, the Dyna-Q method is essentially Q-learning. Let’s compare the learning process with steps of 0, 5 and 50.</a:t>
            </a:r>
            <a:endParaRPr sz="1800" spc="5" dirty="0">
              <a:latin typeface="Arial Black" panose="020B0A04020102020204" pitchFamily="34" charset="0"/>
            </a:endParaRPr>
          </a:p>
        </p:txBody>
      </p:sp>
      <p:sp>
        <p:nvSpPr>
          <p:cNvPr id="5" name="Content Placeholder 4">
            <a:extLst>
              <a:ext uri="{FF2B5EF4-FFF2-40B4-BE49-F238E27FC236}">
                <a16:creationId xmlns:a16="http://schemas.microsoft.com/office/drawing/2014/main" id="{93885BE9-BB31-4868-8D6F-36F51E1F7282}"/>
              </a:ext>
            </a:extLst>
          </p:cNvPr>
          <p:cNvSpPr>
            <a:spLocks noGrp="1"/>
          </p:cNvSpPr>
          <p:nvPr>
            <p:ph idx="1"/>
          </p:nvPr>
        </p:nvSpPr>
        <p:spPr/>
        <p:txBody>
          <a:bodyPr/>
          <a:lstStyle/>
          <a:p>
            <a:endParaRPr lang="en-US" dirty="0"/>
          </a:p>
        </p:txBody>
      </p:sp>
      <p:sp>
        <p:nvSpPr>
          <p:cNvPr id="7" name="object 7"/>
          <p:cNvSpPr txBox="1">
            <a:spLocks noGrp="1"/>
          </p:cNvSpPr>
          <p:nvPr>
            <p:ph type="sldNum" sz="quarter" idx="12"/>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10" dirty="0"/>
              <a:t>15</a:t>
            </a:fld>
            <a:endParaRPr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EE2F-38AD-4B1A-B045-3775FE68BE35}"/>
              </a:ext>
            </a:extLst>
          </p:cNvPr>
          <p:cNvSpPr>
            <a:spLocks noGrp="1"/>
          </p:cNvSpPr>
          <p:nvPr>
            <p:ph type="title"/>
          </p:nvPr>
        </p:nvSpPr>
        <p:spPr/>
        <p:txBody>
          <a:bodyPr/>
          <a:lstStyle/>
          <a:p>
            <a:r>
              <a:rPr lang="en-US" dirty="0"/>
              <a:t>Two Problems with DYNA-Q</a:t>
            </a:r>
          </a:p>
        </p:txBody>
      </p:sp>
      <p:sp>
        <p:nvSpPr>
          <p:cNvPr id="3" name="Content Placeholder 2">
            <a:extLst>
              <a:ext uri="{FF2B5EF4-FFF2-40B4-BE49-F238E27FC236}">
                <a16:creationId xmlns:a16="http://schemas.microsoft.com/office/drawing/2014/main" id="{99AC1337-F828-4A6E-95E0-993384520AB8}"/>
              </a:ext>
            </a:extLst>
          </p:cNvPr>
          <p:cNvSpPr>
            <a:spLocks noGrp="1"/>
          </p:cNvSpPr>
          <p:nvPr>
            <p:ph idx="1"/>
          </p:nvPr>
        </p:nvSpPr>
        <p:spPr/>
        <p:txBody>
          <a:bodyPr/>
          <a:lstStyle/>
          <a:p>
            <a:r>
              <a:rPr lang="en-US" dirty="0"/>
              <a:t>What if the model is wrong?</a:t>
            </a:r>
          </a:p>
          <a:p>
            <a:r>
              <a:rPr lang="en-US" dirty="0"/>
              <a:t>How to update the Q function more efficiently?</a:t>
            </a:r>
          </a:p>
          <a:p>
            <a:pPr marL="0" indent="0" algn="just">
              <a:buNone/>
            </a:pPr>
            <a:r>
              <a:rPr lang="en-US" i="1" dirty="0"/>
              <a:t>Models may be incorrect because the environment is stochastic and only a limited number of samples have been observed, or because the model was learned using function approximation that has </a:t>
            </a:r>
            <a:r>
              <a:rPr lang="en-US" i="1" dirty="0" err="1"/>
              <a:t>generalised</a:t>
            </a:r>
            <a:r>
              <a:rPr lang="en-US" i="1" dirty="0"/>
              <a:t> imperfectly, or simply because the environment has changed and its new </a:t>
            </a:r>
            <a:r>
              <a:rPr lang="en-US" i="1" dirty="0" err="1"/>
              <a:t>behaviour</a:t>
            </a:r>
            <a:r>
              <a:rPr lang="en-US" i="1" dirty="0"/>
              <a:t> has not yet been observed. When the model is incorrect, the planning process is likely to compute a suboptimal policy.</a:t>
            </a:r>
            <a:endParaRPr lang="en-US" dirty="0"/>
          </a:p>
        </p:txBody>
      </p:sp>
      <p:sp>
        <p:nvSpPr>
          <p:cNvPr id="4" name="Slide Number Placeholder 3">
            <a:extLst>
              <a:ext uri="{FF2B5EF4-FFF2-40B4-BE49-F238E27FC236}">
                <a16:creationId xmlns:a16="http://schemas.microsoft.com/office/drawing/2014/main" id="{D0288815-B8AB-4320-8DDB-96DC6445A5CC}"/>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16</a:t>
            </a:fld>
            <a:endParaRPr lang="en-US" spc="10" dirty="0"/>
          </a:p>
        </p:txBody>
      </p:sp>
    </p:spTree>
    <p:extLst>
      <p:ext uri="{BB962C8B-B14F-4D97-AF65-F5344CB8AC3E}">
        <p14:creationId xmlns:p14="http://schemas.microsoft.com/office/powerpoint/2010/main" val="2340297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9CB6-854A-4F31-8734-117484B37E87}"/>
              </a:ext>
            </a:extLst>
          </p:cNvPr>
          <p:cNvSpPr>
            <a:spLocks noGrp="1"/>
          </p:cNvSpPr>
          <p:nvPr>
            <p:ph type="title"/>
          </p:nvPr>
        </p:nvSpPr>
        <p:spPr/>
        <p:txBody>
          <a:bodyPr/>
          <a:lstStyle/>
          <a:p>
            <a:r>
              <a:rPr lang="en-US" dirty="0"/>
              <a:t>Shortcut Maze</a:t>
            </a:r>
          </a:p>
        </p:txBody>
      </p:sp>
      <p:pic>
        <p:nvPicPr>
          <p:cNvPr id="5" name="Content Placeholder 4">
            <a:extLst>
              <a:ext uri="{FF2B5EF4-FFF2-40B4-BE49-F238E27FC236}">
                <a16:creationId xmlns:a16="http://schemas.microsoft.com/office/drawing/2014/main" id="{AE155C06-E22B-4476-969B-24811480DC2E}"/>
              </a:ext>
            </a:extLst>
          </p:cNvPr>
          <p:cNvPicPr>
            <a:picLocks noGrp="1" noChangeAspect="1"/>
          </p:cNvPicPr>
          <p:nvPr>
            <p:ph idx="1"/>
          </p:nvPr>
        </p:nvPicPr>
        <p:blipFill>
          <a:blip r:embed="rId2"/>
          <a:stretch>
            <a:fillRect/>
          </a:stretch>
        </p:blipFill>
        <p:spPr>
          <a:xfrm>
            <a:off x="1079280" y="3124200"/>
            <a:ext cx="8309195" cy="2544747"/>
          </a:xfrm>
          <a:prstGeom prst="rect">
            <a:avLst/>
          </a:prstGeom>
        </p:spPr>
      </p:pic>
      <p:sp>
        <p:nvSpPr>
          <p:cNvPr id="4" name="Slide Number Placeholder 3">
            <a:extLst>
              <a:ext uri="{FF2B5EF4-FFF2-40B4-BE49-F238E27FC236}">
                <a16:creationId xmlns:a16="http://schemas.microsoft.com/office/drawing/2014/main" id="{EAC74878-EDC1-4A3F-BC01-136CF85C597F}"/>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17</a:t>
            </a:fld>
            <a:endParaRPr lang="en-US" spc="10" dirty="0"/>
          </a:p>
        </p:txBody>
      </p:sp>
    </p:spTree>
    <p:extLst>
      <p:ext uri="{BB962C8B-B14F-4D97-AF65-F5344CB8AC3E}">
        <p14:creationId xmlns:p14="http://schemas.microsoft.com/office/powerpoint/2010/main" val="59153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6648-21FA-4D24-8A6A-D40DAAB22E5D}"/>
              </a:ext>
            </a:extLst>
          </p:cNvPr>
          <p:cNvSpPr>
            <a:spLocks noGrp="1"/>
          </p:cNvSpPr>
          <p:nvPr>
            <p:ph type="title"/>
          </p:nvPr>
        </p:nvSpPr>
        <p:spPr/>
        <p:txBody>
          <a:bodyPr/>
          <a:lstStyle/>
          <a:p>
            <a:r>
              <a:rPr lang="en-US" dirty="0"/>
              <a:t>Solution: DYNA-Q+</a:t>
            </a:r>
          </a:p>
        </p:txBody>
      </p:sp>
      <p:pic>
        <p:nvPicPr>
          <p:cNvPr id="8" name="Content Placeholder 7">
            <a:extLst>
              <a:ext uri="{FF2B5EF4-FFF2-40B4-BE49-F238E27FC236}">
                <a16:creationId xmlns:a16="http://schemas.microsoft.com/office/drawing/2014/main" id="{6D97060F-EE9E-4850-8B30-73A845EF0BCB}"/>
              </a:ext>
            </a:extLst>
          </p:cNvPr>
          <p:cNvPicPr>
            <a:picLocks noGrp="1" noChangeAspect="1"/>
          </p:cNvPicPr>
          <p:nvPr>
            <p:ph idx="1"/>
          </p:nvPr>
        </p:nvPicPr>
        <p:blipFill>
          <a:blip r:embed="rId2"/>
          <a:stretch>
            <a:fillRect/>
          </a:stretch>
        </p:blipFill>
        <p:spPr>
          <a:xfrm>
            <a:off x="877890" y="1905001"/>
            <a:ext cx="8510585" cy="4623156"/>
          </a:xfrm>
          <a:prstGeom prst="rect">
            <a:avLst/>
          </a:prstGeom>
        </p:spPr>
      </p:pic>
      <p:sp>
        <p:nvSpPr>
          <p:cNvPr id="4" name="Slide Number Placeholder 3">
            <a:extLst>
              <a:ext uri="{FF2B5EF4-FFF2-40B4-BE49-F238E27FC236}">
                <a16:creationId xmlns:a16="http://schemas.microsoft.com/office/drawing/2014/main" id="{FE0E86DB-B7FC-4EFB-8465-E241F59A2FEE}"/>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18</a:t>
            </a:fld>
            <a:endParaRPr lang="en-US" spc="10" dirty="0"/>
          </a:p>
        </p:txBody>
      </p:sp>
    </p:spTree>
    <p:extLst>
      <p:ext uri="{BB962C8B-B14F-4D97-AF65-F5344CB8AC3E}">
        <p14:creationId xmlns:p14="http://schemas.microsoft.com/office/powerpoint/2010/main" val="293866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6676-3F61-4BC0-AD8B-712E28E159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E44818-1008-43EB-AB9B-99FD24CB982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F38294F-F178-4497-8B20-64CF7B146C97}"/>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19</a:t>
            </a:fld>
            <a:endParaRPr lang="en-US" spc="10" dirty="0"/>
          </a:p>
        </p:txBody>
      </p:sp>
      <p:pic>
        <p:nvPicPr>
          <p:cNvPr id="5" name="Picture 4">
            <a:extLst>
              <a:ext uri="{FF2B5EF4-FFF2-40B4-BE49-F238E27FC236}">
                <a16:creationId xmlns:a16="http://schemas.microsoft.com/office/drawing/2014/main" id="{093EED32-FD7E-4D17-904C-BA73858BD613}"/>
              </a:ext>
            </a:extLst>
          </p:cNvPr>
          <p:cNvPicPr>
            <a:picLocks noChangeAspect="1"/>
          </p:cNvPicPr>
          <p:nvPr/>
        </p:nvPicPr>
        <p:blipFill>
          <a:blip r:embed="rId2"/>
          <a:stretch>
            <a:fillRect/>
          </a:stretch>
        </p:blipFill>
        <p:spPr>
          <a:xfrm>
            <a:off x="609600" y="533400"/>
            <a:ext cx="8839200" cy="7034212"/>
          </a:xfrm>
          <a:prstGeom prst="rect">
            <a:avLst/>
          </a:prstGeom>
        </p:spPr>
      </p:pic>
    </p:spTree>
    <p:extLst>
      <p:ext uri="{BB962C8B-B14F-4D97-AF65-F5344CB8AC3E}">
        <p14:creationId xmlns:p14="http://schemas.microsoft.com/office/powerpoint/2010/main" val="410383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4726" y="763524"/>
            <a:ext cx="1790064" cy="731520"/>
          </a:xfrm>
          <a:prstGeom prst="rect">
            <a:avLst/>
          </a:prstGeom>
        </p:spPr>
        <p:txBody>
          <a:bodyPr vert="horz" wrap="square" lIns="0" tIns="16510" rIns="0" bIns="0" rtlCol="0">
            <a:spAutoFit/>
          </a:bodyPr>
          <a:lstStyle/>
          <a:p>
            <a:pPr marL="12700">
              <a:lnSpc>
                <a:spcPct val="100000"/>
              </a:lnSpc>
              <a:spcBef>
                <a:spcPts val="130"/>
              </a:spcBef>
            </a:pPr>
            <a:r>
              <a:rPr spc="-75" dirty="0"/>
              <a:t>O</a:t>
            </a:r>
            <a:r>
              <a:rPr spc="-60" dirty="0"/>
              <a:t>u</a:t>
            </a:r>
            <a:r>
              <a:rPr spc="-280" dirty="0"/>
              <a:t>t</a:t>
            </a:r>
            <a:r>
              <a:rPr spc="-300" dirty="0"/>
              <a:t>l</a:t>
            </a:r>
            <a:r>
              <a:rPr spc="-254" dirty="0"/>
              <a:t>i</a:t>
            </a:r>
            <a:r>
              <a:rPr spc="-90" dirty="0"/>
              <a:t>n</a:t>
            </a:r>
            <a:r>
              <a:rPr spc="-204" dirty="0"/>
              <a:t>e</a:t>
            </a:r>
          </a:p>
        </p:txBody>
      </p:sp>
      <p:sp>
        <p:nvSpPr>
          <p:cNvPr id="6" name="object 6"/>
          <p:cNvSpPr txBox="1">
            <a:spLocks noGrp="1"/>
          </p:cNvSpPr>
          <p:nvPr>
            <p:ph type="sldNum" sz="quarter" idx="12"/>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10" dirty="0"/>
              <a:t>2</a:t>
            </a:fld>
            <a:endParaRPr spc="10" dirty="0"/>
          </a:p>
        </p:txBody>
      </p:sp>
      <p:sp>
        <p:nvSpPr>
          <p:cNvPr id="3" name="object 3"/>
          <p:cNvSpPr txBox="1"/>
          <p:nvPr/>
        </p:nvSpPr>
        <p:spPr>
          <a:xfrm>
            <a:off x="791972" y="1863851"/>
            <a:ext cx="6142228" cy="1870384"/>
          </a:xfrm>
          <a:prstGeom prst="rect">
            <a:avLst/>
          </a:prstGeom>
        </p:spPr>
        <p:txBody>
          <a:bodyPr vert="horz" wrap="square" lIns="0" tIns="117475" rIns="0" bIns="0" rtlCol="0">
            <a:spAutoFit/>
          </a:bodyPr>
          <a:lstStyle/>
          <a:p>
            <a:pPr marL="372745" indent="-360045">
              <a:lnSpc>
                <a:spcPct val="100000"/>
              </a:lnSpc>
              <a:spcBef>
                <a:spcPts val="925"/>
              </a:spcBef>
              <a:buFont typeface="Arial"/>
              <a:buChar char="•"/>
              <a:tabLst>
                <a:tab pos="372110" algn="l"/>
                <a:tab pos="372745" algn="l"/>
              </a:tabLst>
            </a:pPr>
            <a:r>
              <a:rPr sz="3350" spc="-70" dirty="0">
                <a:latin typeface="Trebuchet MS"/>
                <a:cs typeface="Trebuchet MS"/>
              </a:rPr>
              <a:t>Model-based</a:t>
            </a:r>
            <a:r>
              <a:rPr sz="3350" spc="-254" dirty="0">
                <a:latin typeface="Trebuchet MS"/>
                <a:cs typeface="Trebuchet MS"/>
              </a:rPr>
              <a:t> </a:t>
            </a:r>
            <a:r>
              <a:rPr sz="3350" spc="-204" dirty="0">
                <a:latin typeface="Trebuchet MS"/>
                <a:cs typeface="Trebuchet MS"/>
              </a:rPr>
              <a:t>RL</a:t>
            </a:r>
            <a:endParaRPr sz="3350" dirty="0">
              <a:latin typeface="Trebuchet MS"/>
              <a:cs typeface="Trebuchet MS"/>
            </a:endParaRPr>
          </a:p>
          <a:p>
            <a:pPr marL="372745" indent="-360045">
              <a:lnSpc>
                <a:spcPct val="100000"/>
              </a:lnSpc>
              <a:spcBef>
                <a:spcPts val="830"/>
              </a:spcBef>
              <a:buFont typeface="Arial"/>
              <a:buChar char="•"/>
              <a:tabLst>
                <a:tab pos="372110" algn="l"/>
                <a:tab pos="372745" algn="l"/>
              </a:tabLst>
            </a:pPr>
            <a:r>
              <a:rPr sz="3350" spc="-85" dirty="0">
                <a:latin typeface="Trebuchet MS"/>
                <a:cs typeface="Trebuchet MS"/>
              </a:rPr>
              <a:t>Dyn</a:t>
            </a:r>
            <a:r>
              <a:rPr lang="en-US" sz="3350" spc="-85" dirty="0">
                <a:latin typeface="Trebuchet MS"/>
                <a:cs typeface="Trebuchet MS"/>
              </a:rPr>
              <a:t>a</a:t>
            </a:r>
          </a:p>
          <a:p>
            <a:pPr marL="372745" indent="-360045">
              <a:lnSpc>
                <a:spcPct val="100000"/>
              </a:lnSpc>
              <a:spcBef>
                <a:spcPts val="830"/>
              </a:spcBef>
              <a:buFont typeface="Arial"/>
              <a:buChar char="•"/>
              <a:tabLst>
                <a:tab pos="372110" algn="l"/>
                <a:tab pos="372745" algn="l"/>
              </a:tabLst>
            </a:pPr>
            <a:r>
              <a:rPr lang="en-US" sz="3350" spc="-85">
                <a:latin typeface="Trebuchet MS"/>
                <a:cs typeface="Trebuchet MS"/>
              </a:rPr>
              <a:t>Dyna Plus</a:t>
            </a:r>
            <a:endParaRPr sz="335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7889-B467-4BF1-88DF-A9CDC0ADD5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861CCB9-2CC7-419B-8D5F-6E2048BCA15C}"/>
              </a:ext>
            </a:extLst>
          </p:cNvPr>
          <p:cNvSpPr>
            <a:spLocks noGrp="1"/>
          </p:cNvSpPr>
          <p:nvPr>
            <p:ph idx="1"/>
          </p:nvPr>
        </p:nvSpPr>
        <p:spPr/>
        <p:txBody>
          <a:bodyPr/>
          <a:lstStyle/>
          <a:p>
            <a:pPr algn="just"/>
            <a:r>
              <a:rPr lang="en-US" dirty="0"/>
              <a:t>To </a:t>
            </a:r>
            <a:r>
              <a:rPr lang="en-US" dirty="0" err="1"/>
              <a:t>summarise</a:t>
            </a:r>
            <a:r>
              <a:rPr lang="en-US" dirty="0"/>
              <a:t>, the algorithm is totally the same as Dyna-Q except that </a:t>
            </a:r>
            <a:r>
              <a:rPr lang="en-US" b="1" dirty="0"/>
              <a:t>it keeps track of number of time a state has been visited, and give reward to state that has long not been visited</a:t>
            </a:r>
            <a:r>
              <a:rPr lang="en-US" dirty="0"/>
              <a:t>(as these state could have possibly changed as time goes on).</a:t>
            </a:r>
          </a:p>
        </p:txBody>
      </p:sp>
      <p:sp>
        <p:nvSpPr>
          <p:cNvPr id="4" name="Slide Number Placeholder 3">
            <a:extLst>
              <a:ext uri="{FF2B5EF4-FFF2-40B4-BE49-F238E27FC236}">
                <a16:creationId xmlns:a16="http://schemas.microsoft.com/office/drawing/2014/main" id="{6ECEE584-880C-4778-862B-5CCB4B268AE6}"/>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20</a:t>
            </a:fld>
            <a:endParaRPr lang="en-US" spc="10" dirty="0"/>
          </a:p>
        </p:txBody>
      </p:sp>
    </p:spTree>
    <p:extLst>
      <p:ext uri="{BB962C8B-B14F-4D97-AF65-F5344CB8AC3E}">
        <p14:creationId xmlns:p14="http://schemas.microsoft.com/office/powerpoint/2010/main" val="3869648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66EA-33D6-416A-AB7C-E0A0C3FB0790}"/>
              </a:ext>
            </a:extLst>
          </p:cNvPr>
          <p:cNvSpPr>
            <a:spLocks noGrp="1"/>
          </p:cNvSpPr>
          <p:nvPr>
            <p:ph type="title"/>
          </p:nvPr>
        </p:nvSpPr>
        <p:spPr/>
        <p:txBody>
          <a:bodyPr/>
          <a:lstStyle/>
          <a:p>
            <a:r>
              <a:rPr lang="en-US" dirty="0"/>
              <a:t>MCTS Algorithm:</a:t>
            </a:r>
          </a:p>
        </p:txBody>
      </p:sp>
      <p:sp>
        <p:nvSpPr>
          <p:cNvPr id="3" name="Content Placeholder 2">
            <a:extLst>
              <a:ext uri="{FF2B5EF4-FFF2-40B4-BE49-F238E27FC236}">
                <a16:creationId xmlns:a16="http://schemas.microsoft.com/office/drawing/2014/main" id="{00630A3B-DA85-40C1-961A-B8B1ED14A28C}"/>
              </a:ext>
            </a:extLst>
          </p:cNvPr>
          <p:cNvSpPr>
            <a:spLocks noGrp="1"/>
          </p:cNvSpPr>
          <p:nvPr>
            <p:ph idx="1"/>
          </p:nvPr>
        </p:nvSpPr>
        <p:spPr>
          <a:xfrm>
            <a:off x="2136657" y="1676400"/>
            <a:ext cx="7251184" cy="5022985"/>
          </a:xfrm>
        </p:spPr>
        <p:txBody>
          <a:bodyPr>
            <a:normAutofit/>
          </a:bodyPr>
          <a:lstStyle/>
          <a:p>
            <a:pPr algn="just"/>
            <a:r>
              <a:rPr lang="en-US" dirty="0"/>
              <a:t>Monte Carlo Tree Search is a method usually used in games to predict the path (moves) that should be taken by the policy to reach the final winning solution.</a:t>
            </a:r>
          </a:p>
          <a:p>
            <a:pPr algn="just"/>
            <a:r>
              <a:rPr lang="en-US" dirty="0"/>
              <a:t>Before we discover the right path(moves) that will lead us for the win. We first need to arrange the moves of the present state of the game. These moves connected together will look like a tree. Hence the name </a:t>
            </a:r>
            <a:r>
              <a:rPr lang="en-US" i="1" dirty="0"/>
              <a:t>Tree Search</a:t>
            </a:r>
            <a:r>
              <a:rPr lang="en-US" dirty="0"/>
              <a:t>.</a:t>
            </a:r>
          </a:p>
          <a:p>
            <a:pPr algn="just"/>
            <a:r>
              <a:rPr lang="en-US" dirty="0"/>
              <a:t>Faster Tree Search can be achieved by making a policy — giving more importance to some nodes from others &amp; allowing their children nodes to be searched first to reach the correct solution.</a:t>
            </a:r>
          </a:p>
          <a:p>
            <a:pPr algn="just"/>
            <a:r>
              <a:rPr lang="en-US" dirty="0"/>
              <a:t>But how to find that node which is most favorable to have the correct solution in their children nodes</a:t>
            </a:r>
          </a:p>
          <a:p>
            <a:pPr algn="just"/>
            <a:endParaRPr lang="en-US" dirty="0"/>
          </a:p>
        </p:txBody>
      </p:sp>
      <p:sp>
        <p:nvSpPr>
          <p:cNvPr id="4" name="Slide Number Placeholder 3">
            <a:extLst>
              <a:ext uri="{FF2B5EF4-FFF2-40B4-BE49-F238E27FC236}">
                <a16:creationId xmlns:a16="http://schemas.microsoft.com/office/drawing/2014/main" id="{A3F9D2E3-597D-4A26-9F54-6944306D514D}"/>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21</a:t>
            </a:fld>
            <a:endParaRPr lang="en-US" spc="10" dirty="0"/>
          </a:p>
        </p:txBody>
      </p:sp>
    </p:spTree>
    <p:extLst>
      <p:ext uri="{BB962C8B-B14F-4D97-AF65-F5344CB8AC3E}">
        <p14:creationId xmlns:p14="http://schemas.microsoft.com/office/powerpoint/2010/main" val="835469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E48A-4928-43C5-AC0F-431B50CD5BA5}"/>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3EF762E6-D130-46E9-9359-EEA61F359D46}"/>
              </a:ext>
            </a:extLst>
          </p:cNvPr>
          <p:cNvSpPr>
            <a:spLocks noGrp="1"/>
          </p:cNvSpPr>
          <p:nvPr>
            <p:ph idx="1"/>
          </p:nvPr>
        </p:nvSpPr>
        <p:spPr/>
        <p:txBody>
          <a:bodyPr/>
          <a:lstStyle/>
          <a:p>
            <a:r>
              <a:rPr lang="en-US" i="1" dirty="0"/>
              <a:t>MCTS is an algorithm that figures out the best move out of a set of moves by Selecting → Expanding → Simulating → Updating the nodes in tree to find the final solution. This method is repeated until it reaches the solution and learns the policy of the game.</a:t>
            </a:r>
            <a:endParaRPr lang="en-US" dirty="0"/>
          </a:p>
        </p:txBody>
      </p:sp>
      <p:sp>
        <p:nvSpPr>
          <p:cNvPr id="4" name="Slide Number Placeholder 3">
            <a:extLst>
              <a:ext uri="{FF2B5EF4-FFF2-40B4-BE49-F238E27FC236}">
                <a16:creationId xmlns:a16="http://schemas.microsoft.com/office/drawing/2014/main" id="{73CB5974-4E43-46D6-9C03-D25F8174DD86}"/>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22</a:t>
            </a:fld>
            <a:endParaRPr lang="en-US" spc="10" dirty="0"/>
          </a:p>
        </p:txBody>
      </p:sp>
    </p:spTree>
    <p:extLst>
      <p:ext uri="{BB962C8B-B14F-4D97-AF65-F5344CB8AC3E}">
        <p14:creationId xmlns:p14="http://schemas.microsoft.com/office/powerpoint/2010/main" val="127571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4440-B2EA-4D2D-BEEF-95E77220FA08}"/>
              </a:ext>
            </a:extLst>
          </p:cNvPr>
          <p:cNvSpPr>
            <a:spLocks noGrp="1"/>
          </p:cNvSpPr>
          <p:nvPr>
            <p:ph type="title"/>
          </p:nvPr>
        </p:nvSpPr>
        <p:spPr>
          <a:xfrm>
            <a:off x="2139722" y="304801"/>
            <a:ext cx="7248119" cy="2113280"/>
          </a:xfrm>
        </p:spPr>
        <p:txBody>
          <a:bodyPr>
            <a:normAutofit/>
          </a:bodyPr>
          <a:lstStyle/>
          <a:p>
            <a:r>
              <a:rPr lang="en-US" dirty="0"/>
              <a:t>Steps:</a:t>
            </a:r>
            <a:endParaRPr lang="en-US" sz="1800" dirty="0"/>
          </a:p>
        </p:txBody>
      </p:sp>
      <p:sp>
        <p:nvSpPr>
          <p:cNvPr id="3" name="Content Placeholder 2">
            <a:extLst>
              <a:ext uri="{FF2B5EF4-FFF2-40B4-BE49-F238E27FC236}">
                <a16:creationId xmlns:a16="http://schemas.microsoft.com/office/drawing/2014/main" id="{BB4028FE-599B-4C5D-99DC-EE6B64DACFB9}"/>
              </a:ext>
            </a:extLst>
          </p:cNvPr>
          <p:cNvSpPr>
            <a:spLocks noGrp="1"/>
          </p:cNvSpPr>
          <p:nvPr>
            <p:ph idx="1"/>
          </p:nvPr>
        </p:nvSpPr>
        <p:spPr>
          <a:xfrm>
            <a:off x="2136657" y="1306630"/>
            <a:ext cx="7251184" cy="5392756"/>
          </a:xfrm>
        </p:spPr>
        <p:txBody>
          <a:bodyPr/>
          <a:lstStyle/>
          <a:p>
            <a:r>
              <a:rPr lang="en-US" sz="2000" dirty="0"/>
              <a:t>Nodes are the building blocks of the search tree. These nodes are formed based on the outcome of a number of simulations. </a:t>
            </a:r>
          </a:p>
          <a:p>
            <a:r>
              <a:rPr lang="en-US" sz="2000" dirty="0"/>
              <a:t>The process of Monte Carlo Tree Search can be broken down into four distinct steps, viz., </a:t>
            </a:r>
          </a:p>
          <a:p>
            <a:r>
              <a:rPr lang="en-US" sz="2000" dirty="0"/>
              <a:t>1. Selection, </a:t>
            </a:r>
          </a:p>
          <a:p>
            <a:r>
              <a:rPr lang="en-US" sz="2000" dirty="0"/>
              <a:t>2. Expansion, </a:t>
            </a:r>
          </a:p>
          <a:p>
            <a:r>
              <a:rPr lang="en-US" sz="2000" dirty="0"/>
              <a:t>3. Simulation(Rollout) </a:t>
            </a:r>
          </a:p>
          <a:p>
            <a:r>
              <a:rPr lang="en-US" sz="2000" dirty="0"/>
              <a:t>4. Backpropagation.</a:t>
            </a:r>
            <a:endParaRPr lang="en-US" dirty="0"/>
          </a:p>
        </p:txBody>
      </p:sp>
      <p:sp>
        <p:nvSpPr>
          <p:cNvPr id="4" name="Slide Number Placeholder 3">
            <a:extLst>
              <a:ext uri="{FF2B5EF4-FFF2-40B4-BE49-F238E27FC236}">
                <a16:creationId xmlns:a16="http://schemas.microsoft.com/office/drawing/2014/main" id="{17DE475C-469E-4504-AA67-FBFDEF46C2FC}"/>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23</a:t>
            </a:fld>
            <a:endParaRPr lang="en-US" spc="10" dirty="0"/>
          </a:p>
        </p:txBody>
      </p:sp>
      <p:sp>
        <p:nvSpPr>
          <p:cNvPr id="5" name="Footer Placeholder 4">
            <a:extLst>
              <a:ext uri="{FF2B5EF4-FFF2-40B4-BE49-F238E27FC236}">
                <a16:creationId xmlns:a16="http://schemas.microsoft.com/office/drawing/2014/main" id="{BC9E9FCD-9F44-4C45-8F65-00B333AD5E7A}"/>
              </a:ext>
            </a:extLst>
          </p:cNvPr>
          <p:cNvSpPr>
            <a:spLocks noGrp="1"/>
          </p:cNvSpPr>
          <p:nvPr>
            <p:ph type="ftr" sz="quarter" idx="11"/>
          </p:nvPr>
        </p:nvSpPr>
        <p:spPr/>
        <p:txBody>
          <a:bodyPr/>
          <a:lstStyle/>
          <a:p>
            <a:pPr marL="12700">
              <a:lnSpc>
                <a:spcPct val="100000"/>
              </a:lnSpc>
              <a:spcBef>
                <a:spcPts val="60"/>
              </a:spcBef>
            </a:pPr>
            <a:r>
              <a:rPr lang="en-US" spc="-50"/>
              <a:t>https://www.geeksforgeeks.org/ml-monte-carlo-tree-search-mcts/</a:t>
            </a:r>
            <a:endParaRPr lang="en-US" spc="-50" dirty="0"/>
          </a:p>
        </p:txBody>
      </p:sp>
    </p:spTree>
    <p:extLst>
      <p:ext uri="{BB962C8B-B14F-4D97-AF65-F5344CB8AC3E}">
        <p14:creationId xmlns:p14="http://schemas.microsoft.com/office/powerpoint/2010/main" val="360469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B457-F2F4-4C0B-A138-5FB752BDDF8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B58A293-E307-4DE5-B195-C9DC54DE4A79}"/>
              </a:ext>
            </a:extLst>
          </p:cNvPr>
          <p:cNvSpPr>
            <a:spLocks noGrp="1"/>
          </p:cNvSpPr>
          <p:nvPr>
            <p:ph idx="1"/>
          </p:nvPr>
        </p:nvSpPr>
        <p:spPr/>
        <p:txBody>
          <a:bodyPr>
            <a:normAutofit lnSpcReduction="10000"/>
          </a:bodyPr>
          <a:lstStyle/>
          <a:p>
            <a:pPr algn="just"/>
            <a:r>
              <a:rPr lang="en-US" b="1" dirty="0"/>
              <a:t>Selection:</a:t>
            </a:r>
            <a:r>
              <a:rPr lang="en-US" dirty="0"/>
              <a:t> In this process, the MCTS algorithm traverses the current tree from the root node using a specific strategy. </a:t>
            </a:r>
          </a:p>
          <a:p>
            <a:pPr algn="just"/>
            <a:r>
              <a:rPr lang="en-US" dirty="0"/>
              <a:t>The strategy uses an evaluation function to optimally select nodes with the highest estimated value. </a:t>
            </a:r>
          </a:p>
          <a:p>
            <a:pPr algn="just"/>
            <a:r>
              <a:rPr lang="en-US" dirty="0"/>
              <a:t>MCTS uses the Upper Confidence Bound (UCB) formula applied to trees as the strategy in the selection process to traverse the tree. </a:t>
            </a:r>
          </a:p>
          <a:p>
            <a:pPr algn="just"/>
            <a:r>
              <a:rPr lang="en-US" dirty="0"/>
              <a:t>It balances the exploration-exploitation trade-off. During tree traversal, a node is selected based on some parameters that return the maximum value. The parameters are characterized by the formula that is typically used for this purpose is given below. </a:t>
            </a:r>
          </a:p>
          <a:p>
            <a:endParaRPr lang="en-US" dirty="0"/>
          </a:p>
        </p:txBody>
      </p:sp>
      <p:sp>
        <p:nvSpPr>
          <p:cNvPr id="4" name="Slide Number Placeholder 3">
            <a:extLst>
              <a:ext uri="{FF2B5EF4-FFF2-40B4-BE49-F238E27FC236}">
                <a16:creationId xmlns:a16="http://schemas.microsoft.com/office/drawing/2014/main" id="{DA2D9D2B-C100-4E90-961B-8051E5B560A7}"/>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24</a:t>
            </a:fld>
            <a:endParaRPr lang="en-US" spc="10" dirty="0"/>
          </a:p>
        </p:txBody>
      </p:sp>
    </p:spTree>
    <p:extLst>
      <p:ext uri="{BB962C8B-B14F-4D97-AF65-F5344CB8AC3E}">
        <p14:creationId xmlns:p14="http://schemas.microsoft.com/office/powerpoint/2010/main" val="2217031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29BD-C01A-411C-A8D2-95B20B041C88}"/>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FEC7F710-2AF4-4A79-94AE-0943EAFD4654}"/>
              </a:ext>
            </a:extLst>
          </p:cNvPr>
          <p:cNvPicPr>
            <a:picLocks noGrp="1" noChangeAspect="1"/>
          </p:cNvPicPr>
          <p:nvPr>
            <p:ph idx="1"/>
          </p:nvPr>
        </p:nvPicPr>
        <p:blipFill>
          <a:blip r:embed="rId2"/>
          <a:stretch>
            <a:fillRect/>
          </a:stretch>
        </p:blipFill>
        <p:spPr>
          <a:xfrm>
            <a:off x="3228992" y="2417763"/>
            <a:ext cx="5067265" cy="4281487"/>
          </a:xfrm>
          <a:prstGeom prst="rect">
            <a:avLst/>
          </a:prstGeom>
        </p:spPr>
      </p:pic>
      <p:sp>
        <p:nvSpPr>
          <p:cNvPr id="4" name="Slide Number Placeholder 3">
            <a:extLst>
              <a:ext uri="{FF2B5EF4-FFF2-40B4-BE49-F238E27FC236}">
                <a16:creationId xmlns:a16="http://schemas.microsoft.com/office/drawing/2014/main" id="{B3049DF2-3E6D-4986-B68B-34B695990F5B}"/>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25</a:t>
            </a:fld>
            <a:endParaRPr lang="en-US" spc="10" dirty="0"/>
          </a:p>
        </p:txBody>
      </p:sp>
    </p:spTree>
    <p:extLst>
      <p:ext uri="{BB962C8B-B14F-4D97-AF65-F5344CB8AC3E}">
        <p14:creationId xmlns:p14="http://schemas.microsoft.com/office/powerpoint/2010/main" val="3800975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6F2-7AA7-41AC-8F0E-1482055CA3E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C3A31F8-C0D6-4620-8FD6-D57276A47D00}"/>
              </a:ext>
            </a:extLst>
          </p:cNvPr>
          <p:cNvPicPr>
            <a:picLocks noGrp="1" noChangeAspect="1"/>
          </p:cNvPicPr>
          <p:nvPr>
            <p:ph idx="1"/>
          </p:nvPr>
        </p:nvPicPr>
        <p:blipFill>
          <a:blip r:embed="rId2"/>
          <a:stretch>
            <a:fillRect/>
          </a:stretch>
        </p:blipFill>
        <p:spPr>
          <a:xfrm>
            <a:off x="2163967" y="5867400"/>
            <a:ext cx="7251700" cy="1673469"/>
          </a:xfrm>
          <a:prstGeom prst="rect">
            <a:avLst/>
          </a:prstGeom>
        </p:spPr>
      </p:pic>
      <p:sp>
        <p:nvSpPr>
          <p:cNvPr id="4" name="Slide Number Placeholder 3">
            <a:extLst>
              <a:ext uri="{FF2B5EF4-FFF2-40B4-BE49-F238E27FC236}">
                <a16:creationId xmlns:a16="http://schemas.microsoft.com/office/drawing/2014/main" id="{D9C54241-DC5B-4DEA-AB6A-8D46154EEF8A}"/>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26</a:t>
            </a:fld>
            <a:endParaRPr lang="en-US" spc="10" dirty="0"/>
          </a:p>
        </p:txBody>
      </p:sp>
      <p:sp>
        <p:nvSpPr>
          <p:cNvPr id="6" name="Rectangle 5">
            <a:extLst>
              <a:ext uri="{FF2B5EF4-FFF2-40B4-BE49-F238E27FC236}">
                <a16:creationId xmlns:a16="http://schemas.microsoft.com/office/drawing/2014/main" id="{2AD68506-F28A-416E-BD24-914B1D68AE05}"/>
              </a:ext>
            </a:extLst>
          </p:cNvPr>
          <p:cNvSpPr/>
          <p:nvPr/>
        </p:nvSpPr>
        <p:spPr>
          <a:xfrm>
            <a:off x="2514599" y="2316540"/>
            <a:ext cx="6901067" cy="2585323"/>
          </a:xfrm>
          <a:prstGeom prst="rect">
            <a:avLst/>
          </a:prstGeom>
        </p:spPr>
        <p:txBody>
          <a:bodyPr wrap="square">
            <a:spAutoFit/>
          </a:bodyPr>
          <a:lstStyle/>
          <a:p>
            <a:pPr fontAlgn="base">
              <a:buFont typeface="Arial" panose="020B0604020202020204" pitchFamily="34" charset="0"/>
              <a:buChar char="•"/>
            </a:pPr>
            <a:r>
              <a:rPr lang="en-US" dirty="0">
                <a:solidFill>
                  <a:srgbClr val="273239"/>
                </a:solidFill>
                <a:latin typeface="urw-din"/>
              </a:rPr>
              <a:t>where; </a:t>
            </a:r>
            <a:br>
              <a:rPr lang="en-US" dirty="0">
                <a:solidFill>
                  <a:srgbClr val="273239"/>
                </a:solidFill>
                <a:latin typeface="urw-din"/>
              </a:rPr>
            </a:br>
            <a:r>
              <a:rPr lang="en-US" dirty="0" err="1">
                <a:solidFill>
                  <a:srgbClr val="273239"/>
                </a:solidFill>
                <a:latin typeface="urw-din"/>
              </a:rPr>
              <a:t>UCB</a:t>
            </a:r>
            <a:r>
              <a:rPr lang="en-US" baseline="-25000" dirty="0" err="1">
                <a:solidFill>
                  <a:srgbClr val="273239"/>
                </a:solidFill>
                <a:latin typeface="urw-din"/>
              </a:rPr>
              <a:t>i</a:t>
            </a:r>
            <a:r>
              <a:rPr lang="en-US" dirty="0">
                <a:solidFill>
                  <a:srgbClr val="273239"/>
                </a:solidFill>
                <a:latin typeface="urw-din"/>
              </a:rPr>
              <a:t> = value of a node </a:t>
            </a:r>
            <a:r>
              <a:rPr lang="en-US" dirty="0" err="1">
                <a:solidFill>
                  <a:srgbClr val="273239"/>
                </a:solidFill>
                <a:latin typeface="urw-din"/>
              </a:rPr>
              <a:t>i</a:t>
            </a:r>
            <a:r>
              <a:rPr lang="en-US" dirty="0">
                <a:solidFill>
                  <a:srgbClr val="273239"/>
                </a:solidFill>
                <a:latin typeface="urw-din"/>
              </a:rPr>
              <a:t> </a:t>
            </a:r>
            <a:br>
              <a:rPr lang="en-US" dirty="0">
                <a:solidFill>
                  <a:srgbClr val="273239"/>
                </a:solidFill>
                <a:latin typeface="urw-din"/>
              </a:rPr>
            </a:br>
            <a:r>
              <a:rPr lang="en-US" dirty="0">
                <a:solidFill>
                  <a:srgbClr val="273239"/>
                </a:solidFill>
                <a:latin typeface="urw-din"/>
              </a:rPr>
              <a:t>x</a:t>
            </a:r>
            <a:r>
              <a:rPr lang="en-US" baseline="-25000" dirty="0">
                <a:solidFill>
                  <a:srgbClr val="273239"/>
                </a:solidFill>
                <a:latin typeface="urw-din"/>
              </a:rPr>
              <a:t>i</a:t>
            </a:r>
            <a:r>
              <a:rPr lang="en-US" dirty="0">
                <a:solidFill>
                  <a:srgbClr val="273239"/>
                </a:solidFill>
                <a:latin typeface="urw-din"/>
              </a:rPr>
              <a:t> = empirical mean of a node </a:t>
            </a:r>
            <a:r>
              <a:rPr lang="en-US" dirty="0" err="1">
                <a:solidFill>
                  <a:srgbClr val="273239"/>
                </a:solidFill>
                <a:latin typeface="urw-din"/>
              </a:rPr>
              <a:t>i</a:t>
            </a:r>
            <a:r>
              <a:rPr lang="en-US" dirty="0">
                <a:solidFill>
                  <a:srgbClr val="273239"/>
                </a:solidFill>
                <a:latin typeface="urw-din"/>
              </a:rPr>
              <a:t> </a:t>
            </a:r>
            <a:br>
              <a:rPr lang="en-US" dirty="0">
                <a:solidFill>
                  <a:srgbClr val="273239"/>
                </a:solidFill>
                <a:latin typeface="urw-din"/>
              </a:rPr>
            </a:br>
            <a:r>
              <a:rPr lang="en-US" dirty="0">
                <a:solidFill>
                  <a:srgbClr val="273239"/>
                </a:solidFill>
                <a:latin typeface="urw-din"/>
              </a:rPr>
              <a:t>C = a constant </a:t>
            </a:r>
            <a:br>
              <a:rPr lang="en-US" dirty="0">
                <a:solidFill>
                  <a:srgbClr val="273239"/>
                </a:solidFill>
                <a:latin typeface="urw-din"/>
              </a:rPr>
            </a:br>
            <a:r>
              <a:rPr lang="en-US" dirty="0">
                <a:solidFill>
                  <a:srgbClr val="273239"/>
                </a:solidFill>
                <a:latin typeface="urw-din"/>
              </a:rPr>
              <a:t>N = total number of simulations</a:t>
            </a:r>
            <a:br>
              <a:rPr lang="en-US" dirty="0">
                <a:solidFill>
                  <a:srgbClr val="273239"/>
                </a:solidFill>
                <a:latin typeface="urw-din"/>
              </a:rPr>
            </a:br>
            <a:r>
              <a:rPr lang="en-US" dirty="0">
                <a:solidFill>
                  <a:srgbClr val="273239"/>
                </a:solidFill>
                <a:latin typeface="urw-din"/>
              </a:rPr>
              <a:t>When traversing a tree during the selection process, the child node that returns the greatest value from the above equation will be one that will get selected. During traversal, once a child node is found which is also a leaf node, the MCTS jumps into the expansion step.</a:t>
            </a:r>
            <a:endParaRPr lang="en-US" b="0" i="0" dirty="0">
              <a:solidFill>
                <a:srgbClr val="273239"/>
              </a:solidFill>
              <a:effectLst/>
              <a:latin typeface="urw-din"/>
            </a:endParaRPr>
          </a:p>
        </p:txBody>
      </p:sp>
    </p:spTree>
    <p:extLst>
      <p:ext uri="{BB962C8B-B14F-4D97-AF65-F5344CB8AC3E}">
        <p14:creationId xmlns:p14="http://schemas.microsoft.com/office/powerpoint/2010/main" val="172026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B6C9-641F-48CD-BD0F-C75738B30A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5318CF-E78C-484F-82F4-3D4569F26C78}"/>
              </a:ext>
            </a:extLst>
          </p:cNvPr>
          <p:cNvSpPr>
            <a:spLocks noGrp="1"/>
          </p:cNvSpPr>
          <p:nvPr>
            <p:ph idx="1"/>
          </p:nvPr>
        </p:nvSpPr>
        <p:spPr/>
        <p:txBody>
          <a:bodyPr>
            <a:normAutofit/>
          </a:bodyPr>
          <a:lstStyle/>
          <a:p>
            <a:pPr algn="just" fontAlgn="base"/>
            <a:r>
              <a:rPr lang="en-US" b="1" dirty="0"/>
              <a:t>Expansion:</a:t>
            </a:r>
            <a:r>
              <a:rPr lang="en-US" dirty="0"/>
              <a:t> In this process, a new child node is added to the tree to that node which was optimally reached during the selection process.</a:t>
            </a:r>
          </a:p>
          <a:p>
            <a:pPr algn="just" fontAlgn="base"/>
            <a:r>
              <a:rPr lang="en-US" b="1" dirty="0"/>
              <a:t>Simulation(Roll-out):</a:t>
            </a:r>
            <a:r>
              <a:rPr lang="en-US" dirty="0"/>
              <a:t> In this process, a simulation is performed by choosing moves or strategies until a result or predefined state is achieved.</a:t>
            </a:r>
          </a:p>
          <a:p>
            <a:pPr lvl="1" algn="just" fontAlgn="base"/>
            <a:r>
              <a:rPr lang="en-US" dirty="0"/>
              <a:t>During this step, we roll out one or multiple simulations with reward accumulated for each simulation. Roll-out policy is normally simply or even pure random such that it is fast to execute. For example, a win might induce reward of +1, a draw for 0, and a loss for -1.</a:t>
            </a:r>
          </a:p>
          <a:p>
            <a:endParaRPr lang="en-US" dirty="0"/>
          </a:p>
        </p:txBody>
      </p:sp>
      <p:sp>
        <p:nvSpPr>
          <p:cNvPr id="4" name="Slide Number Placeholder 3">
            <a:extLst>
              <a:ext uri="{FF2B5EF4-FFF2-40B4-BE49-F238E27FC236}">
                <a16:creationId xmlns:a16="http://schemas.microsoft.com/office/drawing/2014/main" id="{29DC33A5-1D7D-4064-8A6D-A2712E4E0265}"/>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27</a:t>
            </a:fld>
            <a:endParaRPr lang="en-US" spc="10" dirty="0"/>
          </a:p>
        </p:txBody>
      </p:sp>
    </p:spTree>
    <p:extLst>
      <p:ext uri="{BB962C8B-B14F-4D97-AF65-F5344CB8AC3E}">
        <p14:creationId xmlns:p14="http://schemas.microsoft.com/office/powerpoint/2010/main" val="38167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574D-F998-4B38-998C-7C8F76A84919}"/>
              </a:ext>
            </a:extLst>
          </p:cNvPr>
          <p:cNvSpPr>
            <a:spLocks noGrp="1"/>
          </p:cNvSpPr>
          <p:nvPr>
            <p:ph type="title"/>
          </p:nvPr>
        </p:nvSpPr>
        <p:spPr/>
        <p:txBody>
          <a:bodyPr/>
          <a:lstStyle/>
          <a:p>
            <a:r>
              <a:rPr lang="en-US" dirty="0"/>
              <a:t>Example of Expansion:</a:t>
            </a:r>
          </a:p>
        </p:txBody>
      </p:sp>
      <p:pic>
        <p:nvPicPr>
          <p:cNvPr id="5" name="Content Placeholder 4">
            <a:extLst>
              <a:ext uri="{FF2B5EF4-FFF2-40B4-BE49-F238E27FC236}">
                <a16:creationId xmlns:a16="http://schemas.microsoft.com/office/drawing/2014/main" id="{34E18473-C0FD-449C-B381-8CC5B672D4A6}"/>
              </a:ext>
            </a:extLst>
          </p:cNvPr>
          <p:cNvPicPr>
            <a:picLocks noGrp="1" noChangeAspect="1"/>
          </p:cNvPicPr>
          <p:nvPr>
            <p:ph idx="1"/>
          </p:nvPr>
        </p:nvPicPr>
        <p:blipFill>
          <a:blip r:embed="rId2"/>
          <a:stretch>
            <a:fillRect/>
          </a:stretch>
        </p:blipFill>
        <p:spPr>
          <a:xfrm>
            <a:off x="2438400" y="1905000"/>
            <a:ext cx="5549005" cy="5257799"/>
          </a:xfrm>
          <a:prstGeom prst="rect">
            <a:avLst/>
          </a:prstGeom>
        </p:spPr>
      </p:pic>
      <p:sp>
        <p:nvSpPr>
          <p:cNvPr id="4" name="Slide Number Placeholder 3">
            <a:extLst>
              <a:ext uri="{FF2B5EF4-FFF2-40B4-BE49-F238E27FC236}">
                <a16:creationId xmlns:a16="http://schemas.microsoft.com/office/drawing/2014/main" id="{990E78AD-D0E7-4D5F-A593-1365E8CDEBBD}"/>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28</a:t>
            </a:fld>
            <a:endParaRPr lang="en-US" spc="10" dirty="0"/>
          </a:p>
        </p:txBody>
      </p:sp>
    </p:spTree>
    <p:extLst>
      <p:ext uri="{BB962C8B-B14F-4D97-AF65-F5344CB8AC3E}">
        <p14:creationId xmlns:p14="http://schemas.microsoft.com/office/powerpoint/2010/main" val="686206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D450-6D57-4523-B917-B834D282E0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EE0D8B-1919-43D9-A257-37B702E7ACC9}"/>
              </a:ext>
            </a:extLst>
          </p:cNvPr>
          <p:cNvSpPr>
            <a:spLocks noGrp="1"/>
          </p:cNvSpPr>
          <p:nvPr>
            <p:ph idx="1"/>
          </p:nvPr>
        </p:nvSpPr>
        <p:spPr/>
        <p:txBody>
          <a:bodyPr/>
          <a:lstStyle/>
          <a:p>
            <a:pPr algn="just"/>
            <a:r>
              <a:rPr lang="en-US" b="1" dirty="0"/>
              <a:t>Backpropagation:</a:t>
            </a:r>
            <a:r>
              <a:rPr lang="en-US" dirty="0"/>
              <a:t> After determining the value of the newly added node, the remaining tree must be updated. So, the backpropagation process is performed, where it backpropagates from the new node to the root node. During the process, the number of simulation stored in each node is incremented. Also, if the new node’s simulation results in a win, then the number of wins is also incremented.</a:t>
            </a:r>
          </a:p>
          <a:p>
            <a:endParaRPr lang="en-US" dirty="0"/>
          </a:p>
        </p:txBody>
      </p:sp>
      <p:sp>
        <p:nvSpPr>
          <p:cNvPr id="4" name="Slide Number Placeholder 3">
            <a:extLst>
              <a:ext uri="{FF2B5EF4-FFF2-40B4-BE49-F238E27FC236}">
                <a16:creationId xmlns:a16="http://schemas.microsoft.com/office/drawing/2014/main" id="{418A6403-D777-4137-8D9E-E7584D0982CB}"/>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29</a:t>
            </a:fld>
            <a:endParaRPr lang="en-US" spc="10" dirty="0"/>
          </a:p>
        </p:txBody>
      </p:sp>
    </p:spTree>
    <p:extLst>
      <p:ext uri="{BB962C8B-B14F-4D97-AF65-F5344CB8AC3E}">
        <p14:creationId xmlns:p14="http://schemas.microsoft.com/office/powerpoint/2010/main" val="312595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152D-F204-4E86-962E-592A48DBD448}"/>
              </a:ext>
            </a:extLst>
          </p:cNvPr>
          <p:cNvSpPr>
            <a:spLocks noGrp="1"/>
          </p:cNvSpPr>
          <p:nvPr>
            <p:ph type="title"/>
          </p:nvPr>
        </p:nvSpPr>
        <p:spPr/>
        <p:txBody>
          <a:bodyPr/>
          <a:lstStyle/>
          <a:p>
            <a:r>
              <a:rPr lang="en-US" dirty="0"/>
              <a:t>Model-Free &amp; Model-Based</a:t>
            </a:r>
          </a:p>
        </p:txBody>
      </p:sp>
      <p:sp>
        <p:nvSpPr>
          <p:cNvPr id="4" name="Slide Number Placeholder 3">
            <a:extLst>
              <a:ext uri="{FF2B5EF4-FFF2-40B4-BE49-F238E27FC236}">
                <a16:creationId xmlns:a16="http://schemas.microsoft.com/office/drawing/2014/main" id="{FB69AD44-0CE8-4BCF-A12C-39B1CAB6E62C}"/>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3</a:t>
            </a:fld>
            <a:endParaRPr lang="en-US" spc="10" dirty="0"/>
          </a:p>
        </p:txBody>
      </p:sp>
      <p:sp>
        <p:nvSpPr>
          <p:cNvPr id="6" name="Content Placeholder 5">
            <a:extLst>
              <a:ext uri="{FF2B5EF4-FFF2-40B4-BE49-F238E27FC236}">
                <a16:creationId xmlns:a16="http://schemas.microsoft.com/office/drawing/2014/main" id="{1D33BBF3-CBFA-4CEA-AFD0-DAD3D18C415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3AB6F34-9E8E-4D7E-9FBB-5A500F17AD08}"/>
              </a:ext>
            </a:extLst>
          </p:cNvPr>
          <p:cNvPicPr>
            <a:picLocks noChangeAspect="1"/>
          </p:cNvPicPr>
          <p:nvPr/>
        </p:nvPicPr>
        <p:blipFill>
          <a:blip r:embed="rId2"/>
          <a:stretch>
            <a:fillRect/>
          </a:stretch>
        </p:blipFill>
        <p:spPr>
          <a:xfrm>
            <a:off x="497032" y="2384560"/>
            <a:ext cx="9544050" cy="4314825"/>
          </a:xfrm>
          <a:prstGeom prst="rect">
            <a:avLst/>
          </a:prstGeom>
        </p:spPr>
      </p:pic>
    </p:spTree>
    <p:extLst>
      <p:ext uri="{BB962C8B-B14F-4D97-AF65-F5344CB8AC3E}">
        <p14:creationId xmlns:p14="http://schemas.microsoft.com/office/powerpoint/2010/main" val="3318391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956D-E4BA-4A60-BB6A-B0B7E4E17F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92AB9B8-84A8-45C5-96C9-9C8FEE6A19A8}"/>
              </a:ext>
            </a:extLst>
          </p:cNvPr>
          <p:cNvSpPr>
            <a:spLocks noGrp="1"/>
          </p:cNvSpPr>
          <p:nvPr>
            <p:ph idx="1"/>
          </p:nvPr>
        </p:nvSpPr>
        <p:spPr/>
        <p:txBody>
          <a:bodyPr/>
          <a:lstStyle/>
          <a:p>
            <a:r>
              <a:rPr lang="en-US" dirty="0"/>
              <a:t>Monte Carlo Tree Search algorithm chooses the best possible move from the current state of Game’s Tree with the help of Reinforcement Learning.</a:t>
            </a:r>
          </a:p>
        </p:txBody>
      </p:sp>
      <p:sp>
        <p:nvSpPr>
          <p:cNvPr id="4" name="Slide Number Placeholder 3">
            <a:extLst>
              <a:ext uri="{FF2B5EF4-FFF2-40B4-BE49-F238E27FC236}">
                <a16:creationId xmlns:a16="http://schemas.microsoft.com/office/drawing/2014/main" id="{4BB54065-3E70-42B8-9A5C-DE6DCD9E3541}"/>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30</a:t>
            </a:fld>
            <a:endParaRPr lang="en-US" spc="10" dirty="0"/>
          </a:p>
        </p:txBody>
      </p:sp>
    </p:spTree>
    <p:extLst>
      <p:ext uri="{BB962C8B-B14F-4D97-AF65-F5344CB8AC3E}">
        <p14:creationId xmlns:p14="http://schemas.microsoft.com/office/powerpoint/2010/main" val="319103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763524"/>
            <a:ext cx="5132195" cy="731520"/>
          </a:xfrm>
          <a:prstGeom prst="rect">
            <a:avLst/>
          </a:prstGeom>
        </p:spPr>
        <p:txBody>
          <a:bodyPr vert="horz" wrap="square" lIns="0" tIns="16510" rIns="0" bIns="0" rtlCol="0">
            <a:spAutoFit/>
          </a:bodyPr>
          <a:lstStyle/>
          <a:p>
            <a:pPr marL="12700">
              <a:lnSpc>
                <a:spcPct val="100000"/>
              </a:lnSpc>
              <a:spcBef>
                <a:spcPts val="130"/>
              </a:spcBef>
            </a:pPr>
            <a:r>
              <a:rPr spc="-130" dirty="0"/>
              <a:t>Model-free</a:t>
            </a:r>
            <a:r>
              <a:rPr spc="-385" dirty="0"/>
              <a:t> </a:t>
            </a:r>
            <a:r>
              <a:rPr spc="-285" dirty="0"/>
              <a:t>RL</a:t>
            </a:r>
          </a:p>
        </p:txBody>
      </p:sp>
      <p:sp>
        <p:nvSpPr>
          <p:cNvPr id="14" name="object 14"/>
          <p:cNvSpPr txBox="1">
            <a:spLocks noGrp="1"/>
          </p:cNvSpPr>
          <p:nvPr>
            <p:ph type="sldNum" sz="quarter" idx="12"/>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10" dirty="0"/>
              <a:t>4</a:t>
            </a:fld>
            <a:endParaRPr spc="10" dirty="0"/>
          </a:p>
        </p:txBody>
      </p:sp>
      <p:sp>
        <p:nvSpPr>
          <p:cNvPr id="3" name="object 3"/>
          <p:cNvSpPr txBox="1"/>
          <p:nvPr/>
        </p:nvSpPr>
        <p:spPr>
          <a:xfrm>
            <a:off x="791972" y="1863405"/>
            <a:ext cx="7461250" cy="2259330"/>
          </a:xfrm>
          <a:prstGeom prst="rect">
            <a:avLst/>
          </a:prstGeom>
        </p:spPr>
        <p:txBody>
          <a:bodyPr vert="horz" wrap="square" lIns="0" tIns="118110" rIns="0" bIns="0" rtlCol="0">
            <a:spAutoFit/>
          </a:bodyPr>
          <a:lstStyle/>
          <a:p>
            <a:pPr marL="372745" indent="-360045">
              <a:lnSpc>
                <a:spcPct val="100000"/>
              </a:lnSpc>
              <a:spcBef>
                <a:spcPts val="930"/>
              </a:spcBef>
              <a:buFont typeface="Arial"/>
              <a:buChar char="•"/>
              <a:tabLst>
                <a:tab pos="372110" algn="l"/>
                <a:tab pos="372745" algn="l"/>
              </a:tabLst>
            </a:pPr>
            <a:r>
              <a:rPr sz="3350" dirty="0">
                <a:latin typeface="Trebuchet MS"/>
                <a:cs typeface="Trebuchet MS"/>
              </a:rPr>
              <a:t>No</a:t>
            </a:r>
            <a:r>
              <a:rPr sz="3350" spc="-715" dirty="0">
                <a:latin typeface="Trebuchet MS"/>
                <a:cs typeface="Trebuchet MS"/>
              </a:rPr>
              <a:t> </a:t>
            </a:r>
            <a:r>
              <a:rPr sz="3350" spc="-195" dirty="0">
                <a:latin typeface="Trebuchet MS"/>
                <a:cs typeface="Trebuchet MS"/>
              </a:rPr>
              <a:t>explicit </a:t>
            </a:r>
            <a:r>
              <a:rPr sz="3350" spc="-135" dirty="0">
                <a:latin typeface="Trebuchet MS"/>
                <a:cs typeface="Trebuchet MS"/>
              </a:rPr>
              <a:t>transition </a:t>
            </a:r>
            <a:r>
              <a:rPr sz="3350" spc="-80" dirty="0">
                <a:latin typeface="Trebuchet MS"/>
                <a:cs typeface="Trebuchet MS"/>
              </a:rPr>
              <a:t>or </a:t>
            </a:r>
            <a:r>
              <a:rPr sz="3350" spc="-155" dirty="0">
                <a:latin typeface="Trebuchet MS"/>
                <a:cs typeface="Trebuchet MS"/>
              </a:rPr>
              <a:t>reward </a:t>
            </a:r>
            <a:r>
              <a:rPr sz="3350" spc="-105" dirty="0">
                <a:latin typeface="Trebuchet MS"/>
                <a:cs typeface="Trebuchet MS"/>
              </a:rPr>
              <a:t>models</a:t>
            </a:r>
            <a:endParaRPr sz="3350">
              <a:latin typeface="Trebuchet MS"/>
              <a:cs typeface="Trebuchet MS"/>
            </a:endParaRPr>
          </a:p>
          <a:p>
            <a:pPr marL="792480" lvl="1" indent="-300355">
              <a:lnSpc>
                <a:spcPct val="100000"/>
              </a:lnSpc>
              <a:spcBef>
                <a:spcPts val="720"/>
              </a:spcBef>
              <a:buFont typeface="Arial"/>
              <a:buChar char="–"/>
              <a:tabLst>
                <a:tab pos="793115" algn="l"/>
              </a:tabLst>
            </a:pPr>
            <a:r>
              <a:rPr sz="2950" spc="-140" dirty="0">
                <a:latin typeface="Trebuchet MS"/>
                <a:cs typeface="Trebuchet MS"/>
              </a:rPr>
              <a:t>Q-learning: </a:t>
            </a:r>
            <a:r>
              <a:rPr sz="2950" b="1" spc="-160" dirty="0">
                <a:latin typeface="Trebuchet MS"/>
                <a:cs typeface="Trebuchet MS"/>
              </a:rPr>
              <a:t>value-based</a:t>
            </a:r>
            <a:r>
              <a:rPr sz="2950" b="1" spc="-320" dirty="0">
                <a:latin typeface="Trebuchet MS"/>
                <a:cs typeface="Trebuchet MS"/>
              </a:rPr>
              <a:t> </a:t>
            </a:r>
            <a:r>
              <a:rPr sz="2950" b="1" spc="-160" dirty="0">
                <a:latin typeface="Trebuchet MS"/>
                <a:cs typeface="Trebuchet MS"/>
              </a:rPr>
              <a:t>method</a:t>
            </a:r>
            <a:endParaRPr sz="2950">
              <a:latin typeface="Trebuchet MS"/>
              <a:cs typeface="Trebuchet MS"/>
            </a:endParaRPr>
          </a:p>
          <a:p>
            <a:pPr marL="792480" lvl="1" indent="-300355">
              <a:lnSpc>
                <a:spcPct val="100000"/>
              </a:lnSpc>
              <a:spcBef>
                <a:spcPts val="685"/>
              </a:spcBef>
              <a:buFont typeface="Arial"/>
              <a:buChar char="–"/>
              <a:tabLst>
                <a:tab pos="793115" algn="l"/>
              </a:tabLst>
            </a:pPr>
            <a:r>
              <a:rPr sz="2950" spc="-160" dirty="0">
                <a:latin typeface="Trebuchet MS"/>
                <a:cs typeface="Trebuchet MS"/>
              </a:rPr>
              <a:t>Policy gradient: </a:t>
            </a:r>
            <a:r>
              <a:rPr sz="2950" b="1" spc="-165" dirty="0">
                <a:latin typeface="Trebuchet MS"/>
                <a:cs typeface="Trebuchet MS"/>
              </a:rPr>
              <a:t>policy-based</a:t>
            </a:r>
            <a:r>
              <a:rPr sz="2950" b="1" spc="-380" dirty="0">
                <a:latin typeface="Trebuchet MS"/>
                <a:cs typeface="Trebuchet MS"/>
              </a:rPr>
              <a:t> </a:t>
            </a:r>
            <a:r>
              <a:rPr sz="2950" b="1" spc="-160" dirty="0">
                <a:latin typeface="Trebuchet MS"/>
                <a:cs typeface="Trebuchet MS"/>
              </a:rPr>
              <a:t>method</a:t>
            </a:r>
            <a:endParaRPr sz="2950">
              <a:latin typeface="Trebuchet MS"/>
              <a:cs typeface="Trebuchet MS"/>
            </a:endParaRPr>
          </a:p>
          <a:p>
            <a:pPr marL="792480" lvl="1" indent="-300355">
              <a:lnSpc>
                <a:spcPct val="100000"/>
              </a:lnSpc>
              <a:spcBef>
                <a:spcPts val="710"/>
              </a:spcBef>
              <a:buFont typeface="Arial"/>
              <a:buChar char="–"/>
              <a:tabLst>
                <a:tab pos="793115" algn="l"/>
              </a:tabLst>
            </a:pPr>
            <a:r>
              <a:rPr sz="2950" spc="-125" dirty="0">
                <a:latin typeface="Trebuchet MS"/>
                <a:cs typeface="Trebuchet MS"/>
              </a:rPr>
              <a:t>Actor </a:t>
            </a:r>
            <a:r>
              <a:rPr sz="2950" spc="-200" dirty="0">
                <a:latin typeface="Trebuchet MS"/>
                <a:cs typeface="Trebuchet MS"/>
              </a:rPr>
              <a:t>critic: </a:t>
            </a:r>
            <a:r>
              <a:rPr sz="2950" b="1" spc="-170" dirty="0">
                <a:latin typeface="Trebuchet MS"/>
                <a:cs typeface="Trebuchet MS"/>
              </a:rPr>
              <a:t>policy </a:t>
            </a:r>
            <a:r>
              <a:rPr sz="2950" b="1" spc="-140" dirty="0">
                <a:latin typeface="Trebuchet MS"/>
                <a:cs typeface="Trebuchet MS"/>
              </a:rPr>
              <a:t>and </a:t>
            </a:r>
            <a:r>
              <a:rPr sz="2950" b="1" spc="-175" dirty="0">
                <a:latin typeface="Trebuchet MS"/>
                <a:cs typeface="Trebuchet MS"/>
              </a:rPr>
              <a:t>value </a:t>
            </a:r>
            <a:r>
              <a:rPr sz="2950" b="1" spc="-145" dirty="0">
                <a:latin typeface="Trebuchet MS"/>
                <a:cs typeface="Trebuchet MS"/>
              </a:rPr>
              <a:t>based</a:t>
            </a:r>
            <a:r>
              <a:rPr sz="2950" b="1" spc="-575" dirty="0">
                <a:latin typeface="Trebuchet MS"/>
                <a:cs typeface="Trebuchet MS"/>
              </a:rPr>
              <a:t> </a:t>
            </a:r>
            <a:r>
              <a:rPr sz="2950" b="1" spc="-160" dirty="0">
                <a:latin typeface="Trebuchet MS"/>
                <a:cs typeface="Trebuchet MS"/>
              </a:rPr>
              <a:t>method</a:t>
            </a:r>
            <a:endParaRPr sz="2950">
              <a:latin typeface="Trebuchet MS"/>
              <a:cs typeface="Trebuchet MS"/>
            </a:endParaRPr>
          </a:p>
        </p:txBody>
      </p:sp>
      <p:sp>
        <p:nvSpPr>
          <p:cNvPr id="4" name="object 4"/>
          <p:cNvSpPr txBox="1"/>
          <p:nvPr/>
        </p:nvSpPr>
        <p:spPr>
          <a:xfrm>
            <a:off x="3646157" y="4573523"/>
            <a:ext cx="2765425" cy="793750"/>
          </a:xfrm>
          <a:prstGeom prst="rect">
            <a:avLst/>
          </a:prstGeom>
        </p:spPr>
        <p:txBody>
          <a:bodyPr vert="horz" wrap="square" lIns="0" tIns="12065" rIns="0" bIns="0" rtlCol="0">
            <a:spAutoFit/>
          </a:bodyPr>
          <a:lstStyle/>
          <a:p>
            <a:pPr marL="12700" marR="5080" indent="414020">
              <a:lnSpc>
                <a:spcPct val="100800"/>
              </a:lnSpc>
              <a:spcBef>
                <a:spcPts val="95"/>
              </a:spcBef>
            </a:pPr>
            <a:r>
              <a:rPr sz="2500" spc="-114" dirty="0">
                <a:latin typeface="Trebuchet MS"/>
                <a:cs typeface="Trebuchet MS"/>
              </a:rPr>
              <a:t>Agent: </a:t>
            </a:r>
            <a:r>
              <a:rPr sz="2500" spc="-105" dirty="0">
                <a:latin typeface="Trebuchet MS"/>
                <a:cs typeface="Trebuchet MS"/>
              </a:rPr>
              <a:t>update  </a:t>
            </a:r>
            <a:r>
              <a:rPr sz="2500" spc="-130" dirty="0">
                <a:latin typeface="Trebuchet MS"/>
                <a:cs typeface="Trebuchet MS"/>
              </a:rPr>
              <a:t>policy/value</a:t>
            </a:r>
            <a:r>
              <a:rPr sz="2500" spc="-229" dirty="0">
                <a:latin typeface="Trebuchet MS"/>
                <a:cs typeface="Trebuchet MS"/>
              </a:rPr>
              <a:t> </a:t>
            </a:r>
            <a:r>
              <a:rPr sz="2500" spc="-100" dirty="0">
                <a:latin typeface="Trebuchet MS"/>
                <a:cs typeface="Trebuchet MS"/>
              </a:rPr>
              <a:t>function</a:t>
            </a:r>
            <a:endParaRPr sz="2500">
              <a:latin typeface="Trebuchet MS"/>
              <a:cs typeface="Trebuchet MS"/>
            </a:endParaRPr>
          </a:p>
        </p:txBody>
      </p:sp>
      <p:sp>
        <p:nvSpPr>
          <p:cNvPr id="5" name="object 5"/>
          <p:cNvSpPr txBox="1"/>
          <p:nvPr/>
        </p:nvSpPr>
        <p:spPr>
          <a:xfrm>
            <a:off x="4129608" y="6039611"/>
            <a:ext cx="1694180" cy="409575"/>
          </a:xfrm>
          <a:prstGeom prst="rect">
            <a:avLst/>
          </a:prstGeom>
        </p:spPr>
        <p:txBody>
          <a:bodyPr vert="horz" wrap="square" lIns="0" tIns="15240" rIns="0" bIns="0" rtlCol="0">
            <a:spAutoFit/>
          </a:bodyPr>
          <a:lstStyle/>
          <a:p>
            <a:pPr marL="12700">
              <a:lnSpc>
                <a:spcPct val="100000"/>
              </a:lnSpc>
              <a:spcBef>
                <a:spcPts val="120"/>
              </a:spcBef>
            </a:pPr>
            <a:r>
              <a:rPr sz="2500" spc="-95" dirty="0">
                <a:latin typeface="Trebuchet MS"/>
                <a:cs typeface="Trebuchet MS"/>
              </a:rPr>
              <a:t>Environment</a:t>
            </a:r>
            <a:endParaRPr sz="2500">
              <a:latin typeface="Trebuchet MS"/>
              <a:cs typeface="Trebuchet MS"/>
            </a:endParaRPr>
          </a:p>
        </p:txBody>
      </p:sp>
      <p:grpSp>
        <p:nvGrpSpPr>
          <p:cNvPr id="6" name="object 6"/>
          <p:cNvGrpSpPr/>
          <p:nvPr/>
        </p:nvGrpSpPr>
        <p:grpSpPr>
          <a:xfrm>
            <a:off x="2686418" y="4546993"/>
            <a:ext cx="4601845" cy="2181860"/>
            <a:chOff x="2686418" y="4546993"/>
            <a:chExt cx="4601845" cy="2181860"/>
          </a:xfrm>
        </p:grpSpPr>
        <p:sp>
          <p:nvSpPr>
            <p:cNvPr id="7" name="object 7"/>
            <p:cNvSpPr/>
            <p:nvPr/>
          </p:nvSpPr>
          <p:spPr>
            <a:xfrm>
              <a:off x="3365817" y="4560328"/>
              <a:ext cx="3326765" cy="873125"/>
            </a:xfrm>
            <a:custGeom>
              <a:avLst/>
              <a:gdLst/>
              <a:ahLst/>
              <a:cxnLst/>
              <a:rect l="l" t="t" r="r" b="b"/>
              <a:pathLst>
                <a:path w="3326765" h="873125">
                  <a:moveTo>
                    <a:pt x="0" y="145426"/>
                  </a:moveTo>
                  <a:lnTo>
                    <a:pt x="7413" y="99460"/>
                  </a:lnTo>
                  <a:lnTo>
                    <a:pt x="28058" y="59539"/>
                  </a:lnTo>
                  <a:lnTo>
                    <a:pt x="59539" y="28058"/>
                  </a:lnTo>
                  <a:lnTo>
                    <a:pt x="99460" y="7413"/>
                  </a:lnTo>
                  <a:lnTo>
                    <a:pt x="145426" y="0"/>
                  </a:lnTo>
                  <a:lnTo>
                    <a:pt x="3181343" y="0"/>
                  </a:lnTo>
                  <a:lnTo>
                    <a:pt x="3227308" y="7413"/>
                  </a:lnTo>
                  <a:lnTo>
                    <a:pt x="3267229" y="28058"/>
                  </a:lnTo>
                  <a:lnTo>
                    <a:pt x="3298709" y="59539"/>
                  </a:lnTo>
                  <a:lnTo>
                    <a:pt x="3319354" y="99460"/>
                  </a:lnTo>
                  <a:lnTo>
                    <a:pt x="3326768" y="145426"/>
                  </a:lnTo>
                  <a:lnTo>
                    <a:pt x="3326768" y="727121"/>
                  </a:lnTo>
                  <a:lnTo>
                    <a:pt x="3319354" y="773087"/>
                  </a:lnTo>
                  <a:lnTo>
                    <a:pt x="3298709" y="813007"/>
                  </a:lnTo>
                  <a:lnTo>
                    <a:pt x="3267229" y="844488"/>
                  </a:lnTo>
                  <a:lnTo>
                    <a:pt x="3227308" y="865133"/>
                  </a:lnTo>
                  <a:lnTo>
                    <a:pt x="3181343" y="872547"/>
                  </a:lnTo>
                  <a:lnTo>
                    <a:pt x="145426" y="872547"/>
                  </a:lnTo>
                  <a:lnTo>
                    <a:pt x="99460" y="865133"/>
                  </a:lnTo>
                  <a:lnTo>
                    <a:pt x="59539" y="844488"/>
                  </a:lnTo>
                  <a:lnTo>
                    <a:pt x="28058" y="813007"/>
                  </a:lnTo>
                  <a:lnTo>
                    <a:pt x="7413" y="773087"/>
                  </a:lnTo>
                  <a:lnTo>
                    <a:pt x="0" y="727121"/>
                  </a:lnTo>
                  <a:lnTo>
                    <a:pt x="0" y="145426"/>
                  </a:lnTo>
                  <a:close/>
                </a:path>
              </a:pathLst>
            </a:custGeom>
            <a:ln w="26670">
              <a:solidFill>
                <a:srgbClr val="000000"/>
              </a:solidFill>
            </a:ln>
          </p:spPr>
          <p:txBody>
            <a:bodyPr wrap="square" lIns="0" tIns="0" rIns="0" bIns="0" rtlCol="0"/>
            <a:lstStyle/>
            <a:p>
              <a:endParaRPr/>
            </a:p>
          </p:txBody>
        </p:sp>
        <p:sp>
          <p:nvSpPr>
            <p:cNvPr id="8" name="object 8"/>
            <p:cNvSpPr/>
            <p:nvPr/>
          </p:nvSpPr>
          <p:spPr>
            <a:xfrm>
              <a:off x="3365817" y="5842749"/>
              <a:ext cx="3326765" cy="873125"/>
            </a:xfrm>
            <a:custGeom>
              <a:avLst/>
              <a:gdLst/>
              <a:ahLst/>
              <a:cxnLst/>
              <a:rect l="l" t="t" r="r" b="b"/>
              <a:pathLst>
                <a:path w="3326765" h="873125">
                  <a:moveTo>
                    <a:pt x="0" y="145426"/>
                  </a:moveTo>
                  <a:lnTo>
                    <a:pt x="7413" y="99460"/>
                  </a:lnTo>
                  <a:lnTo>
                    <a:pt x="28058" y="59539"/>
                  </a:lnTo>
                  <a:lnTo>
                    <a:pt x="59539" y="28058"/>
                  </a:lnTo>
                  <a:lnTo>
                    <a:pt x="99460" y="7413"/>
                  </a:lnTo>
                  <a:lnTo>
                    <a:pt x="145426" y="0"/>
                  </a:lnTo>
                  <a:lnTo>
                    <a:pt x="3181343" y="0"/>
                  </a:lnTo>
                  <a:lnTo>
                    <a:pt x="3227308" y="7413"/>
                  </a:lnTo>
                  <a:lnTo>
                    <a:pt x="3267229" y="28058"/>
                  </a:lnTo>
                  <a:lnTo>
                    <a:pt x="3298709" y="59539"/>
                  </a:lnTo>
                  <a:lnTo>
                    <a:pt x="3319354" y="99460"/>
                  </a:lnTo>
                  <a:lnTo>
                    <a:pt x="3326768" y="145426"/>
                  </a:lnTo>
                  <a:lnTo>
                    <a:pt x="3326768" y="727121"/>
                  </a:lnTo>
                  <a:lnTo>
                    <a:pt x="3319354" y="773087"/>
                  </a:lnTo>
                  <a:lnTo>
                    <a:pt x="3298709" y="813007"/>
                  </a:lnTo>
                  <a:lnTo>
                    <a:pt x="3267229" y="844488"/>
                  </a:lnTo>
                  <a:lnTo>
                    <a:pt x="3227308" y="865133"/>
                  </a:lnTo>
                  <a:lnTo>
                    <a:pt x="3181343" y="872547"/>
                  </a:lnTo>
                  <a:lnTo>
                    <a:pt x="145426" y="872547"/>
                  </a:lnTo>
                  <a:lnTo>
                    <a:pt x="99460" y="865133"/>
                  </a:lnTo>
                  <a:lnTo>
                    <a:pt x="59539" y="844488"/>
                  </a:lnTo>
                  <a:lnTo>
                    <a:pt x="28058" y="813007"/>
                  </a:lnTo>
                  <a:lnTo>
                    <a:pt x="7413" y="773087"/>
                  </a:lnTo>
                  <a:lnTo>
                    <a:pt x="0" y="727121"/>
                  </a:lnTo>
                  <a:lnTo>
                    <a:pt x="0" y="145426"/>
                  </a:lnTo>
                  <a:close/>
                </a:path>
              </a:pathLst>
            </a:custGeom>
            <a:ln w="26670">
              <a:solidFill>
                <a:srgbClr val="000000"/>
              </a:solidFill>
            </a:ln>
          </p:spPr>
          <p:txBody>
            <a:bodyPr wrap="square" lIns="0" tIns="0" rIns="0" bIns="0" rtlCol="0"/>
            <a:lstStyle/>
            <a:p>
              <a:endParaRPr/>
            </a:p>
          </p:txBody>
        </p:sp>
        <p:sp>
          <p:nvSpPr>
            <p:cNvPr id="9" name="object 9"/>
            <p:cNvSpPr/>
            <p:nvPr/>
          </p:nvSpPr>
          <p:spPr>
            <a:xfrm>
              <a:off x="2686418" y="4946916"/>
              <a:ext cx="4601845" cy="1376045"/>
            </a:xfrm>
            <a:custGeom>
              <a:avLst/>
              <a:gdLst/>
              <a:ahLst/>
              <a:cxnLst/>
              <a:rect l="l" t="t" r="r" b="b"/>
              <a:pathLst>
                <a:path w="4601845" h="1376045">
                  <a:moveTo>
                    <a:pt x="693115" y="1318780"/>
                  </a:moveTo>
                  <a:lnTo>
                    <a:pt x="630262" y="1315135"/>
                  </a:lnTo>
                  <a:lnTo>
                    <a:pt x="568591" y="1304620"/>
                  </a:lnTo>
                  <a:lnTo>
                    <a:pt x="507784" y="1287653"/>
                  </a:lnTo>
                  <a:lnTo>
                    <a:pt x="448348" y="1264678"/>
                  </a:lnTo>
                  <a:lnTo>
                    <a:pt x="390804" y="1236141"/>
                  </a:lnTo>
                  <a:lnTo>
                    <a:pt x="335661" y="1202524"/>
                  </a:lnTo>
                  <a:lnTo>
                    <a:pt x="283413" y="1164259"/>
                  </a:lnTo>
                  <a:lnTo>
                    <a:pt x="234378" y="1121664"/>
                  </a:lnTo>
                  <a:lnTo>
                    <a:pt x="189484" y="1075537"/>
                  </a:lnTo>
                  <a:lnTo>
                    <a:pt x="149199" y="1026426"/>
                  </a:lnTo>
                  <a:lnTo>
                    <a:pt x="113652" y="974407"/>
                  </a:lnTo>
                  <a:lnTo>
                    <a:pt x="83515" y="920140"/>
                  </a:lnTo>
                  <a:lnTo>
                    <a:pt x="59283" y="864133"/>
                  </a:lnTo>
                  <a:lnTo>
                    <a:pt x="41414" y="806869"/>
                  </a:lnTo>
                  <a:lnTo>
                    <a:pt x="30391" y="748830"/>
                  </a:lnTo>
                  <a:lnTo>
                    <a:pt x="26657" y="690460"/>
                  </a:lnTo>
                  <a:lnTo>
                    <a:pt x="27622" y="661276"/>
                  </a:lnTo>
                  <a:lnTo>
                    <a:pt x="35001" y="603059"/>
                  </a:lnTo>
                  <a:lnTo>
                    <a:pt x="49301" y="545388"/>
                  </a:lnTo>
                  <a:lnTo>
                    <a:pt x="70053" y="488759"/>
                  </a:lnTo>
                  <a:lnTo>
                    <a:pt x="96799" y="433616"/>
                  </a:lnTo>
                  <a:lnTo>
                    <a:pt x="129095" y="380466"/>
                  </a:lnTo>
                  <a:lnTo>
                    <a:pt x="166446" y="329793"/>
                  </a:lnTo>
                  <a:lnTo>
                    <a:pt x="231114" y="259270"/>
                  </a:lnTo>
                  <a:lnTo>
                    <a:pt x="279019" y="216916"/>
                  </a:lnTo>
                  <a:lnTo>
                    <a:pt x="330047" y="178879"/>
                  </a:lnTo>
                  <a:lnTo>
                    <a:pt x="384124" y="145300"/>
                  </a:lnTo>
                  <a:lnTo>
                    <a:pt x="440563" y="116827"/>
                  </a:lnTo>
                  <a:lnTo>
                    <a:pt x="498843" y="93903"/>
                  </a:lnTo>
                  <a:lnTo>
                    <a:pt x="548843" y="80492"/>
                  </a:lnTo>
                  <a:lnTo>
                    <a:pt x="555307" y="132321"/>
                  </a:lnTo>
                  <a:lnTo>
                    <a:pt x="676719" y="51460"/>
                  </a:lnTo>
                  <a:lnTo>
                    <a:pt x="679399" y="49682"/>
                  </a:lnTo>
                  <a:lnTo>
                    <a:pt x="538822" y="0"/>
                  </a:lnTo>
                  <a:lnTo>
                    <a:pt x="545541" y="53987"/>
                  </a:lnTo>
                  <a:lnTo>
                    <a:pt x="520585" y="59207"/>
                  </a:lnTo>
                  <a:lnTo>
                    <a:pt x="459143" y="80060"/>
                  </a:lnTo>
                  <a:lnTo>
                    <a:pt x="399529" y="106870"/>
                  </a:lnTo>
                  <a:lnTo>
                    <a:pt x="342201" y="139141"/>
                  </a:lnTo>
                  <a:lnTo>
                    <a:pt x="287642" y="176403"/>
                  </a:lnTo>
                  <a:lnTo>
                    <a:pt x="211836" y="240855"/>
                  </a:lnTo>
                  <a:lnTo>
                    <a:pt x="166471" y="288366"/>
                  </a:lnTo>
                  <a:lnTo>
                    <a:pt x="125349" y="339445"/>
                  </a:lnTo>
                  <a:lnTo>
                    <a:pt x="89179" y="393458"/>
                  </a:lnTo>
                  <a:lnTo>
                    <a:pt x="58420" y="449935"/>
                  </a:lnTo>
                  <a:lnTo>
                    <a:pt x="33616" y="508419"/>
                  </a:lnTo>
                  <a:lnTo>
                    <a:pt x="15252" y="568464"/>
                  </a:lnTo>
                  <a:lnTo>
                    <a:pt x="3873" y="629602"/>
                  </a:lnTo>
                  <a:lnTo>
                    <a:pt x="0" y="691337"/>
                  </a:lnTo>
                  <a:lnTo>
                    <a:pt x="1041" y="722236"/>
                  </a:lnTo>
                  <a:lnTo>
                    <a:pt x="8978" y="783691"/>
                  </a:lnTo>
                  <a:lnTo>
                    <a:pt x="24295" y="844283"/>
                  </a:lnTo>
                  <a:lnTo>
                    <a:pt x="46431" y="903554"/>
                  </a:lnTo>
                  <a:lnTo>
                    <a:pt x="74879" y="961021"/>
                  </a:lnTo>
                  <a:lnTo>
                    <a:pt x="109105" y="1016266"/>
                  </a:lnTo>
                  <a:lnTo>
                    <a:pt x="148615" y="1068819"/>
                  </a:lnTo>
                  <a:lnTo>
                    <a:pt x="216890" y="1141793"/>
                  </a:lnTo>
                  <a:lnTo>
                    <a:pt x="267220" y="1185456"/>
                  </a:lnTo>
                  <a:lnTo>
                    <a:pt x="321297" y="1224991"/>
                  </a:lnTo>
                  <a:lnTo>
                    <a:pt x="378447" y="1259776"/>
                  </a:lnTo>
                  <a:lnTo>
                    <a:pt x="438162" y="1289329"/>
                  </a:lnTo>
                  <a:lnTo>
                    <a:pt x="499986" y="1313154"/>
                  </a:lnTo>
                  <a:lnTo>
                    <a:pt x="563422" y="1330782"/>
                  </a:lnTo>
                  <a:lnTo>
                    <a:pt x="627964" y="1341716"/>
                  </a:lnTo>
                  <a:lnTo>
                    <a:pt x="692340" y="1345438"/>
                  </a:lnTo>
                  <a:lnTo>
                    <a:pt x="693115" y="1318780"/>
                  </a:lnTo>
                  <a:close/>
                </a:path>
                <a:path w="4601845" h="1376045">
                  <a:moveTo>
                    <a:pt x="4601261" y="690524"/>
                  </a:moveTo>
                  <a:lnTo>
                    <a:pt x="4597806" y="629043"/>
                  </a:lnTo>
                  <a:lnTo>
                    <a:pt x="4587824" y="568159"/>
                  </a:lnTo>
                  <a:lnTo>
                    <a:pt x="4571771" y="508317"/>
                  </a:lnTo>
                  <a:lnTo>
                    <a:pt x="4550105" y="449986"/>
                  </a:lnTo>
                  <a:lnTo>
                    <a:pt x="4523232" y="393611"/>
                  </a:lnTo>
                  <a:lnTo>
                    <a:pt x="4491469" y="339445"/>
                  </a:lnTo>
                  <a:lnTo>
                    <a:pt x="4455503" y="288404"/>
                  </a:lnTo>
                  <a:lnTo>
                    <a:pt x="4415625" y="240703"/>
                  </a:lnTo>
                  <a:lnTo>
                    <a:pt x="4372470" y="196989"/>
                  </a:lnTo>
                  <a:lnTo>
                    <a:pt x="4326039" y="157340"/>
                  </a:lnTo>
                  <a:lnTo>
                    <a:pt x="4276941" y="122453"/>
                  </a:lnTo>
                  <a:lnTo>
                    <a:pt x="4225582" y="92773"/>
                  </a:lnTo>
                  <a:lnTo>
                    <a:pt x="4172356" y="68821"/>
                  </a:lnTo>
                  <a:lnTo>
                    <a:pt x="4117670" y="51092"/>
                  </a:lnTo>
                  <a:lnTo>
                    <a:pt x="4061980" y="40093"/>
                  </a:lnTo>
                  <a:lnTo>
                    <a:pt x="4006621" y="36360"/>
                  </a:lnTo>
                  <a:lnTo>
                    <a:pt x="4005707" y="63004"/>
                  </a:lnTo>
                  <a:lnTo>
                    <a:pt x="4032974" y="63944"/>
                  </a:lnTo>
                  <a:lnTo>
                    <a:pt x="4059301" y="66624"/>
                  </a:lnTo>
                  <a:lnTo>
                    <a:pt x="4111688" y="77076"/>
                  </a:lnTo>
                  <a:lnTo>
                    <a:pt x="4163390" y="93941"/>
                  </a:lnTo>
                  <a:lnTo>
                    <a:pt x="4213987" y="116801"/>
                  </a:lnTo>
                  <a:lnTo>
                    <a:pt x="4263034" y="145211"/>
                  </a:lnTo>
                  <a:lnTo>
                    <a:pt x="4310100" y="178714"/>
                  </a:lnTo>
                  <a:lnTo>
                    <a:pt x="4354715" y="216877"/>
                  </a:lnTo>
                  <a:lnTo>
                    <a:pt x="4396638" y="259422"/>
                  </a:lnTo>
                  <a:lnTo>
                    <a:pt x="4435018" y="305485"/>
                  </a:lnTo>
                  <a:lnTo>
                    <a:pt x="4469650" y="354787"/>
                  </a:lnTo>
                  <a:lnTo>
                    <a:pt x="4499940" y="406603"/>
                  </a:lnTo>
                  <a:lnTo>
                    <a:pt x="4525772" y="460921"/>
                  </a:lnTo>
                  <a:lnTo>
                    <a:pt x="4546562" y="517017"/>
                  </a:lnTo>
                  <a:lnTo>
                    <a:pt x="4561903" y="574433"/>
                  </a:lnTo>
                  <a:lnTo>
                    <a:pt x="4571377" y="632675"/>
                  </a:lnTo>
                  <a:lnTo>
                    <a:pt x="4574603" y="691273"/>
                  </a:lnTo>
                  <a:lnTo>
                    <a:pt x="4573778" y="720572"/>
                  </a:lnTo>
                  <a:lnTo>
                    <a:pt x="4567453" y="779030"/>
                  </a:lnTo>
                  <a:lnTo>
                    <a:pt x="4555223" y="836891"/>
                  </a:lnTo>
                  <a:lnTo>
                    <a:pt x="4537468" y="893673"/>
                  </a:lnTo>
                  <a:lnTo>
                    <a:pt x="4514596" y="948905"/>
                  </a:lnTo>
                  <a:lnTo>
                    <a:pt x="4487011" y="1002118"/>
                  </a:lnTo>
                  <a:lnTo>
                    <a:pt x="4437545" y="1077290"/>
                  </a:lnTo>
                  <a:lnTo>
                    <a:pt x="4399966" y="1123302"/>
                  </a:lnTo>
                  <a:lnTo>
                    <a:pt x="4359135" y="1165606"/>
                  </a:lnTo>
                  <a:lnTo>
                    <a:pt x="4315701" y="1203528"/>
                  </a:lnTo>
                  <a:lnTo>
                    <a:pt x="4269676" y="1237005"/>
                  </a:lnTo>
                  <a:lnTo>
                    <a:pt x="4221708" y="1265364"/>
                  </a:lnTo>
                  <a:lnTo>
                    <a:pt x="4172242" y="1288148"/>
                  </a:lnTo>
                  <a:lnTo>
                    <a:pt x="4148975" y="1296631"/>
                  </a:lnTo>
                  <a:lnTo>
                    <a:pt x="4148975" y="1296809"/>
                  </a:lnTo>
                  <a:lnTo>
                    <a:pt x="4148861" y="1297317"/>
                  </a:lnTo>
                  <a:lnTo>
                    <a:pt x="4148785" y="1296860"/>
                  </a:lnTo>
                  <a:lnTo>
                    <a:pt x="4148975" y="1296809"/>
                  </a:lnTo>
                  <a:lnTo>
                    <a:pt x="4148975" y="1296631"/>
                  </a:lnTo>
                  <a:lnTo>
                    <a:pt x="4148759" y="1296708"/>
                  </a:lnTo>
                  <a:lnTo>
                    <a:pt x="4139971" y="1244282"/>
                  </a:lnTo>
                  <a:lnTo>
                    <a:pt x="4019499" y="1332103"/>
                  </a:lnTo>
                  <a:lnTo>
                    <a:pt x="4162044" y="1375791"/>
                  </a:lnTo>
                  <a:lnTo>
                    <a:pt x="4153573" y="1325384"/>
                  </a:lnTo>
                  <a:lnTo>
                    <a:pt x="4153192" y="1323111"/>
                  </a:lnTo>
                  <a:lnTo>
                    <a:pt x="4208945" y="1301394"/>
                  </a:lnTo>
                  <a:lnTo>
                    <a:pt x="4218419" y="1296708"/>
                  </a:lnTo>
                  <a:lnTo>
                    <a:pt x="4260050" y="1274457"/>
                  </a:lnTo>
                  <a:lnTo>
                    <a:pt x="4309148" y="1242072"/>
                  </a:lnTo>
                  <a:lnTo>
                    <a:pt x="4355833" y="1204709"/>
                  </a:lnTo>
                  <a:lnTo>
                    <a:pt x="4420628" y="1140155"/>
                  </a:lnTo>
                  <a:lnTo>
                    <a:pt x="4459516" y="1092390"/>
                  </a:lnTo>
                  <a:lnTo>
                    <a:pt x="4494454" y="1041527"/>
                  </a:lnTo>
                  <a:lnTo>
                    <a:pt x="4525302" y="987564"/>
                  </a:lnTo>
                  <a:lnTo>
                    <a:pt x="4551515" y="931164"/>
                  </a:lnTo>
                  <a:lnTo>
                    <a:pt x="4572647" y="872794"/>
                  </a:lnTo>
                  <a:lnTo>
                    <a:pt x="4588281" y="812927"/>
                  </a:lnTo>
                  <a:lnTo>
                    <a:pt x="4597959" y="752005"/>
                  </a:lnTo>
                  <a:lnTo>
                    <a:pt x="4600435" y="721309"/>
                  </a:lnTo>
                  <a:lnTo>
                    <a:pt x="4601261" y="690524"/>
                  </a:lnTo>
                  <a:close/>
                </a:path>
              </a:pathLst>
            </a:custGeom>
            <a:solidFill>
              <a:srgbClr val="000000"/>
            </a:solidFill>
          </p:spPr>
          <p:txBody>
            <a:bodyPr wrap="square" lIns="0" tIns="0" rIns="0" bIns="0" rtlCol="0"/>
            <a:lstStyle/>
            <a:p>
              <a:endParaRPr/>
            </a:p>
          </p:txBody>
        </p:sp>
      </p:grpSp>
      <p:sp>
        <p:nvSpPr>
          <p:cNvPr id="10" name="object 10"/>
          <p:cNvSpPr txBox="1"/>
          <p:nvPr/>
        </p:nvSpPr>
        <p:spPr>
          <a:xfrm>
            <a:off x="7496784" y="5430011"/>
            <a:ext cx="699770" cy="347345"/>
          </a:xfrm>
          <a:prstGeom prst="rect">
            <a:avLst/>
          </a:prstGeom>
        </p:spPr>
        <p:txBody>
          <a:bodyPr vert="horz" wrap="square" lIns="0" tIns="13970" rIns="0" bIns="0" rtlCol="0">
            <a:spAutoFit/>
          </a:bodyPr>
          <a:lstStyle/>
          <a:p>
            <a:pPr marL="12700">
              <a:lnSpc>
                <a:spcPct val="100000"/>
              </a:lnSpc>
              <a:spcBef>
                <a:spcPts val="110"/>
              </a:spcBef>
            </a:pPr>
            <a:r>
              <a:rPr sz="2100" spc="-140" dirty="0">
                <a:latin typeface="Trebuchet MS"/>
                <a:cs typeface="Trebuchet MS"/>
              </a:rPr>
              <a:t>ac</a:t>
            </a:r>
            <a:r>
              <a:rPr sz="2100" spc="-105" dirty="0">
                <a:latin typeface="Trebuchet MS"/>
                <a:cs typeface="Trebuchet MS"/>
              </a:rPr>
              <a:t>t</a:t>
            </a:r>
            <a:r>
              <a:rPr sz="2100" spc="-114" dirty="0">
                <a:latin typeface="Trebuchet MS"/>
                <a:cs typeface="Trebuchet MS"/>
              </a:rPr>
              <a:t>i</a:t>
            </a:r>
            <a:r>
              <a:rPr sz="2100" spc="-30" dirty="0">
                <a:latin typeface="Trebuchet MS"/>
                <a:cs typeface="Trebuchet MS"/>
              </a:rPr>
              <a:t>o</a:t>
            </a:r>
            <a:r>
              <a:rPr sz="2100" spc="-40" dirty="0">
                <a:latin typeface="Trebuchet MS"/>
                <a:cs typeface="Trebuchet MS"/>
              </a:rPr>
              <a:t>n</a:t>
            </a:r>
            <a:endParaRPr sz="2100">
              <a:latin typeface="Trebuchet MS"/>
              <a:cs typeface="Trebuchet MS"/>
            </a:endParaRPr>
          </a:p>
        </p:txBody>
      </p:sp>
      <p:sp>
        <p:nvSpPr>
          <p:cNvPr id="11" name="object 11"/>
          <p:cNvSpPr txBox="1"/>
          <p:nvPr/>
        </p:nvSpPr>
        <p:spPr>
          <a:xfrm>
            <a:off x="1703781" y="5219700"/>
            <a:ext cx="793115" cy="667385"/>
          </a:xfrm>
          <a:prstGeom prst="rect">
            <a:avLst/>
          </a:prstGeom>
        </p:spPr>
        <p:txBody>
          <a:bodyPr vert="horz" wrap="square" lIns="0" tIns="13970" rIns="0" bIns="0" rtlCol="0">
            <a:spAutoFit/>
          </a:bodyPr>
          <a:lstStyle/>
          <a:p>
            <a:pPr marL="12700" marR="5080" indent="115570">
              <a:lnSpc>
                <a:spcPct val="100000"/>
              </a:lnSpc>
              <a:spcBef>
                <a:spcPts val="110"/>
              </a:spcBef>
            </a:pPr>
            <a:r>
              <a:rPr sz="2100" spc="-114" dirty="0">
                <a:latin typeface="Trebuchet MS"/>
                <a:cs typeface="Trebuchet MS"/>
              </a:rPr>
              <a:t>state  </a:t>
            </a:r>
            <a:r>
              <a:rPr sz="2100" spc="-105" dirty="0">
                <a:latin typeface="Trebuchet MS"/>
                <a:cs typeface="Trebuchet MS"/>
              </a:rPr>
              <a:t>r</a:t>
            </a:r>
            <a:r>
              <a:rPr sz="2100" spc="-120" dirty="0">
                <a:latin typeface="Trebuchet MS"/>
                <a:cs typeface="Trebuchet MS"/>
              </a:rPr>
              <a:t>e</a:t>
            </a:r>
            <a:r>
              <a:rPr sz="2100" spc="-95" dirty="0">
                <a:latin typeface="Trebuchet MS"/>
                <a:cs typeface="Trebuchet MS"/>
              </a:rPr>
              <a:t>w</a:t>
            </a:r>
            <a:r>
              <a:rPr sz="2100" spc="-100" dirty="0">
                <a:latin typeface="Trebuchet MS"/>
                <a:cs typeface="Trebuchet MS"/>
              </a:rPr>
              <a:t>a</a:t>
            </a:r>
            <a:r>
              <a:rPr sz="2100" spc="-114" dirty="0">
                <a:latin typeface="Trebuchet MS"/>
                <a:cs typeface="Trebuchet MS"/>
              </a:rPr>
              <a:t>r</a:t>
            </a:r>
            <a:r>
              <a:rPr sz="2100" spc="-65" dirty="0">
                <a:latin typeface="Trebuchet MS"/>
                <a:cs typeface="Trebuchet MS"/>
              </a:rPr>
              <a:t>d</a:t>
            </a:r>
            <a:endParaRPr sz="2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3758" y="763524"/>
            <a:ext cx="3871595" cy="731520"/>
          </a:xfrm>
          <a:prstGeom prst="rect">
            <a:avLst/>
          </a:prstGeom>
        </p:spPr>
        <p:txBody>
          <a:bodyPr vert="horz" wrap="square" lIns="0" tIns="16510" rIns="0" bIns="0" rtlCol="0">
            <a:spAutoFit/>
          </a:bodyPr>
          <a:lstStyle/>
          <a:p>
            <a:pPr marL="12700">
              <a:lnSpc>
                <a:spcPct val="100000"/>
              </a:lnSpc>
              <a:spcBef>
                <a:spcPts val="130"/>
              </a:spcBef>
            </a:pPr>
            <a:r>
              <a:rPr spc="-95" dirty="0"/>
              <a:t>Model-based</a:t>
            </a:r>
            <a:r>
              <a:rPr spc="-400" dirty="0"/>
              <a:t> </a:t>
            </a:r>
            <a:r>
              <a:rPr spc="-280" dirty="0"/>
              <a:t>RL</a:t>
            </a:r>
          </a:p>
        </p:txBody>
      </p:sp>
      <p:sp>
        <p:nvSpPr>
          <p:cNvPr id="17" name="object 17"/>
          <p:cNvSpPr txBox="1">
            <a:spLocks noGrp="1"/>
          </p:cNvSpPr>
          <p:nvPr>
            <p:ph type="sldNum" sz="quarter" idx="12"/>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10" dirty="0"/>
              <a:t>5</a:t>
            </a:fld>
            <a:endParaRPr spc="10" dirty="0"/>
          </a:p>
        </p:txBody>
      </p:sp>
      <p:sp>
        <p:nvSpPr>
          <p:cNvPr id="3" name="object 3"/>
          <p:cNvSpPr txBox="1"/>
          <p:nvPr/>
        </p:nvSpPr>
        <p:spPr>
          <a:xfrm>
            <a:off x="791972" y="1515933"/>
            <a:ext cx="8451215" cy="2728595"/>
          </a:xfrm>
          <a:prstGeom prst="rect">
            <a:avLst/>
          </a:prstGeom>
        </p:spPr>
        <p:txBody>
          <a:bodyPr vert="horz" wrap="square" lIns="0" tIns="118110" rIns="0" bIns="0" rtlCol="0">
            <a:spAutoFit/>
          </a:bodyPr>
          <a:lstStyle/>
          <a:p>
            <a:pPr marL="372745" indent="-360045">
              <a:lnSpc>
                <a:spcPct val="100000"/>
              </a:lnSpc>
              <a:spcBef>
                <a:spcPts val="930"/>
              </a:spcBef>
              <a:buFont typeface="Arial"/>
              <a:buChar char="•"/>
              <a:tabLst>
                <a:tab pos="372110" algn="l"/>
                <a:tab pos="372745" algn="l"/>
              </a:tabLst>
            </a:pPr>
            <a:r>
              <a:rPr sz="3350" b="1" spc="-245" dirty="0">
                <a:latin typeface="Trebuchet MS"/>
                <a:cs typeface="Trebuchet MS"/>
              </a:rPr>
              <a:t>Learn </a:t>
            </a:r>
            <a:r>
              <a:rPr sz="3350" b="1" spc="-220" dirty="0">
                <a:latin typeface="Trebuchet MS"/>
                <a:cs typeface="Trebuchet MS"/>
              </a:rPr>
              <a:t>explicit </a:t>
            </a:r>
            <a:r>
              <a:rPr sz="3350" b="1" spc="-170" dirty="0">
                <a:latin typeface="Trebuchet MS"/>
                <a:cs typeface="Trebuchet MS"/>
              </a:rPr>
              <a:t>transition </a:t>
            </a:r>
            <a:r>
              <a:rPr sz="3350" b="1" spc="-120" dirty="0">
                <a:latin typeface="Trebuchet MS"/>
                <a:cs typeface="Trebuchet MS"/>
              </a:rPr>
              <a:t>and/or </a:t>
            </a:r>
            <a:r>
              <a:rPr sz="3350" b="1" spc="-210" dirty="0">
                <a:latin typeface="Trebuchet MS"/>
                <a:cs typeface="Trebuchet MS"/>
              </a:rPr>
              <a:t>reward</a:t>
            </a:r>
            <a:r>
              <a:rPr sz="3350" b="1" spc="-495" dirty="0">
                <a:latin typeface="Trebuchet MS"/>
                <a:cs typeface="Trebuchet MS"/>
              </a:rPr>
              <a:t> </a:t>
            </a:r>
            <a:r>
              <a:rPr sz="3350" b="1" spc="-160" dirty="0">
                <a:latin typeface="Trebuchet MS"/>
                <a:cs typeface="Trebuchet MS"/>
              </a:rPr>
              <a:t>model</a:t>
            </a:r>
            <a:endParaRPr sz="3350">
              <a:latin typeface="Trebuchet MS"/>
              <a:cs typeface="Trebuchet MS"/>
            </a:endParaRPr>
          </a:p>
          <a:p>
            <a:pPr marL="792480" lvl="1" indent="-300355">
              <a:lnSpc>
                <a:spcPct val="100000"/>
              </a:lnSpc>
              <a:spcBef>
                <a:spcPts val="720"/>
              </a:spcBef>
              <a:buFont typeface="Arial"/>
              <a:buChar char="–"/>
              <a:tabLst>
                <a:tab pos="793115" algn="l"/>
              </a:tabLst>
            </a:pPr>
            <a:r>
              <a:rPr sz="2950" b="1" spc="-155" dirty="0">
                <a:latin typeface="Trebuchet MS"/>
                <a:cs typeface="Trebuchet MS"/>
              </a:rPr>
              <a:t>Plan </a:t>
            </a:r>
            <a:r>
              <a:rPr sz="2950" b="1" spc="-145" dirty="0">
                <a:latin typeface="Trebuchet MS"/>
                <a:cs typeface="Trebuchet MS"/>
              </a:rPr>
              <a:t>based </a:t>
            </a:r>
            <a:r>
              <a:rPr sz="2950" b="1" spc="-130" dirty="0">
                <a:latin typeface="Trebuchet MS"/>
                <a:cs typeface="Trebuchet MS"/>
              </a:rPr>
              <a:t>on </a:t>
            </a:r>
            <a:r>
              <a:rPr sz="2950" b="1" spc="-180" dirty="0">
                <a:latin typeface="Trebuchet MS"/>
                <a:cs typeface="Trebuchet MS"/>
              </a:rPr>
              <a:t>the</a:t>
            </a:r>
            <a:r>
              <a:rPr sz="2950" b="1" spc="-490" dirty="0">
                <a:latin typeface="Trebuchet MS"/>
                <a:cs typeface="Trebuchet MS"/>
              </a:rPr>
              <a:t> </a:t>
            </a:r>
            <a:r>
              <a:rPr sz="2950" b="1" spc="-150" dirty="0">
                <a:latin typeface="Trebuchet MS"/>
                <a:cs typeface="Trebuchet MS"/>
              </a:rPr>
              <a:t>model</a:t>
            </a:r>
            <a:endParaRPr sz="2950">
              <a:latin typeface="Trebuchet MS"/>
              <a:cs typeface="Trebuchet MS"/>
            </a:endParaRPr>
          </a:p>
          <a:p>
            <a:pPr marL="792480" lvl="1" indent="-300355">
              <a:lnSpc>
                <a:spcPct val="100000"/>
              </a:lnSpc>
              <a:spcBef>
                <a:spcPts val="685"/>
              </a:spcBef>
              <a:buFont typeface="Arial"/>
              <a:buChar char="–"/>
              <a:tabLst>
                <a:tab pos="793115" algn="l"/>
              </a:tabLst>
            </a:pPr>
            <a:r>
              <a:rPr sz="2950" spc="-170" dirty="0">
                <a:solidFill>
                  <a:srgbClr val="027804"/>
                </a:solidFill>
                <a:latin typeface="Trebuchet MS"/>
                <a:cs typeface="Trebuchet MS"/>
              </a:rPr>
              <a:t>Benefit: </a:t>
            </a:r>
            <a:r>
              <a:rPr sz="2950" spc="-130" dirty="0">
                <a:solidFill>
                  <a:srgbClr val="027804"/>
                </a:solidFill>
                <a:latin typeface="Trebuchet MS"/>
                <a:cs typeface="Trebuchet MS"/>
              </a:rPr>
              <a:t>Increased </a:t>
            </a:r>
            <a:r>
              <a:rPr sz="2950" spc="-125" dirty="0">
                <a:solidFill>
                  <a:srgbClr val="027804"/>
                </a:solidFill>
                <a:latin typeface="Trebuchet MS"/>
                <a:cs typeface="Trebuchet MS"/>
              </a:rPr>
              <a:t>sample</a:t>
            </a:r>
            <a:r>
              <a:rPr sz="2950" spc="-385" dirty="0">
                <a:solidFill>
                  <a:srgbClr val="027804"/>
                </a:solidFill>
                <a:latin typeface="Trebuchet MS"/>
                <a:cs typeface="Trebuchet MS"/>
              </a:rPr>
              <a:t> </a:t>
            </a:r>
            <a:r>
              <a:rPr sz="2950" spc="-175" dirty="0">
                <a:solidFill>
                  <a:srgbClr val="027804"/>
                </a:solidFill>
                <a:latin typeface="Trebuchet MS"/>
                <a:cs typeface="Trebuchet MS"/>
              </a:rPr>
              <a:t>efficiency</a:t>
            </a:r>
            <a:endParaRPr sz="2950">
              <a:latin typeface="Trebuchet MS"/>
              <a:cs typeface="Trebuchet MS"/>
            </a:endParaRPr>
          </a:p>
          <a:p>
            <a:pPr marL="792480" lvl="1" indent="-300355">
              <a:lnSpc>
                <a:spcPct val="100000"/>
              </a:lnSpc>
              <a:spcBef>
                <a:spcPts val="710"/>
              </a:spcBef>
              <a:buFont typeface="Arial"/>
              <a:buChar char="–"/>
              <a:tabLst>
                <a:tab pos="793115" algn="l"/>
              </a:tabLst>
            </a:pPr>
            <a:r>
              <a:rPr sz="2950" spc="-155" dirty="0">
                <a:solidFill>
                  <a:srgbClr val="990000"/>
                </a:solidFill>
                <a:latin typeface="Trebuchet MS"/>
                <a:cs typeface="Trebuchet MS"/>
              </a:rPr>
              <a:t>Drawback: </a:t>
            </a:r>
            <a:r>
              <a:rPr sz="2950" spc="-125" dirty="0">
                <a:solidFill>
                  <a:srgbClr val="990000"/>
                </a:solidFill>
                <a:latin typeface="Trebuchet MS"/>
                <a:cs typeface="Trebuchet MS"/>
              </a:rPr>
              <a:t>Increased</a:t>
            </a:r>
            <a:r>
              <a:rPr sz="2950" spc="-300" dirty="0">
                <a:solidFill>
                  <a:srgbClr val="990000"/>
                </a:solidFill>
                <a:latin typeface="Trebuchet MS"/>
                <a:cs typeface="Trebuchet MS"/>
              </a:rPr>
              <a:t> </a:t>
            </a:r>
            <a:r>
              <a:rPr sz="2950" spc="-160" dirty="0">
                <a:solidFill>
                  <a:srgbClr val="990000"/>
                </a:solidFill>
                <a:latin typeface="Trebuchet MS"/>
                <a:cs typeface="Trebuchet MS"/>
              </a:rPr>
              <a:t>complexity</a:t>
            </a:r>
            <a:endParaRPr sz="2950">
              <a:latin typeface="Trebuchet MS"/>
              <a:cs typeface="Trebuchet MS"/>
            </a:endParaRPr>
          </a:p>
          <a:p>
            <a:pPr marL="24130" algn="ctr">
              <a:lnSpc>
                <a:spcPct val="100000"/>
              </a:lnSpc>
              <a:spcBef>
                <a:spcPts val="1175"/>
              </a:spcBef>
            </a:pPr>
            <a:r>
              <a:rPr sz="2100" spc="-85" dirty="0">
                <a:solidFill>
                  <a:srgbClr val="990000"/>
                </a:solidFill>
                <a:latin typeface="Trebuchet MS"/>
                <a:cs typeface="Trebuchet MS"/>
              </a:rPr>
              <a:t>plan</a:t>
            </a:r>
            <a:endParaRPr sz="2100">
              <a:latin typeface="Trebuchet MS"/>
              <a:cs typeface="Trebuchet MS"/>
            </a:endParaRPr>
          </a:p>
        </p:txBody>
      </p:sp>
      <p:sp>
        <p:nvSpPr>
          <p:cNvPr id="4" name="object 4"/>
          <p:cNvSpPr txBox="1"/>
          <p:nvPr/>
        </p:nvSpPr>
        <p:spPr>
          <a:xfrm>
            <a:off x="5348351" y="4789932"/>
            <a:ext cx="2765425" cy="793750"/>
          </a:xfrm>
          <a:prstGeom prst="rect">
            <a:avLst/>
          </a:prstGeom>
        </p:spPr>
        <p:txBody>
          <a:bodyPr vert="horz" wrap="square" lIns="0" tIns="12065" rIns="0" bIns="0" rtlCol="0">
            <a:spAutoFit/>
          </a:bodyPr>
          <a:lstStyle/>
          <a:p>
            <a:pPr marL="12700" marR="5080" indent="414020">
              <a:lnSpc>
                <a:spcPct val="100800"/>
              </a:lnSpc>
              <a:spcBef>
                <a:spcPts val="95"/>
              </a:spcBef>
            </a:pPr>
            <a:r>
              <a:rPr sz="2500" spc="-114" dirty="0">
                <a:latin typeface="Trebuchet MS"/>
                <a:cs typeface="Trebuchet MS"/>
              </a:rPr>
              <a:t>Agent: </a:t>
            </a:r>
            <a:r>
              <a:rPr sz="2500" spc="-105" dirty="0">
                <a:latin typeface="Trebuchet MS"/>
                <a:cs typeface="Trebuchet MS"/>
              </a:rPr>
              <a:t>update  </a:t>
            </a:r>
            <a:r>
              <a:rPr sz="2500" spc="-130" dirty="0">
                <a:latin typeface="Trebuchet MS"/>
                <a:cs typeface="Trebuchet MS"/>
              </a:rPr>
              <a:t>policy/value</a:t>
            </a:r>
            <a:r>
              <a:rPr sz="2500" spc="-229" dirty="0">
                <a:latin typeface="Trebuchet MS"/>
                <a:cs typeface="Trebuchet MS"/>
              </a:rPr>
              <a:t> </a:t>
            </a:r>
            <a:r>
              <a:rPr sz="2500" spc="-100" dirty="0">
                <a:latin typeface="Trebuchet MS"/>
                <a:cs typeface="Trebuchet MS"/>
              </a:rPr>
              <a:t>function</a:t>
            </a:r>
            <a:endParaRPr sz="2500">
              <a:latin typeface="Trebuchet MS"/>
              <a:cs typeface="Trebuchet MS"/>
            </a:endParaRPr>
          </a:p>
        </p:txBody>
      </p:sp>
      <p:sp>
        <p:nvSpPr>
          <p:cNvPr id="5" name="object 5"/>
          <p:cNvSpPr/>
          <p:nvPr/>
        </p:nvSpPr>
        <p:spPr>
          <a:xfrm>
            <a:off x="5225072" y="4803863"/>
            <a:ext cx="3040380" cy="873125"/>
          </a:xfrm>
          <a:custGeom>
            <a:avLst/>
            <a:gdLst/>
            <a:ahLst/>
            <a:cxnLst/>
            <a:rect l="l" t="t" r="r" b="b"/>
            <a:pathLst>
              <a:path w="3040379" h="873125">
                <a:moveTo>
                  <a:pt x="0" y="145429"/>
                </a:moveTo>
                <a:lnTo>
                  <a:pt x="7414" y="99462"/>
                </a:lnTo>
                <a:lnTo>
                  <a:pt x="28059" y="59540"/>
                </a:lnTo>
                <a:lnTo>
                  <a:pt x="59540" y="28059"/>
                </a:lnTo>
                <a:lnTo>
                  <a:pt x="99462" y="7414"/>
                </a:lnTo>
                <a:lnTo>
                  <a:pt x="145429" y="0"/>
                </a:lnTo>
                <a:lnTo>
                  <a:pt x="2894956" y="0"/>
                </a:lnTo>
                <a:lnTo>
                  <a:pt x="2940921" y="7414"/>
                </a:lnTo>
                <a:lnTo>
                  <a:pt x="2980841" y="28059"/>
                </a:lnTo>
                <a:lnTo>
                  <a:pt x="3012322" y="59540"/>
                </a:lnTo>
                <a:lnTo>
                  <a:pt x="3032967" y="99462"/>
                </a:lnTo>
                <a:lnTo>
                  <a:pt x="3040381" y="145429"/>
                </a:lnTo>
                <a:lnTo>
                  <a:pt x="3040381" y="727117"/>
                </a:lnTo>
                <a:lnTo>
                  <a:pt x="3032967" y="773085"/>
                </a:lnTo>
                <a:lnTo>
                  <a:pt x="3012322" y="813006"/>
                </a:lnTo>
                <a:lnTo>
                  <a:pt x="2980841" y="844487"/>
                </a:lnTo>
                <a:lnTo>
                  <a:pt x="2940921" y="865133"/>
                </a:lnTo>
                <a:lnTo>
                  <a:pt x="2894956" y="872547"/>
                </a:lnTo>
                <a:lnTo>
                  <a:pt x="145429" y="872547"/>
                </a:lnTo>
                <a:lnTo>
                  <a:pt x="99462" y="865133"/>
                </a:lnTo>
                <a:lnTo>
                  <a:pt x="59540" y="844487"/>
                </a:lnTo>
                <a:lnTo>
                  <a:pt x="28059" y="813006"/>
                </a:lnTo>
                <a:lnTo>
                  <a:pt x="7414" y="773085"/>
                </a:lnTo>
                <a:lnTo>
                  <a:pt x="0" y="727117"/>
                </a:lnTo>
                <a:lnTo>
                  <a:pt x="0" y="145429"/>
                </a:lnTo>
                <a:close/>
              </a:path>
            </a:pathLst>
          </a:custGeom>
          <a:ln w="26670">
            <a:solidFill>
              <a:srgbClr val="000000"/>
            </a:solidFill>
          </a:ln>
        </p:spPr>
        <p:txBody>
          <a:bodyPr wrap="square" lIns="0" tIns="0" rIns="0" bIns="0" rtlCol="0"/>
          <a:lstStyle/>
          <a:p>
            <a:endParaRPr/>
          </a:p>
        </p:txBody>
      </p:sp>
      <p:sp>
        <p:nvSpPr>
          <p:cNvPr id="6" name="object 6"/>
          <p:cNvSpPr txBox="1"/>
          <p:nvPr/>
        </p:nvSpPr>
        <p:spPr>
          <a:xfrm>
            <a:off x="4129608" y="6128003"/>
            <a:ext cx="1694180" cy="409575"/>
          </a:xfrm>
          <a:prstGeom prst="rect">
            <a:avLst/>
          </a:prstGeom>
        </p:spPr>
        <p:txBody>
          <a:bodyPr vert="horz" wrap="square" lIns="0" tIns="15240" rIns="0" bIns="0" rtlCol="0">
            <a:spAutoFit/>
          </a:bodyPr>
          <a:lstStyle/>
          <a:p>
            <a:pPr marL="12700">
              <a:lnSpc>
                <a:spcPct val="100000"/>
              </a:lnSpc>
              <a:spcBef>
                <a:spcPts val="120"/>
              </a:spcBef>
            </a:pPr>
            <a:r>
              <a:rPr sz="2500" spc="-95" dirty="0">
                <a:latin typeface="Trebuchet MS"/>
                <a:cs typeface="Trebuchet MS"/>
              </a:rPr>
              <a:t>Environment</a:t>
            </a:r>
            <a:endParaRPr sz="2500">
              <a:latin typeface="Trebuchet MS"/>
              <a:cs typeface="Trebuchet MS"/>
            </a:endParaRPr>
          </a:p>
        </p:txBody>
      </p:sp>
      <p:grpSp>
        <p:nvGrpSpPr>
          <p:cNvPr id="7" name="object 7"/>
          <p:cNvGrpSpPr/>
          <p:nvPr/>
        </p:nvGrpSpPr>
        <p:grpSpPr>
          <a:xfrm>
            <a:off x="2132698" y="5226837"/>
            <a:ext cx="6386195" cy="1590675"/>
            <a:chOff x="2132698" y="5226837"/>
            <a:chExt cx="6386195" cy="1590675"/>
          </a:xfrm>
        </p:grpSpPr>
        <p:sp>
          <p:nvSpPr>
            <p:cNvPr id="8" name="object 8"/>
            <p:cNvSpPr/>
            <p:nvPr/>
          </p:nvSpPr>
          <p:spPr>
            <a:xfrm>
              <a:off x="3365817" y="5931370"/>
              <a:ext cx="3326765" cy="873125"/>
            </a:xfrm>
            <a:custGeom>
              <a:avLst/>
              <a:gdLst/>
              <a:ahLst/>
              <a:cxnLst/>
              <a:rect l="l" t="t" r="r" b="b"/>
              <a:pathLst>
                <a:path w="3326765" h="873125">
                  <a:moveTo>
                    <a:pt x="0" y="145426"/>
                  </a:moveTo>
                  <a:lnTo>
                    <a:pt x="7413" y="99460"/>
                  </a:lnTo>
                  <a:lnTo>
                    <a:pt x="28058" y="59539"/>
                  </a:lnTo>
                  <a:lnTo>
                    <a:pt x="59539" y="28058"/>
                  </a:lnTo>
                  <a:lnTo>
                    <a:pt x="99460" y="7413"/>
                  </a:lnTo>
                  <a:lnTo>
                    <a:pt x="145426" y="0"/>
                  </a:lnTo>
                  <a:lnTo>
                    <a:pt x="3181343" y="0"/>
                  </a:lnTo>
                  <a:lnTo>
                    <a:pt x="3227308" y="7413"/>
                  </a:lnTo>
                  <a:lnTo>
                    <a:pt x="3267229" y="28058"/>
                  </a:lnTo>
                  <a:lnTo>
                    <a:pt x="3298709" y="59539"/>
                  </a:lnTo>
                  <a:lnTo>
                    <a:pt x="3319354" y="99460"/>
                  </a:lnTo>
                  <a:lnTo>
                    <a:pt x="3326768" y="145426"/>
                  </a:lnTo>
                  <a:lnTo>
                    <a:pt x="3326768" y="727121"/>
                  </a:lnTo>
                  <a:lnTo>
                    <a:pt x="3319354" y="773087"/>
                  </a:lnTo>
                  <a:lnTo>
                    <a:pt x="3298709" y="813007"/>
                  </a:lnTo>
                  <a:lnTo>
                    <a:pt x="3267229" y="844488"/>
                  </a:lnTo>
                  <a:lnTo>
                    <a:pt x="3227308" y="865133"/>
                  </a:lnTo>
                  <a:lnTo>
                    <a:pt x="3181343" y="872547"/>
                  </a:lnTo>
                  <a:lnTo>
                    <a:pt x="145426" y="872547"/>
                  </a:lnTo>
                  <a:lnTo>
                    <a:pt x="99460" y="865133"/>
                  </a:lnTo>
                  <a:lnTo>
                    <a:pt x="59539" y="844488"/>
                  </a:lnTo>
                  <a:lnTo>
                    <a:pt x="28058" y="813007"/>
                  </a:lnTo>
                  <a:lnTo>
                    <a:pt x="7413" y="773087"/>
                  </a:lnTo>
                  <a:lnTo>
                    <a:pt x="0" y="727121"/>
                  </a:lnTo>
                  <a:lnTo>
                    <a:pt x="0" y="145426"/>
                  </a:lnTo>
                  <a:close/>
                </a:path>
              </a:pathLst>
            </a:custGeom>
            <a:ln w="26670">
              <a:solidFill>
                <a:srgbClr val="000000"/>
              </a:solidFill>
            </a:ln>
          </p:spPr>
          <p:txBody>
            <a:bodyPr wrap="square" lIns="0" tIns="0" rIns="0" bIns="0" rtlCol="0"/>
            <a:lstStyle/>
            <a:p>
              <a:endParaRPr/>
            </a:p>
          </p:txBody>
        </p:sp>
        <p:sp>
          <p:nvSpPr>
            <p:cNvPr id="9" name="object 9"/>
            <p:cNvSpPr/>
            <p:nvPr/>
          </p:nvSpPr>
          <p:spPr>
            <a:xfrm>
              <a:off x="2132698" y="5226837"/>
              <a:ext cx="6386195" cy="1205865"/>
            </a:xfrm>
            <a:custGeom>
              <a:avLst/>
              <a:gdLst/>
              <a:ahLst/>
              <a:cxnLst/>
              <a:rect l="l" t="t" r="r" b="b"/>
              <a:pathLst>
                <a:path w="6386195" h="1205864">
                  <a:moveTo>
                    <a:pt x="1233309" y="1127467"/>
                  </a:moveTo>
                  <a:lnTo>
                    <a:pt x="1176147" y="1126642"/>
                  </a:lnTo>
                  <a:lnTo>
                    <a:pt x="1119479" y="1124204"/>
                  </a:lnTo>
                  <a:lnTo>
                    <a:pt x="1063015" y="1120216"/>
                  </a:lnTo>
                  <a:lnTo>
                    <a:pt x="1006894" y="1114729"/>
                  </a:lnTo>
                  <a:lnTo>
                    <a:pt x="951191" y="1107782"/>
                  </a:lnTo>
                  <a:lnTo>
                    <a:pt x="896061" y="1099439"/>
                  </a:lnTo>
                  <a:lnTo>
                    <a:pt x="841578" y="1089736"/>
                  </a:lnTo>
                  <a:lnTo>
                    <a:pt x="787882" y="1078750"/>
                  </a:lnTo>
                  <a:lnTo>
                    <a:pt x="735088" y="1066507"/>
                  </a:lnTo>
                  <a:lnTo>
                    <a:pt x="683285" y="1053084"/>
                  </a:lnTo>
                  <a:lnTo>
                    <a:pt x="632599" y="1038517"/>
                  </a:lnTo>
                  <a:lnTo>
                    <a:pt x="583158" y="1022870"/>
                  </a:lnTo>
                  <a:lnTo>
                    <a:pt x="535051" y="1006182"/>
                  </a:lnTo>
                  <a:lnTo>
                    <a:pt x="488403" y="988517"/>
                  </a:lnTo>
                  <a:lnTo>
                    <a:pt x="443331" y="969937"/>
                  </a:lnTo>
                  <a:lnTo>
                    <a:pt x="399948" y="950480"/>
                  </a:lnTo>
                  <a:lnTo>
                    <a:pt x="358355" y="930211"/>
                  </a:lnTo>
                  <a:lnTo>
                    <a:pt x="318693" y="909193"/>
                  </a:lnTo>
                  <a:lnTo>
                    <a:pt x="281051" y="887450"/>
                  </a:lnTo>
                  <a:lnTo>
                    <a:pt x="245554" y="865073"/>
                  </a:lnTo>
                  <a:lnTo>
                    <a:pt x="212305" y="842111"/>
                  </a:lnTo>
                  <a:lnTo>
                    <a:pt x="181444" y="818629"/>
                  </a:lnTo>
                  <a:lnTo>
                    <a:pt x="127279" y="770331"/>
                  </a:lnTo>
                  <a:lnTo>
                    <a:pt x="83947" y="720737"/>
                  </a:lnTo>
                  <a:lnTo>
                    <a:pt x="52273" y="670433"/>
                  </a:lnTo>
                  <a:lnTo>
                    <a:pt x="32981" y="619975"/>
                  </a:lnTo>
                  <a:lnTo>
                    <a:pt x="26606" y="569823"/>
                  </a:lnTo>
                  <a:lnTo>
                    <a:pt x="28003" y="517664"/>
                  </a:lnTo>
                  <a:lnTo>
                    <a:pt x="31991" y="465378"/>
                  </a:lnTo>
                  <a:lnTo>
                    <a:pt x="38404" y="413880"/>
                  </a:lnTo>
                  <a:lnTo>
                    <a:pt x="47066" y="363626"/>
                  </a:lnTo>
                  <a:lnTo>
                    <a:pt x="57823" y="315048"/>
                  </a:lnTo>
                  <a:lnTo>
                    <a:pt x="70472" y="268554"/>
                  </a:lnTo>
                  <a:lnTo>
                    <a:pt x="84836" y="224586"/>
                  </a:lnTo>
                  <a:lnTo>
                    <a:pt x="100749" y="183578"/>
                  </a:lnTo>
                  <a:lnTo>
                    <a:pt x="117983" y="145961"/>
                  </a:lnTo>
                  <a:lnTo>
                    <a:pt x="136359" y="112191"/>
                  </a:lnTo>
                  <a:lnTo>
                    <a:pt x="152996" y="89966"/>
                  </a:lnTo>
                  <a:lnTo>
                    <a:pt x="181673" y="131343"/>
                  </a:lnTo>
                  <a:lnTo>
                    <a:pt x="220916" y="59715"/>
                  </a:lnTo>
                  <a:lnTo>
                    <a:pt x="253326" y="596"/>
                  </a:lnTo>
                  <a:lnTo>
                    <a:pt x="105740" y="21729"/>
                  </a:lnTo>
                  <a:lnTo>
                    <a:pt x="137502" y="67589"/>
                  </a:lnTo>
                  <a:lnTo>
                    <a:pt x="124167" y="81521"/>
                  </a:lnTo>
                  <a:lnTo>
                    <a:pt x="93738" y="134861"/>
                  </a:lnTo>
                  <a:lnTo>
                    <a:pt x="75869" y="173939"/>
                  </a:lnTo>
                  <a:lnTo>
                    <a:pt x="59486" y="216306"/>
                  </a:lnTo>
                  <a:lnTo>
                    <a:pt x="44729" y="261556"/>
                  </a:lnTo>
                  <a:lnTo>
                    <a:pt x="31775" y="309283"/>
                  </a:lnTo>
                  <a:lnTo>
                    <a:pt x="20789" y="359105"/>
                  </a:lnTo>
                  <a:lnTo>
                    <a:pt x="11938" y="410603"/>
                  </a:lnTo>
                  <a:lnTo>
                    <a:pt x="5397" y="463359"/>
                  </a:lnTo>
                  <a:lnTo>
                    <a:pt x="1346" y="516978"/>
                  </a:lnTo>
                  <a:lnTo>
                    <a:pt x="0" y="571588"/>
                  </a:lnTo>
                  <a:lnTo>
                    <a:pt x="1981" y="599986"/>
                  </a:lnTo>
                  <a:lnTo>
                    <a:pt x="16700" y="656082"/>
                  </a:lnTo>
                  <a:lnTo>
                    <a:pt x="44678" y="710831"/>
                  </a:lnTo>
                  <a:lnTo>
                    <a:pt x="84734" y="763905"/>
                  </a:lnTo>
                  <a:lnTo>
                    <a:pt x="135877" y="815073"/>
                  </a:lnTo>
                  <a:lnTo>
                    <a:pt x="165303" y="839851"/>
                  </a:lnTo>
                  <a:lnTo>
                    <a:pt x="197154" y="864057"/>
                  </a:lnTo>
                  <a:lnTo>
                    <a:pt x="231330" y="887653"/>
                  </a:lnTo>
                  <a:lnTo>
                    <a:pt x="267716" y="910551"/>
                  </a:lnTo>
                  <a:lnTo>
                    <a:pt x="306197" y="932738"/>
                  </a:lnTo>
                  <a:lnTo>
                    <a:pt x="346684" y="954176"/>
                  </a:lnTo>
                  <a:lnTo>
                    <a:pt x="389039" y="974813"/>
                  </a:lnTo>
                  <a:lnTo>
                    <a:pt x="433171" y="994587"/>
                  </a:lnTo>
                  <a:lnTo>
                    <a:pt x="478967" y="1013460"/>
                  </a:lnTo>
                  <a:lnTo>
                    <a:pt x="526313" y="1031379"/>
                  </a:lnTo>
                  <a:lnTo>
                    <a:pt x="575106" y="1048296"/>
                  </a:lnTo>
                  <a:lnTo>
                    <a:pt x="625233" y="1064145"/>
                  </a:lnTo>
                  <a:lnTo>
                    <a:pt x="676592" y="1078903"/>
                  </a:lnTo>
                  <a:lnTo>
                    <a:pt x="729068" y="1092492"/>
                  </a:lnTo>
                  <a:lnTo>
                    <a:pt x="782535" y="1104874"/>
                  </a:lnTo>
                  <a:lnTo>
                    <a:pt x="836917" y="1115999"/>
                  </a:lnTo>
                  <a:lnTo>
                    <a:pt x="892073" y="1125804"/>
                  </a:lnTo>
                  <a:lnTo>
                    <a:pt x="947902" y="1134249"/>
                  </a:lnTo>
                  <a:lnTo>
                    <a:pt x="1004290" y="1141272"/>
                  </a:lnTo>
                  <a:lnTo>
                    <a:pt x="1061148" y="1146822"/>
                  </a:lnTo>
                  <a:lnTo>
                    <a:pt x="1118336" y="1150861"/>
                  </a:lnTo>
                  <a:lnTo>
                    <a:pt x="1175766" y="1153312"/>
                  </a:lnTo>
                  <a:lnTo>
                    <a:pt x="1232928" y="1154137"/>
                  </a:lnTo>
                  <a:lnTo>
                    <a:pt x="1233309" y="1127467"/>
                  </a:lnTo>
                  <a:close/>
                </a:path>
                <a:path w="6386195" h="1205864">
                  <a:moveTo>
                    <a:pt x="6386119" y="576707"/>
                  </a:moveTo>
                  <a:lnTo>
                    <a:pt x="6384696" y="523252"/>
                  </a:lnTo>
                  <a:lnTo>
                    <a:pt x="6380620" y="470230"/>
                  </a:lnTo>
                  <a:lnTo>
                    <a:pt x="6374054" y="418071"/>
                  </a:lnTo>
                  <a:lnTo>
                    <a:pt x="6365176" y="367144"/>
                  </a:lnTo>
                  <a:lnTo>
                    <a:pt x="6354140" y="317868"/>
                  </a:lnTo>
                  <a:lnTo>
                    <a:pt x="6341148" y="270624"/>
                  </a:lnTo>
                  <a:lnTo>
                    <a:pt x="6326327" y="225831"/>
                  </a:lnTo>
                  <a:lnTo>
                    <a:pt x="6309868" y="183870"/>
                  </a:lnTo>
                  <a:lnTo>
                    <a:pt x="6291910" y="145135"/>
                  </a:lnTo>
                  <a:lnTo>
                    <a:pt x="6272568" y="110007"/>
                  </a:lnTo>
                  <a:lnTo>
                    <a:pt x="6241453" y="65227"/>
                  </a:lnTo>
                  <a:lnTo>
                    <a:pt x="6207544" y="30556"/>
                  </a:lnTo>
                  <a:lnTo>
                    <a:pt x="6170866" y="7937"/>
                  </a:lnTo>
                  <a:lnTo>
                    <a:pt x="6133719" y="0"/>
                  </a:lnTo>
                  <a:lnTo>
                    <a:pt x="6131776" y="26606"/>
                  </a:lnTo>
                  <a:lnTo>
                    <a:pt x="6143028" y="27419"/>
                  </a:lnTo>
                  <a:lnTo>
                    <a:pt x="6152413" y="29578"/>
                  </a:lnTo>
                  <a:lnTo>
                    <a:pt x="6191389" y="51790"/>
                  </a:lnTo>
                  <a:lnTo>
                    <a:pt x="6221234" y="82613"/>
                  </a:lnTo>
                  <a:lnTo>
                    <a:pt x="6250305" y="124701"/>
                  </a:lnTo>
                  <a:lnTo>
                    <a:pt x="6285674" y="195072"/>
                  </a:lnTo>
                  <a:lnTo>
                    <a:pt x="6301498" y="235559"/>
                  </a:lnTo>
                  <a:lnTo>
                    <a:pt x="6315811" y="278993"/>
                  </a:lnTo>
                  <a:lnTo>
                    <a:pt x="6328423" y="324929"/>
                  </a:lnTo>
                  <a:lnTo>
                    <a:pt x="6339141" y="372960"/>
                  </a:lnTo>
                  <a:lnTo>
                    <a:pt x="6347777" y="422643"/>
                  </a:lnTo>
                  <a:lnTo>
                    <a:pt x="6354165" y="473557"/>
                  </a:lnTo>
                  <a:lnTo>
                    <a:pt x="6358115" y="525284"/>
                  </a:lnTo>
                  <a:lnTo>
                    <a:pt x="6359449" y="577405"/>
                  </a:lnTo>
                  <a:lnTo>
                    <a:pt x="6358801" y="589597"/>
                  </a:lnTo>
                  <a:lnTo>
                    <a:pt x="6344412" y="637628"/>
                  </a:lnTo>
                  <a:lnTo>
                    <a:pt x="6321234" y="674420"/>
                  </a:lnTo>
                  <a:lnTo>
                    <a:pt x="6273914" y="724128"/>
                  </a:lnTo>
                  <a:lnTo>
                    <a:pt x="6243713" y="748753"/>
                  </a:lnTo>
                  <a:lnTo>
                    <a:pt x="6209271" y="773176"/>
                  </a:lnTo>
                  <a:lnTo>
                    <a:pt x="6170752" y="797318"/>
                  </a:lnTo>
                  <a:lnTo>
                    <a:pt x="6128359" y="821080"/>
                  </a:lnTo>
                  <a:lnTo>
                    <a:pt x="6082258" y="844384"/>
                  </a:lnTo>
                  <a:lnTo>
                    <a:pt x="6032614" y="867181"/>
                  </a:lnTo>
                  <a:lnTo>
                    <a:pt x="5979604" y="889393"/>
                  </a:lnTo>
                  <a:lnTo>
                    <a:pt x="5923407" y="910958"/>
                  </a:lnTo>
                  <a:lnTo>
                    <a:pt x="5864199" y="931824"/>
                  </a:lnTo>
                  <a:lnTo>
                    <a:pt x="5802134" y="951941"/>
                  </a:lnTo>
                  <a:lnTo>
                    <a:pt x="5737403" y="971245"/>
                  </a:lnTo>
                  <a:lnTo>
                    <a:pt x="5670169" y="989685"/>
                  </a:lnTo>
                  <a:lnTo>
                    <a:pt x="5600585" y="1007211"/>
                  </a:lnTo>
                  <a:lnTo>
                    <a:pt x="5528843" y="1023759"/>
                  </a:lnTo>
                  <a:lnTo>
                    <a:pt x="5455094" y="1039279"/>
                  </a:lnTo>
                  <a:lnTo>
                    <a:pt x="5379517" y="1053731"/>
                  </a:lnTo>
                  <a:lnTo>
                    <a:pt x="5302275" y="1067041"/>
                  </a:lnTo>
                  <a:lnTo>
                    <a:pt x="5223522" y="1079169"/>
                  </a:lnTo>
                  <a:lnTo>
                    <a:pt x="5143449" y="1090079"/>
                  </a:lnTo>
                  <a:lnTo>
                    <a:pt x="5062220" y="1099693"/>
                  </a:lnTo>
                  <a:lnTo>
                    <a:pt x="4979987" y="1107960"/>
                  </a:lnTo>
                  <a:lnTo>
                    <a:pt x="4896929" y="1114856"/>
                  </a:lnTo>
                  <a:lnTo>
                    <a:pt x="4813211" y="1120292"/>
                  </a:lnTo>
                  <a:lnTo>
                    <a:pt x="4728997" y="1124242"/>
                  </a:lnTo>
                  <a:lnTo>
                    <a:pt x="4692993" y="1125169"/>
                  </a:lnTo>
                  <a:lnTo>
                    <a:pt x="4692116" y="1071943"/>
                  </a:lnTo>
                  <a:lnTo>
                    <a:pt x="4559884" y="1140802"/>
                  </a:lnTo>
                  <a:lnTo>
                    <a:pt x="4694313" y="1205268"/>
                  </a:lnTo>
                  <a:lnTo>
                    <a:pt x="4693437" y="1152156"/>
                  </a:lnTo>
                  <a:lnTo>
                    <a:pt x="4693424" y="1151826"/>
                  </a:lnTo>
                  <a:lnTo>
                    <a:pt x="4730254" y="1150886"/>
                  </a:lnTo>
                  <a:lnTo>
                    <a:pt x="4814938" y="1146911"/>
                  </a:lnTo>
                  <a:lnTo>
                    <a:pt x="4899139" y="1141425"/>
                  </a:lnTo>
                  <a:lnTo>
                    <a:pt x="4982667" y="1134503"/>
                  </a:lnTo>
                  <a:lnTo>
                    <a:pt x="5065357" y="1126172"/>
                  </a:lnTo>
                  <a:lnTo>
                    <a:pt x="5147056" y="1116495"/>
                  </a:lnTo>
                  <a:lnTo>
                    <a:pt x="5227586" y="1105535"/>
                  </a:lnTo>
                  <a:lnTo>
                    <a:pt x="5306796" y="1093317"/>
                  </a:lnTo>
                  <a:lnTo>
                    <a:pt x="5384520" y="1079919"/>
                  </a:lnTo>
                  <a:lnTo>
                    <a:pt x="5460593" y="1065377"/>
                  </a:lnTo>
                  <a:lnTo>
                    <a:pt x="5534838" y="1049743"/>
                  </a:lnTo>
                  <a:lnTo>
                    <a:pt x="5607101" y="1033068"/>
                  </a:lnTo>
                  <a:lnTo>
                    <a:pt x="5677217" y="1015403"/>
                  </a:lnTo>
                  <a:lnTo>
                    <a:pt x="5745035" y="996810"/>
                  </a:lnTo>
                  <a:lnTo>
                    <a:pt x="5810364" y="977315"/>
                  </a:lnTo>
                  <a:lnTo>
                    <a:pt x="5873064" y="956983"/>
                  </a:lnTo>
                  <a:lnTo>
                    <a:pt x="5932970" y="935863"/>
                  </a:lnTo>
                  <a:lnTo>
                    <a:pt x="5989917" y="913993"/>
                  </a:lnTo>
                  <a:lnTo>
                    <a:pt x="6043739" y="891425"/>
                  </a:lnTo>
                  <a:lnTo>
                    <a:pt x="6094298" y="868184"/>
                  </a:lnTo>
                  <a:lnTo>
                    <a:pt x="6141402" y="844334"/>
                  </a:lnTo>
                  <a:lnTo>
                    <a:pt x="6184925" y="819912"/>
                  </a:lnTo>
                  <a:lnTo>
                    <a:pt x="6224714" y="794931"/>
                  </a:lnTo>
                  <a:lnTo>
                    <a:pt x="6260579" y="769404"/>
                  </a:lnTo>
                  <a:lnTo>
                    <a:pt x="6292393" y="743369"/>
                  </a:lnTo>
                  <a:lnTo>
                    <a:pt x="6331877" y="703592"/>
                  </a:lnTo>
                  <a:lnTo>
                    <a:pt x="6361392" y="662368"/>
                  </a:lnTo>
                  <a:lnTo>
                    <a:pt x="6379845" y="619861"/>
                  </a:lnTo>
                  <a:lnTo>
                    <a:pt x="6385446" y="590931"/>
                  </a:lnTo>
                  <a:lnTo>
                    <a:pt x="6386119" y="576707"/>
                  </a:lnTo>
                  <a:close/>
                </a:path>
              </a:pathLst>
            </a:custGeom>
            <a:solidFill>
              <a:srgbClr val="000000"/>
            </a:solidFill>
          </p:spPr>
          <p:txBody>
            <a:bodyPr wrap="square" lIns="0" tIns="0" rIns="0" bIns="0" rtlCol="0"/>
            <a:lstStyle/>
            <a:p>
              <a:endParaRPr/>
            </a:p>
          </p:txBody>
        </p:sp>
      </p:grpSp>
      <p:sp>
        <p:nvSpPr>
          <p:cNvPr id="10" name="object 10"/>
          <p:cNvSpPr txBox="1"/>
          <p:nvPr/>
        </p:nvSpPr>
        <p:spPr>
          <a:xfrm>
            <a:off x="8389784" y="5920740"/>
            <a:ext cx="699770" cy="347345"/>
          </a:xfrm>
          <a:prstGeom prst="rect">
            <a:avLst/>
          </a:prstGeom>
        </p:spPr>
        <p:txBody>
          <a:bodyPr vert="horz" wrap="square" lIns="0" tIns="13970" rIns="0" bIns="0" rtlCol="0">
            <a:spAutoFit/>
          </a:bodyPr>
          <a:lstStyle/>
          <a:p>
            <a:pPr marL="12700">
              <a:lnSpc>
                <a:spcPct val="100000"/>
              </a:lnSpc>
              <a:spcBef>
                <a:spcPts val="110"/>
              </a:spcBef>
            </a:pPr>
            <a:r>
              <a:rPr sz="2100" spc="-140" dirty="0">
                <a:latin typeface="Trebuchet MS"/>
                <a:cs typeface="Trebuchet MS"/>
              </a:rPr>
              <a:t>ac</a:t>
            </a:r>
            <a:r>
              <a:rPr sz="2100" spc="-105" dirty="0">
                <a:latin typeface="Trebuchet MS"/>
                <a:cs typeface="Trebuchet MS"/>
              </a:rPr>
              <a:t>t</a:t>
            </a:r>
            <a:r>
              <a:rPr sz="2100" spc="-114" dirty="0">
                <a:latin typeface="Trebuchet MS"/>
                <a:cs typeface="Trebuchet MS"/>
              </a:rPr>
              <a:t>i</a:t>
            </a:r>
            <a:r>
              <a:rPr sz="2100" spc="-30" dirty="0">
                <a:latin typeface="Trebuchet MS"/>
                <a:cs typeface="Trebuchet MS"/>
              </a:rPr>
              <a:t>o</a:t>
            </a:r>
            <a:r>
              <a:rPr sz="2100" spc="-40" dirty="0">
                <a:latin typeface="Trebuchet MS"/>
                <a:cs typeface="Trebuchet MS"/>
              </a:rPr>
              <a:t>n</a:t>
            </a:r>
            <a:endParaRPr sz="2100">
              <a:latin typeface="Trebuchet MS"/>
              <a:cs typeface="Trebuchet MS"/>
            </a:endParaRPr>
          </a:p>
        </p:txBody>
      </p:sp>
      <p:sp>
        <p:nvSpPr>
          <p:cNvPr id="11" name="object 11"/>
          <p:cNvSpPr txBox="1"/>
          <p:nvPr/>
        </p:nvSpPr>
        <p:spPr>
          <a:xfrm>
            <a:off x="1427010" y="5686044"/>
            <a:ext cx="793115" cy="667385"/>
          </a:xfrm>
          <a:prstGeom prst="rect">
            <a:avLst/>
          </a:prstGeom>
        </p:spPr>
        <p:txBody>
          <a:bodyPr vert="horz" wrap="square" lIns="0" tIns="13970" rIns="0" bIns="0" rtlCol="0">
            <a:spAutoFit/>
          </a:bodyPr>
          <a:lstStyle/>
          <a:p>
            <a:pPr marL="12700" marR="5080" indent="115570">
              <a:lnSpc>
                <a:spcPct val="100000"/>
              </a:lnSpc>
              <a:spcBef>
                <a:spcPts val="110"/>
              </a:spcBef>
            </a:pPr>
            <a:r>
              <a:rPr sz="2100" spc="-114" dirty="0">
                <a:latin typeface="Trebuchet MS"/>
                <a:cs typeface="Trebuchet MS"/>
              </a:rPr>
              <a:t>state  </a:t>
            </a:r>
            <a:r>
              <a:rPr sz="2100" spc="-105" dirty="0">
                <a:latin typeface="Trebuchet MS"/>
                <a:cs typeface="Trebuchet MS"/>
              </a:rPr>
              <a:t>r</a:t>
            </a:r>
            <a:r>
              <a:rPr sz="2100" spc="-120" dirty="0">
                <a:latin typeface="Trebuchet MS"/>
                <a:cs typeface="Trebuchet MS"/>
              </a:rPr>
              <a:t>e</a:t>
            </a:r>
            <a:r>
              <a:rPr sz="2100" spc="-95" dirty="0">
                <a:latin typeface="Trebuchet MS"/>
                <a:cs typeface="Trebuchet MS"/>
              </a:rPr>
              <a:t>w</a:t>
            </a:r>
            <a:r>
              <a:rPr sz="2100" spc="-100" dirty="0">
                <a:latin typeface="Trebuchet MS"/>
                <a:cs typeface="Trebuchet MS"/>
              </a:rPr>
              <a:t>a</a:t>
            </a:r>
            <a:r>
              <a:rPr sz="2100" spc="-114" dirty="0">
                <a:latin typeface="Trebuchet MS"/>
                <a:cs typeface="Trebuchet MS"/>
              </a:rPr>
              <a:t>r</a:t>
            </a:r>
            <a:r>
              <a:rPr sz="2100" spc="-65" dirty="0">
                <a:latin typeface="Trebuchet MS"/>
                <a:cs typeface="Trebuchet MS"/>
              </a:rPr>
              <a:t>d</a:t>
            </a:r>
            <a:endParaRPr sz="2100">
              <a:latin typeface="Trebuchet MS"/>
              <a:cs typeface="Trebuchet MS"/>
            </a:endParaRPr>
          </a:p>
        </p:txBody>
      </p:sp>
      <p:sp>
        <p:nvSpPr>
          <p:cNvPr id="12" name="object 12"/>
          <p:cNvSpPr/>
          <p:nvPr/>
        </p:nvSpPr>
        <p:spPr>
          <a:xfrm>
            <a:off x="2386025" y="4791163"/>
            <a:ext cx="2487930" cy="873125"/>
          </a:xfrm>
          <a:custGeom>
            <a:avLst/>
            <a:gdLst/>
            <a:ahLst/>
            <a:cxnLst/>
            <a:rect l="l" t="t" r="r" b="b"/>
            <a:pathLst>
              <a:path w="2487929" h="873125">
                <a:moveTo>
                  <a:pt x="0" y="145428"/>
                </a:moveTo>
                <a:lnTo>
                  <a:pt x="7414" y="99461"/>
                </a:lnTo>
                <a:lnTo>
                  <a:pt x="28059" y="59540"/>
                </a:lnTo>
                <a:lnTo>
                  <a:pt x="59540" y="28059"/>
                </a:lnTo>
                <a:lnTo>
                  <a:pt x="99461" y="7414"/>
                </a:lnTo>
                <a:lnTo>
                  <a:pt x="145428" y="0"/>
                </a:lnTo>
                <a:lnTo>
                  <a:pt x="2342351" y="0"/>
                </a:lnTo>
                <a:lnTo>
                  <a:pt x="2388316" y="7414"/>
                </a:lnTo>
                <a:lnTo>
                  <a:pt x="2428237" y="28059"/>
                </a:lnTo>
                <a:lnTo>
                  <a:pt x="2459717" y="59540"/>
                </a:lnTo>
                <a:lnTo>
                  <a:pt x="2480362" y="99461"/>
                </a:lnTo>
                <a:lnTo>
                  <a:pt x="2487776" y="145428"/>
                </a:lnTo>
                <a:lnTo>
                  <a:pt x="2487776" y="727119"/>
                </a:lnTo>
                <a:lnTo>
                  <a:pt x="2480362" y="773085"/>
                </a:lnTo>
                <a:lnTo>
                  <a:pt x="2459717" y="813006"/>
                </a:lnTo>
                <a:lnTo>
                  <a:pt x="2428237" y="844487"/>
                </a:lnTo>
                <a:lnTo>
                  <a:pt x="2388316" y="865133"/>
                </a:lnTo>
                <a:lnTo>
                  <a:pt x="2342351" y="872547"/>
                </a:lnTo>
                <a:lnTo>
                  <a:pt x="145428" y="872547"/>
                </a:lnTo>
                <a:lnTo>
                  <a:pt x="99461" y="865133"/>
                </a:lnTo>
                <a:lnTo>
                  <a:pt x="59540" y="844487"/>
                </a:lnTo>
                <a:lnTo>
                  <a:pt x="28059" y="813006"/>
                </a:lnTo>
                <a:lnTo>
                  <a:pt x="7414" y="773085"/>
                </a:lnTo>
                <a:lnTo>
                  <a:pt x="0" y="727119"/>
                </a:lnTo>
                <a:lnTo>
                  <a:pt x="0" y="145428"/>
                </a:lnTo>
                <a:close/>
              </a:path>
            </a:pathLst>
          </a:custGeom>
          <a:ln w="26670">
            <a:solidFill>
              <a:srgbClr val="000000"/>
            </a:solidFill>
          </a:ln>
        </p:spPr>
        <p:txBody>
          <a:bodyPr wrap="square" lIns="0" tIns="0" rIns="0" bIns="0" rtlCol="0"/>
          <a:lstStyle/>
          <a:p>
            <a:endParaRPr/>
          </a:p>
        </p:txBody>
      </p:sp>
      <p:sp>
        <p:nvSpPr>
          <p:cNvPr id="13" name="object 13"/>
          <p:cNvSpPr txBox="1"/>
          <p:nvPr/>
        </p:nvSpPr>
        <p:spPr>
          <a:xfrm>
            <a:off x="2661488" y="4786883"/>
            <a:ext cx="1864360" cy="793750"/>
          </a:xfrm>
          <a:prstGeom prst="rect">
            <a:avLst/>
          </a:prstGeom>
        </p:spPr>
        <p:txBody>
          <a:bodyPr vert="horz" wrap="square" lIns="0" tIns="12065" rIns="0" bIns="0" rtlCol="0">
            <a:spAutoFit/>
          </a:bodyPr>
          <a:lstStyle/>
          <a:p>
            <a:pPr marL="555625" marR="5080" indent="-543560">
              <a:lnSpc>
                <a:spcPct val="100800"/>
              </a:lnSpc>
              <a:spcBef>
                <a:spcPts val="95"/>
              </a:spcBef>
            </a:pPr>
            <a:r>
              <a:rPr sz="2500" spc="-114" dirty="0">
                <a:solidFill>
                  <a:srgbClr val="990000"/>
                </a:solidFill>
                <a:latin typeface="Trebuchet MS"/>
                <a:cs typeface="Trebuchet MS"/>
              </a:rPr>
              <a:t>Agent:</a:t>
            </a:r>
            <a:r>
              <a:rPr sz="2500" spc="-265" dirty="0">
                <a:solidFill>
                  <a:srgbClr val="990000"/>
                </a:solidFill>
                <a:latin typeface="Trebuchet MS"/>
                <a:cs typeface="Trebuchet MS"/>
              </a:rPr>
              <a:t> </a:t>
            </a:r>
            <a:r>
              <a:rPr sz="2500" spc="-105" dirty="0">
                <a:solidFill>
                  <a:srgbClr val="990000"/>
                </a:solidFill>
                <a:latin typeface="Trebuchet MS"/>
                <a:cs typeface="Trebuchet MS"/>
              </a:rPr>
              <a:t>update  </a:t>
            </a:r>
            <a:r>
              <a:rPr sz="2500" spc="-85" dirty="0">
                <a:solidFill>
                  <a:srgbClr val="990000"/>
                </a:solidFill>
                <a:latin typeface="Trebuchet MS"/>
                <a:cs typeface="Trebuchet MS"/>
              </a:rPr>
              <a:t>model</a:t>
            </a:r>
            <a:endParaRPr sz="2500">
              <a:latin typeface="Trebuchet MS"/>
              <a:cs typeface="Trebuchet MS"/>
            </a:endParaRPr>
          </a:p>
        </p:txBody>
      </p:sp>
      <p:sp>
        <p:nvSpPr>
          <p:cNvPr id="14" name="object 14"/>
          <p:cNvSpPr/>
          <p:nvPr/>
        </p:nvSpPr>
        <p:spPr>
          <a:xfrm>
            <a:off x="3616642" y="4291444"/>
            <a:ext cx="3130550" cy="512445"/>
          </a:xfrm>
          <a:custGeom>
            <a:avLst/>
            <a:gdLst/>
            <a:ahLst/>
            <a:cxnLst/>
            <a:rect l="l" t="t" r="r" b="b"/>
            <a:pathLst>
              <a:path w="3130550" h="512445">
                <a:moveTo>
                  <a:pt x="3055417" y="399706"/>
                </a:moveTo>
                <a:lnTo>
                  <a:pt x="3010484" y="421462"/>
                </a:lnTo>
                <a:lnTo>
                  <a:pt x="3128606" y="512419"/>
                </a:lnTo>
                <a:lnTo>
                  <a:pt x="3129880" y="412762"/>
                </a:lnTo>
                <a:lnTo>
                  <a:pt x="3065919" y="412762"/>
                </a:lnTo>
                <a:lnTo>
                  <a:pt x="3055417" y="399706"/>
                </a:lnTo>
                <a:close/>
              </a:path>
              <a:path w="3130550" h="512445">
                <a:moveTo>
                  <a:pt x="1570812" y="0"/>
                </a:moveTo>
                <a:lnTo>
                  <a:pt x="1497584" y="685"/>
                </a:lnTo>
                <a:lnTo>
                  <a:pt x="1424495" y="2692"/>
                </a:lnTo>
                <a:lnTo>
                  <a:pt x="1351699" y="6007"/>
                </a:lnTo>
                <a:lnTo>
                  <a:pt x="1279334" y="10566"/>
                </a:lnTo>
                <a:lnTo>
                  <a:pt x="1207541" y="16332"/>
                </a:lnTo>
                <a:lnTo>
                  <a:pt x="1136357" y="23266"/>
                </a:lnTo>
                <a:lnTo>
                  <a:pt x="997013" y="40411"/>
                </a:lnTo>
                <a:lnTo>
                  <a:pt x="928928" y="50571"/>
                </a:lnTo>
                <a:lnTo>
                  <a:pt x="862126" y="61709"/>
                </a:lnTo>
                <a:lnTo>
                  <a:pt x="796747" y="73812"/>
                </a:lnTo>
                <a:lnTo>
                  <a:pt x="732917" y="86817"/>
                </a:lnTo>
                <a:lnTo>
                  <a:pt x="670801" y="100672"/>
                </a:lnTo>
                <a:lnTo>
                  <a:pt x="610514" y="115366"/>
                </a:lnTo>
                <a:lnTo>
                  <a:pt x="552221" y="130835"/>
                </a:lnTo>
                <a:lnTo>
                  <a:pt x="496049" y="147053"/>
                </a:lnTo>
                <a:lnTo>
                  <a:pt x="442137" y="163969"/>
                </a:lnTo>
                <a:lnTo>
                  <a:pt x="390626" y="181546"/>
                </a:lnTo>
                <a:lnTo>
                  <a:pt x="341655" y="199745"/>
                </a:lnTo>
                <a:lnTo>
                  <a:pt x="295351" y="218528"/>
                </a:lnTo>
                <a:lnTo>
                  <a:pt x="251866" y="237858"/>
                </a:lnTo>
                <a:lnTo>
                  <a:pt x="211315" y="257721"/>
                </a:lnTo>
                <a:lnTo>
                  <a:pt x="173850" y="278066"/>
                </a:lnTo>
                <a:lnTo>
                  <a:pt x="139585" y="298894"/>
                </a:lnTo>
                <a:lnTo>
                  <a:pt x="81203" y="341934"/>
                </a:lnTo>
                <a:lnTo>
                  <a:pt x="37312" y="386930"/>
                </a:lnTo>
                <a:lnTo>
                  <a:pt x="9956" y="432777"/>
                </a:lnTo>
                <a:lnTo>
                  <a:pt x="0" y="480593"/>
                </a:lnTo>
                <a:lnTo>
                  <a:pt x="26530" y="483323"/>
                </a:lnTo>
                <a:lnTo>
                  <a:pt x="28530" y="463892"/>
                </a:lnTo>
                <a:lnTo>
                  <a:pt x="28282" y="463892"/>
                </a:lnTo>
                <a:lnTo>
                  <a:pt x="28790" y="461365"/>
                </a:lnTo>
                <a:lnTo>
                  <a:pt x="29053" y="461365"/>
                </a:lnTo>
                <a:lnTo>
                  <a:pt x="34324" y="444068"/>
                </a:lnTo>
                <a:lnTo>
                  <a:pt x="34124" y="444068"/>
                </a:lnTo>
                <a:lnTo>
                  <a:pt x="34963" y="441972"/>
                </a:lnTo>
                <a:lnTo>
                  <a:pt x="35176" y="441972"/>
                </a:lnTo>
                <a:lnTo>
                  <a:pt x="44268" y="423862"/>
                </a:lnTo>
                <a:lnTo>
                  <a:pt x="44107" y="423862"/>
                </a:lnTo>
                <a:lnTo>
                  <a:pt x="45085" y="422236"/>
                </a:lnTo>
                <a:lnTo>
                  <a:pt x="45238" y="422236"/>
                </a:lnTo>
                <a:lnTo>
                  <a:pt x="59207" y="402158"/>
                </a:lnTo>
                <a:lnTo>
                  <a:pt x="77317" y="381863"/>
                </a:lnTo>
                <a:lnTo>
                  <a:pt x="125196" y="341109"/>
                </a:lnTo>
                <a:lnTo>
                  <a:pt x="187680" y="300875"/>
                </a:lnTo>
                <a:lnTo>
                  <a:pt x="224040" y="281165"/>
                </a:lnTo>
                <a:lnTo>
                  <a:pt x="263588" y="261823"/>
                </a:lnTo>
                <a:lnTo>
                  <a:pt x="306184" y="242900"/>
                </a:lnTo>
                <a:lnTo>
                  <a:pt x="351675" y="224459"/>
                </a:lnTo>
                <a:lnTo>
                  <a:pt x="399910" y="206540"/>
                </a:lnTo>
                <a:lnTo>
                  <a:pt x="450748" y="189204"/>
                </a:lnTo>
                <a:lnTo>
                  <a:pt x="504037" y="172504"/>
                </a:lnTo>
                <a:lnTo>
                  <a:pt x="559612" y="156463"/>
                </a:lnTo>
                <a:lnTo>
                  <a:pt x="617359" y="141147"/>
                </a:lnTo>
                <a:lnTo>
                  <a:pt x="677113" y="126593"/>
                </a:lnTo>
                <a:lnTo>
                  <a:pt x="738733" y="112839"/>
                </a:lnTo>
                <a:lnTo>
                  <a:pt x="802068" y="99949"/>
                </a:lnTo>
                <a:lnTo>
                  <a:pt x="866978" y="87934"/>
                </a:lnTo>
                <a:lnTo>
                  <a:pt x="933323" y="76873"/>
                </a:lnTo>
                <a:lnTo>
                  <a:pt x="1000950" y="66789"/>
                </a:lnTo>
                <a:lnTo>
                  <a:pt x="1139609" y="49733"/>
                </a:lnTo>
                <a:lnTo>
                  <a:pt x="1210132" y="42875"/>
                </a:lnTo>
                <a:lnTo>
                  <a:pt x="1281468" y="37147"/>
                </a:lnTo>
                <a:lnTo>
                  <a:pt x="1353375" y="32626"/>
                </a:lnTo>
                <a:lnTo>
                  <a:pt x="1425702" y="29337"/>
                </a:lnTo>
                <a:lnTo>
                  <a:pt x="1498320" y="27343"/>
                </a:lnTo>
                <a:lnTo>
                  <a:pt x="2021117" y="26670"/>
                </a:lnTo>
                <a:lnTo>
                  <a:pt x="2005279" y="24739"/>
                </a:lnTo>
                <a:lnTo>
                  <a:pt x="1934184" y="17373"/>
                </a:lnTo>
                <a:lnTo>
                  <a:pt x="1862378" y="11239"/>
                </a:lnTo>
                <a:lnTo>
                  <a:pt x="1789988" y="6388"/>
                </a:lnTo>
                <a:lnTo>
                  <a:pt x="1717179" y="2870"/>
                </a:lnTo>
                <a:lnTo>
                  <a:pt x="1644065" y="723"/>
                </a:lnTo>
                <a:lnTo>
                  <a:pt x="1570812" y="0"/>
                </a:lnTo>
                <a:close/>
              </a:path>
              <a:path w="3130550" h="512445">
                <a:moveTo>
                  <a:pt x="28790" y="461365"/>
                </a:moveTo>
                <a:lnTo>
                  <a:pt x="28282" y="463892"/>
                </a:lnTo>
                <a:lnTo>
                  <a:pt x="28657" y="462664"/>
                </a:lnTo>
                <a:lnTo>
                  <a:pt x="28790" y="461365"/>
                </a:lnTo>
                <a:close/>
              </a:path>
              <a:path w="3130550" h="512445">
                <a:moveTo>
                  <a:pt x="28657" y="462664"/>
                </a:moveTo>
                <a:lnTo>
                  <a:pt x="28282" y="463892"/>
                </a:lnTo>
                <a:lnTo>
                  <a:pt x="28530" y="463892"/>
                </a:lnTo>
                <a:lnTo>
                  <a:pt x="28657" y="462664"/>
                </a:lnTo>
                <a:close/>
              </a:path>
              <a:path w="3130550" h="512445">
                <a:moveTo>
                  <a:pt x="29053" y="461365"/>
                </a:moveTo>
                <a:lnTo>
                  <a:pt x="28790" y="461365"/>
                </a:lnTo>
                <a:lnTo>
                  <a:pt x="28657" y="462664"/>
                </a:lnTo>
                <a:lnTo>
                  <a:pt x="29053" y="461365"/>
                </a:lnTo>
                <a:close/>
              </a:path>
              <a:path w="3130550" h="512445">
                <a:moveTo>
                  <a:pt x="34963" y="441972"/>
                </a:moveTo>
                <a:lnTo>
                  <a:pt x="34124" y="444068"/>
                </a:lnTo>
                <a:lnTo>
                  <a:pt x="34632" y="443056"/>
                </a:lnTo>
                <a:lnTo>
                  <a:pt x="34963" y="441972"/>
                </a:lnTo>
                <a:close/>
              </a:path>
              <a:path w="3130550" h="512445">
                <a:moveTo>
                  <a:pt x="34632" y="443056"/>
                </a:moveTo>
                <a:lnTo>
                  <a:pt x="34124" y="444068"/>
                </a:lnTo>
                <a:lnTo>
                  <a:pt x="34324" y="444068"/>
                </a:lnTo>
                <a:lnTo>
                  <a:pt x="34632" y="443056"/>
                </a:lnTo>
                <a:close/>
              </a:path>
              <a:path w="3130550" h="512445">
                <a:moveTo>
                  <a:pt x="35176" y="441972"/>
                </a:moveTo>
                <a:lnTo>
                  <a:pt x="34963" y="441972"/>
                </a:lnTo>
                <a:lnTo>
                  <a:pt x="34632" y="443056"/>
                </a:lnTo>
                <a:lnTo>
                  <a:pt x="35176" y="441972"/>
                </a:lnTo>
                <a:close/>
              </a:path>
              <a:path w="3130550" h="512445">
                <a:moveTo>
                  <a:pt x="45085" y="422236"/>
                </a:moveTo>
                <a:lnTo>
                  <a:pt x="44107" y="423862"/>
                </a:lnTo>
                <a:lnTo>
                  <a:pt x="44688" y="423027"/>
                </a:lnTo>
                <a:lnTo>
                  <a:pt x="45085" y="422236"/>
                </a:lnTo>
                <a:close/>
              </a:path>
              <a:path w="3130550" h="512445">
                <a:moveTo>
                  <a:pt x="44688" y="423027"/>
                </a:moveTo>
                <a:lnTo>
                  <a:pt x="44107" y="423862"/>
                </a:lnTo>
                <a:lnTo>
                  <a:pt x="44268" y="423862"/>
                </a:lnTo>
                <a:lnTo>
                  <a:pt x="44688" y="423027"/>
                </a:lnTo>
                <a:close/>
              </a:path>
              <a:path w="3130550" h="512445">
                <a:moveTo>
                  <a:pt x="45238" y="422236"/>
                </a:moveTo>
                <a:lnTo>
                  <a:pt x="45085" y="422236"/>
                </a:lnTo>
                <a:lnTo>
                  <a:pt x="44688" y="423027"/>
                </a:lnTo>
                <a:lnTo>
                  <a:pt x="45238" y="422236"/>
                </a:lnTo>
                <a:close/>
              </a:path>
              <a:path w="3130550" h="512445">
                <a:moveTo>
                  <a:pt x="3080050" y="387779"/>
                </a:moveTo>
                <a:lnTo>
                  <a:pt x="3055417" y="399706"/>
                </a:lnTo>
                <a:lnTo>
                  <a:pt x="3065919" y="412762"/>
                </a:lnTo>
                <a:lnTo>
                  <a:pt x="3086696" y="396036"/>
                </a:lnTo>
                <a:lnTo>
                  <a:pt x="3080050" y="387779"/>
                </a:lnTo>
                <a:close/>
              </a:path>
              <a:path w="3130550" h="512445">
                <a:moveTo>
                  <a:pt x="3130511" y="363347"/>
                </a:moveTo>
                <a:lnTo>
                  <a:pt x="3080050" y="387779"/>
                </a:lnTo>
                <a:lnTo>
                  <a:pt x="3086696" y="396036"/>
                </a:lnTo>
                <a:lnTo>
                  <a:pt x="3065919" y="412762"/>
                </a:lnTo>
                <a:lnTo>
                  <a:pt x="3129880" y="412762"/>
                </a:lnTo>
                <a:lnTo>
                  <a:pt x="3130511" y="363347"/>
                </a:lnTo>
                <a:close/>
              </a:path>
              <a:path w="3130550" h="512445">
                <a:moveTo>
                  <a:pt x="3042020" y="383051"/>
                </a:moveTo>
                <a:lnTo>
                  <a:pt x="3055417" y="399706"/>
                </a:lnTo>
                <a:lnTo>
                  <a:pt x="3080050" y="387779"/>
                </a:lnTo>
                <a:lnTo>
                  <a:pt x="3076924" y="383895"/>
                </a:lnTo>
                <a:lnTo>
                  <a:pt x="3043021" y="383895"/>
                </a:lnTo>
                <a:lnTo>
                  <a:pt x="3042020" y="383051"/>
                </a:lnTo>
                <a:close/>
              </a:path>
              <a:path w="3130550" h="512445">
                <a:moveTo>
                  <a:pt x="3041218" y="382054"/>
                </a:moveTo>
                <a:lnTo>
                  <a:pt x="3042020" y="383051"/>
                </a:lnTo>
                <a:lnTo>
                  <a:pt x="3043021" y="383895"/>
                </a:lnTo>
                <a:lnTo>
                  <a:pt x="3041218" y="382054"/>
                </a:lnTo>
                <a:close/>
              </a:path>
              <a:path w="3130550" h="512445">
                <a:moveTo>
                  <a:pt x="3075442" y="382054"/>
                </a:moveTo>
                <a:lnTo>
                  <a:pt x="3041218" y="382054"/>
                </a:lnTo>
                <a:lnTo>
                  <a:pt x="3043021" y="383895"/>
                </a:lnTo>
                <a:lnTo>
                  <a:pt x="3076924" y="383895"/>
                </a:lnTo>
                <a:lnTo>
                  <a:pt x="3075442" y="382054"/>
                </a:lnTo>
                <a:close/>
              </a:path>
              <a:path w="3130550" h="512445">
                <a:moveTo>
                  <a:pt x="2021117" y="26670"/>
                </a:moveTo>
                <a:lnTo>
                  <a:pt x="1571066" y="26670"/>
                </a:lnTo>
                <a:lnTo>
                  <a:pt x="1643799" y="27393"/>
                </a:lnTo>
                <a:lnTo>
                  <a:pt x="1716392" y="29527"/>
                </a:lnTo>
                <a:lnTo>
                  <a:pt x="1788706" y="33020"/>
                </a:lnTo>
                <a:lnTo>
                  <a:pt x="1860588" y="37846"/>
                </a:lnTo>
                <a:lnTo>
                  <a:pt x="1931911" y="43942"/>
                </a:lnTo>
                <a:lnTo>
                  <a:pt x="2002523" y="51269"/>
                </a:lnTo>
                <a:lnTo>
                  <a:pt x="2072284" y="59778"/>
                </a:lnTo>
                <a:lnTo>
                  <a:pt x="2141042" y="69430"/>
                </a:lnTo>
                <a:lnTo>
                  <a:pt x="2208669" y="80162"/>
                </a:lnTo>
                <a:lnTo>
                  <a:pt x="2275001" y="91948"/>
                </a:lnTo>
                <a:lnTo>
                  <a:pt x="2339898" y="104736"/>
                </a:lnTo>
                <a:lnTo>
                  <a:pt x="2403233" y="118478"/>
                </a:lnTo>
                <a:lnTo>
                  <a:pt x="2464841" y="133121"/>
                </a:lnTo>
                <a:lnTo>
                  <a:pt x="2524594" y="148640"/>
                </a:lnTo>
                <a:lnTo>
                  <a:pt x="2582329" y="164960"/>
                </a:lnTo>
                <a:lnTo>
                  <a:pt x="2637917" y="182041"/>
                </a:lnTo>
                <a:lnTo>
                  <a:pt x="2691218" y="199847"/>
                </a:lnTo>
                <a:lnTo>
                  <a:pt x="2742057" y="218325"/>
                </a:lnTo>
                <a:lnTo>
                  <a:pt x="2790317" y="237413"/>
                </a:lnTo>
                <a:lnTo>
                  <a:pt x="2835821" y="257086"/>
                </a:lnTo>
                <a:lnTo>
                  <a:pt x="2878455" y="277266"/>
                </a:lnTo>
                <a:lnTo>
                  <a:pt x="2918040" y="297916"/>
                </a:lnTo>
                <a:lnTo>
                  <a:pt x="2954451" y="318960"/>
                </a:lnTo>
                <a:lnTo>
                  <a:pt x="2987509" y="340360"/>
                </a:lnTo>
                <a:lnTo>
                  <a:pt x="3042020" y="383051"/>
                </a:lnTo>
                <a:lnTo>
                  <a:pt x="3041218" y="382054"/>
                </a:lnTo>
                <a:lnTo>
                  <a:pt x="3075442" y="382054"/>
                </a:lnTo>
                <a:lnTo>
                  <a:pt x="3061449" y="364667"/>
                </a:lnTo>
                <a:lnTo>
                  <a:pt x="3001987" y="317957"/>
                </a:lnTo>
                <a:lnTo>
                  <a:pt x="2967786" y="295871"/>
                </a:lnTo>
                <a:lnTo>
                  <a:pt x="2930372" y="274256"/>
                </a:lnTo>
                <a:lnTo>
                  <a:pt x="2889859" y="253161"/>
                </a:lnTo>
                <a:lnTo>
                  <a:pt x="2846400" y="232600"/>
                </a:lnTo>
                <a:lnTo>
                  <a:pt x="2800121" y="212623"/>
                </a:lnTo>
                <a:lnTo>
                  <a:pt x="2751162" y="193255"/>
                </a:lnTo>
                <a:lnTo>
                  <a:pt x="2699664" y="174548"/>
                </a:lnTo>
                <a:lnTo>
                  <a:pt x="2645752" y="156552"/>
                </a:lnTo>
                <a:lnTo>
                  <a:pt x="2589593" y="139293"/>
                </a:lnTo>
                <a:lnTo>
                  <a:pt x="2531287" y="122821"/>
                </a:lnTo>
                <a:lnTo>
                  <a:pt x="2471013" y="107175"/>
                </a:lnTo>
                <a:lnTo>
                  <a:pt x="2408885" y="92417"/>
                </a:lnTo>
                <a:lnTo>
                  <a:pt x="2345055" y="78574"/>
                </a:lnTo>
                <a:lnTo>
                  <a:pt x="2279662" y="65697"/>
                </a:lnTo>
                <a:lnTo>
                  <a:pt x="2212848" y="53822"/>
                </a:lnTo>
                <a:lnTo>
                  <a:pt x="2144750" y="43014"/>
                </a:lnTo>
                <a:lnTo>
                  <a:pt x="2075510" y="33299"/>
                </a:lnTo>
                <a:lnTo>
                  <a:pt x="2021117" y="2667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2897" y="784859"/>
            <a:ext cx="4332605" cy="731520"/>
          </a:xfrm>
          <a:prstGeom prst="rect">
            <a:avLst/>
          </a:prstGeom>
        </p:spPr>
        <p:txBody>
          <a:bodyPr vert="horz" wrap="square" lIns="0" tIns="16510" rIns="0" bIns="0" rtlCol="0">
            <a:spAutoFit/>
          </a:bodyPr>
          <a:lstStyle/>
          <a:p>
            <a:pPr marL="12700">
              <a:lnSpc>
                <a:spcPct val="100000"/>
              </a:lnSpc>
              <a:spcBef>
                <a:spcPts val="130"/>
              </a:spcBef>
            </a:pPr>
            <a:r>
              <a:rPr spc="10" dirty="0">
                <a:latin typeface="Arial"/>
                <a:cs typeface="Arial"/>
              </a:rPr>
              <a:t>Model-based</a:t>
            </a:r>
            <a:r>
              <a:rPr spc="-85" dirty="0">
                <a:latin typeface="Arial"/>
                <a:cs typeface="Arial"/>
              </a:rPr>
              <a:t> </a:t>
            </a:r>
            <a:r>
              <a:rPr spc="10" dirty="0">
                <a:latin typeface="Arial"/>
                <a:cs typeface="Arial"/>
              </a:rPr>
              <a:t>RL</a:t>
            </a:r>
          </a:p>
        </p:txBody>
      </p:sp>
      <p:sp>
        <p:nvSpPr>
          <p:cNvPr id="6" name="object 6"/>
          <p:cNvSpPr txBox="1">
            <a:spLocks noGrp="1"/>
          </p:cNvSpPr>
          <p:nvPr>
            <p:ph type="sldNum" sz="quarter" idx="12"/>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10" dirty="0"/>
              <a:t>6</a:t>
            </a:fld>
            <a:endParaRPr spc="10" dirty="0"/>
          </a:p>
        </p:txBody>
      </p:sp>
      <p:sp>
        <p:nvSpPr>
          <p:cNvPr id="3" name="object 3"/>
          <p:cNvSpPr txBox="1"/>
          <p:nvPr/>
        </p:nvSpPr>
        <p:spPr>
          <a:xfrm>
            <a:off x="791972" y="2431528"/>
            <a:ext cx="6254115" cy="2408555"/>
          </a:xfrm>
          <a:prstGeom prst="rect">
            <a:avLst/>
          </a:prstGeom>
        </p:spPr>
        <p:txBody>
          <a:bodyPr vert="horz" wrap="square" lIns="0" tIns="103505" rIns="0" bIns="0" rtlCol="0">
            <a:spAutoFit/>
          </a:bodyPr>
          <a:lstStyle/>
          <a:p>
            <a:pPr marL="372745" indent="-360045">
              <a:lnSpc>
                <a:spcPct val="100000"/>
              </a:lnSpc>
              <a:spcBef>
                <a:spcPts val="815"/>
              </a:spcBef>
              <a:buChar char="•"/>
              <a:tabLst>
                <a:tab pos="372110" algn="l"/>
                <a:tab pos="372745" algn="l"/>
              </a:tabLst>
            </a:pPr>
            <a:r>
              <a:rPr sz="2950" spc="-5" dirty="0">
                <a:latin typeface="Arial"/>
                <a:cs typeface="Arial"/>
              </a:rPr>
              <a:t>Idea: at each</a:t>
            </a:r>
            <a:r>
              <a:rPr sz="2950" spc="-40" dirty="0">
                <a:latin typeface="Arial"/>
                <a:cs typeface="Arial"/>
              </a:rPr>
              <a:t> </a:t>
            </a:r>
            <a:r>
              <a:rPr sz="2950" spc="-10" dirty="0">
                <a:latin typeface="Arial"/>
                <a:cs typeface="Arial"/>
              </a:rPr>
              <a:t>step</a:t>
            </a:r>
            <a:endParaRPr sz="2950">
              <a:latin typeface="Arial"/>
              <a:cs typeface="Arial"/>
            </a:endParaRPr>
          </a:p>
          <a:p>
            <a:pPr marL="792480" lvl="1" indent="-300355">
              <a:lnSpc>
                <a:spcPct val="100000"/>
              </a:lnSpc>
              <a:spcBef>
                <a:spcPts val="630"/>
              </a:spcBef>
              <a:buChar char="–"/>
              <a:tabLst>
                <a:tab pos="793115" algn="l"/>
              </a:tabLst>
            </a:pPr>
            <a:r>
              <a:rPr sz="2500" spc="5" dirty="0">
                <a:latin typeface="Arial"/>
                <a:cs typeface="Arial"/>
              </a:rPr>
              <a:t>Execute</a:t>
            </a:r>
            <a:r>
              <a:rPr sz="2500" spc="-5" dirty="0">
                <a:latin typeface="Arial"/>
                <a:cs typeface="Arial"/>
              </a:rPr>
              <a:t> </a:t>
            </a:r>
            <a:r>
              <a:rPr sz="2500" spc="5" dirty="0">
                <a:latin typeface="Arial"/>
                <a:cs typeface="Arial"/>
              </a:rPr>
              <a:t>action</a:t>
            </a:r>
            <a:endParaRPr sz="2500">
              <a:latin typeface="Arial"/>
              <a:cs typeface="Arial"/>
            </a:endParaRPr>
          </a:p>
          <a:p>
            <a:pPr marL="792480" lvl="1" indent="-300355">
              <a:lnSpc>
                <a:spcPct val="100000"/>
              </a:lnSpc>
              <a:spcBef>
                <a:spcPts val="625"/>
              </a:spcBef>
              <a:buChar char="–"/>
              <a:tabLst>
                <a:tab pos="793115" algn="l"/>
              </a:tabLst>
            </a:pPr>
            <a:r>
              <a:rPr sz="2500" spc="10" dirty="0">
                <a:latin typeface="Arial"/>
                <a:cs typeface="Arial"/>
              </a:rPr>
              <a:t>Observe </a:t>
            </a:r>
            <a:r>
              <a:rPr sz="2500" spc="5" dirty="0">
                <a:latin typeface="Arial"/>
                <a:cs typeface="Arial"/>
              </a:rPr>
              <a:t>resulting state </a:t>
            </a:r>
            <a:r>
              <a:rPr sz="2500" spc="10" dirty="0">
                <a:latin typeface="Arial"/>
                <a:cs typeface="Arial"/>
              </a:rPr>
              <a:t>and</a:t>
            </a:r>
            <a:r>
              <a:rPr sz="2500" spc="-50" dirty="0">
                <a:latin typeface="Arial"/>
                <a:cs typeface="Arial"/>
              </a:rPr>
              <a:t> </a:t>
            </a:r>
            <a:r>
              <a:rPr sz="2500" spc="10" dirty="0">
                <a:latin typeface="Arial"/>
                <a:cs typeface="Arial"/>
              </a:rPr>
              <a:t>reward</a:t>
            </a:r>
            <a:endParaRPr sz="2500">
              <a:latin typeface="Arial"/>
              <a:cs typeface="Arial"/>
            </a:endParaRPr>
          </a:p>
          <a:p>
            <a:pPr marL="792480" lvl="1" indent="-300355">
              <a:lnSpc>
                <a:spcPct val="100000"/>
              </a:lnSpc>
              <a:spcBef>
                <a:spcPts val="625"/>
              </a:spcBef>
              <a:buChar char="–"/>
              <a:tabLst>
                <a:tab pos="793115" algn="l"/>
              </a:tabLst>
            </a:pPr>
            <a:r>
              <a:rPr sz="2500" spc="5" dirty="0">
                <a:latin typeface="Arial"/>
                <a:cs typeface="Arial"/>
              </a:rPr>
              <a:t>Update transition and/or </a:t>
            </a:r>
            <a:r>
              <a:rPr sz="2500" spc="10" dirty="0">
                <a:latin typeface="Arial"/>
                <a:cs typeface="Arial"/>
              </a:rPr>
              <a:t>reward</a:t>
            </a:r>
            <a:r>
              <a:rPr sz="2500" spc="-35" dirty="0">
                <a:latin typeface="Arial"/>
                <a:cs typeface="Arial"/>
              </a:rPr>
              <a:t> </a:t>
            </a:r>
            <a:r>
              <a:rPr sz="2500" spc="10" dirty="0">
                <a:latin typeface="Arial"/>
                <a:cs typeface="Arial"/>
              </a:rPr>
              <a:t>model</a:t>
            </a:r>
            <a:endParaRPr sz="2500">
              <a:latin typeface="Arial"/>
              <a:cs typeface="Arial"/>
            </a:endParaRPr>
          </a:p>
          <a:p>
            <a:pPr marL="792480" lvl="1" indent="-300355">
              <a:lnSpc>
                <a:spcPct val="100000"/>
              </a:lnSpc>
              <a:spcBef>
                <a:spcPts val="620"/>
              </a:spcBef>
              <a:buChar char="–"/>
              <a:tabLst>
                <a:tab pos="793115" algn="l"/>
              </a:tabLst>
            </a:pPr>
            <a:r>
              <a:rPr sz="2500" spc="5" dirty="0">
                <a:latin typeface="Arial"/>
                <a:cs typeface="Arial"/>
              </a:rPr>
              <a:t>Update policy and/or value</a:t>
            </a:r>
            <a:r>
              <a:rPr sz="2500" spc="-10" dirty="0">
                <a:latin typeface="Arial"/>
                <a:cs typeface="Arial"/>
              </a:rPr>
              <a:t> </a:t>
            </a:r>
            <a:r>
              <a:rPr sz="2500" spc="5" dirty="0">
                <a:latin typeface="Arial"/>
                <a:cs typeface="Arial"/>
              </a:rPr>
              <a:t>function</a:t>
            </a:r>
            <a:endParaRPr sz="25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C9A9-DA92-418D-9E9A-F77D6ACCE3C4}"/>
              </a:ext>
            </a:extLst>
          </p:cNvPr>
          <p:cNvSpPr>
            <a:spLocks noGrp="1"/>
          </p:cNvSpPr>
          <p:nvPr>
            <p:ph type="title"/>
          </p:nvPr>
        </p:nvSpPr>
        <p:spPr/>
        <p:txBody>
          <a:bodyPr/>
          <a:lstStyle/>
          <a:p>
            <a:r>
              <a:rPr lang="en-US" dirty="0"/>
              <a:t>What is Model?</a:t>
            </a:r>
          </a:p>
        </p:txBody>
      </p:sp>
      <p:pic>
        <p:nvPicPr>
          <p:cNvPr id="5" name="Content Placeholder 4">
            <a:extLst>
              <a:ext uri="{FF2B5EF4-FFF2-40B4-BE49-F238E27FC236}">
                <a16:creationId xmlns:a16="http://schemas.microsoft.com/office/drawing/2014/main" id="{04EB3F2F-02CF-4A36-A9C1-834C41AF8D85}"/>
              </a:ext>
            </a:extLst>
          </p:cNvPr>
          <p:cNvPicPr>
            <a:picLocks noGrp="1" noChangeAspect="1"/>
          </p:cNvPicPr>
          <p:nvPr>
            <p:ph idx="1"/>
          </p:nvPr>
        </p:nvPicPr>
        <p:blipFill>
          <a:blip r:embed="rId2"/>
          <a:stretch>
            <a:fillRect/>
          </a:stretch>
        </p:blipFill>
        <p:spPr>
          <a:xfrm>
            <a:off x="2136775" y="2424344"/>
            <a:ext cx="7251700" cy="4268325"/>
          </a:xfrm>
          <a:prstGeom prst="rect">
            <a:avLst/>
          </a:prstGeom>
        </p:spPr>
      </p:pic>
      <p:sp>
        <p:nvSpPr>
          <p:cNvPr id="4" name="Slide Number Placeholder 3">
            <a:extLst>
              <a:ext uri="{FF2B5EF4-FFF2-40B4-BE49-F238E27FC236}">
                <a16:creationId xmlns:a16="http://schemas.microsoft.com/office/drawing/2014/main" id="{DD96A915-F2DD-46C6-9EC0-E7D300E739FC}"/>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7</a:t>
            </a:fld>
            <a:endParaRPr lang="en-US" spc="10" dirty="0"/>
          </a:p>
        </p:txBody>
      </p:sp>
    </p:spTree>
    <p:extLst>
      <p:ext uri="{BB962C8B-B14F-4D97-AF65-F5344CB8AC3E}">
        <p14:creationId xmlns:p14="http://schemas.microsoft.com/office/powerpoint/2010/main" val="187135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5841-A5F9-4842-95DF-BFDEEA374AB4}"/>
              </a:ext>
            </a:extLst>
          </p:cNvPr>
          <p:cNvSpPr>
            <a:spLocks noGrp="1"/>
          </p:cNvSpPr>
          <p:nvPr>
            <p:ph type="title"/>
          </p:nvPr>
        </p:nvSpPr>
        <p:spPr/>
        <p:txBody>
          <a:bodyPr/>
          <a:lstStyle/>
          <a:p>
            <a:r>
              <a:rPr lang="en-US" dirty="0"/>
              <a:t>Real and Simulated Experience</a:t>
            </a:r>
          </a:p>
        </p:txBody>
      </p:sp>
      <p:pic>
        <p:nvPicPr>
          <p:cNvPr id="5" name="Content Placeholder 4">
            <a:extLst>
              <a:ext uri="{FF2B5EF4-FFF2-40B4-BE49-F238E27FC236}">
                <a16:creationId xmlns:a16="http://schemas.microsoft.com/office/drawing/2014/main" id="{8ED8B274-A069-4A19-803E-31FFFC0EFC85}"/>
              </a:ext>
            </a:extLst>
          </p:cNvPr>
          <p:cNvPicPr>
            <a:picLocks noGrp="1" noChangeAspect="1"/>
          </p:cNvPicPr>
          <p:nvPr>
            <p:ph idx="1"/>
          </p:nvPr>
        </p:nvPicPr>
        <p:blipFill>
          <a:blip r:embed="rId2"/>
          <a:stretch>
            <a:fillRect/>
          </a:stretch>
        </p:blipFill>
        <p:spPr>
          <a:xfrm>
            <a:off x="2136775" y="2756456"/>
            <a:ext cx="7251700" cy="3604101"/>
          </a:xfrm>
          <a:prstGeom prst="rect">
            <a:avLst/>
          </a:prstGeom>
        </p:spPr>
      </p:pic>
      <p:sp>
        <p:nvSpPr>
          <p:cNvPr id="4" name="Slide Number Placeholder 3">
            <a:extLst>
              <a:ext uri="{FF2B5EF4-FFF2-40B4-BE49-F238E27FC236}">
                <a16:creationId xmlns:a16="http://schemas.microsoft.com/office/drawing/2014/main" id="{2C6E2E50-D473-40BD-814A-2B4B8D3DBC07}"/>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8</a:t>
            </a:fld>
            <a:endParaRPr lang="en-US" spc="10" dirty="0"/>
          </a:p>
        </p:txBody>
      </p:sp>
    </p:spTree>
    <p:extLst>
      <p:ext uri="{BB962C8B-B14F-4D97-AF65-F5344CB8AC3E}">
        <p14:creationId xmlns:p14="http://schemas.microsoft.com/office/powerpoint/2010/main" val="109817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E590-2EF0-490D-9544-394331DAD7FB}"/>
              </a:ext>
            </a:extLst>
          </p:cNvPr>
          <p:cNvSpPr>
            <a:spLocks noGrp="1"/>
          </p:cNvSpPr>
          <p:nvPr>
            <p:ph type="title"/>
          </p:nvPr>
        </p:nvSpPr>
        <p:spPr/>
        <p:txBody>
          <a:bodyPr/>
          <a:lstStyle/>
          <a:p>
            <a:r>
              <a:rPr lang="en-US" dirty="0"/>
              <a:t>Comparison…</a:t>
            </a:r>
          </a:p>
        </p:txBody>
      </p:sp>
      <p:pic>
        <p:nvPicPr>
          <p:cNvPr id="5" name="Content Placeholder 4">
            <a:extLst>
              <a:ext uri="{FF2B5EF4-FFF2-40B4-BE49-F238E27FC236}">
                <a16:creationId xmlns:a16="http://schemas.microsoft.com/office/drawing/2014/main" id="{7BA49611-F037-4B10-939F-88D60F2C764D}"/>
              </a:ext>
            </a:extLst>
          </p:cNvPr>
          <p:cNvPicPr>
            <a:picLocks noGrp="1" noChangeAspect="1"/>
          </p:cNvPicPr>
          <p:nvPr>
            <p:ph idx="1"/>
          </p:nvPr>
        </p:nvPicPr>
        <p:blipFill>
          <a:blip r:embed="rId2"/>
          <a:stretch>
            <a:fillRect/>
          </a:stretch>
        </p:blipFill>
        <p:spPr>
          <a:xfrm>
            <a:off x="2136775" y="2750274"/>
            <a:ext cx="7251700" cy="3616464"/>
          </a:xfrm>
          <a:prstGeom prst="rect">
            <a:avLst/>
          </a:prstGeom>
        </p:spPr>
      </p:pic>
      <p:sp>
        <p:nvSpPr>
          <p:cNvPr id="4" name="Slide Number Placeholder 3">
            <a:extLst>
              <a:ext uri="{FF2B5EF4-FFF2-40B4-BE49-F238E27FC236}">
                <a16:creationId xmlns:a16="http://schemas.microsoft.com/office/drawing/2014/main" id="{63A9015E-FEFA-47E0-AE8E-3508DD1769D0}"/>
              </a:ext>
            </a:extLst>
          </p:cNvPr>
          <p:cNvSpPr>
            <a:spLocks noGrp="1"/>
          </p:cNvSpPr>
          <p:nvPr>
            <p:ph type="sldNum" sz="quarter" idx="12"/>
          </p:nvPr>
        </p:nvSpPr>
        <p:spPr/>
        <p:txBody>
          <a:bodyPr/>
          <a:lstStyle/>
          <a:p>
            <a:pPr marL="38100">
              <a:lnSpc>
                <a:spcPct val="100000"/>
              </a:lnSpc>
              <a:spcBef>
                <a:spcPts val="110"/>
              </a:spcBef>
            </a:pPr>
            <a:fld id="{81D60167-4931-47E6-BA6A-407CBD079E47}" type="slidenum">
              <a:rPr lang="en-US" spc="10" smtClean="0"/>
              <a:t>9</a:t>
            </a:fld>
            <a:endParaRPr lang="en-US" spc="10" dirty="0"/>
          </a:p>
        </p:txBody>
      </p:sp>
    </p:spTree>
    <p:extLst>
      <p:ext uri="{BB962C8B-B14F-4D97-AF65-F5344CB8AC3E}">
        <p14:creationId xmlns:p14="http://schemas.microsoft.com/office/powerpoint/2010/main" val="28879404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10922</TotalTime>
  <Words>1227</Words>
  <Application>Microsoft Office PowerPoint</Application>
  <PresentationFormat>Custom</PresentationFormat>
  <Paragraphs>109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Calibri</vt:lpstr>
      <vt:lpstr>Century Gothic</vt:lpstr>
      <vt:lpstr>Trebuchet MS</vt:lpstr>
      <vt:lpstr>urw-din</vt:lpstr>
      <vt:lpstr>Wingdings 3</vt:lpstr>
      <vt:lpstr>Wisp</vt:lpstr>
      <vt:lpstr>Lecture-10 Model Based Learning</vt:lpstr>
      <vt:lpstr>Outline</vt:lpstr>
      <vt:lpstr>Model-Free &amp; Model-Based</vt:lpstr>
      <vt:lpstr>Model-free RL</vt:lpstr>
      <vt:lpstr>Model-based RL</vt:lpstr>
      <vt:lpstr>Model-based RL</vt:lpstr>
      <vt:lpstr>What is Model?</vt:lpstr>
      <vt:lpstr>Real and Simulated Experience</vt:lpstr>
      <vt:lpstr>Comparison…</vt:lpstr>
      <vt:lpstr>PowerPoint Presentation</vt:lpstr>
      <vt:lpstr>Why we choose Dyna?</vt:lpstr>
      <vt:lpstr>Dyna-Q Big Picture</vt:lpstr>
      <vt:lpstr>In the pseudocode algorithm for Dyna-Q in the box below, Model(s, a) denotes the contents of the (predicted next state and reward) for state–action pair (s, a). Direct reinforcement learning, model-learning, and planning are implemented by steps (d), (e), and (f), respectively. If (e) and (f) were omitted, the remaining algorithm would be one-step tabular Q-learning.</vt:lpstr>
      <vt:lpstr>PowerPoint Presentation</vt:lpstr>
      <vt:lpstr>When the number of steps is set to 0, the Dyna-Q method is essentially Q-learning. Let’s compare the learning process with steps of 0, 5 and 50.</vt:lpstr>
      <vt:lpstr>Two Problems with DYNA-Q</vt:lpstr>
      <vt:lpstr>Shortcut Maze</vt:lpstr>
      <vt:lpstr>Solution: DYNA-Q+</vt:lpstr>
      <vt:lpstr>PowerPoint Presentation</vt:lpstr>
      <vt:lpstr>Summary:</vt:lpstr>
      <vt:lpstr>MCTS Algorithm:</vt:lpstr>
      <vt:lpstr>Definition:</vt:lpstr>
      <vt:lpstr>Steps:</vt:lpstr>
      <vt:lpstr>PowerPoint Presentation</vt:lpstr>
      <vt:lpstr>Example:</vt:lpstr>
      <vt:lpstr>PowerPoint Presentation</vt:lpstr>
      <vt:lpstr>PowerPoint Presentation</vt:lpstr>
      <vt:lpstr>Example of Expansion: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 Model Based Learning</dc:title>
  <dc:creator>Shivali Dhaka</dc:creator>
  <cp:lastModifiedBy>Shivali Dhaka</cp:lastModifiedBy>
  <cp:revision>58</cp:revision>
  <dcterms:created xsi:type="dcterms:W3CDTF">2023-03-16T17:25:06Z</dcterms:created>
  <dcterms:modified xsi:type="dcterms:W3CDTF">2023-04-03T02:01:04Z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2023-03-16T00:00:00Z</vt:filetime>
  </property>
</Properties>
</file>