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8903-A7AF-C383-2DCB-F67B97F96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9CA6A0-C974-7028-D8DC-606E50007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CE4C05C-2628-2C6B-8221-C0957BC97AF8}"/>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5" name="Footer Placeholder 4">
            <a:extLst>
              <a:ext uri="{FF2B5EF4-FFF2-40B4-BE49-F238E27FC236}">
                <a16:creationId xmlns:a16="http://schemas.microsoft.com/office/drawing/2014/main" id="{2BF33045-31EC-B7CD-2156-798232AEB3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42DD2E-7609-29B3-DDB6-2DF31B9FCFAE}"/>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104969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D020-B991-7424-C164-1119D7DE6A3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4A8B6E-CC72-F2C8-C6C1-95DC1981F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10C738-E9A1-274B-59C5-27B88C8EC758}"/>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5" name="Footer Placeholder 4">
            <a:extLst>
              <a:ext uri="{FF2B5EF4-FFF2-40B4-BE49-F238E27FC236}">
                <a16:creationId xmlns:a16="http://schemas.microsoft.com/office/drawing/2014/main" id="{7804039B-8F35-50AA-9812-B7CF6BDA63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0B9199-595D-4698-CE37-569BAB720625}"/>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363746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294763-D43E-61E1-8331-3959D1BED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4C17C22-CD9A-B949-DDF5-CE08124F2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CBD1F3-C65D-2F08-DEF7-18D75FF67848}"/>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5" name="Footer Placeholder 4">
            <a:extLst>
              <a:ext uri="{FF2B5EF4-FFF2-40B4-BE49-F238E27FC236}">
                <a16:creationId xmlns:a16="http://schemas.microsoft.com/office/drawing/2014/main" id="{5D75D467-217B-23B1-DE59-59C089595D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3E41AC-8860-152E-8D2A-CD13BB51EA7B}"/>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166703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995B-6E5B-896C-DFBE-5C1E5CD099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D48E634-E37D-7B59-1DDD-82FE47678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A85F3B-0330-0799-5C7F-DC691E1978FD}"/>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5" name="Footer Placeholder 4">
            <a:extLst>
              <a:ext uri="{FF2B5EF4-FFF2-40B4-BE49-F238E27FC236}">
                <a16:creationId xmlns:a16="http://schemas.microsoft.com/office/drawing/2014/main" id="{A2EFA643-F88D-998E-2E2E-B1CB7870CD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E3C06A-F616-B9C6-10F4-373A72219793}"/>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9473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2248-4C70-C44F-9BB9-F2980C43A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966C389-F963-EB72-5D6C-14B9FCC4C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5B954-8EB1-0C26-8254-181102CA0C19}"/>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5" name="Footer Placeholder 4">
            <a:extLst>
              <a:ext uri="{FF2B5EF4-FFF2-40B4-BE49-F238E27FC236}">
                <a16:creationId xmlns:a16="http://schemas.microsoft.com/office/drawing/2014/main" id="{774DC743-C7F3-2C2D-EB59-9754F904FC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5FE1F8-0342-64E1-EE0A-49C7E3BD9B4E}"/>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299283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08E1-2ACC-DD12-5B1D-1BC40E710D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5E8D4F-763D-D09F-B757-CFF4F7FF81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4AA152-9FFA-1AC7-9072-CE874E67A3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801AC68-D138-BA0B-BAAA-CBCD0B35668B}"/>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6" name="Footer Placeholder 5">
            <a:extLst>
              <a:ext uri="{FF2B5EF4-FFF2-40B4-BE49-F238E27FC236}">
                <a16:creationId xmlns:a16="http://schemas.microsoft.com/office/drawing/2014/main" id="{B61197EA-626C-FBD9-1C8B-367D047CEE1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57487FF-3306-0C9D-8D74-D197813A0070}"/>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221765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F797-0664-50DC-49E9-1DCB11605FA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2210F0-F28B-B4F1-0D19-16C65042F7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52096-DF82-8102-D852-48BC9E1CA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A3890F7-A023-BC36-9120-49118A8A2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395FD-B2A0-D5BD-636A-9752130A3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21886EF-D920-16D3-4E2F-18BD8DB91DF9}"/>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8" name="Footer Placeholder 7">
            <a:extLst>
              <a:ext uri="{FF2B5EF4-FFF2-40B4-BE49-F238E27FC236}">
                <a16:creationId xmlns:a16="http://schemas.microsoft.com/office/drawing/2014/main" id="{2D0C61EA-7F88-51FF-9689-5FF282CAD10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7E6C76-0A3C-FCB1-4C20-22DA8EDE333C}"/>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304636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42B6-CBF0-9917-A82F-8C24ED50FD0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CFE274E-7B72-3A63-4EF2-05E5F60DB7D6}"/>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4" name="Footer Placeholder 3">
            <a:extLst>
              <a:ext uri="{FF2B5EF4-FFF2-40B4-BE49-F238E27FC236}">
                <a16:creationId xmlns:a16="http://schemas.microsoft.com/office/drawing/2014/main" id="{E11E8D13-055B-152B-F83E-113703C8495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EF2FB08-C357-EDDB-6ADF-A34976672EA4}"/>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163638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F6366-C0E0-1EFC-F646-45A57D67BB33}"/>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3" name="Footer Placeholder 2">
            <a:extLst>
              <a:ext uri="{FF2B5EF4-FFF2-40B4-BE49-F238E27FC236}">
                <a16:creationId xmlns:a16="http://schemas.microsoft.com/office/drawing/2014/main" id="{8AE2A914-AC3F-104C-362F-49D8D83AC1F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DE65CB0-DD76-23E2-40FB-1846B7AD0844}"/>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64131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F1CB-534B-3308-4EC3-BCF0DCA72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91D962B-6E34-2426-8EDD-51679F972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BE3E0B-29DA-8F0B-9AB7-8809F0D0B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A757B-7E92-BC54-6603-E46A2585D597}"/>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6" name="Footer Placeholder 5">
            <a:extLst>
              <a:ext uri="{FF2B5EF4-FFF2-40B4-BE49-F238E27FC236}">
                <a16:creationId xmlns:a16="http://schemas.microsoft.com/office/drawing/2014/main" id="{77D6D636-A521-22E2-AAE6-AD1CAFDC7C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733D24-AF2E-E59A-7ED9-0222ECCDDC4D}"/>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244882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980E-0D90-2F5F-F5A0-4117DC946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B470EE9-CCA2-1842-8090-212121D07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7289D59-17A2-9C21-044B-8E94CB769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27C8D-6EE2-9FB3-5EA6-70A81E389133}"/>
              </a:ext>
            </a:extLst>
          </p:cNvPr>
          <p:cNvSpPr>
            <a:spLocks noGrp="1"/>
          </p:cNvSpPr>
          <p:nvPr>
            <p:ph type="dt" sz="half" idx="10"/>
          </p:nvPr>
        </p:nvSpPr>
        <p:spPr/>
        <p:txBody>
          <a:bodyPr/>
          <a:lstStyle/>
          <a:p>
            <a:fld id="{1BB2EBE2-388A-4488-853F-5C3F8FD95DC2}" type="datetimeFigureOut">
              <a:rPr lang="en-CA" smtClean="0"/>
              <a:t>2022-05-20</a:t>
            </a:fld>
            <a:endParaRPr lang="en-CA"/>
          </a:p>
        </p:txBody>
      </p:sp>
      <p:sp>
        <p:nvSpPr>
          <p:cNvPr id="6" name="Footer Placeholder 5">
            <a:extLst>
              <a:ext uri="{FF2B5EF4-FFF2-40B4-BE49-F238E27FC236}">
                <a16:creationId xmlns:a16="http://schemas.microsoft.com/office/drawing/2014/main" id="{AFDBEA74-F0A0-8AC6-090C-1BC7697D9A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2265CE-BFA3-38F4-2A1B-4A39DB009D13}"/>
              </a:ext>
            </a:extLst>
          </p:cNvPr>
          <p:cNvSpPr>
            <a:spLocks noGrp="1"/>
          </p:cNvSpPr>
          <p:nvPr>
            <p:ph type="sldNum" sz="quarter" idx="12"/>
          </p:nvPr>
        </p:nvSpPr>
        <p:spPr/>
        <p:txBody>
          <a:bodyPr/>
          <a:lstStyle/>
          <a:p>
            <a:fld id="{F49AA52B-77FB-4F2C-A1C5-ED9E9F128BEB}" type="slidenum">
              <a:rPr lang="en-CA" smtClean="0"/>
              <a:t>‹#›</a:t>
            </a:fld>
            <a:endParaRPr lang="en-CA"/>
          </a:p>
        </p:txBody>
      </p:sp>
    </p:spTree>
    <p:extLst>
      <p:ext uri="{BB962C8B-B14F-4D97-AF65-F5344CB8AC3E}">
        <p14:creationId xmlns:p14="http://schemas.microsoft.com/office/powerpoint/2010/main" val="271902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D959F-D0A8-CAEA-38B4-0275EE27D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314E3E5-06C6-444C-05C0-5198ADEFC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1DE13-89F1-9047-41CE-3D092D621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2EBE2-388A-4488-853F-5C3F8FD95DC2}" type="datetimeFigureOut">
              <a:rPr lang="en-CA" smtClean="0"/>
              <a:t>2022-05-20</a:t>
            </a:fld>
            <a:endParaRPr lang="en-CA"/>
          </a:p>
        </p:txBody>
      </p:sp>
      <p:sp>
        <p:nvSpPr>
          <p:cNvPr id="5" name="Footer Placeholder 4">
            <a:extLst>
              <a:ext uri="{FF2B5EF4-FFF2-40B4-BE49-F238E27FC236}">
                <a16:creationId xmlns:a16="http://schemas.microsoft.com/office/drawing/2014/main" id="{EFB19327-AD01-C6AA-5E80-5CA7E0148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7483ABA-D6C2-BE41-3320-7E7ADC278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AA52B-77FB-4F2C-A1C5-ED9E9F128BEB}" type="slidenum">
              <a:rPr lang="en-CA" smtClean="0"/>
              <a:t>‹#›</a:t>
            </a:fld>
            <a:endParaRPr lang="en-CA"/>
          </a:p>
        </p:txBody>
      </p:sp>
    </p:spTree>
    <p:extLst>
      <p:ext uri="{BB962C8B-B14F-4D97-AF65-F5344CB8AC3E}">
        <p14:creationId xmlns:p14="http://schemas.microsoft.com/office/powerpoint/2010/main" val="40097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zendesk.com/blog/machine-learning-and-deep-learning/" TargetMode="External"/><Relationship Id="rId2" Type="http://schemas.openxmlformats.org/officeDocument/2006/relationships/hyperlink" Target="https://www.ibm.com/cloud/watson-studio/deep-learning?utm_content=SRCWW&amp;p1=Search&amp;p4=43700070084211685&amp;p5=p&amp;gclid=93c47e313bb814a211f81cb6aa19635d&amp;gclsrc=3p.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cktPublishing/Reinforcement-Learning-Algorithms-with-Python" TargetMode="External"/><Relationship Id="rId2" Type="http://schemas.openxmlformats.org/officeDocument/2006/relationships/hyperlink" Target="https://www.geeksforgeeks.org/what-is-reinforcement-learning/" TargetMode="External"/><Relationship Id="rId1" Type="http://schemas.openxmlformats.org/officeDocument/2006/relationships/slideLayout" Target="../slideLayouts/slideLayout2.xml"/><Relationship Id="rId4" Type="http://schemas.openxmlformats.org/officeDocument/2006/relationships/hyperlink" Target="https://github.com/Apress/deep-reinforcement-learning-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topics/computer-science/federated-learning" TargetMode="External"/><Relationship Id="rId2" Type="http://schemas.openxmlformats.org/officeDocument/2006/relationships/hyperlink" Target="https://research.aimultiple.com/federated-learning/" TargetMode="External"/><Relationship Id="rId1" Type="http://schemas.openxmlformats.org/officeDocument/2006/relationships/slideLayout" Target="../slideLayouts/slideLayout2.xml"/><Relationship Id="rId4" Type="http://schemas.openxmlformats.org/officeDocument/2006/relationships/hyperlink" Target="https://github.com/saranshmanu/Federated-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93AA-32EE-10E6-4919-C1CCC60CC265}"/>
              </a:ext>
            </a:extLst>
          </p:cNvPr>
          <p:cNvSpPr>
            <a:spLocks noGrp="1"/>
          </p:cNvSpPr>
          <p:nvPr>
            <p:ph type="ctrTitle"/>
          </p:nvPr>
        </p:nvSpPr>
        <p:spPr>
          <a:xfrm>
            <a:off x="1589315" y="1698172"/>
            <a:ext cx="9144000" cy="3957832"/>
          </a:xfrm>
        </p:spPr>
        <p:txBody>
          <a:bodyPr>
            <a:normAutofit/>
          </a:bodyPr>
          <a:lstStyle/>
          <a:p>
            <a:r>
              <a:rPr lang="en-CA" b="1" dirty="0">
                <a:latin typeface="Times New Roman" panose="02020603050405020304" pitchFamily="18" charset="0"/>
                <a:cs typeface="Times New Roman" panose="02020603050405020304" pitchFamily="18" charset="0"/>
              </a:rPr>
              <a:t>Deep Learning</a:t>
            </a:r>
            <a:br>
              <a:rPr lang="en-CA" dirty="0">
                <a:latin typeface="Times New Roman" panose="02020603050405020304" pitchFamily="18" charset="0"/>
                <a:cs typeface="Times New Roman" panose="02020603050405020304" pitchFamily="18" charset="0"/>
              </a:rPr>
            </a:br>
            <a:r>
              <a:rPr lang="en-CA" sz="3100" dirty="0">
                <a:latin typeface="Times New Roman" panose="02020603050405020304" pitchFamily="18" charset="0"/>
                <a:cs typeface="Times New Roman" panose="02020603050405020304" pitchFamily="18" charset="0"/>
              </a:rPr>
              <a:t>vs</a:t>
            </a:r>
            <a:br>
              <a:rPr lang="en-CA" dirty="0">
                <a:latin typeface="Times New Roman" panose="02020603050405020304" pitchFamily="18" charset="0"/>
                <a:cs typeface="Times New Roman" panose="02020603050405020304" pitchFamily="18" charset="0"/>
              </a:rPr>
            </a:br>
            <a:r>
              <a:rPr lang="en-CA" b="1" dirty="0">
                <a:latin typeface="Times New Roman" panose="02020603050405020304" pitchFamily="18" charset="0"/>
                <a:cs typeface="Times New Roman" panose="02020603050405020304" pitchFamily="18" charset="0"/>
              </a:rPr>
              <a:t>Reinforcement Learning</a:t>
            </a:r>
            <a:br>
              <a:rPr lang="en-CA"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vs</a:t>
            </a:r>
            <a:br>
              <a:rPr lang="en-CA" dirty="0">
                <a:latin typeface="Times New Roman" panose="02020603050405020304" pitchFamily="18" charset="0"/>
                <a:cs typeface="Times New Roman" panose="02020603050405020304" pitchFamily="18" charset="0"/>
              </a:rPr>
            </a:br>
            <a:r>
              <a:rPr lang="en-CA" b="1" dirty="0">
                <a:latin typeface="Times New Roman" panose="02020603050405020304" pitchFamily="18" charset="0"/>
                <a:cs typeface="Times New Roman" panose="02020603050405020304" pitchFamily="18" charset="0"/>
              </a:rPr>
              <a:t>Federated Learning  </a:t>
            </a:r>
          </a:p>
        </p:txBody>
      </p:sp>
    </p:spTree>
    <p:extLst>
      <p:ext uri="{BB962C8B-B14F-4D97-AF65-F5344CB8AC3E}">
        <p14:creationId xmlns:p14="http://schemas.microsoft.com/office/powerpoint/2010/main" val="82814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B12C-3FB1-A669-BC8D-BF1AE556C882}"/>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Deep Learning</a:t>
            </a:r>
            <a:endParaRPr lang="en-CA" dirty="0"/>
          </a:p>
        </p:txBody>
      </p:sp>
      <p:sp>
        <p:nvSpPr>
          <p:cNvPr id="3" name="Content Placeholder 2">
            <a:extLst>
              <a:ext uri="{FF2B5EF4-FFF2-40B4-BE49-F238E27FC236}">
                <a16:creationId xmlns:a16="http://schemas.microsoft.com/office/drawing/2014/main" id="{7D1C947D-86FD-93D7-AE5D-611200F1EBCD}"/>
              </a:ext>
            </a:extLst>
          </p:cNvPr>
          <p:cNvSpPr>
            <a:spLocks noGrp="1"/>
          </p:cNvSpPr>
          <p:nvPr>
            <p:ph idx="1"/>
          </p:nvPr>
        </p:nvSpPr>
        <p:spPr>
          <a:xfrm>
            <a:off x="401216" y="1825625"/>
            <a:ext cx="10952584" cy="4351338"/>
          </a:xfrm>
        </p:spPr>
        <p:txBody>
          <a:bodyPr/>
          <a:lstStyle/>
          <a:p>
            <a:r>
              <a:rPr lang="en-US" dirty="0">
                <a:latin typeface="Times New Roman" panose="02020603050405020304" pitchFamily="18" charset="0"/>
                <a:cs typeface="Times New Roman" panose="02020603050405020304" pitchFamily="18" charset="0"/>
              </a:rPr>
              <a:t>Deep learning is a </a:t>
            </a:r>
            <a:r>
              <a:rPr lang="en-US" b="1" dirty="0">
                <a:latin typeface="Times New Roman" panose="02020603050405020304" pitchFamily="18" charset="0"/>
                <a:cs typeface="Times New Roman" panose="02020603050405020304" pitchFamily="18" charset="0"/>
              </a:rPr>
              <a:t>subset</a:t>
            </a:r>
            <a:r>
              <a:rPr lang="en-US" dirty="0">
                <a:latin typeface="Times New Roman" panose="02020603050405020304" pitchFamily="18" charset="0"/>
                <a:cs typeface="Times New Roman" panose="02020603050405020304" pitchFamily="18" charset="0"/>
              </a:rPr>
              <a:t> of machine learning where neural networks -algorithms inspired by the human brain - learn from large amounts of data</a:t>
            </a:r>
          </a:p>
          <a:p>
            <a:r>
              <a:rPr lang="en-US" dirty="0">
                <a:latin typeface="Times New Roman" panose="02020603050405020304" pitchFamily="18" charset="0"/>
                <a:cs typeface="Times New Roman" panose="02020603050405020304" pitchFamily="18" charset="0"/>
              </a:rPr>
              <a:t>Deep learning algorithms perform a task </a:t>
            </a:r>
            <a:r>
              <a:rPr lang="en-US" b="1" dirty="0">
                <a:latin typeface="Times New Roman" panose="02020603050405020304" pitchFamily="18" charset="0"/>
                <a:cs typeface="Times New Roman" panose="02020603050405020304" pitchFamily="18" charset="0"/>
              </a:rPr>
              <a:t>repeatedly and gradually improve the outcome</a:t>
            </a:r>
            <a:r>
              <a:rPr lang="en-US" dirty="0">
                <a:latin typeface="Times New Roman" panose="02020603050405020304" pitchFamily="18" charset="0"/>
                <a:cs typeface="Times New Roman" panose="02020603050405020304" pitchFamily="18" charset="0"/>
              </a:rPr>
              <a:t> through deep layers that enable progressive learning.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hlinkClick r:id="rId2"/>
              </a:rPr>
              <a:t>What is deep learning?</a:t>
            </a:r>
            <a:endParaRPr lang="en-US" sz="1200" b="1"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hlinkClick r:id="rId3"/>
              </a:rPr>
              <a:t>Reading more</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83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044A-5C4A-4B0F-8165-A58A7A5FAF35}"/>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Reinforcement Learning</a:t>
            </a:r>
            <a:endParaRPr lang="en-CA" dirty="0"/>
          </a:p>
        </p:txBody>
      </p:sp>
      <p:sp>
        <p:nvSpPr>
          <p:cNvPr id="3" name="Content Placeholder 2">
            <a:extLst>
              <a:ext uri="{FF2B5EF4-FFF2-40B4-BE49-F238E27FC236}">
                <a16:creationId xmlns:a16="http://schemas.microsoft.com/office/drawing/2014/main" id="{D1660111-AB8E-93E5-1C88-549D75E2B1BE}"/>
              </a:ext>
            </a:extLst>
          </p:cNvPr>
          <p:cNvSpPr>
            <a:spLocks noGrp="1"/>
          </p:cNvSpPr>
          <p:nvPr>
            <p:ph idx="1"/>
          </p:nvPr>
        </p:nvSpPr>
        <p:spPr>
          <a:xfrm>
            <a:off x="838200" y="1508384"/>
            <a:ext cx="10515600" cy="4799110"/>
          </a:xfrm>
        </p:spPr>
        <p:txBody>
          <a:bodyPr>
            <a:normAutofit lnSpcReduction="10000"/>
          </a:bodyPr>
          <a:lstStyle/>
          <a:p>
            <a:r>
              <a:rPr lang="en-US" dirty="0">
                <a:latin typeface="Times New Roman" panose="02020603050405020304" pitchFamily="18" charset="0"/>
                <a:cs typeface="Times New Roman" panose="02020603050405020304" pitchFamily="18" charset="0"/>
              </a:rPr>
              <a:t>Reinforcement learning (RL) is an area of machine learning concerned with how intelligent agents ought to take actions in an environment in order to maximize the notion of cumulative reward.</a:t>
            </a:r>
          </a:p>
          <a:p>
            <a:r>
              <a:rPr lang="en-US" dirty="0">
                <a:latin typeface="Times New Roman" panose="02020603050405020304" pitchFamily="18" charset="0"/>
                <a:cs typeface="Times New Roman" panose="02020603050405020304" pitchFamily="18" charset="0"/>
              </a:rPr>
              <a:t>Reinforcement learning is one of three basic machine learning paradigms, alongside supervised learning and unsupervised learning.</a:t>
            </a:r>
          </a:p>
          <a:p>
            <a:r>
              <a:rPr lang="en-US" dirty="0">
                <a:latin typeface="Times New Roman" panose="02020603050405020304" pitchFamily="18" charset="0"/>
                <a:cs typeface="Times New Roman" panose="02020603050405020304" pitchFamily="18" charset="0"/>
              </a:rPr>
              <a:t>Reinforcement learning differs from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a:t>
            </a:r>
          </a:p>
          <a:p>
            <a:pPr marL="0" indent="0">
              <a:buNone/>
            </a:pPr>
            <a:r>
              <a:rPr lang="en-CA" sz="1200" dirty="0">
                <a:latin typeface="Times New Roman" panose="02020603050405020304" pitchFamily="18" charset="0"/>
                <a:cs typeface="Times New Roman" panose="02020603050405020304" pitchFamily="18" charset="0"/>
                <a:hlinkClick r:id="rId2"/>
              </a:rPr>
              <a:t>Reading more</a:t>
            </a:r>
            <a:endParaRPr lang="en-CA" sz="1200" dirty="0">
              <a:latin typeface="Times New Roman" panose="02020603050405020304" pitchFamily="18" charset="0"/>
              <a:cs typeface="Times New Roman" panose="02020603050405020304" pitchFamily="18" charset="0"/>
            </a:endParaRPr>
          </a:p>
          <a:p>
            <a:pPr marL="0" indent="0">
              <a:buNone/>
            </a:pPr>
            <a:r>
              <a:rPr lang="en-CA" sz="1200" dirty="0">
                <a:latin typeface="Times New Roman" panose="02020603050405020304" pitchFamily="18" charset="0"/>
                <a:cs typeface="Times New Roman" panose="02020603050405020304" pitchFamily="18" charset="0"/>
                <a:hlinkClick r:id="rId3"/>
              </a:rPr>
              <a:t>GitHub source</a:t>
            </a:r>
            <a:endParaRPr lang="en-CA" sz="1200" dirty="0">
              <a:latin typeface="Times New Roman" panose="02020603050405020304" pitchFamily="18" charset="0"/>
              <a:cs typeface="Times New Roman" panose="02020603050405020304" pitchFamily="18" charset="0"/>
            </a:endParaRPr>
          </a:p>
          <a:p>
            <a:pPr marL="0" indent="0">
              <a:buNone/>
            </a:pPr>
            <a:r>
              <a:rPr lang="en-CA" sz="1200" dirty="0">
                <a:latin typeface="Times New Roman" panose="02020603050405020304" pitchFamily="18" charset="0"/>
                <a:cs typeface="Times New Roman" panose="02020603050405020304" pitchFamily="18" charset="0"/>
                <a:hlinkClick r:id="rId4"/>
              </a:rPr>
              <a:t>More GitHub sources</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84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A3DC-0031-7331-9787-44173FD12856}"/>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Reinforcement Learning</a:t>
            </a:r>
            <a:endParaRPr lang="en-CA" dirty="0"/>
          </a:p>
        </p:txBody>
      </p:sp>
      <p:graphicFrame>
        <p:nvGraphicFramePr>
          <p:cNvPr id="4" name="Content Placeholder 3">
            <a:extLst>
              <a:ext uri="{FF2B5EF4-FFF2-40B4-BE49-F238E27FC236}">
                <a16:creationId xmlns:a16="http://schemas.microsoft.com/office/drawing/2014/main" id="{510F10F5-5B3E-FE37-ED79-A21A8081C83D}"/>
              </a:ext>
            </a:extLst>
          </p:cNvPr>
          <p:cNvGraphicFramePr>
            <a:graphicFrameLocks noGrp="1"/>
          </p:cNvGraphicFramePr>
          <p:nvPr>
            <p:ph idx="1"/>
            <p:extLst>
              <p:ext uri="{D42A27DB-BD31-4B8C-83A1-F6EECF244321}">
                <p14:modId xmlns:p14="http://schemas.microsoft.com/office/powerpoint/2010/main" val="2054983628"/>
              </p:ext>
            </p:extLst>
          </p:nvPr>
        </p:nvGraphicFramePr>
        <p:xfrm>
          <a:off x="839755" y="2590972"/>
          <a:ext cx="10514045" cy="2148840"/>
        </p:xfrm>
        <a:graphic>
          <a:graphicData uri="http://schemas.openxmlformats.org/drawingml/2006/table">
            <a:tbl>
              <a:tblPr/>
              <a:tblGrid>
                <a:gridCol w="5256245">
                  <a:extLst>
                    <a:ext uri="{9D8B030D-6E8A-4147-A177-3AD203B41FA5}">
                      <a16:colId xmlns:a16="http://schemas.microsoft.com/office/drawing/2014/main" val="1280078151"/>
                    </a:ext>
                  </a:extLst>
                </a:gridCol>
                <a:gridCol w="5257800">
                  <a:extLst>
                    <a:ext uri="{9D8B030D-6E8A-4147-A177-3AD203B41FA5}">
                      <a16:colId xmlns:a16="http://schemas.microsoft.com/office/drawing/2014/main" val="3821350775"/>
                    </a:ext>
                  </a:extLst>
                </a:gridCol>
              </a:tblGrid>
              <a:tr h="0">
                <a:tc>
                  <a:txBody>
                    <a:bodyPr/>
                    <a:lstStyle/>
                    <a:p>
                      <a:pPr algn="l" fontAlgn="base"/>
                      <a:r>
                        <a:rPr lang="en-CA" sz="1400" b="1" dirty="0">
                          <a:effectLst/>
                          <a:latin typeface="Times New Roman" panose="02020603050405020304" pitchFamily="18" charset="0"/>
                          <a:cs typeface="Times New Roman" panose="02020603050405020304" pitchFamily="18" charset="0"/>
                        </a:rPr>
                        <a:t>Reinforcement learning</a:t>
                      </a:r>
                    </a:p>
                  </a:txBody>
                  <a:tcPr marL="76200" marR="76200" marT="76200" marB="76200" anchor="ctr">
                    <a:lnL>
                      <a:noFill/>
                    </a:lnL>
                    <a:lnR>
                      <a:noFill/>
                    </a:lnR>
                    <a:lnT>
                      <a:noFill/>
                    </a:lnT>
                    <a:lnB>
                      <a:noFill/>
                    </a:lnB>
                  </a:tcPr>
                </a:tc>
                <a:tc>
                  <a:txBody>
                    <a:bodyPr/>
                    <a:lstStyle/>
                    <a:p>
                      <a:pPr algn="l" fontAlgn="base"/>
                      <a:r>
                        <a:rPr lang="en-CA" sz="1400" b="1" dirty="0">
                          <a:effectLst/>
                          <a:latin typeface="Times New Roman" panose="02020603050405020304" pitchFamily="18" charset="0"/>
                          <a:cs typeface="Times New Roman" panose="02020603050405020304" pitchFamily="18" charset="0"/>
                        </a:rPr>
                        <a:t>Supervised learning</a:t>
                      </a:r>
                    </a:p>
                  </a:txBody>
                  <a:tcPr marL="76200" marR="76200" marT="76200" marB="76200" anchor="ctr">
                    <a:lnL>
                      <a:noFill/>
                    </a:lnL>
                    <a:lnR>
                      <a:noFill/>
                    </a:lnR>
                    <a:lnT>
                      <a:noFill/>
                    </a:lnT>
                    <a:lnB>
                      <a:noFill/>
                    </a:lnB>
                  </a:tcPr>
                </a:tc>
                <a:extLst>
                  <a:ext uri="{0D108BD9-81ED-4DB2-BD59-A6C34878D82A}">
                    <a16:rowId xmlns:a16="http://schemas.microsoft.com/office/drawing/2014/main" val="4044937189"/>
                  </a:ext>
                </a:extLst>
              </a:tr>
              <a:tr h="0">
                <a:tc>
                  <a:txBody>
                    <a:bodyPr/>
                    <a:lstStyle/>
                    <a:p>
                      <a:pPr algn="l" fontAlgn="base"/>
                      <a:r>
                        <a:rPr lang="en-US" sz="1250" b="0">
                          <a:effectLst/>
                          <a:latin typeface="Times New Roman" panose="02020603050405020304" pitchFamily="18" charset="0"/>
                          <a:cs typeface="Times New Roman" panose="02020603050405020304" pitchFamily="18" charset="0"/>
                        </a:rPr>
                        <a:t>Reinforcement learning is all about making decisions sequentially. In simple words, we can say that the output depends on the state of the current input and the next input depends on the output of the previous input</a:t>
                      </a:r>
                    </a:p>
                  </a:txBody>
                  <a:tcPr marL="76200" marR="76200" marT="106680" marB="106680" anchor="ctr">
                    <a:lnL>
                      <a:noFill/>
                    </a:lnL>
                    <a:lnR>
                      <a:noFill/>
                    </a:lnR>
                    <a:lnT>
                      <a:noFill/>
                    </a:lnT>
                    <a:lnB>
                      <a:noFill/>
                    </a:lnB>
                  </a:tcPr>
                </a:tc>
                <a:tc>
                  <a:txBody>
                    <a:bodyPr/>
                    <a:lstStyle/>
                    <a:p>
                      <a:pPr algn="l" fontAlgn="base"/>
                      <a:r>
                        <a:rPr lang="en-US" sz="1250" b="0">
                          <a:effectLst/>
                          <a:latin typeface="Times New Roman" panose="02020603050405020304" pitchFamily="18" charset="0"/>
                          <a:cs typeface="Times New Roman" panose="02020603050405020304" pitchFamily="18" charset="0"/>
                        </a:rPr>
                        <a:t>In Supervised learning, the decision is made on the initial input or the input given at the start</a:t>
                      </a:r>
                    </a:p>
                  </a:txBody>
                  <a:tcPr marL="76200" marR="76200" marT="106680" marB="106680" anchor="ctr">
                    <a:lnL>
                      <a:noFill/>
                    </a:lnL>
                    <a:lnR>
                      <a:noFill/>
                    </a:lnR>
                    <a:lnT>
                      <a:noFill/>
                    </a:lnT>
                    <a:lnB>
                      <a:noFill/>
                    </a:lnB>
                  </a:tcPr>
                </a:tc>
                <a:extLst>
                  <a:ext uri="{0D108BD9-81ED-4DB2-BD59-A6C34878D82A}">
                    <a16:rowId xmlns:a16="http://schemas.microsoft.com/office/drawing/2014/main" val="1954900071"/>
                  </a:ext>
                </a:extLst>
              </a:tr>
              <a:tr h="0">
                <a:tc>
                  <a:txBody>
                    <a:bodyPr/>
                    <a:lstStyle/>
                    <a:p>
                      <a:pPr algn="l" fontAlgn="base"/>
                      <a:r>
                        <a:rPr lang="en-US" sz="1250" b="0">
                          <a:effectLst/>
                          <a:latin typeface="Times New Roman" panose="02020603050405020304" pitchFamily="18" charset="0"/>
                          <a:cs typeface="Times New Roman" panose="02020603050405020304" pitchFamily="18" charset="0"/>
                        </a:rPr>
                        <a:t>In Reinforcement learning decision is dependent, So we give labels to sequences of dependent decisions</a:t>
                      </a:r>
                    </a:p>
                  </a:txBody>
                  <a:tcPr marL="76200" marR="76200" marT="106680" marB="106680" anchor="ctr">
                    <a:lnL>
                      <a:noFill/>
                    </a:lnL>
                    <a:lnR>
                      <a:noFill/>
                    </a:lnR>
                    <a:lnT>
                      <a:noFill/>
                    </a:lnT>
                    <a:lnB>
                      <a:noFill/>
                    </a:lnB>
                  </a:tcPr>
                </a:tc>
                <a:tc>
                  <a:txBody>
                    <a:bodyPr/>
                    <a:lstStyle/>
                    <a:p>
                      <a:pPr algn="l" fontAlgn="base"/>
                      <a:r>
                        <a:rPr lang="en-US" sz="1250" b="0" dirty="0">
                          <a:effectLst/>
                          <a:latin typeface="Times New Roman" panose="02020603050405020304" pitchFamily="18" charset="0"/>
                          <a:cs typeface="Times New Roman" panose="02020603050405020304" pitchFamily="18" charset="0"/>
                        </a:rPr>
                        <a:t>In supervised learning the decisions are independent of each other so labels are given to each decision.</a:t>
                      </a:r>
                    </a:p>
                  </a:txBody>
                  <a:tcPr marL="76200" marR="76200" marT="106680" marB="106680" anchor="ctr">
                    <a:lnL>
                      <a:noFill/>
                    </a:lnL>
                    <a:lnR>
                      <a:noFill/>
                    </a:lnR>
                    <a:lnT>
                      <a:noFill/>
                    </a:lnT>
                    <a:lnB>
                      <a:noFill/>
                    </a:lnB>
                  </a:tcPr>
                </a:tc>
                <a:extLst>
                  <a:ext uri="{0D108BD9-81ED-4DB2-BD59-A6C34878D82A}">
                    <a16:rowId xmlns:a16="http://schemas.microsoft.com/office/drawing/2014/main" val="1515001391"/>
                  </a:ext>
                </a:extLst>
              </a:tr>
              <a:tr h="0">
                <a:tc>
                  <a:txBody>
                    <a:bodyPr/>
                    <a:lstStyle/>
                    <a:p>
                      <a:pPr algn="l" fontAlgn="base"/>
                      <a:r>
                        <a:rPr lang="en-CA" sz="1250" b="0">
                          <a:effectLst/>
                          <a:latin typeface="Times New Roman" panose="02020603050405020304" pitchFamily="18" charset="0"/>
                          <a:cs typeface="Times New Roman" panose="02020603050405020304" pitchFamily="18" charset="0"/>
                        </a:rPr>
                        <a:t>Example: Chess game</a:t>
                      </a:r>
                    </a:p>
                  </a:txBody>
                  <a:tcPr marL="76200" marR="76200" marT="106680" marB="106680" anchor="ctr">
                    <a:lnL>
                      <a:noFill/>
                    </a:lnL>
                    <a:lnR>
                      <a:noFill/>
                    </a:lnR>
                    <a:lnT>
                      <a:noFill/>
                    </a:lnT>
                    <a:lnB>
                      <a:noFill/>
                    </a:lnB>
                  </a:tcPr>
                </a:tc>
                <a:tc>
                  <a:txBody>
                    <a:bodyPr/>
                    <a:lstStyle/>
                    <a:p>
                      <a:pPr algn="l" fontAlgn="base"/>
                      <a:r>
                        <a:rPr lang="en-CA" sz="1250" b="0" dirty="0">
                          <a:effectLst/>
                          <a:latin typeface="Times New Roman" panose="02020603050405020304" pitchFamily="18" charset="0"/>
                          <a:cs typeface="Times New Roman" panose="02020603050405020304" pitchFamily="18" charset="0"/>
                        </a:rPr>
                        <a:t>Example: Object recognition</a:t>
                      </a:r>
                    </a:p>
                  </a:txBody>
                  <a:tcPr marL="76200" marR="76200" marT="106680" marB="106680" anchor="ctr">
                    <a:lnL>
                      <a:noFill/>
                    </a:lnL>
                    <a:lnR>
                      <a:noFill/>
                    </a:lnR>
                    <a:lnT>
                      <a:noFill/>
                    </a:lnT>
                    <a:lnB>
                      <a:noFill/>
                    </a:lnB>
                  </a:tcPr>
                </a:tc>
                <a:extLst>
                  <a:ext uri="{0D108BD9-81ED-4DB2-BD59-A6C34878D82A}">
                    <a16:rowId xmlns:a16="http://schemas.microsoft.com/office/drawing/2014/main" val="3432559063"/>
                  </a:ext>
                </a:extLst>
              </a:tr>
            </a:tbl>
          </a:graphicData>
        </a:graphic>
      </p:graphicFrame>
      <p:sp>
        <p:nvSpPr>
          <p:cNvPr id="7" name="TextBox 6">
            <a:extLst>
              <a:ext uri="{FF2B5EF4-FFF2-40B4-BE49-F238E27FC236}">
                <a16:creationId xmlns:a16="http://schemas.microsoft.com/office/drawing/2014/main" id="{FEA913B2-B2B1-ECFD-4145-8D658760CB8C}"/>
              </a:ext>
            </a:extLst>
          </p:cNvPr>
          <p:cNvSpPr txBox="1"/>
          <p:nvPr/>
        </p:nvSpPr>
        <p:spPr>
          <a:xfrm>
            <a:off x="838200" y="2221640"/>
            <a:ext cx="8697686" cy="369332"/>
          </a:xfrm>
          <a:prstGeom prst="rect">
            <a:avLst/>
          </a:prstGeom>
          <a:noFill/>
        </p:spPr>
        <p:txBody>
          <a:bodyPr wrap="square">
            <a:spAutoFit/>
          </a:bodyPr>
          <a:lstStyle/>
          <a:p>
            <a:r>
              <a:rPr lang="en-US" dirty="0"/>
              <a:t>Difference between Reinforcement learning and Supervised learning: </a:t>
            </a:r>
          </a:p>
        </p:txBody>
      </p:sp>
    </p:spTree>
    <p:extLst>
      <p:ext uri="{BB962C8B-B14F-4D97-AF65-F5344CB8AC3E}">
        <p14:creationId xmlns:p14="http://schemas.microsoft.com/office/powerpoint/2010/main" val="40960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773D-599D-C732-0366-0CD2DFC6D849}"/>
              </a:ext>
            </a:extLst>
          </p:cNvPr>
          <p:cNvSpPr>
            <a:spLocks noGrp="1"/>
          </p:cNvSpPr>
          <p:nvPr>
            <p:ph type="title"/>
          </p:nvPr>
        </p:nvSpPr>
        <p:spPr/>
        <p:txBody>
          <a:bodyPr/>
          <a:lstStyle/>
          <a:p>
            <a:r>
              <a:rPr lang="en-CA" b="1" dirty="0">
                <a:latin typeface="Times New Roman" panose="02020603050405020304" pitchFamily="18" charset="0"/>
                <a:cs typeface="Times New Roman" panose="02020603050405020304" pitchFamily="18" charset="0"/>
              </a:rPr>
              <a:t>Federated Learning</a:t>
            </a:r>
            <a:endParaRPr lang="en-CA" dirty="0"/>
          </a:p>
        </p:txBody>
      </p:sp>
      <p:sp>
        <p:nvSpPr>
          <p:cNvPr id="3" name="Content Placeholder 2">
            <a:extLst>
              <a:ext uri="{FF2B5EF4-FFF2-40B4-BE49-F238E27FC236}">
                <a16:creationId xmlns:a16="http://schemas.microsoft.com/office/drawing/2014/main" id="{F5066956-80F0-8FC5-46E7-B2E1434985B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Federated learning (also known as collaborative learning) is a machine learning technique that trains an algorithm across multiple </a:t>
            </a:r>
            <a:r>
              <a:rPr lang="en-US" b="1" dirty="0">
                <a:latin typeface="Times New Roman" panose="02020603050405020304" pitchFamily="18" charset="0"/>
                <a:cs typeface="Times New Roman" panose="02020603050405020304" pitchFamily="18" charset="0"/>
              </a:rPr>
              <a:t>decentralized edge devices or servers </a:t>
            </a:r>
            <a:r>
              <a:rPr lang="en-US" dirty="0">
                <a:latin typeface="Times New Roman" panose="02020603050405020304" pitchFamily="18" charset="0"/>
                <a:cs typeface="Times New Roman" panose="02020603050405020304" pitchFamily="18" charset="0"/>
              </a:rPr>
              <a:t>holding local data samples, without exchanging them.</a:t>
            </a:r>
          </a:p>
          <a:p>
            <a:r>
              <a:rPr lang="en-US" dirty="0">
                <a:latin typeface="Times New Roman" panose="02020603050405020304" pitchFamily="18" charset="0"/>
                <a:cs typeface="Times New Roman" panose="02020603050405020304" pitchFamily="18" charset="0"/>
              </a:rPr>
              <a:t>Federated learning is used to train other machine learning algorithms by </a:t>
            </a:r>
            <a:r>
              <a:rPr lang="en-US" b="1" dirty="0">
                <a:latin typeface="Times New Roman" panose="02020603050405020304" pitchFamily="18" charset="0"/>
                <a:cs typeface="Times New Roman" panose="02020603050405020304" pitchFamily="18" charset="0"/>
              </a:rPr>
              <a:t>using multiple local datasets without exchanging data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allows companies to create a shared global model without putting training data in a central location.</a:t>
            </a:r>
          </a:p>
          <a:p>
            <a:pPr marL="0" indent="0">
              <a:buNone/>
            </a:pPr>
            <a:r>
              <a:rPr lang="en-US" sz="1200" dirty="0">
                <a:latin typeface="Times New Roman" panose="02020603050405020304" pitchFamily="18" charset="0"/>
                <a:cs typeface="Times New Roman" panose="02020603050405020304" pitchFamily="18" charset="0"/>
                <a:hlinkClick r:id="rId2"/>
              </a:rPr>
              <a:t>Reading more</a:t>
            </a:r>
            <a:endParaRPr lang="en-US" sz="1200" dirty="0">
              <a:latin typeface="Times New Roman" panose="02020603050405020304" pitchFamily="18" charset="0"/>
              <a:cs typeface="Times New Roman" panose="02020603050405020304" pitchFamily="18" charset="0"/>
            </a:endParaRPr>
          </a:p>
          <a:p>
            <a:pPr marL="0" indent="0">
              <a:buNone/>
            </a:pPr>
            <a:r>
              <a:rPr lang="en-CA" sz="1200" dirty="0">
                <a:latin typeface="Times New Roman" panose="02020603050405020304" pitchFamily="18" charset="0"/>
                <a:cs typeface="Times New Roman" panose="02020603050405020304" pitchFamily="18" charset="0"/>
                <a:hlinkClick r:id="rId3"/>
              </a:rPr>
              <a:t>Federated Learning</a:t>
            </a:r>
            <a:endParaRPr lang="en-CA" sz="1200" dirty="0">
              <a:latin typeface="Times New Roman" panose="02020603050405020304" pitchFamily="18" charset="0"/>
              <a:cs typeface="Times New Roman" panose="02020603050405020304" pitchFamily="18" charset="0"/>
            </a:endParaRPr>
          </a:p>
          <a:p>
            <a:pPr marL="0" indent="0">
              <a:buNone/>
            </a:pPr>
            <a:r>
              <a:rPr lang="en-CA" sz="1200" dirty="0">
                <a:latin typeface="Times New Roman" panose="02020603050405020304" pitchFamily="18" charset="0"/>
                <a:cs typeface="Times New Roman" panose="02020603050405020304" pitchFamily="18" charset="0"/>
                <a:hlinkClick r:id="rId4"/>
              </a:rPr>
              <a:t>GitHub Source</a:t>
            </a:r>
            <a:endParaRPr lang="en-CA"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0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374</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Deep Learning vs Reinforcement Learning vs Federated Learning  </vt:lpstr>
      <vt:lpstr>Deep Learning</vt:lpstr>
      <vt:lpstr>Reinforcement Learning</vt:lpstr>
      <vt:lpstr>Reinforcement Learning</vt:lpstr>
      <vt:lpstr>Federated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vs Reinforcement Learning vs Federated Learning  </dc:title>
  <dc:creator>Alireza Ghaffari</dc:creator>
  <cp:lastModifiedBy>Alireza Ghaffari</cp:lastModifiedBy>
  <cp:revision>1</cp:revision>
  <dcterms:created xsi:type="dcterms:W3CDTF">2022-05-20T12:59:03Z</dcterms:created>
  <dcterms:modified xsi:type="dcterms:W3CDTF">2022-05-20T13:37:15Z</dcterms:modified>
</cp:coreProperties>
</file>