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1" r:id="rId2"/>
    <p:sldId id="329" r:id="rId3"/>
    <p:sldId id="275" r:id="rId4"/>
    <p:sldId id="304" r:id="rId5"/>
    <p:sldId id="296" r:id="rId6"/>
    <p:sldId id="293" r:id="rId7"/>
    <p:sldId id="299" r:id="rId8"/>
    <p:sldId id="276" r:id="rId9"/>
    <p:sldId id="286" r:id="rId10"/>
    <p:sldId id="343" r:id="rId11"/>
    <p:sldId id="342" r:id="rId12"/>
    <p:sldId id="303" r:id="rId13"/>
    <p:sldId id="334" r:id="rId14"/>
    <p:sldId id="301" r:id="rId15"/>
    <p:sldId id="347" r:id="rId16"/>
    <p:sldId id="300" r:id="rId17"/>
    <p:sldId id="332" r:id="rId18"/>
    <p:sldId id="323" r:id="rId19"/>
    <p:sldId id="279" r:id="rId20"/>
    <p:sldId id="306" r:id="rId21"/>
    <p:sldId id="280" r:id="rId22"/>
    <p:sldId id="307" r:id="rId23"/>
    <p:sldId id="325" r:id="rId24"/>
    <p:sldId id="310" r:id="rId25"/>
    <p:sldId id="309" r:id="rId26"/>
    <p:sldId id="278" r:id="rId27"/>
    <p:sldId id="324" r:id="rId28"/>
    <p:sldId id="326" r:id="rId29"/>
    <p:sldId id="336" r:id="rId30"/>
    <p:sldId id="339" r:id="rId31"/>
    <p:sldId id="345" r:id="rId32"/>
    <p:sldId id="337" r:id="rId33"/>
    <p:sldId id="346"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hua Guo" initials="WG" lastIdx="2" clrIdx="0">
    <p:extLst>
      <p:ext uri="{19B8F6BF-5375-455C-9EA6-DF929625EA0E}">
        <p15:presenceInfo xmlns:p15="http://schemas.microsoft.com/office/powerpoint/2012/main" userId="S-1-5-21-9904700-311632837-1544898942-1673400" providerId="AD"/>
      </p:ext>
    </p:extLst>
  </p:cmAuthor>
  <p:cmAuthor id="2" name="Jennifer E. Falconer" initials="JEF" lastIdx="7" clrIdx="1">
    <p:extLst>
      <p:ext uri="{19B8F6BF-5375-455C-9EA6-DF929625EA0E}">
        <p15:presenceInfo xmlns:p15="http://schemas.microsoft.com/office/powerpoint/2012/main" userId="S-1-5-21-9904700-311632837-1544898942-18292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37" autoAdjust="0"/>
    <p:restoredTop sz="94660"/>
  </p:normalViewPr>
  <p:slideViewPr>
    <p:cSldViewPr snapToGrid="0">
      <p:cViewPr varScale="1">
        <p:scale>
          <a:sx n="96" d="100"/>
          <a:sy n="96" d="100"/>
        </p:scale>
        <p:origin x="9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9-02T18:17:39.332" idx="7">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689273-F5C2-48BA-9FC9-B40F827F64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9040E03-7AC1-4E78-9CE4-A1FC3A2BD56A}">
      <dgm:prSet phldrT="[Text]" custT="1"/>
      <dgm:spPr>
        <a:solidFill>
          <a:srgbClr val="00B050"/>
        </a:solidFill>
        <a:ln>
          <a:solidFill>
            <a:srgbClr val="00B050"/>
          </a:solidFill>
        </a:ln>
      </dgm:spPr>
      <dgm:t>
        <a:bodyPr/>
        <a:lstStyle/>
        <a:p>
          <a:r>
            <a:rPr lang="en-US" sz="1100" b="1" dirty="0" smtClean="0"/>
            <a:t>Chief Executive Officer</a:t>
          </a:r>
          <a:endParaRPr lang="en-US" sz="1100" b="1" dirty="0"/>
        </a:p>
      </dgm:t>
    </dgm:pt>
    <dgm:pt modelId="{ECF9DAE8-5346-4162-B4C5-1D940E6D67C2}" type="parTrans" cxnId="{7A11CB22-72A2-4FF2-ACC5-B5E761CC2E3B}">
      <dgm:prSet/>
      <dgm:spPr/>
      <dgm:t>
        <a:bodyPr/>
        <a:lstStyle/>
        <a:p>
          <a:endParaRPr lang="en-US"/>
        </a:p>
      </dgm:t>
    </dgm:pt>
    <dgm:pt modelId="{B5CD591A-94A3-4AE9-90E4-37D23F76405C}" type="sibTrans" cxnId="{7A11CB22-72A2-4FF2-ACC5-B5E761CC2E3B}">
      <dgm:prSet/>
      <dgm:spPr/>
      <dgm:t>
        <a:bodyPr/>
        <a:lstStyle/>
        <a:p>
          <a:endParaRPr lang="en-US"/>
        </a:p>
      </dgm:t>
    </dgm:pt>
    <dgm:pt modelId="{3FED6951-F861-4AF6-B74F-FE863A507547}">
      <dgm:prSet phldrT="[Text]"/>
      <dgm:spPr>
        <a:solidFill>
          <a:srgbClr val="0070C0"/>
        </a:solidFill>
        <a:ln>
          <a:solidFill>
            <a:srgbClr val="0070C0"/>
          </a:solidFill>
        </a:ln>
      </dgm:spPr>
      <dgm:t>
        <a:bodyPr/>
        <a:lstStyle/>
        <a:p>
          <a:r>
            <a:rPr lang="en-US" b="1" dirty="0" smtClean="0"/>
            <a:t>Wholesale Banking</a:t>
          </a:r>
          <a:endParaRPr lang="en-US" b="1" dirty="0"/>
        </a:p>
      </dgm:t>
    </dgm:pt>
    <dgm:pt modelId="{A8277552-5BC4-4747-A694-8DD309DA6CE0}" type="parTrans" cxnId="{E0DDFEC9-C4FF-4AC1-B9DE-0EE4495FF5E8}">
      <dgm:prSet/>
      <dgm:spPr>
        <a:solidFill>
          <a:srgbClr val="0070C0"/>
        </a:solidFill>
        <a:ln>
          <a:solidFill>
            <a:srgbClr val="0070C0"/>
          </a:solidFill>
        </a:ln>
      </dgm:spPr>
      <dgm:t>
        <a:bodyPr/>
        <a:lstStyle/>
        <a:p>
          <a:endParaRPr lang="en-US"/>
        </a:p>
      </dgm:t>
    </dgm:pt>
    <dgm:pt modelId="{5BB30E1D-51BE-4C7D-81DE-F024C5B2BEDF}" type="sibTrans" cxnId="{E0DDFEC9-C4FF-4AC1-B9DE-0EE4495FF5E8}">
      <dgm:prSet/>
      <dgm:spPr/>
      <dgm:t>
        <a:bodyPr/>
        <a:lstStyle/>
        <a:p>
          <a:endParaRPr lang="en-US"/>
        </a:p>
      </dgm:t>
    </dgm:pt>
    <dgm:pt modelId="{C692EB54-9EF4-4310-A111-116B5EA0484F}">
      <dgm:prSet phldrT="[Text]"/>
      <dgm:spPr>
        <a:solidFill>
          <a:srgbClr val="0070C0"/>
        </a:solidFill>
        <a:ln>
          <a:solidFill>
            <a:srgbClr val="0070C0"/>
          </a:solidFill>
        </a:ln>
      </dgm:spPr>
      <dgm:t>
        <a:bodyPr/>
        <a:lstStyle/>
        <a:p>
          <a:r>
            <a:rPr lang="en-US" b="1" dirty="0" smtClean="0"/>
            <a:t>Retail Banking</a:t>
          </a:r>
          <a:endParaRPr lang="en-US" b="1" dirty="0"/>
        </a:p>
      </dgm:t>
    </dgm:pt>
    <dgm:pt modelId="{6D6B5081-BA1F-46E5-9764-6891E6D66EA7}" type="parTrans" cxnId="{EB558F33-F92D-4DD1-8DAD-2676D1C9F750}">
      <dgm:prSet/>
      <dgm:spPr>
        <a:solidFill>
          <a:srgbClr val="0070C0"/>
        </a:solidFill>
        <a:ln>
          <a:solidFill>
            <a:srgbClr val="0070C0"/>
          </a:solidFill>
        </a:ln>
      </dgm:spPr>
      <dgm:t>
        <a:bodyPr/>
        <a:lstStyle/>
        <a:p>
          <a:endParaRPr lang="en-US"/>
        </a:p>
      </dgm:t>
    </dgm:pt>
    <dgm:pt modelId="{26CBC087-493F-469B-B6A7-AE5CDB8139F4}" type="sibTrans" cxnId="{EB558F33-F92D-4DD1-8DAD-2676D1C9F750}">
      <dgm:prSet/>
      <dgm:spPr/>
      <dgm:t>
        <a:bodyPr/>
        <a:lstStyle/>
        <a:p>
          <a:endParaRPr lang="en-US"/>
        </a:p>
      </dgm:t>
    </dgm:pt>
    <dgm:pt modelId="{C02C2D20-8CD0-4631-83D8-7E0C010A5AEA}">
      <dgm:prSet phldrT="[Text]"/>
      <dgm:spPr>
        <a:solidFill>
          <a:srgbClr val="0070C0"/>
        </a:solidFill>
        <a:ln>
          <a:solidFill>
            <a:srgbClr val="0070C0"/>
          </a:solidFill>
        </a:ln>
      </dgm:spPr>
      <dgm:t>
        <a:bodyPr/>
        <a:lstStyle/>
        <a:p>
          <a:r>
            <a:rPr lang="en-US" b="1" dirty="0" smtClean="0"/>
            <a:t>Asset Management</a:t>
          </a:r>
          <a:endParaRPr lang="en-US" b="1" dirty="0"/>
        </a:p>
      </dgm:t>
    </dgm:pt>
    <dgm:pt modelId="{F4ED6BBF-68B3-40EF-80DF-8F90DB26E3E8}" type="parTrans" cxnId="{D150DEC6-DE00-4E45-8DF3-0F7E5E6C8346}">
      <dgm:prSet/>
      <dgm:spPr>
        <a:ln>
          <a:solidFill>
            <a:srgbClr val="0070C0"/>
          </a:solidFill>
        </a:ln>
      </dgm:spPr>
      <dgm:t>
        <a:bodyPr/>
        <a:lstStyle/>
        <a:p>
          <a:endParaRPr lang="en-US"/>
        </a:p>
      </dgm:t>
    </dgm:pt>
    <dgm:pt modelId="{2C98F8D2-7CBA-470B-B869-7AD8554AB330}" type="sibTrans" cxnId="{D150DEC6-DE00-4E45-8DF3-0F7E5E6C8346}">
      <dgm:prSet/>
      <dgm:spPr/>
      <dgm:t>
        <a:bodyPr/>
        <a:lstStyle/>
        <a:p>
          <a:endParaRPr lang="en-US"/>
        </a:p>
      </dgm:t>
    </dgm:pt>
    <dgm:pt modelId="{D5300953-71EC-4808-B387-6305714BD420}">
      <dgm:prSet custT="1"/>
      <dgm:spPr>
        <a:solidFill>
          <a:srgbClr val="0070C0"/>
        </a:solidFill>
        <a:ln>
          <a:solidFill>
            <a:srgbClr val="0070C0"/>
          </a:solidFill>
        </a:ln>
      </dgm:spPr>
      <dgm:t>
        <a:bodyPr/>
        <a:lstStyle/>
        <a:p>
          <a:r>
            <a:rPr lang="en-US" sz="1000" b="1" i="1" dirty="0" smtClean="0"/>
            <a:t>Other Businesses</a:t>
          </a:r>
          <a:endParaRPr lang="en-US" sz="1000" b="1" i="1" dirty="0"/>
        </a:p>
      </dgm:t>
    </dgm:pt>
    <dgm:pt modelId="{56A7264D-21ED-496F-86EB-45566C00CF46}" type="parTrans" cxnId="{5AA58F7D-876B-4248-A818-63A1B52C1C3C}">
      <dgm:prSet/>
      <dgm:spPr>
        <a:solidFill>
          <a:srgbClr val="0070C0"/>
        </a:solidFill>
        <a:ln>
          <a:solidFill>
            <a:srgbClr val="0070C0"/>
          </a:solidFill>
        </a:ln>
      </dgm:spPr>
      <dgm:t>
        <a:bodyPr/>
        <a:lstStyle/>
        <a:p>
          <a:endParaRPr lang="en-US"/>
        </a:p>
      </dgm:t>
    </dgm:pt>
    <dgm:pt modelId="{CE13907F-816B-4394-83B8-BFAF8C266CD9}" type="sibTrans" cxnId="{5AA58F7D-876B-4248-A818-63A1B52C1C3C}">
      <dgm:prSet/>
      <dgm:spPr/>
      <dgm:t>
        <a:bodyPr/>
        <a:lstStyle/>
        <a:p>
          <a:endParaRPr lang="en-US"/>
        </a:p>
      </dgm:t>
    </dgm:pt>
    <dgm:pt modelId="{1891C169-2BA0-4826-9A98-79EEFD20AF8F}">
      <dgm:prSet custT="1"/>
      <dgm:spPr/>
      <dgm:t>
        <a:bodyPr/>
        <a:lstStyle/>
        <a:p>
          <a:r>
            <a:rPr lang="en-US" sz="1200" b="1" dirty="0" smtClean="0"/>
            <a:t>Independent Risk Organization</a:t>
          </a:r>
          <a:endParaRPr lang="en-US" sz="1200" b="1" dirty="0"/>
        </a:p>
      </dgm:t>
    </dgm:pt>
    <dgm:pt modelId="{A8BD0756-A80C-4F81-9B53-DDABB219FC16}" type="parTrans" cxnId="{EF658684-FF46-48FA-BE55-4EA9EB08B1D4}">
      <dgm:prSet/>
      <dgm:spPr>
        <a:ln>
          <a:solidFill>
            <a:schemeClr val="accent1"/>
          </a:solidFill>
        </a:ln>
      </dgm:spPr>
      <dgm:t>
        <a:bodyPr/>
        <a:lstStyle/>
        <a:p>
          <a:endParaRPr lang="en-US"/>
        </a:p>
      </dgm:t>
    </dgm:pt>
    <dgm:pt modelId="{4F492B05-9415-400B-B59A-C845694C4C2A}" type="sibTrans" cxnId="{EF658684-FF46-48FA-BE55-4EA9EB08B1D4}">
      <dgm:prSet/>
      <dgm:spPr/>
      <dgm:t>
        <a:bodyPr/>
        <a:lstStyle/>
        <a:p>
          <a:endParaRPr lang="en-US"/>
        </a:p>
      </dgm:t>
    </dgm:pt>
    <dgm:pt modelId="{C99E62A1-3BEC-4E28-81F5-7D68E4417F78}">
      <dgm:prSet custT="1"/>
      <dgm:spPr>
        <a:solidFill>
          <a:schemeClr val="accent2">
            <a:lumMod val="75000"/>
          </a:schemeClr>
        </a:solidFill>
      </dgm:spPr>
      <dgm:t>
        <a:bodyPr/>
        <a:lstStyle/>
        <a:p>
          <a:r>
            <a:rPr lang="en-US" sz="1100" b="1" dirty="0" smtClean="0"/>
            <a:t>Internal Audit</a:t>
          </a:r>
          <a:endParaRPr lang="en-US" sz="1100" b="1" dirty="0"/>
        </a:p>
      </dgm:t>
    </dgm:pt>
    <dgm:pt modelId="{0A4E7FF5-6B1D-4DBD-BD8C-6AEAF933210C}" type="parTrans" cxnId="{728F85B4-7222-441C-B5DF-8ECE8224D1BC}">
      <dgm:prSet/>
      <dgm:spPr/>
      <dgm:t>
        <a:bodyPr/>
        <a:lstStyle/>
        <a:p>
          <a:endParaRPr lang="en-US"/>
        </a:p>
      </dgm:t>
    </dgm:pt>
    <dgm:pt modelId="{E462C978-0C71-4A30-98D4-6A4D9C651F62}" type="sibTrans" cxnId="{728F85B4-7222-441C-B5DF-8ECE8224D1BC}">
      <dgm:prSet/>
      <dgm:spPr/>
      <dgm:t>
        <a:bodyPr/>
        <a:lstStyle/>
        <a:p>
          <a:endParaRPr lang="en-US"/>
        </a:p>
      </dgm:t>
    </dgm:pt>
    <dgm:pt modelId="{61ACB112-646F-4930-9572-918B126BEF26}">
      <dgm:prSet custT="1"/>
      <dgm:spPr>
        <a:solidFill>
          <a:srgbClr val="00B050"/>
        </a:solidFill>
        <a:ln>
          <a:solidFill>
            <a:srgbClr val="00B050"/>
          </a:solidFill>
        </a:ln>
      </dgm:spPr>
      <dgm:t>
        <a:bodyPr/>
        <a:lstStyle/>
        <a:p>
          <a:r>
            <a:rPr lang="en-US" sz="1100" b="1" dirty="0" smtClean="0"/>
            <a:t>Board of Directors</a:t>
          </a:r>
          <a:endParaRPr lang="en-US" sz="1100" b="1" dirty="0"/>
        </a:p>
      </dgm:t>
    </dgm:pt>
    <dgm:pt modelId="{CACBDC68-2131-4670-9930-8B66CC4E79DD}" type="parTrans" cxnId="{6917E1A6-4EFF-4D91-9F32-AF9A484E60BF}">
      <dgm:prSet/>
      <dgm:spPr/>
      <dgm:t>
        <a:bodyPr/>
        <a:lstStyle/>
        <a:p>
          <a:endParaRPr lang="en-US"/>
        </a:p>
      </dgm:t>
    </dgm:pt>
    <dgm:pt modelId="{103545CF-A1DD-414F-BE87-1EC761270027}" type="sibTrans" cxnId="{6917E1A6-4EFF-4D91-9F32-AF9A484E60BF}">
      <dgm:prSet/>
      <dgm:spPr/>
      <dgm:t>
        <a:bodyPr/>
        <a:lstStyle/>
        <a:p>
          <a:endParaRPr lang="en-US"/>
        </a:p>
      </dgm:t>
    </dgm:pt>
    <dgm:pt modelId="{9E385805-A571-440F-822F-C0A5DFD3562F}">
      <dgm:prSet custT="1"/>
      <dgm:spPr>
        <a:solidFill>
          <a:schemeClr val="accent1"/>
        </a:solidFill>
      </dgm:spPr>
      <dgm:t>
        <a:bodyPr/>
        <a:lstStyle/>
        <a:p>
          <a:pPr algn="l"/>
          <a:r>
            <a:rPr lang="en-US" sz="1000" b="1" i="0" dirty="0" smtClean="0">
              <a:solidFill>
                <a:schemeClr val="bg1"/>
              </a:solidFill>
            </a:rPr>
            <a:t>	</a:t>
          </a:r>
          <a:r>
            <a:rPr lang="en-US" sz="900" b="1" i="0" dirty="0" smtClean="0">
              <a:solidFill>
                <a:schemeClr val="bg1"/>
              </a:solidFill>
            </a:rPr>
            <a:t>* Liquidity Risk</a:t>
          </a:r>
        </a:p>
        <a:p>
          <a:pPr algn="l"/>
          <a:r>
            <a:rPr lang="en-US" sz="900" b="1" i="0" dirty="0" smtClean="0">
              <a:solidFill>
                <a:schemeClr val="bg1"/>
              </a:solidFill>
            </a:rPr>
            <a:t>	* Credit Risk</a:t>
          </a:r>
        </a:p>
        <a:p>
          <a:pPr algn="l"/>
          <a:r>
            <a:rPr lang="en-US" sz="900" b="1" i="0" dirty="0" smtClean="0">
              <a:solidFill>
                <a:schemeClr val="bg1"/>
              </a:solidFill>
            </a:rPr>
            <a:t>	* Interest Rate Risk</a:t>
          </a:r>
        </a:p>
        <a:p>
          <a:pPr algn="l"/>
          <a:r>
            <a:rPr lang="en-US" sz="900" b="1" i="0" dirty="0" smtClean="0">
              <a:solidFill>
                <a:schemeClr val="bg1"/>
              </a:solidFill>
            </a:rPr>
            <a:t>	* Price Risk</a:t>
          </a:r>
        </a:p>
        <a:p>
          <a:pPr algn="l"/>
          <a:r>
            <a:rPr lang="en-US" sz="900" b="1" i="0" dirty="0" smtClean="0">
              <a:solidFill>
                <a:schemeClr val="bg1"/>
              </a:solidFill>
            </a:rPr>
            <a:t>	* Operational Risk</a:t>
          </a:r>
        </a:p>
        <a:p>
          <a:pPr algn="l"/>
          <a:r>
            <a:rPr lang="en-US" sz="900" b="1" i="0" dirty="0" smtClean="0">
              <a:solidFill>
                <a:schemeClr val="bg1"/>
              </a:solidFill>
            </a:rPr>
            <a:t>	* Compliance Risk</a:t>
          </a:r>
        </a:p>
        <a:p>
          <a:pPr algn="l"/>
          <a:r>
            <a:rPr lang="en-US" sz="900" b="1" i="0" dirty="0" smtClean="0">
              <a:solidFill>
                <a:schemeClr val="bg1"/>
              </a:solidFill>
            </a:rPr>
            <a:t>	* Strategic Risk</a:t>
          </a:r>
        </a:p>
        <a:p>
          <a:pPr algn="l"/>
          <a:r>
            <a:rPr lang="en-US" sz="900" b="1" i="0" dirty="0" smtClean="0">
              <a:solidFill>
                <a:schemeClr val="bg1"/>
              </a:solidFill>
            </a:rPr>
            <a:t>	* Reputation Risk</a:t>
          </a:r>
          <a:endParaRPr lang="en-US" sz="900" b="1" i="0" dirty="0">
            <a:solidFill>
              <a:schemeClr val="bg1"/>
            </a:solidFill>
          </a:endParaRPr>
        </a:p>
      </dgm:t>
    </dgm:pt>
    <dgm:pt modelId="{7E59F53D-51F0-40FD-8DB9-93DDF9863E6D}" type="parTrans" cxnId="{0DE85A61-F121-4FEA-B777-590B3AFDE57B}">
      <dgm:prSet/>
      <dgm:spPr>
        <a:solidFill>
          <a:schemeClr val="accent1"/>
        </a:solidFill>
        <a:ln>
          <a:solidFill>
            <a:schemeClr val="accent1"/>
          </a:solidFill>
        </a:ln>
      </dgm:spPr>
      <dgm:t>
        <a:bodyPr/>
        <a:lstStyle/>
        <a:p>
          <a:endParaRPr lang="en-US"/>
        </a:p>
      </dgm:t>
    </dgm:pt>
    <dgm:pt modelId="{9CB22BA4-0B83-437D-9638-7D8580FDB608}" type="sibTrans" cxnId="{0DE85A61-F121-4FEA-B777-590B3AFDE57B}">
      <dgm:prSet/>
      <dgm:spPr/>
      <dgm:t>
        <a:bodyPr/>
        <a:lstStyle/>
        <a:p>
          <a:endParaRPr lang="en-US"/>
        </a:p>
      </dgm:t>
    </dgm:pt>
    <dgm:pt modelId="{B532C237-4DE9-44CC-846B-D6BA55A0D40E}" type="pres">
      <dgm:prSet presAssocID="{E8689273-F5C2-48BA-9FC9-B40F827F6439}" presName="hierChild1" presStyleCnt="0">
        <dgm:presLayoutVars>
          <dgm:orgChart val="1"/>
          <dgm:chPref val="1"/>
          <dgm:dir/>
          <dgm:animOne val="branch"/>
          <dgm:animLvl val="lvl"/>
          <dgm:resizeHandles/>
        </dgm:presLayoutVars>
      </dgm:prSet>
      <dgm:spPr/>
      <dgm:t>
        <a:bodyPr/>
        <a:lstStyle/>
        <a:p>
          <a:endParaRPr lang="en-US"/>
        </a:p>
      </dgm:t>
    </dgm:pt>
    <dgm:pt modelId="{8D3A9B85-8272-4683-A3BA-67FE851E6CDF}" type="pres">
      <dgm:prSet presAssocID="{61ACB112-646F-4930-9572-918B126BEF26}" presName="hierRoot1" presStyleCnt="0">
        <dgm:presLayoutVars>
          <dgm:hierBranch val="init"/>
        </dgm:presLayoutVars>
      </dgm:prSet>
      <dgm:spPr/>
    </dgm:pt>
    <dgm:pt modelId="{DA24C801-D048-4A3A-B657-04090F759742}" type="pres">
      <dgm:prSet presAssocID="{61ACB112-646F-4930-9572-918B126BEF26}" presName="rootComposite1" presStyleCnt="0"/>
      <dgm:spPr/>
    </dgm:pt>
    <dgm:pt modelId="{51E5D3A6-111E-46CC-8305-49B0887275B7}" type="pres">
      <dgm:prSet presAssocID="{61ACB112-646F-4930-9572-918B126BEF26}" presName="rootText1" presStyleLbl="node0" presStyleIdx="0" presStyleCnt="2" custScaleX="100705" custScaleY="40572" custLinFactX="10154" custLinFactNeighborX="100000" custLinFactNeighborY="-10727">
        <dgm:presLayoutVars>
          <dgm:chPref val="3"/>
        </dgm:presLayoutVars>
      </dgm:prSet>
      <dgm:spPr/>
      <dgm:t>
        <a:bodyPr/>
        <a:lstStyle/>
        <a:p>
          <a:endParaRPr lang="en-US"/>
        </a:p>
      </dgm:t>
    </dgm:pt>
    <dgm:pt modelId="{6378CC80-3775-43ED-918B-5D4D65311BEC}" type="pres">
      <dgm:prSet presAssocID="{61ACB112-646F-4930-9572-918B126BEF26}" presName="rootConnector1" presStyleLbl="node1" presStyleIdx="0" presStyleCnt="0"/>
      <dgm:spPr/>
      <dgm:t>
        <a:bodyPr/>
        <a:lstStyle/>
        <a:p>
          <a:endParaRPr lang="en-US"/>
        </a:p>
      </dgm:t>
    </dgm:pt>
    <dgm:pt modelId="{0C47470C-E22E-4BAF-9B9E-D9618974A478}" type="pres">
      <dgm:prSet presAssocID="{61ACB112-646F-4930-9572-918B126BEF26}" presName="hierChild2" presStyleCnt="0"/>
      <dgm:spPr/>
    </dgm:pt>
    <dgm:pt modelId="{D1DFD50C-DA70-41A8-BEFD-03BE2420067F}" type="pres">
      <dgm:prSet presAssocID="{61ACB112-646F-4930-9572-918B126BEF26}" presName="hierChild3" presStyleCnt="0"/>
      <dgm:spPr/>
    </dgm:pt>
    <dgm:pt modelId="{8D33E1FA-70F2-44D2-9D20-BC3B5F7C84D7}" type="pres">
      <dgm:prSet presAssocID="{99040E03-7AC1-4E78-9CE4-A1FC3A2BD56A}" presName="hierRoot1" presStyleCnt="0">
        <dgm:presLayoutVars>
          <dgm:hierBranch val="init"/>
        </dgm:presLayoutVars>
      </dgm:prSet>
      <dgm:spPr/>
    </dgm:pt>
    <dgm:pt modelId="{706D9292-A041-4714-9614-9406B44A3E20}" type="pres">
      <dgm:prSet presAssocID="{99040E03-7AC1-4E78-9CE4-A1FC3A2BD56A}" presName="rootComposite1" presStyleCnt="0"/>
      <dgm:spPr/>
    </dgm:pt>
    <dgm:pt modelId="{43697183-0C71-46BF-A0E0-2D6B9245AEE5}" type="pres">
      <dgm:prSet presAssocID="{99040E03-7AC1-4E78-9CE4-A1FC3A2BD56A}" presName="rootText1" presStyleLbl="node0" presStyleIdx="1" presStyleCnt="2" custScaleX="89201" custScaleY="44312" custLinFactNeighborX="-5789" custLinFactNeighborY="44210">
        <dgm:presLayoutVars>
          <dgm:chPref val="3"/>
        </dgm:presLayoutVars>
      </dgm:prSet>
      <dgm:spPr/>
      <dgm:t>
        <a:bodyPr/>
        <a:lstStyle/>
        <a:p>
          <a:endParaRPr lang="en-US"/>
        </a:p>
      </dgm:t>
    </dgm:pt>
    <dgm:pt modelId="{971357A2-9D83-4B5E-94B0-CE2668D7E151}" type="pres">
      <dgm:prSet presAssocID="{99040E03-7AC1-4E78-9CE4-A1FC3A2BD56A}" presName="rootConnector1" presStyleLbl="node1" presStyleIdx="0" presStyleCnt="0"/>
      <dgm:spPr/>
      <dgm:t>
        <a:bodyPr/>
        <a:lstStyle/>
        <a:p>
          <a:endParaRPr lang="en-US"/>
        </a:p>
      </dgm:t>
    </dgm:pt>
    <dgm:pt modelId="{55F6116C-665C-4F11-9F16-D1F9AC47130E}" type="pres">
      <dgm:prSet presAssocID="{99040E03-7AC1-4E78-9CE4-A1FC3A2BD56A}" presName="hierChild2" presStyleCnt="0"/>
      <dgm:spPr/>
    </dgm:pt>
    <dgm:pt modelId="{87EBFA1D-CF01-465B-A4C6-E3CEE8A3B5D6}" type="pres">
      <dgm:prSet presAssocID="{A8277552-5BC4-4747-A694-8DD309DA6CE0}" presName="Name37" presStyleLbl="parChTrans1D2" presStyleIdx="0" presStyleCnt="6"/>
      <dgm:spPr/>
      <dgm:t>
        <a:bodyPr/>
        <a:lstStyle/>
        <a:p>
          <a:endParaRPr lang="en-US"/>
        </a:p>
      </dgm:t>
    </dgm:pt>
    <dgm:pt modelId="{F79A4A72-D394-48FE-99AD-3981E2531199}" type="pres">
      <dgm:prSet presAssocID="{3FED6951-F861-4AF6-B74F-FE863A507547}" presName="hierRoot2" presStyleCnt="0">
        <dgm:presLayoutVars>
          <dgm:hierBranch val="init"/>
        </dgm:presLayoutVars>
      </dgm:prSet>
      <dgm:spPr/>
    </dgm:pt>
    <dgm:pt modelId="{AD2E6754-FD78-4B4F-B190-2E6451683788}" type="pres">
      <dgm:prSet presAssocID="{3FED6951-F861-4AF6-B74F-FE863A507547}" presName="rootComposite" presStyleCnt="0"/>
      <dgm:spPr/>
    </dgm:pt>
    <dgm:pt modelId="{43509509-DDBD-4E34-AEBC-1E4BD72DA47F}" type="pres">
      <dgm:prSet presAssocID="{3FED6951-F861-4AF6-B74F-FE863A507547}" presName="rootText" presStyleLbl="node2" presStyleIdx="0" presStyleCnt="6" custScaleX="55654" custScaleY="232801" custLinFactNeighborX="8264" custLinFactNeighborY="38132">
        <dgm:presLayoutVars>
          <dgm:chPref val="3"/>
        </dgm:presLayoutVars>
      </dgm:prSet>
      <dgm:spPr/>
      <dgm:t>
        <a:bodyPr/>
        <a:lstStyle/>
        <a:p>
          <a:endParaRPr lang="en-US"/>
        </a:p>
      </dgm:t>
    </dgm:pt>
    <dgm:pt modelId="{DDD21250-72AB-4365-B659-F263A63F526F}" type="pres">
      <dgm:prSet presAssocID="{3FED6951-F861-4AF6-B74F-FE863A507547}" presName="rootConnector" presStyleLbl="node2" presStyleIdx="0" presStyleCnt="6"/>
      <dgm:spPr/>
      <dgm:t>
        <a:bodyPr/>
        <a:lstStyle/>
        <a:p>
          <a:endParaRPr lang="en-US"/>
        </a:p>
      </dgm:t>
    </dgm:pt>
    <dgm:pt modelId="{10B4B9F6-FA71-4082-B6B7-3C3EE7F4BF0E}" type="pres">
      <dgm:prSet presAssocID="{3FED6951-F861-4AF6-B74F-FE863A507547}" presName="hierChild4" presStyleCnt="0"/>
      <dgm:spPr/>
    </dgm:pt>
    <dgm:pt modelId="{86439065-4587-40EE-8B59-A82943B96A8C}" type="pres">
      <dgm:prSet presAssocID="{3FED6951-F861-4AF6-B74F-FE863A507547}" presName="hierChild5" presStyleCnt="0"/>
      <dgm:spPr/>
    </dgm:pt>
    <dgm:pt modelId="{4C972C77-6C12-42FD-B3DF-7F31AFFF4F8B}" type="pres">
      <dgm:prSet presAssocID="{6D6B5081-BA1F-46E5-9764-6891E6D66EA7}" presName="Name37" presStyleLbl="parChTrans1D2" presStyleIdx="1" presStyleCnt="6"/>
      <dgm:spPr/>
      <dgm:t>
        <a:bodyPr/>
        <a:lstStyle/>
        <a:p>
          <a:endParaRPr lang="en-US"/>
        </a:p>
      </dgm:t>
    </dgm:pt>
    <dgm:pt modelId="{FF778839-6EB1-48FC-AA0D-81B68ABE768C}" type="pres">
      <dgm:prSet presAssocID="{C692EB54-9EF4-4310-A111-116B5EA0484F}" presName="hierRoot2" presStyleCnt="0">
        <dgm:presLayoutVars>
          <dgm:hierBranch val="init"/>
        </dgm:presLayoutVars>
      </dgm:prSet>
      <dgm:spPr/>
    </dgm:pt>
    <dgm:pt modelId="{DFC1E350-5B69-4C71-B059-4502C82ABFC2}" type="pres">
      <dgm:prSet presAssocID="{C692EB54-9EF4-4310-A111-116B5EA0484F}" presName="rootComposite" presStyleCnt="0"/>
      <dgm:spPr/>
    </dgm:pt>
    <dgm:pt modelId="{7B3F6876-0CFC-4558-A070-95C34BA4D157}" type="pres">
      <dgm:prSet presAssocID="{C692EB54-9EF4-4310-A111-116B5EA0484F}" presName="rootText" presStyleLbl="node2" presStyleIdx="1" presStyleCnt="6" custScaleX="55654" custScaleY="232801" custLinFactNeighborX="-10717" custLinFactNeighborY="38213">
        <dgm:presLayoutVars>
          <dgm:chPref val="3"/>
        </dgm:presLayoutVars>
      </dgm:prSet>
      <dgm:spPr/>
      <dgm:t>
        <a:bodyPr/>
        <a:lstStyle/>
        <a:p>
          <a:endParaRPr lang="en-US"/>
        </a:p>
      </dgm:t>
    </dgm:pt>
    <dgm:pt modelId="{C0A61EC1-0CAA-4544-84FD-35E9E37262EB}" type="pres">
      <dgm:prSet presAssocID="{C692EB54-9EF4-4310-A111-116B5EA0484F}" presName="rootConnector" presStyleLbl="node2" presStyleIdx="1" presStyleCnt="6"/>
      <dgm:spPr/>
      <dgm:t>
        <a:bodyPr/>
        <a:lstStyle/>
        <a:p>
          <a:endParaRPr lang="en-US"/>
        </a:p>
      </dgm:t>
    </dgm:pt>
    <dgm:pt modelId="{FEC9BC41-02F6-4844-8722-6258A4BDAB5B}" type="pres">
      <dgm:prSet presAssocID="{C692EB54-9EF4-4310-A111-116B5EA0484F}" presName="hierChild4" presStyleCnt="0"/>
      <dgm:spPr/>
    </dgm:pt>
    <dgm:pt modelId="{88B0947E-940D-45C3-BE7D-151631B48A83}" type="pres">
      <dgm:prSet presAssocID="{C692EB54-9EF4-4310-A111-116B5EA0484F}" presName="hierChild5" presStyleCnt="0"/>
      <dgm:spPr/>
    </dgm:pt>
    <dgm:pt modelId="{1FA2794C-A74A-4FC0-8AC2-077BE916E152}" type="pres">
      <dgm:prSet presAssocID="{F4ED6BBF-68B3-40EF-80DF-8F90DB26E3E8}" presName="Name37" presStyleLbl="parChTrans1D2" presStyleIdx="2" presStyleCnt="6"/>
      <dgm:spPr/>
      <dgm:t>
        <a:bodyPr/>
        <a:lstStyle/>
        <a:p>
          <a:endParaRPr lang="en-US"/>
        </a:p>
      </dgm:t>
    </dgm:pt>
    <dgm:pt modelId="{53E2AA2E-349E-4A8B-AD6E-B32BFEBC8F8E}" type="pres">
      <dgm:prSet presAssocID="{C02C2D20-8CD0-4631-83D8-7E0C010A5AEA}" presName="hierRoot2" presStyleCnt="0">
        <dgm:presLayoutVars>
          <dgm:hierBranch val="init"/>
        </dgm:presLayoutVars>
      </dgm:prSet>
      <dgm:spPr/>
    </dgm:pt>
    <dgm:pt modelId="{60C86074-3432-4AC3-AD39-62E8D7C33D09}" type="pres">
      <dgm:prSet presAssocID="{C02C2D20-8CD0-4631-83D8-7E0C010A5AEA}" presName="rootComposite" presStyleCnt="0"/>
      <dgm:spPr/>
    </dgm:pt>
    <dgm:pt modelId="{95AC1E1B-34F8-495B-A7E8-28BBB2717EC8}" type="pres">
      <dgm:prSet presAssocID="{C02C2D20-8CD0-4631-83D8-7E0C010A5AEA}" presName="rootText" presStyleLbl="node2" presStyleIdx="2" presStyleCnt="6" custScaleX="55654" custScaleY="232800" custLinFactNeighborX="-29181" custLinFactNeighborY="37969">
        <dgm:presLayoutVars>
          <dgm:chPref val="3"/>
        </dgm:presLayoutVars>
      </dgm:prSet>
      <dgm:spPr/>
      <dgm:t>
        <a:bodyPr/>
        <a:lstStyle/>
        <a:p>
          <a:endParaRPr lang="en-US"/>
        </a:p>
      </dgm:t>
    </dgm:pt>
    <dgm:pt modelId="{2D5332D9-BD65-4208-A27B-B704301FDFCF}" type="pres">
      <dgm:prSet presAssocID="{C02C2D20-8CD0-4631-83D8-7E0C010A5AEA}" presName="rootConnector" presStyleLbl="node2" presStyleIdx="2" presStyleCnt="6"/>
      <dgm:spPr/>
      <dgm:t>
        <a:bodyPr/>
        <a:lstStyle/>
        <a:p>
          <a:endParaRPr lang="en-US"/>
        </a:p>
      </dgm:t>
    </dgm:pt>
    <dgm:pt modelId="{B6C77158-8991-46E1-8FCA-B506A4D5B2EC}" type="pres">
      <dgm:prSet presAssocID="{C02C2D20-8CD0-4631-83D8-7E0C010A5AEA}" presName="hierChild4" presStyleCnt="0"/>
      <dgm:spPr/>
    </dgm:pt>
    <dgm:pt modelId="{60A3FDFD-F756-4569-8798-138BBDFAFB58}" type="pres">
      <dgm:prSet presAssocID="{C02C2D20-8CD0-4631-83D8-7E0C010A5AEA}" presName="hierChild5" presStyleCnt="0"/>
      <dgm:spPr/>
    </dgm:pt>
    <dgm:pt modelId="{78154EA7-6976-4B19-89DC-8D0B7E6210D2}" type="pres">
      <dgm:prSet presAssocID="{56A7264D-21ED-496F-86EB-45566C00CF46}" presName="Name37" presStyleLbl="parChTrans1D2" presStyleIdx="3" presStyleCnt="6"/>
      <dgm:spPr/>
      <dgm:t>
        <a:bodyPr/>
        <a:lstStyle/>
        <a:p>
          <a:endParaRPr lang="en-US"/>
        </a:p>
      </dgm:t>
    </dgm:pt>
    <dgm:pt modelId="{2CF183A5-AF3C-4DF8-B85B-89174876D9D6}" type="pres">
      <dgm:prSet presAssocID="{D5300953-71EC-4808-B387-6305714BD420}" presName="hierRoot2" presStyleCnt="0">
        <dgm:presLayoutVars>
          <dgm:hierBranch val="init"/>
        </dgm:presLayoutVars>
      </dgm:prSet>
      <dgm:spPr/>
    </dgm:pt>
    <dgm:pt modelId="{54C9C96A-A91E-4567-B8BB-1530D216B2DD}" type="pres">
      <dgm:prSet presAssocID="{D5300953-71EC-4808-B387-6305714BD420}" presName="rootComposite" presStyleCnt="0"/>
      <dgm:spPr/>
    </dgm:pt>
    <dgm:pt modelId="{0769F593-B18B-43E0-BE0C-717BAA62A0E8}" type="pres">
      <dgm:prSet presAssocID="{D5300953-71EC-4808-B387-6305714BD420}" presName="rootText" presStyleLbl="node2" presStyleIdx="3" presStyleCnt="6" custScaleX="55654" custScaleY="232801" custLinFactNeighborX="-28557" custLinFactNeighborY="38213">
        <dgm:presLayoutVars>
          <dgm:chPref val="3"/>
        </dgm:presLayoutVars>
      </dgm:prSet>
      <dgm:spPr/>
      <dgm:t>
        <a:bodyPr/>
        <a:lstStyle/>
        <a:p>
          <a:endParaRPr lang="en-US"/>
        </a:p>
      </dgm:t>
    </dgm:pt>
    <dgm:pt modelId="{1A7D5E06-286D-443C-84F6-F3C9646374CF}" type="pres">
      <dgm:prSet presAssocID="{D5300953-71EC-4808-B387-6305714BD420}" presName="rootConnector" presStyleLbl="node2" presStyleIdx="3" presStyleCnt="6"/>
      <dgm:spPr/>
      <dgm:t>
        <a:bodyPr/>
        <a:lstStyle/>
        <a:p>
          <a:endParaRPr lang="en-US"/>
        </a:p>
      </dgm:t>
    </dgm:pt>
    <dgm:pt modelId="{6A3F4954-FBAE-46E9-8EA7-F4CC3CCD5CA4}" type="pres">
      <dgm:prSet presAssocID="{D5300953-71EC-4808-B387-6305714BD420}" presName="hierChild4" presStyleCnt="0"/>
      <dgm:spPr/>
    </dgm:pt>
    <dgm:pt modelId="{286D5350-D74F-4DFE-A431-0EDB36357CD7}" type="pres">
      <dgm:prSet presAssocID="{D5300953-71EC-4808-B387-6305714BD420}" presName="hierChild5" presStyleCnt="0"/>
      <dgm:spPr/>
    </dgm:pt>
    <dgm:pt modelId="{E70C4790-0507-4879-B00C-4CA05E30DDF8}" type="pres">
      <dgm:prSet presAssocID="{A8BD0756-A80C-4F81-9B53-DDABB219FC16}" presName="Name37" presStyleLbl="parChTrans1D2" presStyleIdx="4" presStyleCnt="6"/>
      <dgm:spPr/>
      <dgm:t>
        <a:bodyPr/>
        <a:lstStyle/>
        <a:p>
          <a:endParaRPr lang="en-US"/>
        </a:p>
      </dgm:t>
    </dgm:pt>
    <dgm:pt modelId="{6A55919C-836A-4488-83CC-0F79952775F3}" type="pres">
      <dgm:prSet presAssocID="{1891C169-2BA0-4826-9A98-79EEFD20AF8F}" presName="hierRoot2" presStyleCnt="0">
        <dgm:presLayoutVars>
          <dgm:hierBranch val="init"/>
        </dgm:presLayoutVars>
      </dgm:prSet>
      <dgm:spPr/>
    </dgm:pt>
    <dgm:pt modelId="{296E3F5C-E4F1-4338-A2CC-BF174886B55D}" type="pres">
      <dgm:prSet presAssocID="{1891C169-2BA0-4826-9A98-79EEFD20AF8F}" presName="rootComposite" presStyleCnt="0"/>
      <dgm:spPr/>
    </dgm:pt>
    <dgm:pt modelId="{C1A2E553-B4A6-4A60-99A1-035D2F290641}" type="pres">
      <dgm:prSet presAssocID="{1891C169-2BA0-4826-9A98-79EEFD20AF8F}" presName="rootText" presStyleLbl="node2" presStyleIdx="4" presStyleCnt="6" custScaleY="231816" custLinFactNeighborX="-23289" custLinFactNeighborY="40139">
        <dgm:presLayoutVars>
          <dgm:chPref val="3"/>
        </dgm:presLayoutVars>
      </dgm:prSet>
      <dgm:spPr/>
      <dgm:t>
        <a:bodyPr/>
        <a:lstStyle/>
        <a:p>
          <a:endParaRPr lang="en-US"/>
        </a:p>
      </dgm:t>
    </dgm:pt>
    <dgm:pt modelId="{7389C44D-804E-4E95-972B-B2BB28150AD8}" type="pres">
      <dgm:prSet presAssocID="{1891C169-2BA0-4826-9A98-79EEFD20AF8F}" presName="rootConnector" presStyleLbl="node2" presStyleIdx="4" presStyleCnt="6"/>
      <dgm:spPr/>
      <dgm:t>
        <a:bodyPr/>
        <a:lstStyle/>
        <a:p>
          <a:endParaRPr lang="en-US"/>
        </a:p>
      </dgm:t>
    </dgm:pt>
    <dgm:pt modelId="{BE07F9B1-9005-4A90-A997-2BDECC0EC847}" type="pres">
      <dgm:prSet presAssocID="{1891C169-2BA0-4826-9A98-79EEFD20AF8F}" presName="hierChild4" presStyleCnt="0"/>
      <dgm:spPr/>
    </dgm:pt>
    <dgm:pt modelId="{BDA14056-66DB-4354-A836-28E96DC75BC0}" type="pres">
      <dgm:prSet presAssocID="{7E59F53D-51F0-40FD-8DB9-93DDF9863E6D}" presName="Name37" presStyleLbl="parChTrans1D3" presStyleIdx="0" presStyleCnt="1"/>
      <dgm:spPr/>
      <dgm:t>
        <a:bodyPr/>
        <a:lstStyle/>
        <a:p>
          <a:endParaRPr lang="en-US"/>
        </a:p>
      </dgm:t>
    </dgm:pt>
    <dgm:pt modelId="{16274CB8-3271-46B9-A790-79276DF8C6A6}" type="pres">
      <dgm:prSet presAssocID="{9E385805-A571-440F-822F-C0A5DFD3562F}" presName="hierRoot2" presStyleCnt="0">
        <dgm:presLayoutVars>
          <dgm:hierBranch val="init"/>
        </dgm:presLayoutVars>
      </dgm:prSet>
      <dgm:spPr/>
    </dgm:pt>
    <dgm:pt modelId="{C90F5A95-2A18-43C6-B71D-A32AD75E9E29}" type="pres">
      <dgm:prSet presAssocID="{9E385805-A571-440F-822F-C0A5DFD3562F}" presName="rootComposite" presStyleCnt="0"/>
      <dgm:spPr/>
    </dgm:pt>
    <dgm:pt modelId="{888C5E1C-E160-472A-ACAB-72DE286B087E}" type="pres">
      <dgm:prSet presAssocID="{9E385805-A571-440F-822F-C0A5DFD3562F}" presName="rootText" presStyleLbl="node3" presStyleIdx="0" presStyleCnt="1" custScaleX="131475" custScaleY="165179" custLinFactNeighborX="-29656" custLinFactNeighborY="36446">
        <dgm:presLayoutVars>
          <dgm:chPref val="3"/>
        </dgm:presLayoutVars>
      </dgm:prSet>
      <dgm:spPr/>
      <dgm:t>
        <a:bodyPr/>
        <a:lstStyle/>
        <a:p>
          <a:endParaRPr lang="en-US"/>
        </a:p>
      </dgm:t>
    </dgm:pt>
    <dgm:pt modelId="{3183221A-55BB-47DF-8F27-202C4B9288A2}" type="pres">
      <dgm:prSet presAssocID="{9E385805-A571-440F-822F-C0A5DFD3562F}" presName="rootConnector" presStyleLbl="node3" presStyleIdx="0" presStyleCnt="1"/>
      <dgm:spPr/>
      <dgm:t>
        <a:bodyPr/>
        <a:lstStyle/>
        <a:p>
          <a:endParaRPr lang="en-US"/>
        </a:p>
      </dgm:t>
    </dgm:pt>
    <dgm:pt modelId="{EB12C33C-AB05-466D-989E-67216A408D82}" type="pres">
      <dgm:prSet presAssocID="{9E385805-A571-440F-822F-C0A5DFD3562F}" presName="hierChild4" presStyleCnt="0"/>
      <dgm:spPr/>
    </dgm:pt>
    <dgm:pt modelId="{73D98D96-DFBD-45CE-8295-DC6D5A062CA4}" type="pres">
      <dgm:prSet presAssocID="{9E385805-A571-440F-822F-C0A5DFD3562F}" presName="hierChild5" presStyleCnt="0"/>
      <dgm:spPr/>
    </dgm:pt>
    <dgm:pt modelId="{A960C157-56CC-4E55-9099-20B5886F7A8F}" type="pres">
      <dgm:prSet presAssocID="{1891C169-2BA0-4826-9A98-79EEFD20AF8F}" presName="hierChild5" presStyleCnt="0"/>
      <dgm:spPr/>
    </dgm:pt>
    <dgm:pt modelId="{D856C81B-9428-47EB-BA64-00508221D734}" type="pres">
      <dgm:prSet presAssocID="{0A4E7FF5-6B1D-4DBD-BD8C-6AEAF933210C}" presName="Name37" presStyleLbl="parChTrans1D2" presStyleIdx="5" presStyleCnt="6"/>
      <dgm:spPr/>
      <dgm:t>
        <a:bodyPr/>
        <a:lstStyle/>
        <a:p>
          <a:endParaRPr lang="en-US"/>
        </a:p>
      </dgm:t>
    </dgm:pt>
    <dgm:pt modelId="{82CFE550-5D2C-4ADF-AC10-8D0E68E4CABF}" type="pres">
      <dgm:prSet presAssocID="{C99E62A1-3BEC-4E28-81F5-7D68E4417F78}" presName="hierRoot2" presStyleCnt="0">
        <dgm:presLayoutVars>
          <dgm:hierBranch val="init"/>
        </dgm:presLayoutVars>
      </dgm:prSet>
      <dgm:spPr/>
    </dgm:pt>
    <dgm:pt modelId="{4A76B8D7-D256-4E9E-8F62-25C0A93E91DE}" type="pres">
      <dgm:prSet presAssocID="{C99E62A1-3BEC-4E28-81F5-7D68E4417F78}" presName="rootComposite" presStyleCnt="0"/>
      <dgm:spPr/>
    </dgm:pt>
    <dgm:pt modelId="{DB78FFD3-BB3B-4AD7-BFE4-7357C5A786FF}" type="pres">
      <dgm:prSet presAssocID="{C99E62A1-3BEC-4E28-81F5-7D68E4417F78}" presName="rootText" presStyleLbl="node2" presStyleIdx="5" presStyleCnt="6" custScaleX="72706" custScaleY="229754" custLinFactNeighborX="-20263" custLinFactNeighborY="40139">
        <dgm:presLayoutVars>
          <dgm:chPref val="3"/>
        </dgm:presLayoutVars>
      </dgm:prSet>
      <dgm:spPr/>
      <dgm:t>
        <a:bodyPr/>
        <a:lstStyle/>
        <a:p>
          <a:endParaRPr lang="en-US"/>
        </a:p>
      </dgm:t>
    </dgm:pt>
    <dgm:pt modelId="{EE9238E7-53E2-452B-BDE9-3378038636CF}" type="pres">
      <dgm:prSet presAssocID="{C99E62A1-3BEC-4E28-81F5-7D68E4417F78}" presName="rootConnector" presStyleLbl="node2" presStyleIdx="5" presStyleCnt="6"/>
      <dgm:spPr/>
      <dgm:t>
        <a:bodyPr/>
        <a:lstStyle/>
        <a:p>
          <a:endParaRPr lang="en-US"/>
        </a:p>
      </dgm:t>
    </dgm:pt>
    <dgm:pt modelId="{BB2DD8FE-CAAC-4408-A9C8-49FFFC5916C7}" type="pres">
      <dgm:prSet presAssocID="{C99E62A1-3BEC-4E28-81F5-7D68E4417F78}" presName="hierChild4" presStyleCnt="0"/>
      <dgm:spPr/>
    </dgm:pt>
    <dgm:pt modelId="{0C60F987-3B9D-4CF4-94D6-70F44A9D84BE}" type="pres">
      <dgm:prSet presAssocID="{C99E62A1-3BEC-4E28-81F5-7D68E4417F78}" presName="hierChild5" presStyleCnt="0"/>
      <dgm:spPr/>
    </dgm:pt>
    <dgm:pt modelId="{F86E12BD-4F94-4371-8FB5-B66C5E82DEDC}" type="pres">
      <dgm:prSet presAssocID="{99040E03-7AC1-4E78-9CE4-A1FC3A2BD56A}" presName="hierChild3" presStyleCnt="0"/>
      <dgm:spPr/>
    </dgm:pt>
  </dgm:ptLst>
  <dgm:cxnLst>
    <dgm:cxn modelId="{2DABDB84-39AC-4D4D-BF1E-17DEF2D7F586}" type="presOf" srcId="{9E385805-A571-440F-822F-C0A5DFD3562F}" destId="{3183221A-55BB-47DF-8F27-202C4B9288A2}" srcOrd="1" destOrd="0" presId="urn:microsoft.com/office/officeart/2005/8/layout/orgChart1"/>
    <dgm:cxn modelId="{46318D92-0251-4171-B90E-51A657D0AC84}" type="presOf" srcId="{A8BD0756-A80C-4F81-9B53-DDABB219FC16}" destId="{E70C4790-0507-4879-B00C-4CA05E30DDF8}" srcOrd="0" destOrd="0" presId="urn:microsoft.com/office/officeart/2005/8/layout/orgChart1"/>
    <dgm:cxn modelId="{F095E2AA-126B-4E65-9E55-C565030B7F6D}" type="presOf" srcId="{C99E62A1-3BEC-4E28-81F5-7D68E4417F78}" destId="{DB78FFD3-BB3B-4AD7-BFE4-7357C5A786FF}" srcOrd="0" destOrd="0" presId="urn:microsoft.com/office/officeart/2005/8/layout/orgChart1"/>
    <dgm:cxn modelId="{70C39DE8-45B1-4797-B8F4-41BED39CEB4E}" type="presOf" srcId="{6D6B5081-BA1F-46E5-9764-6891E6D66EA7}" destId="{4C972C77-6C12-42FD-B3DF-7F31AFFF4F8B}" srcOrd="0" destOrd="0" presId="urn:microsoft.com/office/officeart/2005/8/layout/orgChart1"/>
    <dgm:cxn modelId="{D140CD06-8D74-40B5-BAA1-597A43BEC4C1}" type="presOf" srcId="{99040E03-7AC1-4E78-9CE4-A1FC3A2BD56A}" destId="{43697183-0C71-46BF-A0E0-2D6B9245AEE5}" srcOrd="0" destOrd="0" presId="urn:microsoft.com/office/officeart/2005/8/layout/orgChart1"/>
    <dgm:cxn modelId="{728F85B4-7222-441C-B5DF-8ECE8224D1BC}" srcId="{99040E03-7AC1-4E78-9CE4-A1FC3A2BD56A}" destId="{C99E62A1-3BEC-4E28-81F5-7D68E4417F78}" srcOrd="5" destOrd="0" parTransId="{0A4E7FF5-6B1D-4DBD-BD8C-6AEAF933210C}" sibTransId="{E462C978-0C71-4A30-98D4-6A4D9C651F62}"/>
    <dgm:cxn modelId="{E280CA64-E5CD-4DC2-92EF-F41880B0B4BD}" type="presOf" srcId="{3FED6951-F861-4AF6-B74F-FE863A507547}" destId="{43509509-DDBD-4E34-AEBC-1E4BD72DA47F}" srcOrd="0" destOrd="0" presId="urn:microsoft.com/office/officeart/2005/8/layout/orgChart1"/>
    <dgm:cxn modelId="{D44ED0F6-22CB-4FD3-8EC9-E780788CE556}" type="presOf" srcId="{61ACB112-646F-4930-9572-918B126BEF26}" destId="{6378CC80-3775-43ED-918B-5D4D65311BEC}" srcOrd="1" destOrd="0" presId="urn:microsoft.com/office/officeart/2005/8/layout/orgChart1"/>
    <dgm:cxn modelId="{49456C5F-5CE9-4BE7-AA5D-83D638D70DE0}" type="presOf" srcId="{D5300953-71EC-4808-B387-6305714BD420}" destId="{1A7D5E06-286D-443C-84F6-F3C9646374CF}" srcOrd="1" destOrd="0" presId="urn:microsoft.com/office/officeart/2005/8/layout/orgChart1"/>
    <dgm:cxn modelId="{12C4D8D3-9F88-4AE8-847E-001387944F0B}" type="presOf" srcId="{0A4E7FF5-6B1D-4DBD-BD8C-6AEAF933210C}" destId="{D856C81B-9428-47EB-BA64-00508221D734}" srcOrd="0" destOrd="0" presId="urn:microsoft.com/office/officeart/2005/8/layout/orgChart1"/>
    <dgm:cxn modelId="{EB58547E-CF91-4A57-B2FE-C47C32C2C059}" type="presOf" srcId="{C692EB54-9EF4-4310-A111-116B5EA0484F}" destId="{7B3F6876-0CFC-4558-A070-95C34BA4D157}" srcOrd="0" destOrd="0" presId="urn:microsoft.com/office/officeart/2005/8/layout/orgChart1"/>
    <dgm:cxn modelId="{7A11CB22-72A2-4FF2-ACC5-B5E761CC2E3B}" srcId="{E8689273-F5C2-48BA-9FC9-B40F827F6439}" destId="{99040E03-7AC1-4E78-9CE4-A1FC3A2BD56A}" srcOrd="1" destOrd="0" parTransId="{ECF9DAE8-5346-4162-B4C5-1D940E6D67C2}" sibTransId="{B5CD591A-94A3-4AE9-90E4-37D23F76405C}"/>
    <dgm:cxn modelId="{0DE85A61-F121-4FEA-B777-590B3AFDE57B}" srcId="{1891C169-2BA0-4826-9A98-79EEFD20AF8F}" destId="{9E385805-A571-440F-822F-C0A5DFD3562F}" srcOrd="0" destOrd="0" parTransId="{7E59F53D-51F0-40FD-8DB9-93DDF9863E6D}" sibTransId="{9CB22BA4-0B83-437D-9638-7D8580FDB608}"/>
    <dgm:cxn modelId="{E0DDFEC9-C4FF-4AC1-B9DE-0EE4495FF5E8}" srcId="{99040E03-7AC1-4E78-9CE4-A1FC3A2BD56A}" destId="{3FED6951-F861-4AF6-B74F-FE863A507547}" srcOrd="0" destOrd="0" parTransId="{A8277552-5BC4-4747-A694-8DD309DA6CE0}" sibTransId="{5BB30E1D-51BE-4C7D-81DE-F024C5B2BEDF}"/>
    <dgm:cxn modelId="{D150DEC6-DE00-4E45-8DF3-0F7E5E6C8346}" srcId="{99040E03-7AC1-4E78-9CE4-A1FC3A2BD56A}" destId="{C02C2D20-8CD0-4631-83D8-7E0C010A5AEA}" srcOrd="2" destOrd="0" parTransId="{F4ED6BBF-68B3-40EF-80DF-8F90DB26E3E8}" sibTransId="{2C98F8D2-7CBA-470B-B869-7AD8554AB330}"/>
    <dgm:cxn modelId="{1AA03A7B-53A5-4CD7-AF2F-AF38BA2F4CCD}" type="presOf" srcId="{C02C2D20-8CD0-4631-83D8-7E0C010A5AEA}" destId="{2D5332D9-BD65-4208-A27B-B704301FDFCF}" srcOrd="1" destOrd="0" presId="urn:microsoft.com/office/officeart/2005/8/layout/orgChart1"/>
    <dgm:cxn modelId="{7CBA09BE-A833-4EBC-B065-7B02CDDBF553}" type="presOf" srcId="{A8277552-5BC4-4747-A694-8DD309DA6CE0}" destId="{87EBFA1D-CF01-465B-A4C6-E3CEE8A3B5D6}" srcOrd="0" destOrd="0" presId="urn:microsoft.com/office/officeart/2005/8/layout/orgChart1"/>
    <dgm:cxn modelId="{F49CC6CB-71B0-4828-9503-E199682916D6}" type="presOf" srcId="{9E385805-A571-440F-822F-C0A5DFD3562F}" destId="{888C5E1C-E160-472A-ACAB-72DE286B087E}" srcOrd="0" destOrd="0" presId="urn:microsoft.com/office/officeart/2005/8/layout/orgChart1"/>
    <dgm:cxn modelId="{2BA60DD4-C19A-420B-AF0C-FD66058CB855}" type="presOf" srcId="{99040E03-7AC1-4E78-9CE4-A1FC3A2BD56A}" destId="{971357A2-9D83-4B5E-94B0-CE2668D7E151}" srcOrd="1" destOrd="0" presId="urn:microsoft.com/office/officeart/2005/8/layout/orgChart1"/>
    <dgm:cxn modelId="{E1FA3797-D0E4-46C7-A24F-F0DBF89298AA}" type="presOf" srcId="{C692EB54-9EF4-4310-A111-116B5EA0484F}" destId="{C0A61EC1-0CAA-4544-84FD-35E9E37262EB}" srcOrd="1" destOrd="0" presId="urn:microsoft.com/office/officeart/2005/8/layout/orgChart1"/>
    <dgm:cxn modelId="{6874857C-288D-4686-B1BD-A6FE277340F3}" type="presOf" srcId="{E8689273-F5C2-48BA-9FC9-B40F827F6439}" destId="{B532C237-4DE9-44CC-846B-D6BA55A0D40E}" srcOrd="0" destOrd="0" presId="urn:microsoft.com/office/officeart/2005/8/layout/orgChart1"/>
    <dgm:cxn modelId="{01522C40-1A5F-4A46-91D0-54B578B44717}" type="presOf" srcId="{C99E62A1-3BEC-4E28-81F5-7D68E4417F78}" destId="{EE9238E7-53E2-452B-BDE9-3378038636CF}" srcOrd="1" destOrd="0" presId="urn:microsoft.com/office/officeart/2005/8/layout/orgChart1"/>
    <dgm:cxn modelId="{B43CF056-4FA3-4AB6-9E67-5AE8941613F4}" type="presOf" srcId="{1891C169-2BA0-4826-9A98-79EEFD20AF8F}" destId="{7389C44D-804E-4E95-972B-B2BB28150AD8}" srcOrd="1" destOrd="0" presId="urn:microsoft.com/office/officeart/2005/8/layout/orgChart1"/>
    <dgm:cxn modelId="{5AA58F7D-876B-4248-A818-63A1B52C1C3C}" srcId="{99040E03-7AC1-4E78-9CE4-A1FC3A2BD56A}" destId="{D5300953-71EC-4808-B387-6305714BD420}" srcOrd="3" destOrd="0" parTransId="{56A7264D-21ED-496F-86EB-45566C00CF46}" sibTransId="{CE13907F-816B-4394-83B8-BFAF8C266CD9}"/>
    <dgm:cxn modelId="{F5F1E4AF-5699-4466-B65F-83A0C33F9D57}" type="presOf" srcId="{56A7264D-21ED-496F-86EB-45566C00CF46}" destId="{78154EA7-6976-4B19-89DC-8D0B7E6210D2}" srcOrd="0" destOrd="0" presId="urn:microsoft.com/office/officeart/2005/8/layout/orgChart1"/>
    <dgm:cxn modelId="{49A83051-AA57-40BF-8D6E-39B5A5467474}" type="presOf" srcId="{D5300953-71EC-4808-B387-6305714BD420}" destId="{0769F593-B18B-43E0-BE0C-717BAA62A0E8}" srcOrd="0" destOrd="0" presId="urn:microsoft.com/office/officeart/2005/8/layout/orgChart1"/>
    <dgm:cxn modelId="{3FFC8BA5-802B-4D7C-95C4-B6B4549338EC}" type="presOf" srcId="{3FED6951-F861-4AF6-B74F-FE863A507547}" destId="{DDD21250-72AB-4365-B659-F263A63F526F}" srcOrd="1" destOrd="0" presId="urn:microsoft.com/office/officeart/2005/8/layout/orgChart1"/>
    <dgm:cxn modelId="{EB558F33-F92D-4DD1-8DAD-2676D1C9F750}" srcId="{99040E03-7AC1-4E78-9CE4-A1FC3A2BD56A}" destId="{C692EB54-9EF4-4310-A111-116B5EA0484F}" srcOrd="1" destOrd="0" parTransId="{6D6B5081-BA1F-46E5-9764-6891E6D66EA7}" sibTransId="{26CBC087-493F-469B-B6A7-AE5CDB8139F4}"/>
    <dgm:cxn modelId="{724B50F0-C324-483F-92BB-D6ADB0DFC84F}" type="presOf" srcId="{61ACB112-646F-4930-9572-918B126BEF26}" destId="{51E5D3A6-111E-46CC-8305-49B0887275B7}" srcOrd="0" destOrd="0" presId="urn:microsoft.com/office/officeart/2005/8/layout/orgChart1"/>
    <dgm:cxn modelId="{EF658684-FF46-48FA-BE55-4EA9EB08B1D4}" srcId="{99040E03-7AC1-4E78-9CE4-A1FC3A2BD56A}" destId="{1891C169-2BA0-4826-9A98-79EEFD20AF8F}" srcOrd="4" destOrd="0" parTransId="{A8BD0756-A80C-4F81-9B53-DDABB219FC16}" sibTransId="{4F492B05-9415-400B-B59A-C845694C4C2A}"/>
    <dgm:cxn modelId="{99D755A6-3011-4745-99D4-C34F1A5ED0AF}" type="presOf" srcId="{7E59F53D-51F0-40FD-8DB9-93DDF9863E6D}" destId="{BDA14056-66DB-4354-A836-28E96DC75BC0}" srcOrd="0" destOrd="0" presId="urn:microsoft.com/office/officeart/2005/8/layout/orgChart1"/>
    <dgm:cxn modelId="{6917E1A6-4EFF-4D91-9F32-AF9A484E60BF}" srcId="{E8689273-F5C2-48BA-9FC9-B40F827F6439}" destId="{61ACB112-646F-4930-9572-918B126BEF26}" srcOrd="0" destOrd="0" parTransId="{CACBDC68-2131-4670-9930-8B66CC4E79DD}" sibTransId="{103545CF-A1DD-414F-BE87-1EC761270027}"/>
    <dgm:cxn modelId="{72A9A66E-F6AB-42C2-AE32-A319AC95505B}" type="presOf" srcId="{1891C169-2BA0-4826-9A98-79EEFD20AF8F}" destId="{C1A2E553-B4A6-4A60-99A1-035D2F290641}" srcOrd="0" destOrd="0" presId="urn:microsoft.com/office/officeart/2005/8/layout/orgChart1"/>
    <dgm:cxn modelId="{FBA47B1B-627D-4F3B-AF6C-A3C703EB7977}" type="presOf" srcId="{F4ED6BBF-68B3-40EF-80DF-8F90DB26E3E8}" destId="{1FA2794C-A74A-4FC0-8AC2-077BE916E152}" srcOrd="0" destOrd="0" presId="urn:microsoft.com/office/officeart/2005/8/layout/orgChart1"/>
    <dgm:cxn modelId="{16E520A3-C368-4013-A403-7ED0E8508C34}" type="presOf" srcId="{C02C2D20-8CD0-4631-83D8-7E0C010A5AEA}" destId="{95AC1E1B-34F8-495B-A7E8-28BBB2717EC8}" srcOrd="0" destOrd="0" presId="urn:microsoft.com/office/officeart/2005/8/layout/orgChart1"/>
    <dgm:cxn modelId="{13EF23F6-6828-4068-80C8-49D2BC1A3DA5}" type="presParOf" srcId="{B532C237-4DE9-44CC-846B-D6BA55A0D40E}" destId="{8D3A9B85-8272-4683-A3BA-67FE851E6CDF}" srcOrd="0" destOrd="0" presId="urn:microsoft.com/office/officeart/2005/8/layout/orgChart1"/>
    <dgm:cxn modelId="{F67FEC22-695B-4255-BCE6-2284F86DB5E8}" type="presParOf" srcId="{8D3A9B85-8272-4683-A3BA-67FE851E6CDF}" destId="{DA24C801-D048-4A3A-B657-04090F759742}" srcOrd="0" destOrd="0" presId="urn:microsoft.com/office/officeart/2005/8/layout/orgChart1"/>
    <dgm:cxn modelId="{DA047074-7C6B-4B30-B775-98BF3401233A}" type="presParOf" srcId="{DA24C801-D048-4A3A-B657-04090F759742}" destId="{51E5D3A6-111E-46CC-8305-49B0887275B7}" srcOrd="0" destOrd="0" presId="urn:microsoft.com/office/officeart/2005/8/layout/orgChart1"/>
    <dgm:cxn modelId="{4C43364B-D54B-4E5B-B512-AE9096E42674}" type="presParOf" srcId="{DA24C801-D048-4A3A-B657-04090F759742}" destId="{6378CC80-3775-43ED-918B-5D4D65311BEC}" srcOrd="1" destOrd="0" presId="urn:microsoft.com/office/officeart/2005/8/layout/orgChart1"/>
    <dgm:cxn modelId="{E713FF09-2491-4DC4-B7F0-5B07A57A84B8}" type="presParOf" srcId="{8D3A9B85-8272-4683-A3BA-67FE851E6CDF}" destId="{0C47470C-E22E-4BAF-9B9E-D9618974A478}" srcOrd="1" destOrd="0" presId="urn:microsoft.com/office/officeart/2005/8/layout/orgChart1"/>
    <dgm:cxn modelId="{8C73EA49-D266-4AC6-8D4D-CAFDCC97DE4E}" type="presParOf" srcId="{8D3A9B85-8272-4683-A3BA-67FE851E6CDF}" destId="{D1DFD50C-DA70-41A8-BEFD-03BE2420067F}" srcOrd="2" destOrd="0" presId="urn:microsoft.com/office/officeart/2005/8/layout/orgChart1"/>
    <dgm:cxn modelId="{9CD36CBA-8032-46FC-876D-FFED5B6056A0}" type="presParOf" srcId="{B532C237-4DE9-44CC-846B-D6BA55A0D40E}" destId="{8D33E1FA-70F2-44D2-9D20-BC3B5F7C84D7}" srcOrd="1" destOrd="0" presId="urn:microsoft.com/office/officeart/2005/8/layout/orgChart1"/>
    <dgm:cxn modelId="{789A1625-721E-4E6F-9BD0-F04EBF040F5B}" type="presParOf" srcId="{8D33E1FA-70F2-44D2-9D20-BC3B5F7C84D7}" destId="{706D9292-A041-4714-9614-9406B44A3E20}" srcOrd="0" destOrd="0" presId="urn:microsoft.com/office/officeart/2005/8/layout/orgChart1"/>
    <dgm:cxn modelId="{BD03DB2C-12F1-4867-921A-48DEBFE50FA5}" type="presParOf" srcId="{706D9292-A041-4714-9614-9406B44A3E20}" destId="{43697183-0C71-46BF-A0E0-2D6B9245AEE5}" srcOrd="0" destOrd="0" presId="urn:microsoft.com/office/officeart/2005/8/layout/orgChart1"/>
    <dgm:cxn modelId="{4A439414-2DA4-4A1B-92AC-7D0E8525D908}" type="presParOf" srcId="{706D9292-A041-4714-9614-9406B44A3E20}" destId="{971357A2-9D83-4B5E-94B0-CE2668D7E151}" srcOrd="1" destOrd="0" presId="urn:microsoft.com/office/officeart/2005/8/layout/orgChart1"/>
    <dgm:cxn modelId="{7011E182-2870-4B42-8354-CC9F01DC642C}" type="presParOf" srcId="{8D33E1FA-70F2-44D2-9D20-BC3B5F7C84D7}" destId="{55F6116C-665C-4F11-9F16-D1F9AC47130E}" srcOrd="1" destOrd="0" presId="urn:microsoft.com/office/officeart/2005/8/layout/orgChart1"/>
    <dgm:cxn modelId="{F4A35561-8A4D-4436-ACC1-93241A7F92DD}" type="presParOf" srcId="{55F6116C-665C-4F11-9F16-D1F9AC47130E}" destId="{87EBFA1D-CF01-465B-A4C6-E3CEE8A3B5D6}" srcOrd="0" destOrd="0" presId="urn:microsoft.com/office/officeart/2005/8/layout/orgChart1"/>
    <dgm:cxn modelId="{F06C2CDD-E8C6-4189-9119-95F6B494BE68}" type="presParOf" srcId="{55F6116C-665C-4F11-9F16-D1F9AC47130E}" destId="{F79A4A72-D394-48FE-99AD-3981E2531199}" srcOrd="1" destOrd="0" presId="urn:microsoft.com/office/officeart/2005/8/layout/orgChart1"/>
    <dgm:cxn modelId="{D7836D06-8780-422E-9D4D-4C04B84E633E}" type="presParOf" srcId="{F79A4A72-D394-48FE-99AD-3981E2531199}" destId="{AD2E6754-FD78-4B4F-B190-2E6451683788}" srcOrd="0" destOrd="0" presId="urn:microsoft.com/office/officeart/2005/8/layout/orgChart1"/>
    <dgm:cxn modelId="{DA8C3747-2B6F-448B-8BA4-C7462EED3227}" type="presParOf" srcId="{AD2E6754-FD78-4B4F-B190-2E6451683788}" destId="{43509509-DDBD-4E34-AEBC-1E4BD72DA47F}" srcOrd="0" destOrd="0" presId="urn:microsoft.com/office/officeart/2005/8/layout/orgChart1"/>
    <dgm:cxn modelId="{FEC39A7D-CC5F-49F5-BA51-8235E966C877}" type="presParOf" srcId="{AD2E6754-FD78-4B4F-B190-2E6451683788}" destId="{DDD21250-72AB-4365-B659-F263A63F526F}" srcOrd="1" destOrd="0" presId="urn:microsoft.com/office/officeart/2005/8/layout/orgChart1"/>
    <dgm:cxn modelId="{E1E9A4A4-FC69-445C-A2AB-00EC55ACC851}" type="presParOf" srcId="{F79A4A72-D394-48FE-99AD-3981E2531199}" destId="{10B4B9F6-FA71-4082-B6B7-3C3EE7F4BF0E}" srcOrd="1" destOrd="0" presId="urn:microsoft.com/office/officeart/2005/8/layout/orgChart1"/>
    <dgm:cxn modelId="{DF0D628C-DB55-46E5-9191-73D5CE4648A3}" type="presParOf" srcId="{F79A4A72-D394-48FE-99AD-3981E2531199}" destId="{86439065-4587-40EE-8B59-A82943B96A8C}" srcOrd="2" destOrd="0" presId="urn:microsoft.com/office/officeart/2005/8/layout/orgChart1"/>
    <dgm:cxn modelId="{02FE494E-54FD-4C2D-8C74-69780F113895}" type="presParOf" srcId="{55F6116C-665C-4F11-9F16-D1F9AC47130E}" destId="{4C972C77-6C12-42FD-B3DF-7F31AFFF4F8B}" srcOrd="2" destOrd="0" presId="urn:microsoft.com/office/officeart/2005/8/layout/orgChart1"/>
    <dgm:cxn modelId="{8F63E222-AB45-4C10-9DAF-7249E1A7F0AA}" type="presParOf" srcId="{55F6116C-665C-4F11-9F16-D1F9AC47130E}" destId="{FF778839-6EB1-48FC-AA0D-81B68ABE768C}" srcOrd="3" destOrd="0" presId="urn:microsoft.com/office/officeart/2005/8/layout/orgChart1"/>
    <dgm:cxn modelId="{3BA97292-09E1-4090-A1C8-001D4B8BEEAB}" type="presParOf" srcId="{FF778839-6EB1-48FC-AA0D-81B68ABE768C}" destId="{DFC1E350-5B69-4C71-B059-4502C82ABFC2}" srcOrd="0" destOrd="0" presId="urn:microsoft.com/office/officeart/2005/8/layout/orgChart1"/>
    <dgm:cxn modelId="{81501AD6-F1E8-4AF8-85CA-31AAFF22BA37}" type="presParOf" srcId="{DFC1E350-5B69-4C71-B059-4502C82ABFC2}" destId="{7B3F6876-0CFC-4558-A070-95C34BA4D157}" srcOrd="0" destOrd="0" presId="urn:microsoft.com/office/officeart/2005/8/layout/orgChart1"/>
    <dgm:cxn modelId="{E4796861-B8C5-4AA0-A3B9-4DE3A3BE7A2C}" type="presParOf" srcId="{DFC1E350-5B69-4C71-B059-4502C82ABFC2}" destId="{C0A61EC1-0CAA-4544-84FD-35E9E37262EB}" srcOrd="1" destOrd="0" presId="urn:microsoft.com/office/officeart/2005/8/layout/orgChart1"/>
    <dgm:cxn modelId="{AC1262AC-6590-4336-B966-17F47403F7B6}" type="presParOf" srcId="{FF778839-6EB1-48FC-AA0D-81B68ABE768C}" destId="{FEC9BC41-02F6-4844-8722-6258A4BDAB5B}" srcOrd="1" destOrd="0" presId="urn:microsoft.com/office/officeart/2005/8/layout/orgChart1"/>
    <dgm:cxn modelId="{A0F13670-DCBC-4A8D-9EFF-7FAAB91110BC}" type="presParOf" srcId="{FF778839-6EB1-48FC-AA0D-81B68ABE768C}" destId="{88B0947E-940D-45C3-BE7D-151631B48A83}" srcOrd="2" destOrd="0" presId="urn:microsoft.com/office/officeart/2005/8/layout/orgChart1"/>
    <dgm:cxn modelId="{315990DC-7C54-4BFD-ACCA-F8BF1B13C988}" type="presParOf" srcId="{55F6116C-665C-4F11-9F16-D1F9AC47130E}" destId="{1FA2794C-A74A-4FC0-8AC2-077BE916E152}" srcOrd="4" destOrd="0" presId="urn:microsoft.com/office/officeart/2005/8/layout/orgChart1"/>
    <dgm:cxn modelId="{2B42BEC1-055E-44EF-95C6-180120630EF7}" type="presParOf" srcId="{55F6116C-665C-4F11-9F16-D1F9AC47130E}" destId="{53E2AA2E-349E-4A8B-AD6E-B32BFEBC8F8E}" srcOrd="5" destOrd="0" presId="urn:microsoft.com/office/officeart/2005/8/layout/orgChart1"/>
    <dgm:cxn modelId="{05AF1D37-1B75-4226-81B1-72DF5BDF714C}" type="presParOf" srcId="{53E2AA2E-349E-4A8B-AD6E-B32BFEBC8F8E}" destId="{60C86074-3432-4AC3-AD39-62E8D7C33D09}" srcOrd="0" destOrd="0" presId="urn:microsoft.com/office/officeart/2005/8/layout/orgChart1"/>
    <dgm:cxn modelId="{71C086C8-5986-4DF6-A96D-E8AD155180A6}" type="presParOf" srcId="{60C86074-3432-4AC3-AD39-62E8D7C33D09}" destId="{95AC1E1B-34F8-495B-A7E8-28BBB2717EC8}" srcOrd="0" destOrd="0" presId="urn:microsoft.com/office/officeart/2005/8/layout/orgChart1"/>
    <dgm:cxn modelId="{F61157DF-E4C7-453D-AB18-8C53868AED46}" type="presParOf" srcId="{60C86074-3432-4AC3-AD39-62E8D7C33D09}" destId="{2D5332D9-BD65-4208-A27B-B704301FDFCF}" srcOrd="1" destOrd="0" presId="urn:microsoft.com/office/officeart/2005/8/layout/orgChart1"/>
    <dgm:cxn modelId="{D2B2D03E-E749-4D0A-9BBF-8CE49F80CBFA}" type="presParOf" srcId="{53E2AA2E-349E-4A8B-AD6E-B32BFEBC8F8E}" destId="{B6C77158-8991-46E1-8FCA-B506A4D5B2EC}" srcOrd="1" destOrd="0" presId="urn:microsoft.com/office/officeart/2005/8/layout/orgChart1"/>
    <dgm:cxn modelId="{BFB3513D-C664-41EF-A509-0143FA0689D4}" type="presParOf" srcId="{53E2AA2E-349E-4A8B-AD6E-B32BFEBC8F8E}" destId="{60A3FDFD-F756-4569-8798-138BBDFAFB58}" srcOrd="2" destOrd="0" presId="urn:microsoft.com/office/officeart/2005/8/layout/orgChart1"/>
    <dgm:cxn modelId="{A4974A93-CCF2-4C5A-9551-1D6876E6C40B}" type="presParOf" srcId="{55F6116C-665C-4F11-9F16-D1F9AC47130E}" destId="{78154EA7-6976-4B19-89DC-8D0B7E6210D2}" srcOrd="6" destOrd="0" presId="urn:microsoft.com/office/officeart/2005/8/layout/orgChart1"/>
    <dgm:cxn modelId="{CEC1EB30-C43E-411B-8268-F0EFFA79B262}" type="presParOf" srcId="{55F6116C-665C-4F11-9F16-D1F9AC47130E}" destId="{2CF183A5-AF3C-4DF8-B85B-89174876D9D6}" srcOrd="7" destOrd="0" presId="urn:microsoft.com/office/officeart/2005/8/layout/orgChart1"/>
    <dgm:cxn modelId="{E2777D2F-A03F-4233-8AC2-AE0677511779}" type="presParOf" srcId="{2CF183A5-AF3C-4DF8-B85B-89174876D9D6}" destId="{54C9C96A-A91E-4567-B8BB-1530D216B2DD}" srcOrd="0" destOrd="0" presId="urn:microsoft.com/office/officeart/2005/8/layout/orgChart1"/>
    <dgm:cxn modelId="{8AE66C46-68CC-4F76-85CE-0F62660C65B2}" type="presParOf" srcId="{54C9C96A-A91E-4567-B8BB-1530D216B2DD}" destId="{0769F593-B18B-43E0-BE0C-717BAA62A0E8}" srcOrd="0" destOrd="0" presId="urn:microsoft.com/office/officeart/2005/8/layout/orgChart1"/>
    <dgm:cxn modelId="{44737073-C306-48D7-BA2A-259AD3696B8F}" type="presParOf" srcId="{54C9C96A-A91E-4567-B8BB-1530D216B2DD}" destId="{1A7D5E06-286D-443C-84F6-F3C9646374CF}" srcOrd="1" destOrd="0" presId="urn:microsoft.com/office/officeart/2005/8/layout/orgChart1"/>
    <dgm:cxn modelId="{0819D0AE-8659-4A70-BD70-AE10B7D2A792}" type="presParOf" srcId="{2CF183A5-AF3C-4DF8-B85B-89174876D9D6}" destId="{6A3F4954-FBAE-46E9-8EA7-F4CC3CCD5CA4}" srcOrd="1" destOrd="0" presId="urn:microsoft.com/office/officeart/2005/8/layout/orgChart1"/>
    <dgm:cxn modelId="{938731E4-8951-4827-B282-BFB3352BAD55}" type="presParOf" srcId="{2CF183A5-AF3C-4DF8-B85B-89174876D9D6}" destId="{286D5350-D74F-4DFE-A431-0EDB36357CD7}" srcOrd="2" destOrd="0" presId="urn:microsoft.com/office/officeart/2005/8/layout/orgChart1"/>
    <dgm:cxn modelId="{1F8CBEA1-21F7-4062-A8EE-03076D9650A7}" type="presParOf" srcId="{55F6116C-665C-4F11-9F16-D1F9AC47130E}" destId="{E70C4790-0507-4879-B00C-4CA05E30DDF8}" srcOrd="8" destOrd="0" presId="urn:microsoft.com/office/officeart/2005/8/layout/orgChart1"/>
    <dgm:cxn modelId="{5F793965-71AD-4839-A0B8-55A0134E6B43}" type="presParOf" srcId="{55F6116C-665C-4F11-9F16-D1F9AC47130E}" destId="{6A55919C-836A-4488-83CC-0F79952775F3}" srcOrd="9" destOrd="0" presId="urn:microsoft.com/office/officeart/2005/8/layout/orgChart1"/>
    <dgm:cxn modelId="{961A6C06-4B7F-43B6-AF99-B8F41F2A84DB}" type="presParOf" srcId="{6A55919C-836A-4488-83CC-0F79952775F3}" destId="{296E3F5C-E4F1-4338-A2CC-BF174886B55D}" srcOrd="0" destOrd="0" presId="urn:microsoft.com/office/officeart/2005/8/layout/orgChart1"/>
    <dgm:cxn modelId="{C7F6C0D3-D261-4D31-A5A8-AC5E4A77F56A}" type="presParOf" srcId="{296E3F5C-E4F1-4338-A2CC-BF174886B55D}" destId="{C1A2E553-B4A6-4A60-99A1-035D2F290641}" srcOrd="0" destOrd="0" presId="urn:microsoft.com/office/officeart/2005/8/layout/orgChart1"/>
    <dgm:cxn modelId="{99327DB5-43F8-4778-B762-E9E63F104956}" type="presParOf" srcId="{296E3F5C-E4F1-4338-A2CC-BF174886B55D}" destId="{7389C44D-804E-4E95-972B-B2BB28150AD8}" srcOrd="1" destOrd="0" presId="urn:microsoft.com/office/officeart/2005/8/layout/orgChart1"/>
    <dgm:cxn modelId="{DAC832FC-7166-46BA-B014-6D55F0A78C0C}" type="presParOf" srcId="{6A55919C-836A-4488-83CC-0F79952775F3}" destId="{BE07F9B1-9005-4A90-A997-2BDECC0EC847}" srcOrd="1" destOrd="0" presId="urn:microsoft.com/office/officeart/2005/8/layout/orgChart1"/>
    <dgm:cxn modelId="{A399FD08-8045-4F05-9D83-C191ACCBBB7B}" type="presParOf" srcId="{BE07F9B1-9005-4A90-A997-2BDECC0EC847}" destId="{BDA14056-66DB-4354-A836-28E96DC75BC0}" srcOrd="0" destOrd="0" presId="urn:microsoft.com/office/officeart/2005/8/layout/orgChart1"/>
    <dgm:cxn modelId="{9FFCED71-82A0-4C3E-90FF-8426B86A5E03}" type="presParOf" srcId="{BE07F9B1-9005-4A90-A997-2BDECC0EC847}" destId="{16274CB8-3271-46B9-A790-79276DF8C6A6}" srcOrd="1" destOrd="0" presId="urn:microsoft.com/office/officeart/2005/8/layout/orgChart1"/>
    <dgm:cxn modelId="{D77BF27B-C08A-41D0-BAB3-488F1DF97141}" type="presParOf" srcId="{16274CB8-3271-46B9-A790-79276DF8C6A6}" destId="{C90F5A95-2A18-43C6-B71D-A32AD75E9E29}" srcOrd="0" destOrd="0" presId="urn:microsoft.com/office/officeart/2005/8/layout/orgChart1"/>
    <dgm:cxn modelId="{FF020F67-FE91-4E6F-9E20-3C3E3252B787}" type="presParOf" srcId="{C90F5A95-2A18-43C6-B71D-A32AD75E9E29}" destId="{888C5E1C-E160-472A-ACAB-72DE286B087E}" srcOrd="0" destOrd="0" presId="urn:microsoft.com/office/officeart/2005/8/layout/orgChart1"/>
    <dgm:cxn modelId="{62DB68C1-6A61-4F2E-95BD-7FB5ED860E56}" type="presParOf" srcId="{C90F5A95-2A18-43C6-B71D-A32AD75E9E29}" destId="{3183221A-55BB-47DF-8F27-202C4B9288A2}" srcOrd="1" destOrd="0" presId="urn:microsoft.com/office/officeart/2005/8/layout/orgChart1"/>
    <dgm:cxn modelId="{50D85FFD-1C31-449B-A4C0-D4BE3E993E48}" type="presParOf" srcId="{16274CB8-3271-46B9-A790-79276DF8C6A6}" destId="{EB12C33C-AB05-466D-989E-67216A408D82}" srcOrd="1" destOrd="0" presId="urn:microsoft.com/office/officeart/2005/8/layout/orgChart1"/>
    <dgm:cxn modelId="{F0DEC3F3-38F1-4494-92F8-4143B6C0800A}" type="presParOf" srcId="{16274CB8-3271-46B9-A790-79276DF8C6A6}" destId="{73D98D96-DFBD-45CE-8295-DC6D5A062CA4}" srcOrd="2" destOrd="0" presId="urn:microsoft.com/office/officeart/2005/8/layout/orgChart1"/>
    <dgm:cxn modelId="{8759E685-81AF-49F7-B021-D23B58DFBFAC}" type="presParOf" srcId="{6A55919C-836A-4488-83CC-0F79952775F3}" destId="{A960C157-56CC-4E55-9099-20B5886F7A8F}" srcOrd="2" destOrd="0" presId="urn:microsoft.com/office/officeart/2005/8/layout/orgChart1"/>
    <dgm:cxn modelId="{0A18A2F0-FF7C-4AAE-817B-4E0C74025640}" type="presParOf" srcId="{55F6116C-665C-4F11-9F16-D1F9AC47130E}" destId="{D856C81B-9428-47EB-BA64-00508221D734}" srcOrd="10" destOrd="0" presId="urn:microsoft.com/office/officeart/2005/8/layout/orgChart1"/>
    <dgm:cxn modelId="{A90ED451-9CE8-41AB-ACF9-454C8B051934}" type="presParOf" srcId="{55F6116C-665C-4F11-9F16-D1F9AC47130E}" destId="{82CFE550-5D2C-4ADF-AC10-8D0E68E4CABF}" srcOrd="11" destOrd="0" presId="urn:microsoft.com/office/officeart/2005/8/layout/orgChart1"/>
    <dgm:cxn modelId="{CF08FE64-E9FC-4F19-9BE3-253BDD63C764}" type="presParOf" srcId="{82CFE550-5D2C-4ADF-AC10-8D0E68E4CABF}" destId="{4A76B8D7-D256-4E9E-8F62-25C0A93E91DE}" srcOrd="0" destOrd="0" presId="urn:microsoft.com/office/officeart/2005/8/layout/orgChart1"/>
    <dgm:cxn modelId="{C003FF33-E82A-40BB-8E3B-5327FDFE7591}" type="presParOf" srcId="{4A76B8D7-D256-4E9E-8F62-25C0A93E91DE}" destId="{DB78FFD3-BB3B-4AD7-BFE4-7357C5A786FF}" srcOrd="0" destOrd="0" presId="urn:microsoft.com/office/officeart/2005/8/layout/orgChart1"/>
    <dgm:cxn modelId="{DB34B864-1C31-428A-9802-8453B0E0B6B6}" type="presParOf" srcId="{4A76B8D7-D256-4E9E-8F62-25C0A93E91DE}" destId="{EE9238E7-53E2-452B-BDE9-3378038636CF}" srcOrd="1" destOrd="0" presId="urn:microsoft.com/office/officeart/2005/8/layout/orgChart1"/>
    <dgm:cxn modelId="{0CBD74C2-36EE-441B-82F5-0176699391D8}" type="presParOf" srcId="{82CFE550-5D2C-4ADF-AC10-8D0E68E4CABF}" destId="{BB2DD8FE-CAAC-4408-A9C8-49FFFC5916C7}" srcOrd="1" destOrd="0" presId="urn:microsoft.com/office/officeart/2005/8/layout/orgChart1"/>
    <dgm:cxn modelId="{EE87ACEC-BC50-46A6-BE19-1BDD98420532}" type="presParOf" srcId="{82CFE550-5D2C-4ADF-AC10-8D0E68E4CABF}" destId="{0C60F987-3B9D-4CF4-94D6-70F44A9D84BE}" srcOrd="2" destOrd="0" presId="urn:microsoft.com/office/officeart/2005/8/layout/orgChart1"/>
    <dgm:cxn modelId="{7106B3B7-0705-41E3-989C-E99A73D594FB}" type="presParOf" srcId="{8D33E1FA-70F2-44D2-9D20-BC3B5F7C84D7}" destId="{F86E12BD-4F94-4371-8FB5-B66C5E82DED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6C81B-9428-47EB-BA64-00508221D734}">
      <dsp:nvSpPr>
        <dsp:cNvPr id="0" name=""/>
        <dsp:cNvSpPr/>
      </dsp:nvSpPr>
      <dsp:spPr>
        <a:xfrm>
          <a:off x="4405868" y="1085275"/>
          <a:ext cx="3588592" cy="341416"/>
        </a:xfrm>
        <a:custGeom>
          <a:avLst/>
          <a:gdLst/>
          <a:ahLst/>
          <a:cxnLst/>
          <a:rect l="0" t="0" r="0" b="0"/>
          <a:pathLst>
            <a:path>
              <a:moveTo>
                <a:pt x="0" y="0"/>
              </a:moveTo>
              <a:lnTo>
                <a:pt x="0" y="152385"/>
              </a:lnTo>
              <a:lnTo>
                <a:pt x="3588592" y="152385"/>
              </a:lnTo>
              <a:lnTo>
                <a:pt x="3588592" y="341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14056-66DB-4354-A836-28E96DC75BC0}">
      <dsp:nvSpPr>
        <dsp:cNvPr id="0" name=""/>
        <dsp:cNvSpPr/>
      </dsp:nvSpPr>
      <dsp:spPr>
        <a:xfrm>
          <a:off x="5287201" y="3513373"/>
          <a:ext cx="155419" cy="1048625"/>
        </a:xfrm>
        <a:custGeom>
          <a:avLst/>
          <a:gdLst/>
          <a:ahLst/>
          <a:cxnLst/>
          <a:rect l="0" t="0" r="0" b="0"/>
          <a:pathLst>
            <a:path>
              <a:moveTo>
                <a:pt x="0" y="0"/>
              </a:moveTo>
              <a:lnTo>
                <a:pt x="0" y="1048625"/>
              </a:lnTo>
              <a:lnTo>
                <a:pt x="155419" y="1048625"/>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E70C4790-0507-4879-B00C-4CA05E30DDF8}">
      <dsp:nvSpPr>
        <dsp:cNvPr id="0" name=""/>
        <dsp:cNvSpPr/>
      </dsp:nvSpPr>
      <dsp:spPr>
        <a:xfrm>
          <a:off x="4405868" y="1085275"/>
          <a:ext cx="1601449" cy="341416"/>
        </a:xfrm>
        <a:custGeom>
          <a:avLst/>
          <a:gdLst/>
          <a:ahLst/>
          <a:cxnLst/>
          <a:rect l="0" t="0" r="0" b="0"/>
          <a:pathLst>
            <a:path>
              <a:moveTo>
                <a:pt x="0" y="0"/>
              </a:moveTo>
              <a:lnTo>
                <a:pt x="0" y="152385"/>
              </a:lnTo>
              <a:lnTo>
                <a:pt x="1601449" y="152385"/>
              </a:lnTo>
              <a:lnTo>
                <a:pt x="1601449" y="341416"/>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78154EA7-6976-4B19-89DC-8D0B7E6210D2}">
      <dsp:nvSpPr>
        <dsp:cNvPr id="0" name=""/>
        <dsp:cNvSpPr/>
      </dsp:nvSpPr>
      <dsp:spPr>
        <a:xfrm>
          <a:off x="4133304" y="1085275"/>
          <a:ext cx="272564" cy="324079"/>
        </a:xfrm>
        <a:custGeom>
          <a:avLst/>
          <a:gdLst/>
          <a:ahLst/>
          <a:cxnLst/>
          <a:rect l="0" t="0" r="0" b="0"/>
          <a:pathLst>
            <a:path>
              <a:moveTo>
                <a:pt x="272564" y="0"/>
              </a:moveTo>
              <a:lnTo>
                <a:pt x="272564" y="135048"/>
              </a:lnTo>
              <a:lnTo>
                <a:pt x="0" y="135048"/>
              </a:lnTo>
              <a:lnTo>
                <a:pt x="0" y="324079"/>
              </a:lnTo>
            </a:path>
          </a:pathLst>
        </a:custGeom>
        <a:noFill/>
        <a:ln w="127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1FA2794C-A74A-4FC0-8AC2-077BE916E152}">
      <dsp:nvSpPr>
        <dsp:cNvPr id="0" name=""/>
        <dsp:cNvSpPr/>
      </dsp:nvSpPr>
      <dsp:spPr>
        <a:xfrm>
          <a:off x="2742075" y="1085275"/>
          <a:ext cx="1663793" cy="321883"/>
        </a:xfrm>
        <a:custGeom>
          <a:avLst/>
          <a:gdLst/>
          <a:ahLst/>
          <a:cxnLst/>
          <a:rect l="0" t="0" r="0" b="0"/>
          <a:pathLst>
            <a:path>
              <a:moveTo>
                <a:pt x="1663793" y="0"/>
              </a:moveTo>
              <a:lnTo>
                <a:pt x="1663793" y="132852"/>
              </a:lnTo>
              <a:lnTo>
                <a:pt x="0" y="132852"/>
              </a:lnTo>
              <a:lnTo>
                <a:pt x="0" y="321883"/>
              </a:lnTo>
            </a:path>
          </a:pathLst>
        </a:custGeom>
        <a:noFill/>
        <a:ln w="127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4C972C77-6C12-42FD-B3DF-7F31AFFF4F8B}">
      <dsp:nvSpPr>
        <dsp:cNvPr id="0" name=""/>
        <dsp:cNvSpPr/>
      </dsp:nvSpPr>
      <dsp:spPr>
        <a:xfrm>
          <a:off x="1694485" y="1085275"/>
          <a:ext cx="2711382" cy="324079"/>
        </a:xfrm>
        <a:custGeom>
          <a:avLst/>
          <a:gdLst/>
          <a:ahLst/>
          <a:cxnLst/>
          <a:rect l="0" t="0" r="0" b="0"/>
          <a:pathLst>
            <a:path>
              <a:moveTo>
                <a:pt x="2711382" y="0"/>
              </a:moveTo>
              <a:lnTo>
                <a:pt x="2711382" y="135048"/>
              </a:lnTo>
              <a:lnTo>
                <a:pt x="0" y="135048"/>
              </a:lnTo>
              <a:lnTo>
                <a:pt x="0" y="324079"/>
              </a:lnTo>
            </a:path>
          </a:pathLst>
        </a:custGeom>
        <a:noFill/>
        <a:ln w="127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87EBFA1D-CF01-465B-A4C6-E3CEE8A3B5D6}">
      <dsp:nvSpPr>
        <dsp:cNvPr id="0" name=""/>
        <dsp:cNvSpPr/>
      </dsp:nvSpPr>
      <dsp:spPr>
        <a:xfrm>
          <a:off x="656203" y="1085275"/>
          <a:ext cx="3749664" cy="323350"/>
        </a:xfrm>
        <a:custGeom>
          <a:avLst/>
          <a:gdLst/>
          <a:ahLst/>
          <a:cxnLst/>
          <a:rect l="0" t="0" r="0" b="0"/>
          <a:pathLst>
            <a:path>
              <a:moveTo>
                <a:pt x="3749664" y="0"/>
              </a:moveTo>
              <a:lnTo>
                <a:pt x="3749664" y="134319"/>
              </a:lnTo>
              <a:lnTo>
                <a:pt x="0" y="134319"/>
              </a:lnTo>
              <a:lnTo>
                <a:pt x="0" y="323350"/>
              </a:lnTo>
            </a:path>
          </a:pathLst>
        </a:custGeom>
        <a:noFill/>
        <a:ln w="12700" cap="flat" cmpd="sng" algn="ctr">
          <a:solidFill>
            <a:srgbClr val="0070C0"/>
          </a:solidFill>
          <a:prstDash val="solid"/>
          <a:miter lim="800000"/>
        </a:ln>
        <a:effectLst/>
      </dsp:spPr>
      <dsp:style>
        <a:lnRef idx="2">
          <a:scrgbClr r="0" g="0" b="0"/>
        </a:lnRef>
        <a:fillRef idx="0">
          <a:scrgbClr r="0" g="0" b="0"/>
        </a:fillRef>
        <a:effectRef idx="0">
          <a:scrgbClr r="0" g="0" b="0"/>
        </a:effectRef>
        <a:fontRef idx="minor"/>
      </dsp:style>
    </dsp:sp>
    <dsp:sp modelId="{51E5D3A6-111E-46CC-8305-49B0887275B7}">
      <dsp:nvSpPr>
        <dsp:cNvPr id="0" name=""/>
        <dsp:cNvSpPr/>
      </dsp:nvSpPr>
      <dsp:spPr>
        <a:xfrm>
          <a:off x="3499196" y="191889"/>
          <a:ext cx="1812983" cy="365207"/>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Board of Directors</a:t>
          </a:r>
          <a:endParaRPr lang="en-US" sz="1100" b="1" kern="1200" dirty="0"/>
        </a:p>
      </dsp:txBody>
      <dsp:txXfrm>
        <a:off x="3499196" y="191889"/>
        <a:ext cx="1812983" cy="365207"/>
      </dsp:txXfrm>
    </dsp:sp>
    <dsp:sp modelId="{43697183-0C71-46BF-A0E0-2D6B9245AEE5}">
      <dsp:nvSpPr>
        <dsp:cNvPr id="0" name=""/>
        <dsp:cNvSpPr/>
      </dsp:nvSpPr>
      <dsp:spPr>
        <a:xfrm>
          <a:off x="3602929" y="686402"/>
          <a:ext cx="1605877" cy="398872"/>
        </a:xfrm>
        <a:prstGeom prst="rect">
          <a:avLst/>
        </a:prstGeom>
        <a:solidFill>
          <a:srgbClr val="00B050"/>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Chief Executive Officer</a:t>
          </a:r>
          <a:endParaRPr lang="en-US" sz="1100" b="1" kern="1200" dirty="0"/>
        </a:p>
      </dsp:txBody>
      <dsp:txXfrm>
        <a:off x="3602929" y="686402"/>
        <a:ext cx="1605877" cy="398872"/>
      </dsp:txXfrm>
    </dsp:sp>
    <dsp:sp modelId="{43509509-DDBD-4E34-AEBC-1E4BD72DA47F}">
      <dsp:nvSpPr>
        <dsp:cNvPr id="0" name=""/>
        <dsp:cNvSpPr/>
      </dsp:nvSpPr>
      <dsp:spPr>
        <a:xfrm>
          <a:off x="155236" y="1408625"/>
          <a:ext cx="1001934" cy="2095548"/>
        </a:xfrm>
        <a:prstGeom prst="rect">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Wholesale Banking</a:t>
          </a:r>
          <a:endParaRPr lang="en-US" sz="1000" b="1" kern="1200" dirty="0"/>
        </a:p>
      </dsp:txBody>
      <dsp:txXfrm>
        <a:off x="155236" y="1408625"/>
        <a:ext cx="1001934" cy="2095548"/>
      </dsp:txXfrm>
    </dsp:sp>
    <dsp:sp modelId="{7B3F6876-0CFC-4558-A070-95C34BA4D157}">
      <dsp:nvSpPr>
        <dsp:cNvPr id="0" name=""/>
        <dsp:cNvSpPr/>
      </dsp:nvSpPr>
      <dsp:spPr>
        <a:xfrm>
          <a:off x="1193518" y="1409354"/>
          <a:ext cx="1001934" cy="2095548"/>
        </a:xfrm>
        <a:prstGeom prst="rect">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Retail Banking</a:t>
          </a:r>
          <a:endParaRPr lang="en-US" sz="1000" b="1" kern="1200" dirty="0"/>
        </a:p>
      </dsp:txBody>
      <dsp:txXfrm>
        <a:off x="1193518" y="1409354"/>
        <a:ext cx="1001934" cy="2095548"/>
      </dsp:txXfrm>
    </dsp:sp>
    <dsp:sp modelId="{95AC1E1B-34F8-495B-A7E8-28BBB2717EC8}">
      <dsp:nvSpPr>
        <dsp:cNvPr id="0" name=""/>
        <dsp:cNvSpPr/>
      </dsp:nvSpPr>
      <dsp:spPr>
        <a:xfrm>
          <a:off x="2241108" y="1407158"/>
          <a:ext cx="1001934" cy="2095539"/>
        </a:xfrm>
        <a:prstGeom prst="rect">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kern="1200" dirty="0" smtClean="0"/>
            <a:t>Asset Management</a:t>
          </a:r>
          <a:endParaRPr lang="en-US" sz="1000" b="1" kern="1200" dirty="0"/>
        </a:p>
      </dsp:txBody>
      <dsp:txXfrm>
        <a:off x="2241108" y="1407158"/>
        <a:ext cx="1001934" cy="2095539"/>
      </dsp:txXfrm>
    </dsp:sp>
    <dsp:sp modelId="{0769F593-B18B-43E0-BE0C-717BAA62A0E8}">
      <dsp:nvSpPr>
        <dsp:cNvPr id="0" name=""/>
        <dsp:cNvSpPr/>
      </dsp:nvSpPr>
      <dsp:spPr>
        <a:xfrm>
          <a:off x="3632337" y="1409354"/>
          <a:ext cx="1001934" cy="2095548"/>
        </a:xfrm>
        <a:prstGeom prst="rect">
          <a:avLst/>
        </a:prstGeom>
        <a:solidFill>
          <a:srgbClr val="0070C0"/>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b="1" i="1" kern="1200" dirty="0" smtClean="0"/>
            <a:t>Other Businesses</a:t>
          </a:r>
          <a:endParaRPr lang="en-US" sz="1000" b="1" i="1" kern="1200" dirty="0"/>
        </a:p>
      </dsp:txBody>
      <dsp:txXfrm>
        <a:off x="3632337" y="1409354"/>
        <a:ext cx="1001934" cy="2095548"/>
      </dsp:txXfrm>
    </dsp:sp>
    <dsp:sp modelId="{C1A2E553-B4A6-4A60-99A1-035D2F290641}">
      <dsp:nvSpPr>
        <dsp:cNvPr id="0" name=""/>
        <dsp:cNvSpPr/>
      </dsp:nvSpPr>
      <dsp:spPr>
        <a:xfrm>
          <a:off x="5107172" y="1426691"/>
          <a:ext cx="1800291" cy="20866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Independent Risk Organization</a:t>
          </a:r>
          <a:endParaRPr lang="en-US" sz="1200" b="1" kern="1200" dirty="0"/>
        </a:p>
      </dsp:txBody>
      <dsp:txXfrm>
        <a:off x="5107172" y="1426691"/>
        <a:ext cx="1800291" cy="2086681"/>
      </dsp:txXfrm>
    </dsp:sp>
    <dsp:sp modelId="{888C5E1C-E160-472A-ACAB-72DE286B087E}">
      <dsp:nvSpPr>
        <dsp:cNvPr id="0" name=""/>
        <dsp:cNvSpPr/>
      </dsp:nvSpPr>
      <dsp:spPr>
        <a:xfrm>
          <a:off x="5442620" y="3818573"/>
          <a:ext cx="2366932" cy="1486851"/>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l" defTabSz="444500">
            <a:lnSpc>
              <a:spcPct val="90000"/>
            </a:lnSpc>
            <a:spcBef>
              <a:spcPct val="0"/>
            </a:spcBef>
            <a:spcAft>
              <a:spcPct val="35000"/>
            </a:spcAft>
          </a:pPr>
          <a:r>
            <a:rPr lang="en-US" sz="1000" b="1" i="0" kern="1200" dirty="0" smtClean="0">
              <a:solidFill>
                <a:schemeClr val="bg1"/>
              </a:solidFill>
            </a:rPr>
            <a:t>	</a:t>
          </a:r>
          <a:r>
            <a:rPr lang="en-US" sz="900" b="1" i="0" kern="1200" dirty="0" smtClean="0">
              <a:solidFill>
                <a:schemeClr val="bg1"/>
              </a:solidFill>
            </a:rPr>
            <a:t>* Liquidity Risk</a:t>
          </a:r>
        </a:p>
        <a:p>
          <a:pPr lvl="0" algn="l" defTabSz="444500">
            <a:lnSpc>
              <a:spcPct val="90000"/>
            </a:lnSpc>
            <a:spcBef>
              <a:spcPct val="0"/>
            </a:spcBef>
            <a:spcAft>
              <a:spcPct val="35000"/>
            </a:spcAft>
          </a:pPr>
          <a:r>
            <a:rPr lang="en-US" sz="900" b="1" i="0" kern="1200" dirty="0" smtClean="0">
              <a:solidFill>
                <a:schemeClr val="bg1"/>
              </a:solidFill>
            </a:rPr>
            <a:t>	* Credit Risk</a:t>
          </a:r>
        </a:p>
        <a:p>
          <a:pPr lvl="0" algn="l" defTabSz="444500">
            <a:lnSpc>
              <a:spcPct val="90000"/>
            </a:lnSpc>
            <a:spcBef>
              <a:spcPct val="0"/>
            </a:spcBef>
            <a:spcAft>
              <a:spcPct val="35000"/>
            </a:spcAft>
          </a:pPr>
          <a:r>
            <a:rPr lang="en-US" sz="900" b="1" i="0" kern="1200" dirty="0" smtClean="0">
              <a:solidFill>
                <a:schemeClr val="bg1"/>
              </a:solidFill>
            </a:rPr>
            <a:t>	* Interest Rate Risk</a:t>
          </a:r>
        </a:p>
        <a:p>
          <a:pPr lvl="0" algn="l" defTabSz="444500">
            <a:lnSpc>
              <a:spcPct val="90000"/>
            </a:lnSpc>
            <a:spcBef>
              <a:spcPct val="0"/>
            </a:spcBef>
            <a:spcAft>
              <a:spcPct val="35000"/>
            </a:spcAft>
          </a:pPr>
          <a:r>
            <a:rPr lang="en-US" sz="900" b="1" i="0" kern="1200" dirty="0" smtClean="0">
              <a:solidFill>
                <a:schemeClr val="bg1"/>
              </a:solidFill>
            </a:rPr>
            <a:t>	* Price Risk</a:t>
          </a:r>
        </a:p>
        <a:p>
          <a:pPr lvl="0" algn="l" defTabSz="444500">
            <a:lnSpc>
              <a:spcPct val="90000"/>
            </a:lnSpc>
            <a:spcBef>
              <a:spcPct val="0"/>
            </a:spcBef>
            <a:spcAft>
              <a:spcPct val="35000"/>
            </a:spcAft>
          </a:pPr>
          <a:r>
            <a:rPr lang="en-US" sz="900" b="1" i="0" kern="1200" dirty="0" smtClean="0">
              <a:solidFill>
                <a:schemeClr val="bg1"/>
              </a:solidFill>
            </a:rPr>
            <a:t>	* Operational Risk</a:t>
          </a:r>
        </a:p>
        <a:p>
          <a:pPr lvl="0" algn="l" defTabSz="444500">
            <a:lnSpc>
              <a:spcPct val="90000"/>
            </a:lnSpc>
            <a:spcBef>
              <a:spcPct val="0"/>
            </a:spcBef>
            <a:spcAft>
              <a:spcPct val="35000"/>
            </a:spcAft>
          </a:pPr>
          <a:r>
            <a:rPr lang="en-US" sz="900" b="1" i="0" kern="1200" dirty="0" smtClean="0">
              <a:solidFill>
                <a:schemeClr val="bg1"/>
              </a:solidFill>
            </a:rPr>
            <a:t>	* Compliance Risk</a:t>
          </a:r>
        </a:p>
        <a:p>
          <a:pPr lvl="0" algn="l" defTabSz="444500">
            <a:lnSpc>
              <a:spcPct val="90000"/>
            </a:lnSpc>
            <a:spcBef>
              <a:spcPct val="0"/>
            </a:spcBef>
            <a:spcAft>
              <a:spcPct val="35000"/>
            </a:spcAft>
          </a:pPr>
          <a:r>
            <a:rPr lang="en-US" sz="900" b="1" i="0" kern="1200" dirty="0" smtClean="0">
              <a:solidFill>
                <a:schemeClr val="bg1"/>
              </a:solidFill>
            </a:rPr>
            <a:t>	* Strategic Risk</a:t>
          </a:r>
        </a:p>
        <a:p>
          <a:pPr lvl="0" algn="l" defTabSz="444500">
            <a:lnSpc>
              <a:spcPct val="90000"/>
            </a:lnSpc>
            <a:spcBef>
              <a:spcPct val="0"/>
            </a:spcBef>
            <a:spcAft>
              <a:spcPct val="35000"/>
            </a:spcAft>
          </a:pPr>
          <a:r>
            <a:rPr lang="en-US" sz="900" b="1" i="0" kern="1200" dirty="0" smtClean="0">
              <a:solidFill>
                <a:schemeClr val="bg1"/>
              </a:solidFill>
            </a:rPr>
            <a:t>	* Reputation Risk</a:t>
          </a:r>
          <a:endParaRPr lang="en-US" sz="900" b="1" i="0" kern="1200" dirty="0">
            <a:solidFill>
              <a:schemeClr val="bg1"/>
            </a:solidFill>
          </a:endParaRPr>
        </a:p>
      </dsp:txBody>
      <dsp:txXfrm>
        <a:off x="5442620" y="3818573"/>
        <a:ext cx="2366932" cy="1486851"/>
      </dsp:txXfrm>
    </dsp:sp>
    <dsp:sp modelId="{DB78FFD3-BB3B-4AD7-BFE4-7357C5A786FF}">
      <dsp:nvSpPr>
        <dsp:cNvPr id="0" name=""/>
        <dsp:cNvSpPr/>
      </dsp:nvSpPr>
      <dsp:spPr>
        <a:xfrm>
          <a:off x="7340001" y="1426691"/>
          <a:ext cx="1308919" cy="2068120"/>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Internal Audit</a:t>
          </a:r>
          <a:endParaRPr lang="en-US" sz="1100" b="1" kern="1200" dirty="0"/>
        </a:p>
      </dsp:txBody>
      <dsp:txXfrm>
        <a:off x="7340001" y="1426691"/>
        <a:ext cx="1308919" cy="20681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2EBE74D-1792-4B57-B260-8C64BF5686AC}" type="datetimeFigureOut">
              <a:rPr lang="en-US" smtClean="0"/>
              <a:t>9/7/2017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419F59A-0136-4640-BF12-6EF9F3973A4A}" type="slidenum">
              <a:rPr lang="en-US" smtClean="0"/>
              <a:t>‹#›</a:t>
            </a:fld>
            <a:endParaRPr lang="en-US" dirty="0"/>
          </a:p>
        </p:txBody>
      </p:sp>
    </p:spTree>
    <p:extLst>
      <p:ext uri="{BB962C8B-B14F-4D97-AF65-F5344CB8AC3E}">
        <p14:creationId xmlns:p14="http://schemas.microsoft.com/office/powerpoint/2010/main" val="215057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2D1D686-14A8-467C-9950-0083762E938B}" type="slidenum">
              <a:rPr lang="en-US"/>
              <a:pPr/>
              <a:t>1</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8192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10</a:t>
            </a:fld>
            <a:endParaRPr lang="en-US" dirty="0"/>
          </a:p>
        </p:txBody>
      </p:sp>
    </p:spTree>
    <p:extLst>
      <p:ext uri="{BB962C8B-B14F-4D97-AF65-F5344CB8AC3E}">
        <p14:creationId xmlns:p14="http://schemas.microsoft.com/office/powerpoint/2010/main" val="4245599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11</a:t>
            </a:fld>
            <a:endParaRPr lang="en-US" dirty="0"/>
          </a:p>
        </p:txBody>
      </p:sp>
    </p:spTree>
    <p:extLst>
      <p:ext uri="{BB962C8B-B14F-4D97-AF65-F5344CB8AC3E}">
        <p14:creationId xmlns:p14="http://schemas.microsoft.com/office/powerpoint/2010/main" val="274226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12</a:t>
            </a:fld>
            <a:endParaRPr lang="en-US" dirty="0"/>
          </a:p>
        </p:txBody>
      </p:sp>
    </p:spTree>
    <p:extLst>
      <p:ext uri="{BB962C8B-B14F-4D97-AF65-F5344CB8AC3E}">
        <p14:creationId xmlns:p14="http://schemas.microsoft.com/office/powerpoint/2010/main" val="388386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13</a:t>
            </a:fld>
            <a:endParaRPr lang="en-US" dirty="0"/>
          </a:p>
        </p:txBody>
      </p:sp>
    </p:spTree>
    <p:extLst>
      <p:ext uri="{BB962C8B-B14F-4D97-AF65-F5344CB8AC3E}">
        <p14:creationId xmlns:p14="http://schemas.microsoft.com/office/powerpoint/2010/main" val="338832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14</a:t>
            </a:fld>
            <a:endParaRPr lang="en-US" dirty="0"/>
          </a:p>
        </p:txBody>
      </p:sp>
    </p:spTree>
    <p:extLst>
      <p:ext uri="{BB962C8B-B14F-4D97-AF65-F5344CB8AC3E}">
        <p14:creationId xmlns:p14="http://schemas.microsoft.com/office/powerpoint/2010/main" val="163689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16</a:t>
            </a:fld>
            <a:endParaRPr lang="en-US" dirty="0"/>
          </a:p>
        </p:txBody>
      </p:sp>
    </p:spTree>
    <p:extLst>
      <p:ext uri="{BB962C8B-B14F-4D97-AF65-F5344CB8AC3E}">
        <p14:creationId xmlns:p14="http://schemas.microsoft.com/office/powerpoint/2010/main" val="38379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17</a:t>
            </a:fld>
            <a:endParaRPr lang="en-US" dirty="0"/>
          </a:p>
        </p:txBody>
      </p:sp>
    </p:spTree>
    <p:extLst>
      <p:ext uri="{BB962C8B-B14F-4D97-AF65-F5344CB8AC3E}">
        <p14:creationId xmlns:p14="http://schemas.microsoft.com/office/powerpoint/2010/main" val="352805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18</a:t>
            </a:fld>
            <a:endParaRPr lang="en-US" dirty="0"/>
          </a:p>
        </p:txBody>
      </p:sp>
    </p:spTree>
    <p:extLst>
      <p:ext uri="{BB962C8B-B14F-4D97-AF65-F5344CB8AC3E}">
        <p14:creationId xmlns:p14="http://schemas.microsoft.com/office/powerpoint/2010/main" val="486931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19</a:t>
            </a:fld>
            <a:endParaRPr lang="en-US" dirty="0"/>
          </a:p>
        </p:txBody>
      </p:sp>
    </p:spTree>
    <p:extLst>
      <p:ext uri="{BB962C8B-B14F-4D97-AF65-F5344CB8AC3E}">
        <p14:creationId xmlns:p14="http://schemas.microsoft.com/office/powerpoint/2010/main" val="2677745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20</a:t>
            </a:fld>
            <a:endParaRPr lang="en-US" dirty="0"/>
          </a:p>
        </p:txBody>
      </p:sp>
    </p:spTree>
    <p:extLst>
      <p:ext uri="{BB962C8B-B14F-4D97-AF65-F5344CB8AC3E}">
        <p14:creationId xmlns:p14="http://schemas.microsoft.com/office/powerpoint/2010/main" val="320764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a:t>
            </a:fld>
            <a:endParaRPr lang="en-US" dirty="0"/>
          </a:p>
        </p:txBody>
      </p:sp>
    </p:spTree>
    <p:extLst>
      <p:ext uri="{BB962C8B-B14F-4D97-AF65-F5344CB8AC3E}">
        <p14:creationId xmlns:p14="http://schemas.microsoft.com/office/powerpoint/2010/main" val="4113543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21</a:t>
            </a:fld>
            <a:endParaRPr lang="en-US" dirty="0"/>
          </a:p>
        </p:txBody>
      </p:sp>
    </p:spTree>
    <p:extLst>
      <p:ext uri="{BB962C8B-B14F-4D97-AF65-F5344CB8AC3E}">
        <p14:creationId xmlns:p14="http://schemas.microsoft.com/office/powerpoint/2010/main" val="309156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22</a:t>
            </a:fld>
            <a:endParaRPr lang="en-US" dirty="0"/>
          </a:p>
        </p:txBody>
      </p:sp>
    </p:spTree>
    <p:extLst>
      <p:ext uri="{BB962C8B-B14F-4D97-AF65-F5344CB8AC3E}">
        <p14:creationId xmlns:p14="http://schemas.microsoft.com/office/powerpoint/2010/main" val="4231070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23</a:t>
            </a:fld>
            <a:endParaRPr lang="en-US" dirty="0"/>
          </a:p>
        </p:txBody>
      </p:sp>
    </p:spTree>
    <p:extLst>
      <p:ext uri="{BB962C8B-B14F-4D97-AF65-F5344CB8AC3E}">
        <p14:creationId xmlns:p14="http://schemas.microsoft.com/office/powerpoint/2010/main" val="607709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24</a:t>
            </a:fld>
            <a:endParaRPr lang="en-US" dirty="0"/>
          </a:p>
        </p:txBody>
      </p:sp>
    </p:spTree>
    <p:extLst>
      <p:ext uri="{BB962C8B-B14F-4D97-AF65-F5344CB8AC3E}">
        <p14:creationId xmlns:p14="http://schemas.microsoft.com/office/powerpoint/2010/main" val="4108023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25</a:t>
            </a:fld>
            <a:endParaRPr lang="en-US" dirty="0"/>
          </a:p>
        </p:txBody>
      </p:sp>
    </p:spTree>
    <p:extLst>
      <p:ext uri="{BB962C8B-B14F-4D97-AF65-F5344CB8AC3E}">
        <p14:creationId xmlns:p14="http://schemas.microsoft.com/office/powerpoint/2010/main" val="2184011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26</a:t>
            </a:fld>
            <a:endParaRPr lang="en-US" dirty="0"/>
          </a:p>
        </p:txBody>
      </p:sp>
    </p:spTree>
    <p:extLst>
      <p:ext uri="{BB962C8B-B14F-4D97-AF65-F5344CB8AC3E}">
        <p14:creationId xmlns:p14="http://schemas.microsoft.com/office/powerpoint/2010/main" val="2316728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27</a:t>
            </a:fld>
            <a:endParaRPr lang="en-US" dirty="0"/>
          </a:p>
        </p:txBody>
      </p:sp>
    </p:spTree>
    <p:extLst>
      <p:ext uri="{BB962C8B-B14F-4D97-AF65-F5344CB8AC3E}">
        <p14:creationId xmlns:p14="http://schemas.microsoft.com/office/powerpoint/2010/main" val="134365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28</a:t>
            </a:fld>
            <a:endParaRPr lang="en-US" dirty="0"/>
          </a:p>
        </p:txBody>
      </p:sp>
    </p:spTree>
    <p:extLst>
      <p:ext uri="{BB962C8B-B14F-4D97-AF65-F5344CB8AC3E}">
        <p14:creationId xmlns:p14="http://schemas.microsoft.com/office/powerpoint/2010/main" val="190527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29</a:t>
            </a:fld>
            <a:endParaRPr lang="en-US" dirty="0"/>
          </a:p>
        </p:txBody>
      </p:sp>
    </p:spTree>
    <p:extLst>
      <p:ext uri="{BB962C8B-B14F-4D97-AF65-F5344CB8AC3E}">
        <p14:creationId xmlns:p14="http://schemas.microsoft.com/office/powerpoint/2010/main" val="1075557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30</a:t>
            </a:fld>
            <a:endParaRPr lang="en-US" dirty="0"/>
          </a:p>
        </p:txBody>
      </p:sp>
    </p:spTree>
    <p:extLst>
      <p:ext uri="{BB962C8B-B14F-4D97-AF65-F5344CB8AC3E}">
        <p14:creationId xmlns:p14="http://schemas.microsoft.com/office/powerpoint/2010/main" val="2229372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3</a:t>
            </a:fld>
            <a:endParaRPr lang="en-US" dirty="0"/>
          </a:p>
        </p:txBody>
      </p:sp>
    </p:spTree>
    <p:extLst>
      <p:ext uri="{BB962C8B-B14F-4D97-AF65-F5344CB8AC3E}">
        <p14:creationId xmlns:p14="http://schemas.microsoft.com/office/powerpoint/2010/main" val="4062740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31</a:t>
            </a:fld>
            <a:endParaRPr lang="en-US" dirty="0"/>
          </a:p>
        </p:txBody>
      </p:sp>
    </p:spTree>
    <p:extLst>
      <p:ext uri="{BB962C8B-B14F-4D97-AF65-F5344CB8AC3E}">
        <p14:creationId xmlns:p14="http://schemas.microsoft.com/office/powerpoint/2010/main" val="3370832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32</a:t>
            </a:fld>
            <a:endParaRPr lang="en-US" dirty="0"/>
          </a:p>
        </p:txBody>
      </p:sp>
    </p:spTree>
    <p:extLst>
      <p:ext uri="{BB962C8B-B14F-4D97-AF65-F5344CB8AC3E}">
        <p14:creationId xmlns:p14="http://schemas.microsoft.com/office/powerpoint/2010/main" val="40789303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33</a:t>
            </a:fld>
            <a:endParaRPr lang="en-US" dirty="0"/>
          </a:p>
        </p:txBody>
      </p:sp>
    </p:spTree>
    <p:extLst>
      <p:ext uri="{BB962C8B-B14F-4D97-AF65-F5344CB8AC3E}">
        <p14:creationId xmlns:p14="http://schemas.microsoft.com/office/powerpoint/2010/main" val="149805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4</a:t>
            </a:fld>
            <a:endParaRPr lang="en-US" dirty="0"/>
          </a:p>
        </p:txBody>
      </p:sp>
    </p:spTree>
    <p:extLst>
      <p:ext uri="{BB962C8B-B14F-4D97-AF65-F5344CB8AC3E}">
        <p14:creationId xmlns:p14="http://schemas.microsoft.com/office/powerpoint/2010/main" val="3607817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5</a:t>
            </a:fld>
            <a:endParaRPr lang="en-US" dirty="0"/>
          </a:p>
        </p:txBody>
      </p:sp>
    </p:spTree>
    <p:extLst>
      <p:ext uri="{BB962C8B-B14F-4D97-AF65-F5344CB8AC3E}">
        <p14:creationId xmlns:p14="http://schemas.microsoft.com/office/powerpoint/2010/main" val="2528291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6</a:t>
            </a:fld>
            <a:endParaRPr lang="en-US" dirty="0"/>
          </a:p>
        </p:txBody>
      </p:sp>
    </p:spTree>
    <p:extLst>
      <p:ext uri="{BB962C8B-B14F-4D97-AF65-F5344CB8AC3E}">
        <p14:creationId xmlns:p14="http://schemas.microsoft.com/office/powerpoint/2010/main" val="239518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7</a:t>
            </a:fld>
            <a:endParaRPr lang="en-US" dirty="0"/>
          </a:p>
        </p:txBody>
      </p:sp>
    </p:spTree>
    <p:extLst>
      <p:ext uri="{BB962C8B-B14F-4D97-AF65-F5344CB8AC3E}">
        <p14:creationId xmlns:p14="http://schemas.microsoft.com/office/powerpoint/2010/main" val="360978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8</a:t>
            </a:fld>
            <a:endParaRPr lang="en-US" dirty="0"/>
          </a:p>
        </p:txBody>
      </p:sp>
    </p:spTree>
    <p:extLst>
      <p:ext uri="{BB962C8B-B14F-4D97-AF65-F5344CB8AC3E}">
        <p14:creationId xmlns:p14="http://schemas.microsoft.com/office/powerpoint/2010/main" val="3078137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19F59A-0136-4640-BF12-6EF9F3973A4A}" type="slidenum">
              <a:rPr lang="en-US" smtClean="0"/>
              <a:t>9</a:t>
            </a:fld>
            <a:endParaRPr lang="en-US" dirty="0"/>
          </a:p>
        </p:txBody>
      </p:sp>
    </p:spTree>
    <p:extLst>
      <p:ext uri="{BB962C8B-B14F-4D97-AF65-F5344CB8AC3E}">
        <p14:creationId xmlns:p14="http://schemas.microsoft.com/office/powerpoint/2010/main" val="319782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1" y="0"/>
            <a:ext cx="317500" cy="6858000"/>
            <a:chOff x="0" y="0"/>
            <a:chExt cx="150" cy="4320"/>
          </a:xfrm>
        </p:grpSpPr>
        <p:sp>
          <p:nvSpPr>
            <p:cNvPr id="5" name="Rectangle 8"/>
            <p:cNvSpPr>
              <a:spLocks noChangeArrowheads="1"/>
            </p:cNvSpPr>
            <p:nvPr userDrawn="1"/>
          </p:nvSpPr>
          <p:spPr bwMode="auto">
            <a:xfrm>
              <a:off x="0" y="0"/>
              <a:ext cx="150" cy="14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0" y="1440"/>
              <a:ext cx="150" cy="14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0" y="2880"/>
              <a:ext cx="150" cy="14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grpSp>
      <p:sp>
        <p:nvSpPr>
          <p:cNvPr id="8" name="Line 11"/>
          <p:cNvSpPr>
            <a:spLocks noChangeShapeType="1"/>
          </p:cNvSpPr>
          <p:nvPr/>
        </p:nvSpPr>
        <p:spPr bwMode="auto">
          <a:xfrm>
            <a:off x="1524000" y="6477000"/>
            <a:ext cx="1016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grpSp>
        <p:nvGrpSpPr>
          <p:cNvPr id="9" name="Group 12"/>
          <p:cNvGrpSpPr>
            <a:grpSpLocks/>
          </p:cNvGrpSpPr>
          <p:nvPr/>
        </p:nvGrpSpPr>
        <p:grpSpPr bwMode="auto">
          <a:xfrm>
            <a:off x="1" y="0"/>
            <a:ext cx="317500" cy="6858000"/>
            <a:chOff x="0" y="0"/>
            <a:chExt cx="150" cy="4320"/>
          </a:xfrm>
        </p:grpSpPr>
        <p:sp>
          <p:nvSpPr>
            <p:cNvPr id="10" name="Rectangle 13"/>
            <p:cNvSpPr>
              <a:spLocks noChangeArrowheads="1"/>
            </p:cNvSpPr>
            <p:nvPr userDrawn="1"/>
          </p:nvSpPr>
          <p:spPr bwMode="auto">
            <a:xfrm>
              <a:off x="0" y="0"/>
              <a:ext cx="150" cy="144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1" name="Rectangle 14"/>
            <p:cNvSpPr>
              <a:spLocks noChangeArrowheads="1"/>
            </p:cNvSpPr>
            <p:nvPr userDrawn="1"/>
          </p:nvSpPr>
          <p:spPr bwMode="auto">
            <a:xfrm>
              <a:off x="0" y="1440"/>
              <a:ext cx="150" cy="14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2" name="Rectangle 15"/>
            <p:cNvSpPr>
              <a:spLocks noChangeArrowheads="1"/>
            </p:cNvSpPr>
            <p:nvPr userDrawn="1"/>
          </p:nvSpPr>
          <p:spPr bwMode="auto">
            <a:xfrm>
              <a:off x="0" y="2880"/>
              <a:ext cx="150" cy="14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grpSp>
      <p:sp>
        <p:nvSpPr>
          <p:cNvPr id="13" name="Line 16"/>
          <p:cNvSpPr>
            <a:spLocks noChangeShapeType="1"/>
          </p:cNvSpPr>
          <p:nvPr/>
        </p:nvSpPr>
        <p:spPr bwMode="auto">
          <a:xfrm>
            <a:off x="1524000" y="6477000"/>
            <a:ext cx="1016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grpSp>
        <p:nvGrpSpPr>
          <p:cNvPr id="14" name="Group 17"/>
          <p:cNvGrpSpPr>
            <a:grpSpLocks/>
          </p:cNvGrpSpPr>
          <p:nvPr userDrawn="1"/>
        </p:nvGrpSpPr>
        <p:grpSpPr bwMode="auto">
          <a:xfrm>
            <a:off x="1" y="0"/>
            <a:ext cx="317500" cy="6858000"/>
            <a:chOff x="0" y="0"/>
            <a:chExt cx="150" cy="4320"/>
          </a:xfrm>
        </p:grpSpPr>
        <p:sp>
          <p:nvSpPr>
            <p:cNvPr id="15" name="Rectangle 18"/>
            <p:cNvSpPr>
              <a:spLocks noChangeArrowheads="1"/>
            </p:cNvSpPr>
            <p:nvPr userDrawn="1"/>
          </p:nvSpPr>
          <p:spPr bwMode="auto">
            <a:xfrm>
              <a:off x="0" y="0"/>
              <a:ext cx="150" cy="144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6" name="Rectangle 19"/>
            <p:cNvSpPr>
              <a:spLocks noChangeArrowheads="1"/>
            </p:cNvSpPr>
            <p:nvPr userDrawn="1"/>
          </p:nvSpPr>
          <p:spPr bwMode="auto">
            <a:xfrm>
              <a:off x="0" y="1440"/>
              <a:ext cx="150" cy="144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7" name="Rectangle 20"/>
            <p:cNvSpPr>
              <a:spLocks noChangeArrowheads="1"/>
            </p:cNvSpPr>
            <p:nvPr userDrawn="1"/>
          </p:nvSpPr>
          <p:spPr bwMode="auto">
            <a:xfrm>
              <a:off x="0" y="2880"/>
              <a:ext cx="150" cy="144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grpSp>
      <p:sp>
        <p:nvSpPr>
          <p:cNvPr id="18" name="Line 21"/>
          <p:cNvSpPr>
            <a:spLocks noChangeShapeType="1"/>
          </p:cNvSpPr>
          <p:nvPr userDrawn="1"/>
        </p:nvSpPr>
        <p:spPr bwMode="auto">
          <a:xfrm>
            <a:off x="1524000" y="6477000"/>
            <a:ext cx="10160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sp>
        <p:nvSpPr>
          <p:cNvPr id="16386" name="Rectangle 2"/>
          <p:cNvSpPr>
            <a:spLocks noGrp="1" noChangeArrowheads="1"/>
          </p:cNvSpPr>
          <p:nvPr>
            <p:ph type="ctrTitle"/>
          </p:nvPr>
        </p:nvSpPr>
        <p:spPr>
          <a:xfrm>
            <a:off x="1422400" y="2133600"/>
            <a:ext cx="10363200" cy="1143000"/>
          </a:xfrm>
        </p:spPr>
        <p:txBody>
          <a:bodyPr anchor="t"/>
          <a:lstStyle>
            <a:lvl1pPr>
              <a:defRPr sz="4200">
                <a:solidFill>
                  <a:schemeClr val="hlink"/>
                </a:solidFill>
              </a:defRPr>
            </a:lvl1pPr>
          </a:lstStyle>
          <a:p>
            <a:pPr lvl="0"/>
            <a:r>
              <a:rPr lang="en-US" altLang="en-US" noProof="0" smtClean="0"/>
              <a:t>Click to edit Master title style</a:t>
            </a:r>
          </a:p>
        </p:txBody>
      </p:sp>
      <p:sp>
        <p:nvSpPr>
          <p:cNvPr id="16387" name="Rectangle 3"/>
          <p:cNvSpPr>
            <a:spLocks noGrp="1" noChangeArrowheads="1"/>
          </p:cNvSpPr>
          <p:nvPr>
            <p:ph type="subTitle" idx="1"/>
          </p:nvPr>
        </p:nvSpPr>
        <p:spPr>
          <a:xfrm>
            <a:off x="1437217" y="4473575"/>
            <a:ext cx="8534400" cy="1600200"/>
          </a:xfrm>
        </p:spPr>
        <p:txBody>
          <a:bodyPr/>
          <a:lstStyle>
            <a:lvl1pPr marL="0" indent="0">
              <a:buFontTx/>
              <a:buNone/>
              <a:defRPr sz="2000" b="0">
                <a:solidFill>
                  <a:schemeClr val="tx1"/>
                </a:solidFill>
              </a:defRPr>
            </a:lvl1pPr>
          </a:lstStyle>
          <a:p>
            <a:pPr lvl="0"/>
            <a:r>
              <a:rPr lang="en-US" altLang="en-US" noProof="0" smtClean="0"/>
              <a:t>Click to edit Master subtitle style</a:t>
            </a:r>
          </a:p>
        </p:txBody>
      </p:sp>
      <p:sp>
        <p:nvSpPr>
          <p:cNvPr id="19" name="Rectangle 5"/>
          <p:cNvSpPr>
            <a:spLocks noGrp="1" noChangeArrowheads="1"/>
          </p:cNvSpPr>
          <p:nvPr>
            <p:ph type="ftr" sz="quarter" idx="10"/>
          </p:nvPr>
        </p:nvSpPr>
        <p:spPr>
          <a:xfrm>
            <a:off x="1437218" y="6324600"/>
            <a:ext cx="6995583" cy="381000"/>
          </a:xfrm>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20" name="Rectangle 6"/>
          <p:cNvSpPr>
            <a:spLocks noGrp="1" noChangeArrowheads="1"/>
          </p:cNvSpPr>
          <p:nvPr>
            <p:ph type="sldNum" sz="quarter" idx="11"/>
          </p:nvPr>
        </p:nvSpPr>
        <p:spPr/>
        <p:txBody>
          <a:bodyPr/>
          <a:lstStyle>
            <a:lvl1pPr>
              <a:defRPr/>
            </a:lvl1pPr>
          </a:lstStyle>
          <a:p>
            <a:pPr>
              <a:defRPr/>
            </a:pPr>
            <a:fld id="{99A37714-FE25-4268-862D-393D76B344F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1871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3867D84D-A887-4D57-A5FB-1C16AE51352C}"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167366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56600" y="76200"/>
            <a:ext cx="26162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76200"/>
            <a:ext cx="76454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33819A0F-31B3-4B82-8C81-286DB2CC0BD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0301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p:txBody>
          <a:bodyPr/>
          <a:lstStyle>
            <a:lvl1pPr eaLnBrk="1" hangingPunct="1">
              <a:defRPr i="1"/>
            </a:lvl1pPr>
          </a:lstStyle>
          <a:p>
            <a:pPr>
              <a:defRPr/>
            </a:pPr>
            <a:r>
              <a:rPr lang="en-US" altLang="en-US" dirty="0" smtClean="0">
                <a:solidFill>
                  <a:srgbClr val="000000"/>
                </a:solidFill>
              </a:rPr>
              <a:t>CONFIDENTIAL – For internal PNC use only</a:t>
            </a:r>
            <a:endParaRPr lang="en-US" altLang="en-US" dirty="0">
              <a:solidFill>
                <a:srgbClr val="000000"/>
              </a:solidFill>
            </a:endParaRPr>
          </a:p>
        </p:txBody>
      </p:sp>
      <p:sp>
        <p:nvSpPr>
          <p:cNvPr id="5" name="Rectangle 7"/>
          <p:cNvSpPr>
            <a:spLocks noGrp="1" noChangeArrowheads="1"/>
          </p:cNvSpPr>
          <p:nvPr>
            <p:ph type="sldNum" sz="quarter" idx="11"/>
          </p:nvPr>
        </p:nvSpPr>
        <p:spPr/>
        <p:txBody>
          <a:bodyPr/>
          <a:lstStyle>
            <a:lvl1pPr>
              <a:defRPr/>
            </a:lvl1pPr>
          </a:lstStyle>
          <a:p>
            <a:pPr>
              <a:defRPr/>
            </a:pPr>
            <a:fld id="{266ED9DE-8A22-44CE-BE54-AE1AA8C01A8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146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5" name="Rectangle 7"/>
          <p:cNvSpPr>
            <a:spLocks noGrp="1" noChangeArrowheads="1"/>
          </p:cNvSpPr>
          <p:nvPr>
            <p:ph type="sldNum" sz="quarter" idx="11"/>
          </p:nvPr>
        </p:nvSpPr>
        <p:spPr>
          <a:ln/>
        </p:spPr>
        <p:txBody>
          <a:bodyPr/>
          <a:lstStyle>
            <a:lvl1pPr>
              <a:defRPr/>
            </a:lvl1pPr>
          </a:lstStyle>
          <a:p>
            <a:pPr>
              <a:defRPr/>
            </a:pPr>
            <a:fld id="{0B3D6036-C7ED-4668-BBDD-1F7BACBD1D7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65440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295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791200" y="1295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D8085872-2315-4570-B9DB-BD6F2B9D7327}"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391164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8" name="Rectangle 7"/>
          <p:cNvSpPr>
            <a:spLocks noGrp="1" noChangeArrowheads="1"/>
          </p:cNvSpPr>
          <p:nvPr>
            <p:ph type="sldNum" sz="quarter" idx="11"/>
          </p:nvPr>
        </p:nvSpPr>
        <p:spPr>
          <a:ln/>
        </p:spPr>
        <p:txBody>
          <a:bodyPr/>
          <a:lstStyle>
            <a:lvl1pPr>
              <a:defRPr/>
            </a:lvl1pPr>
          </a:lstStyle>
          <a:p>
            <a:pPr>
              <a:defRPr/>
            </a:pPr>
            <a:fld id="{0420EDEB-B675-4B19-9C1A-1A8A034B4D8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1906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4" name="Rectangle 7"/>
          <p:cNvSpPr>
            <a:spLocks noGrp="1" noChangeArrowheads="1"/>
          </p:cNvSpPr>
          <p:nvPr>
            <p:ph type="sldNum" sz="quarter" idx="11"/>
          </p:nvPr>
        </p:nvSpPr>
        <p:spPr>
          <a:ln/>
        </p:spPr>
        <p:txBody>
          <a:bodyPr/>
          <a:lstStyle>
            <a:lvl1pPr>
              <a:defRPr/>
            </a:lvl1pPr>
          </a:lstStyle>
          <a:p>
            <a:pPr>
              <a:defRPr/>
            </a:pPr>
            <a:fld id="{C84FA9EE-44D2-4FA4-8BD4-C48C11DC1E36}"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63926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3" name="Rectangle 7"/>
          <p:cNvSpPr>
            <a:spLocks noGrp="1" noChangeArrowheads="1"/>
          </p:cNvSpPr>
          <p:nvPr>
            <p:ph type="sldNum" sz="quarter" idx="11"/>
          </p:nvPr>
        </p:nvSpPr>
        <p:spPr>
          <a:ln/>
        </p:spPr>
        <p:txBody>
          <a:bodyPr/>
          <a:lstStyle>
            <a:lvl1pPr>
              <a:defRPr/>
            </a:lvl1pPr>
          </a:lstStyle>
          <a:p>
            <a:pPr>
              <a:defRPr/>
            </a:pPr>
            <a:fld id="{B0A0BE25-28A1-4474-BFDD-12DE3F5DB74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7182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848D1047-02E1-489D-9221-53F67A64ABF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49183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dirty="0" smtClean="0">
                <a:solidFill>
                  <a:srgbClr val="000000"/>
                </a:solidFill>
              </a:rPr>
              <a:t>OFFERINGS DESCRIPTOR</a:t>
            </a:r>
            <a:endParaRPr lang="en-US" altLang="en-US" dirty="0">
              <a:solidFill>
                <a:srgbClr val="000000"/>
              </a:solidFill>
            </a:endParaRPr>
          </a:p>
        </p:txBody>
      </p:sp>
      <p:sp>
        <p:nvSpPr>
          <p:cNvPr id="6" name="Rectangle 7"/>
          <p:cNvSpPr>
            <a:spLocks noGrp="1" noChangeArrowheads="1"/>
          </p:cNvSpPr>
          <p:nvPr>
            <p:ph type="sldNum" sz="quarter" idx="11"/>
          </p:nvPr>
        </p:nvSpPr>
        <p:spPr>
          <a:ln/>
        </p:spPr>
        <p:txBody>
          <a:bodyPr/>
          <a:lstStyle>
            <a:lvl1pPr>
              <a:defRPr/>
            </a:lvl1pPr>
          </a:lstStyle>
          <a:p>
            <a:pPr>
              <a:defRPr/>
            </a:pPr>
            <a:fld id="{C0D99E02-1DF1-43F9-B71A-3D909ACC56A6}"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32237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userDrawn="1"/>
        </p:nvSpPr>
        <p:spPr bwMode="auto">
          <a:xfrm>
            <a:off x="406400" y="1"/>
            <a:ext cx="11785600" cy="10699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5366" name="Rectangle 6"/>
          <p:cNvSpPr>
            <a:spLocks noGrp="1" noChangeArrowheads="1"/>
          </p:cNvSpPr>
          <p:nvPr>
            <p:ph type="ftr" sz="quarter" idx="3"/>
          </p:nvPr>
        </p:nvSpPr>
        <p:spPr bwMode="auto">
          <a:xfrm>
            <a:off x="508000" y="6324600"/>
            <a:ext cx="8128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vl1pPr>
          </a:lstStyle>
          <a:p>
            <a:pPr fontAlgn="base">
              <a:spcBef>
                <a:spcPct val="0"/>
              </a:spcBef>
              <a:spcAft>
                <a:spcPct val="0"/>
              </a:spcAft>
              <a:defRPr/>
            </a:pPr>
            <a:r>
              <a:rPr lang="en-US" altLang="en-US" dirty="0" smtClean="0">
                <a:solidFill>
                  <a:srgbClr val="000000"/>
                </a:solidFill>
                <a:ea typeface="ＭＳ Ｐゴシック" panose="020B0600070205080204" pitchFamily="34" charset="-128"/>
              </a:rPr>
              <a:t>OFFERINGS DESCRIPTOR</a:t>
            </a:r>
            <a:endParaRPr lang="en-US" altLang="en-US" dirty="0">
              <a:solidFill>
                <a:srgbClr val="000000"/>
              </a:solidFill>
              <a:ea typeface="ＭＳ Ｐゴシック" panose="020B0600070205080204" pitchFamily="34" charset="-128"/>
            </a:endParaRPr>
          </a:p>
        </p:txBody>
      </p:sp>
      <p:sp>
        <p:nvSpPr>
          <p:cNvPr id="15367" name="Rectangle 7"/>
          <p:cNvSpPr>
            <a:spLocks noGrp="1" noChangeArrowheads="1"/>
          </p:cNvSpPr>
          <p:nvPr>
            <p:ph type="sldNum" sz="quarter" idx="4"/>
          </p:nvPr>
        </p:nvSpPr>
        <p:spPr bwMode="auto">
          <a:xfrm>
            <a:off x="9275233"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pPr fontAlgn="base">
              <a:spcBef>
                <a:spcPct val="0"/>
              </a:spcBef>
              <a:spcAft>
                <a:spcPct val="0"/>
              </a:spcAft>
              <a:defRPr/>
            </a:pPr>
            <a:fld id="{C9BCD290-7DD2-46D3-8A7D-48176B363189}" type="slidenum">
              <a:rPr lang="en-US" altLang="en-US">
                <a:solidFill>
                  <a:srgbClr val="000000"/>
                </a:solidFill>
                <a:ea typeface="ＭＳ Ｐゴシック" panose="020B0600070205080204" pitchFamily="34" charset="-128"/>
              </a:rPr>
              <a:pPr fontAlgn="base">
                <a:spcBef>
                  <a:spcPct val="0"/>
                </a:spcBef>
                <a:spcAft>
                  <a:spcPct val="0"/>
                </a:spcAft>
                <a:defRPr/>
              </a:pPr>
              <a:t>‹#›</a:t>
            </a:fld>
            <a:endParaRPr lang="en-US" altLang="en-US" dirty="0">
              <a:solidFill>
                <a:srgbClr val="000000"/>
              </a:solidFill>
              <a:ea typeface="ＭＳ Ｐゴシック" panose="020B0600070205080204" pitchFamily="34" charset="-128"/>
            </a:endParaRPr>
          </a:p>
        </p:txBody>
      </p:sp>
      <p:sp>
        <p:nvSpPr>
          <p:cNvPr id="1029" name="Line 8"/>
          <p:cNvSpPr>
            <a:spLocks noChangeShapeType="1"/>
          </p:cNvSpPr>
          <p:nvPr/>
        </p:nvSpPr>
        <p:spPr bwMode="auto">
          <a:xfrm>
            <a:off x="609600" y="6477000"/>
            <a:ext cx="1107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sp>
        <p:nvSpPr>
          <p:cNvPr id="1030" name="Rectangle 9"/>
          <p:cNvSpPr>
            <a:spLocks noChangeArrowheads="1"/>
          </p:cNvSpPr>
          <p:nvPr/>
        </p:nvSpPr>
        <p:spPr bwMode="auto">
          <a:xfrm>
            <a:off x="0" y="0"/>
            <a:ext cx="304800" cy="3571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31" name="Rectangle 10"/>
          <p:cNvSpPr>
            <a:spLocks noChangeArrowheads="1"/>
          </p:cNvSpPr>
          <p:nvPr/>
        </p:nvSpPr>
        <p:spPr bwMode="auto">
          <a:xfrm>
            <a:off x="0" y="355600"/>
            <a:ext cx="304800" cy="35718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32" name="Rectangle 11"/>
          <p:cNvSpPr>
            <a:spLocks noChangeArrowheads="1"/>
          </p:cNvSpPr>
          <p:nvPr/>
        </p:nvSpPr>
        <p:spPr bwMode="auto">
          <a:xfrm>
            <a:off x="0" y="711200"/>
            <a:ext cx="304800" cy="35718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33" name="Line 13"/>
          <p:cNvSpPr>
            <a:spLocks noChangeShapeType="1"/>
          </p:cNvSpPr>
          <p:nvPr/>
        </p:nvSpPr>
        <p:spPr bwMode="auto">
          <a:xfrm>
            <a:off x="609600" y="6477000"/>
            <a:ext cx="1107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grpSp>
        <p:nvGrpSpPr>
          <p:cNvPr id="1034" name="Group 14"/>
          <p:cNvGrpSpPr>
            <a:grpSpLocks/>
          </p:cNvGrpSpPr>
          <p:nvPr/>
        </p:nvGrpSpPr>
        <p:grpSpPr bwMode="auto">
          <a:xfrm>
            <a:off x="0" y="0"/>
            <a:ext cx="304800" cy="1068388"/>
            <a:chOff x="0" y="0"/>
            <a:chExt cx="144" cy="673"/>
          </a:xfrm>
        </p:grpSpPr>
        <p:sp>
          <p:nvSpPr>
            <p:cNvPr id="1042" name="Rectangle 15"/>
            <p:cNvSpPr>
              <a:spLocks noChangeArrowheads="1"/>
            </p:cNvSpPr>
            <p:nvPr userDrawn="1"/>
          </p:nvSpPr>
          <p:spPr bwMode="auto">
            <a:xfrm>
              <a:off x="0" y="0"/>
              <a:ext cx="144" cy="2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43" name="Rectangle 16"/>
            <p:cNvSpPr>
              <a:spLocks noChangeArrowheads="1"/>
            </p:cNvSpPr>
            <p:nvPr userDrawn="1"/>
          </p:nvSpPr>
          <p:spPr bwMode="auto">
            <a:xfrm>
              <a:off x="0" y="224"/>
              <a:ext cx="144" cy="2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44" name="Rectangle 17"/>
            <p:cNvSpPr>
              <a:spLocks noChangeArrowheads="1"/>
            </p:cNvSpPr>
            <p:nvPr userDrawn="1"/>
          </p:nvSpPr>
          <p:spPr bwMode="auto">
            <a:xfrm>
              <a:off x="0" y="448"/>
              <a:ext cx="144" cy="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grpSp>
      <p:sp>
        <p:nvSpPr>
          <p:cNvPr id="1035" name="Line 19"/>
          <p:cNvSpPr>
            <a:spLocks noChangeShapeType="1"/>
          </p:cNvSpPr>
          <p:nvPr userDrawn="1"/>
        </p:nvSpPr>
        <p:spPr bwMode="auto">
          <a:xfrm>
            <a:off x="609600" y="6477000"/>
            <a:ext cx="1107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sz="2400" dirty="0">
              <a:solidFill>
                <a:srgbClr val="000000"/>
              </a:solidFill>
              <a:ea typeface="ＭＳ Ｐゴシック" panose="020B0600070205080204" pitchFamily="34" charset="-128"/>
            </a:endParaRPr>
          </a:p>
        </p:txBody>
      </p:sp>
      <p:grpSp>
        <p:nvGrpSpPr>
          <p:cNvPr id="1036" name="Group 20"/>
          <p:cNvGrpSpPr>
            <a:grpSpLocks/>
          </p:cNvGrpSpPr>
          <p:nvPr userDrawn="1"/>
        </p:nvGrpSpPr>
        <p:grpSpPr bwMode="auto">
          <a:xfrm>
            <a:off x="0" y="0"/>
            <a:ext cx="304800" cy="1068388"/>
            <a:chOff x="0" y="0"/>
            <a:chExt cx="144" cy="673"/>
          </a:xfrm>
        </p:grpSpPr>
        <p:sp>
          <p:nvSpPr>
            <p:cNvPr id="1039" name="Rectangle 21"/>
            <p:cNvSpPr>
              <a:spLocks noChangeArrowheads="1"/>
            </p:cNvSpPr>
            <p:nvPr userDrawn="1"/>
          </p:nvSpPr>
          <p:spPr bwMode="auto">
            <a:xfrm>
              <a:off x="0" y="0"/>
              <a:ext cx="144" cy="2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40" name="Rectangle 22"/>
            <p:cNvSpPr>
              <a:spLocks noChangeArrowheads="1"/>
            </p:cNvSpPr>
            <p:nvPr userDrawn="1"/>
          </p:nvSpPr>
          <p:spPr bwMode="auto">
            <a:xfrm>
              <a:off x="0" y="224"/>
              <a:ext cx="144" cy="2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sp>
          <p:nvSpPr>
            <p:cNvPr id="1041" name="Rectangle 23"/>
            <p:cNvSpPr>
              <a:spLocks noChangeArrowheads="1"/>
            </p:cNvSpPr>
            <p:nvPr userDrawn="1"/>
          </p:nvSpPr>
          <p:spPr bwMode="auto">
            <a:xfrm>
              <a:off x="0" y="448"/>
              <a:ext cx="144" cy="22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Verdana" panose="020B0604030504040204" pitchFamily="34" charset="0"/>
                  <a:ea typeface="ＭＳ Ｐゴシック" panose="020B0600070205080204" pitchFamily="34" charset="-128"/>
                </a:defRPr>
              </a:lvl1pPr>
              <a:lvl2pPr marL="742950" indent="-285750">
                <a:defRPr sz="2400">
                  <a:solidFill>
                    <a:schemeClr val="tx1"/>
                  </a:solidFill>
                  <a:latin typeface="Verdana" panose="020B0604030504040204" pitchFamily="34" charset="0"/>
                  <a:ea typeface="ＭＳ Ｐゴシック" panose="020B0600070205080204" pitchFamily="34" charset="-128"/>
                </a:defRPr>
              </a:lvl2pPr>
              <a:lvl3pPr marL="1143000" indent="-228600">
                <a:defRPr sz="2400">
                  <a:solidFill>
                    <a:schemeClr val="tx1"/>
                  </a:solidFill>
                  <a:latin typeface="Verdana" panose="020B0604030504040204" pitchFamily="34" charset="0"/>
                  <a:ea typeface="ＭＳ Ｐゴシック" panose="020B0600070205080204" pitchFamily="34" charset="-128"/>
                </a:defRPr>
              </a:lvl3pPr>
              <a:lvl4pPr marL="1600200" indent="-228600">
                <a:defRPr sz="2400">
                  <a:solidFill>
                    <a:schemeClr val="tx1"/>
                  </a:solidFill>
                  <a:latin typeface="Verdana" panose="020B0604030504040204" pitchFamily="34" charset="0"/>
                  <a:ea typeface="ＭＳ Ｐゴシック" panose="020B0600070205080204" pitchFamily="34" charset="-128"/>
                </a:defRPr>
              </a:lvl4pPr>
              <a:lvl5pPr marL="2057400" indent="-228600">
                <a:defRPr sz="2400">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ＭＳ Ｐゴシック" panose="020B0600070205080204" pitchFamily="34" charset="-128"/>
                </a:defRPr>
              </a:lvl9pPr>
            </a:lstStyle>
            <a:p>
              <a:pPr eaLnBrk="0" fontAlgn="base" hangingPunct="0">
                <a:spcBef>
                  <a:spcPct val="0"/>
                </a:spcBef>
                <a:spcAft>
                  <a:spcPct val="0"/>
                </a:spcAft>
                <a:defRPr/>
              </a:pPr>
              <a:endParaRPr lang="en-US" altLang="en-US" dirty="0" smtClean="0">
                <a:solidFill>
                  <a:srgbClr val="000000"/>
                </a:solidFill>
              </a:endParaRPr>
            </a:p>
          </p:txBody>
        </p:sp>
      </p:grpSp>
      <p:sp>
        <p:nvSpPr>
          <p:cNvPr id="1037" name="Rectangle 36"/>
          <p:cNvSpPr>
            <a:spLocks noGrp="1" noChangeArrowheads="1"/>
          </p:cNvSpPr>
          <p:nvPr>
            <p:ph type="title"/>
          </p:nvPr>
        </p:nvSpPr>
        <p:spPr bwMode="auto">
          <a:xfrm>
            <a:off x="609600" y="76200"/>
            <a:ext cx="1036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8" name="Rectangle 37"/>
          <p:cNvSpPr>
            <a:spLocks noGrp="1" noChangeArrowheads="1"/>
          </p:cNvSpPr>
          <p:nvPr>
            <p:ph type="body" idx="1"/>
          </p:nvPr>
        </p:nvSpPr>
        <p:spPr bwMode="auto">
          <a:xfrm>
            <a:off x="508000" y="12954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1580142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2800" kern="12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Verdana" panose="020B0604030504040204" pitchFamily="34" charset="0"/>
        </a:defRPr>
      </a:lvl2pPr>
      <a:lvl3pPr algn="l" rtl="0" eaLnBrk="0" fontAlgn="base" hangingPunct="0">
        <a:spcBef>
          <a:spcPct val="0"/>
        </a:spcBef>
        <a:spcAft>
          <a:spcPct val="0"/>
        </a:spcAft>
        <a:defRPr sz="2800">
          <a:solidFill>
            <a:schemeClr val="bg1"/>
          </a:solidFill>
          <a:latin typeface="Verdana" panose="020B0604030504040204" pitchFamily="34" charset="0"/>
        </a:defRPr>
      </a:lvl3pPr>
      <a:lvl4pPr algn="l" rtl="0" eaLnBrk="0" fontAlgn="base" hangingPunct="0">
        <a:spcBef>
          <a:spcPct val="0"/>
        </a:spcBef>
        <a:spcAft>
          <a:spcPct val="0"/>
        </a:spcAft>
        <a:defRPr sz="2800">
          <a:solidFill>
            <a:schemeClr val="bg1"/>
          </a:solidFill>
          <a:latin typeface="Verdana" panose="020B0604030504040204" pitchFamily="34" charset="0"/>
        </a:defRPr>
      </a:lvl4pPr>
      <a:lvl5pPr algn="l" rtl="0" eaLnBrk="0" fontAlgn="base" hangingPunct="0">
        <a:spcBef>
          <a:spcPct val="0"/>
        </a:spcBef>
        <a:spcAft>
          <a:spcPct val="0"/>
        </a:spcAft>
        <a:defRPr sz="2800">
          <a:solidFill>
            <a:schemeClr val="bg1"/>
          </a:solidFill>
          <a:latin typeface="Verdana" panose="020B0604030504040204" pitchFamily="34" charset="0"/>
        </a:defRPr>
      </a:lvl5pPr>
      <a:lvl6pPr marL="457200" algn="l" rtl="0" fontAlgn="base">
        <a:spcBef>
          <a:spcPct val="0"/>
        </a:spcBef>
        <a:spcAft>
          <a:spcPct val="0"/>
        </a:spcAft>
        <a:defRPr sz="2800">
          <a:solidFill>
            <a:schemeClr val="bg1"/>
          </a:solidFill>
          <a:latin typeface="Verdana" panose="020B0604030504040204" pitchFamily="34" charset="0"/>
        </a:defRPr>
      </a:lvl6pPr>
      <a:lvl7pPr marL="914400" algn="l" rtl="0" fontAlgn="base">
        <a:spcBef>
          <a:spcPct val="0"/>
        </a:spcBef>
        <a:spcAft>
          <a:spcPct val="0"/>
        </a:spcAft>
        <a:defRPr sz="2800">
          <a:solidFill>
            <a:schemeClr val="bg1"/>
          </a:solidFill>
          <a:latin typeface="Verdana" panose="020B0604030504040204" pitchFamily="34" charset="0"/>
        </a:defRPr>
      </a:lvl7pPr>
      <a:lvl8pPr marL="1371600" algn="l" rtl="0" fontAlgn="base">
        <a:spcBef>
          <a:spcPct val="0"/>
        </a:spcBef>
        <a:spcAft>
          <a:spcPct val="0"/>
        </a:spcAft>
        <a:defRPr sz="2800">
          <a:solidFill>
            <a:schemeClr val="bg1"/>
          </a:solidFill>
          <a:latin typeface="Verdana" panose="020B0604030504040204" pitchFamily="34" charset="0"/>
        </a:defRPr>
      </a:lvl8pPr>
      <a:lvl9pPr marL="1828800" algn="l" rtl="0" fontAlgn="base">
        <a:spcBef>
          <a:spcPct val="0"/>
        </a:spcBef>
        <a:spcAft>
          <a:spcPct val="0"/>
        </a:spcAft>
        <a:defRPr sz="2800">
          <a:solidFill>
            <a:schemeClr val="bg1"/>
          </a:solidFill>
          <a:latin typeface="Verdana" panose="020B0604030504040204" pitchFamily="34" charset="0"/>
        </a:defRPr>
      </a:lvl9pPr>
    </p:titleStyle>
    <p:bodyStyle>
      <a:lvl1pPr marL="230188" indent="-230188" algn="l" rtl="0" eaLnBrk="0" fontAlgn="base" hangingPunct="0">
        <a:spcBef>
          <a:spcPct val="50000"/>
        </a:spcBef>
        <a:spcAft>
          <a:spcPct val="0"/>
        </a:spcAft>
        <a:buClr>
          <a:schemeClr val="hlink"/>
        </a:buClr>
        <a:buChar char="•"/>
        <a:defRPr b="1" kern="1200">
          <a:solidFill>
            <a:schemeClr val="hlink"/>
          </a:solidFill>
          <a:latin typeface="+mn-lt"/>
          <a:ea typeface="+mn-ea"/>
          <a:cs typeface="+mn-cs"/>
        </a:defRPr>
      </a:lvl1pPr>
      <a:lvl2pPr marL="623888" indent="-279400" algn="l" rtl="0" eaLnBrk="0" fontAlgn="base" hangingPunct="0">
        <a:spcBef>
          <a:spcPct val="20000"/>
        </a:spcBef>
        <a:spcAft>
          <a:spcPct val="0"/>
        </a:spcAft>
        <a:buClr>
          <a:schemeClr val="tx1"/>
        </a:buClr>
        <a:buFont typeface="Verdana" panose="020B0604030504040204" pitchFamily="34" charset="0"/>
        <a:buChar char="—"/>
        <a:defRPr kern="1200">
          <a:solidFill>
            <a:schemeClr val="tx1"/>
          </a:solidFill>
          <a:latin typeface="+mn-lt"/>
          <a:ea typeface="+mn-ea"/>
          <a:cs typeface="+mn-cs"/>
        </a:defRPr>
      </a:lvl2pPr>
      <a:lvl3pPr marL="969963" indent="-230188" algn="l" rtl="0" eaLnBrk="0" fontAlgn="base" hangingPunct="0">
        <a:spcBef>
          <a:spcPct val="20000"/>
        </a:spcBef>
        <a:spcAft>
          <a:spcPct val="0"/>
        </a:spcAft>
        <a:buClr>
          <a:schemeClr val="tx1"/>
        </a:buClr>
        <a:buChar char="•"/>
        <a:defRPr kern="1200">
          <a:solidFill>
            <a:schemeClr val="tx1"/>
          </a:solidFill>
          <a:latin typeface="+mn-lt"/>
          <a:ea typeface="+mn-ea"/>
          <a:cs typeface="+mn-cs"/>
        </a:defRPr>
      </a:lvl3pPr>
      <a:lvl4pPr marL="1314450" indent="-230188" algn="l" rtl="0" eaLnBrk="0" fontAlgn="base" hangingPunct="0">
        <a:spcBef>
          <a:spcPct val="20000"/>
        </a:spcBef>
        <a:spcAft>
          <a:spcPct val="0"/>
        </a:spcAft>
        <a:buClr>
          <a:schemeClr val="tx1"/>
        </a:buClr>
        <a:buFont typeface="Wingdings" panose="05000000000000000000" pitchFamily="2" charset="2"/>
        <a:buChar char="§"/>
        <a:defRPr kern="1200">
          <a:solidFill>
            <a:schemeClr val="tx1"/>
          </a:solidFill>
          <a:latin typeface="+mn-lt"/>
          <a:ea typeface="+mn-ea"/>
          <a:cs typeface="+mn-cs"/>
        </a:defRPr>
      </a:lvl4pPr>
      <a:lvl5pPr marL="1652588" indent="-219075" algn="l" rtl="0" eaLnBrk="0" fontAlgn="base" hangingPunct="0">
        <a:spcBef>
          <a:spcPct val="20000"/>
        </a:spcBef>
        <a:spcAft>
          <a:spcPct val="0"/>
        </a:spcAft>
        <a:buClr>
          <a:schemeClr val="tx1"/>
        </a:buClr>
        <a:buSzPct val="80000"/>
        <a:buChar char="o"/>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Ban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bis.org/publ/bcbs04a.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3"/>
          <p:cNvSpPr>
            <a:spLocks noGrp="1" noChangeArrowheads="1"/>
          </p:cNvSpPr>
          <p:nvPr>
            <p:ph type="ctrTitle"/>
          </p:nvPr>
        </p:nvSpPr>
        <p:spPr>
          <a:xfrm>
            <a:off x="1319753" y="2133600"/>
            <a:ext cx="9043447" cy="1653473"/>
          </a:xfrm>
        </p:spPr>
        <p:txBody>
          <a:bodyPr/>
          <a:lstStyle/>
          <a:p>
            <a:r>
              <a:rPr lang="en-US" sz="3200" b="1" dirty="0" smtClean="0"/>
              <a:t>Review </a:t>
            </a:r>
            <a:r>
              <a:rPr lang="en-US" sz="3200" b="1" dirty="0"/>
              <a:t>of </a:t>
            </a:r>
            <a:r>
              <a:rPr lang="en-US" sz="3200" b="1" dirty="0" smtClean="0"/>
              <a:t>Risk Management Practice in Banking Industry</a:t>
            </a:r>
            <a:r>
              <a:rPr lang="en-US" sz="3200" dirty="0" smtClean="0"/>
              <a:t/>
            </a:r>
            <a:br>
              <a:rPr lang="en-US" sz="3200" dirty="0" smtClean="0"/>
            </a:br>
            <a:endParaRPr lang="en-US" sz="3200" dirty="0"/>
          </a:p>
        </p:txBody>
      </p:sp>
      <p:sp>
        <p:nvSpPr>
          <p:cNvPr id="3" name="Rectangle 23"/>
          <p:cNvSpPr txBox="1">
            <a:spLocks noChangeArrowheads="1"/>
          </p:cNvSpPr>
          <p:nvPr/>
        </p:nvSpPr>
        <p:spPr bwMode="auto">
          <a:xfrm>
            <a:off x="1319753" y="3787073"/>
            <a:ext cx="9513088" cy="535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r>
              <a:rPr lang="en-US" sz="1600" b="1" kern="0" dirty="0" smtClean="0">
                <a:solidFill>
                  <a:schemeClr val="hlink"/>
                </a:solidFill>
                <a:latin typeface="+mj-lt"/>
                <a:ea typeface="+mj-ea"/>
                <a:cs typeface="+mj-cs"/>
              </a:rPr>
              <a:t>Dr. Gary G Lee for CMU MSCF, September 2017 </a:t>
            </a:r>
            <a:r>
              <a:rPr lang="en-US" sz="1600" kern="0" dirty="0">
                <a:solidFill>
                  <a:schemeClr val="hlink"/>
                </a:solidFill>
                <a:latin typeface="+mj-lt"/>
                <a:ea typeface="+mj-ea"/>
                <a:cs typeface="+mj-cs"/>
              </a:rPr>
              <a:t/>
            </a:r>
            <a:br>
              <a:rPr lang="en-US" sz="1600" kern="0" dirty="0">
                <a:solidFill>
                  <a:schemeClr val="hlink"/>
                </a:solidFill>
                <a:latin typeface="+mj-lt"/>
                <a:ea typeface="+mj-ea"/>
                <a:cs typeface="+mj-cs"/>
              </a:rPr>
            </a:br>
            <a:endParaRPr lang="en-US" sz="1600" kern="0" dirty="0">
              <a:solidFill>
                <a:schemeClr val="hlink"/>
              </a:solidFill>
              <a:latin typeface="+mj-lt"/>
              <a:ea typeface="+mj-ea"/>
              <a:cs typeface="+mj-cs"/>
            </a:endParaRPr>
          </a:p>
        </p:txBody>
      </p:sp>
    </p:spTree>
    <p:extLst>
      <p:ext uri="{BB962C8B-B14F-4D97-AF65-F5344CB8AC3E}">
        <p14:creationId xmlns:p14="http://schemas.microsoft.com/office/powerpoint/2010/main" val="6375265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RWA and Capital Ratio Calculations under Basel I</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10</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59391" y="1057900"/>
                <a:ext cx="11221535" cy="4004430"/>
              </a:xfrm>
              <a:prstGeom prst="rect">
                <a:avLst/>
              </a:prstGeom>
              <a:noFill/>
            </p:spPr>
            <p:txBody>
              <a:bodyPr wrap="square" rtlCol="0">
                <a:spAutoFit/>
              </a:bodyPr>
              <a:lstStyle/>
              <a:p>
                <a:pPr marL="285750" indent="-285750">
                  <a:buFont typeface="Wingdings" panose="05000000000000000000" pitchFamily="2" charset="2"/>
                  <a:buChar char="§"/>
                </a:pPr>
                <a:endParaRPr lang="en-US" sz="800" dirty="0" smtClean="0">
                  <a:solidFill>
                    <a:srgbClr val="0070C0"/>
                  </a:solidFill>
                </a:endParaRPr>
              </a:p>
              <a:p>
                <a:r>
                  <a:rPr lang="en-US" sz="1400" b="1" i="1" dirty="0" smtClean="0">
                    <a:solidFill>
                      <a:srgbClr val="0070C0"/>
                    </a:solidFill>
                  </a:rPr>
                  <a:t>Example:</a:t>
                </a:r>
                <a:r>
                  <a:rPr lang="en-US" sz="1400" i="1" dirty="0">
                    <a:solidFill>
                      <a:srgbClr val="0070C0"/>
                    </a:solidFill>
                  </a:rPr>
                  <a:t> Consider a bank which has $2bn capital ($1bn stock and $1bn preferred) and 8bn from retail deposits to finance $6bn </a:t>
                </a:r>
                <a:r>
                  <a:rPr lang="en-US" sz="1400" i="1" dirty="0" err="1">
                    <a:solidFill>
                      <a:srgbClr val="0070C0"/>
                    </a:solidFill>
                  </a:rPr>
                  <a:t>corp</a:t>
                </a:r>
                <a:r>
                  <a:rPr lang="en-US" sz="1400" i="1" dirty="0">
                    <a:solidFill>
                      <a:srgbClr val="0070C0"/>
                    </a:solidFill>
                  </a:rPr>
                  <a:t> loans, $3bn mortgage loans, and $1bn U.S. Treasury bonds (in banking book); the bank also has $4bn 10-year pay-fixed swaps in trading book hedging its loans/bonds (assuming 9% risk-weight for CCR RWA) .</a:t>
                </a:r>
                <a:endParaRPr lang="en-US" sz="1400" i="1" dirty="0" smtClean="0">
                  <a:solidFill>
                    <a:srgbClr val="0070C0"/>
                  </a:solidFill>
                </a:endParaRPr>
              </a:p>
              <a:p>
                <a:endParaRPr lang="en-US" sz="1400" i="1" dirty="0">
                  <a:solidFill>
                    <a:srgbClr val="0070C0"/>
                  </a:solidFill>
                </a:endParaRPr>
              </a:p>
              <a:p>
                <a:r>
                  <a:rPr lang="en-US" sz="1400" b="0" i="1" dirty="0" smtClean="0">
                    <a:solidFill>
                      <a:srgbClr val="0070C0"/>
                    </a:solidFill>
                    <a:latin typeface="Times New Roman" panose="02020603050405020304" pitchFamily="18" charset="0"/>
                    <a:cs typeface="Times New Roman" panose="02020603050405020304" pitchFamily="18" charset="0"/>
                  </a:rPr>
                  <a:t>RWA = </a:t>
                </a:r>
                <a14:m>
                  <m:oMath xmlns:m="http://schemas.openxmlformats.org/officeDocument/2006/math">
                    <m:r>
                      <a:rPr lang="en-US" sz="1400" i="1">
                        <a:solidFill>
                          <a:srgbClr val="0070C0"/>
                        </a:solidFill>
                        <a:latin typeface="Cambria Math" panose="02040503050406030204" pitchFamily="18" charset="0"/>
                      </a:rPr>
                      <m:t>𝐶𝑟𝑒𝑑𝑖𝑡</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m:t>
                    </m:r>
                    <m:r>
                      <a:rPr lang="en-US" sz="1400" i="1" smtClean="0">
                        <a:solidFill>
                          <a:srgbClr val="0070C0"/>
                        </a:solidFill>
                        <a:latin typeface="Cambria Math" panose="02040503050406030204" pitchFamily="18" charset="0"/>
                      </a:rPr>
                      <m:t>𝐶</m:t>
                    </m:r>
                    <m:r>
                      <a:rPr lang="en-US" sz="1400" b="0" i="1" smtClean="0">
                        <a:solidFill>
                          <a:srgbClr val="0070C0"/>
                        </a:solidFill>
                        <a:latin typeface="Cambria Math" panose="02040503050406030204" pitchFamily="18" charset="0"/>
                      </a:rPr>
                      <m:t>𝑜𝑢𝑛𝑡𝑒𝑟𝑝𝑎𝑟𝑡𝑦</m:t>
                    </m:r>
                    <m:r>
                      <a:rPr lang="en-US" sz="1400" b="0" i="1" smtClean="0">
                        <a:solidFill>
                          <a:srgbClr val="0070C0"/>
                        </a:solidFill>
                        <a:latin typeface="Cambria Math" panose="02040503050406030204" pitchFamily="18" charset="0"/>
                      </a:rPr>
                      <m:t> </m:t>
                    </m:r>
                    <m:r>
                      <a:rPr lang="en-US" sz="1400" b="0" i="1" smtClean="0">
                        <a:solidFill>
                          <a:srgbClr val="0070C0"/>
                        </a:solidFill>
                        <a:latin typeface="Cambria Math" panose="02040503050406030204" pitchFamily="18" charset="0"/>
                      </a:rPr>
                      <m:t>𝐶𝑟𝑒𝑑𝑖𝑡</m:t>
                    </m:r>
                    <m:r>
                      <a:rPr lang="en-US" sz="1400" b="0" i="1" smtClean="0">
                        <a:solidFill>
                          <a:srgbClr val="0070C0"/>
                        </a:solidFill>
                        <a:latin typeface="Cambria Math" panose="02040503050406030204" pitchFamily="18" charset="0"/>
                      </a:rPr>
                      <m:t> </m:t>
                    </m:r>
                    <m:r>
                      <a:rPr lang="en-US" sz="1400" b="0" i="1" smtClean="0">
                        <a:solidFill>
                          <a:srgbClr val="0070C0"/>
                        </a:solidFill>
                        <a:latin typeface="Cambria Math" panose="02040503050406030204" pitchFamily="18" charset="0"/>
                      </a:rPr>
                      <m:t>𝑅𝑖𝑠𝑘</m:t>
                    </m:r>
                    <m:r>
                      <a:rPr lang="en-US" sz="1400" b="0" i="1" smtClean="0">
                        <a:solidFill>
                          <a:srgbClr val="0070C0"/>
                        </a:solidFill>
                        <a:latin typeface="Cambria Math" panose="02040503050406030204" pitchFamily="18" charset="0"/>
                      </a:rPr>
                      <m:t> (</m:t>
                    </m:r>
                    <m:r>
                      <a:rPr lang="en-US" sz="1400" b="0" i="1" smtClean="0">
                        <a:solidFill>
                          <a:srgbClr val="0070C0"/>
                        </a:solidFill>
                        <a:latin typeface="Cambria Math" panose="02040503050406030204" pitchFamily="18" charset="0"/>
                      </a:rPr>
                      <m:t>𝐶𝐶𝑅</m:t>
                    </m:r>
                    <m:r>
                      <a:rPr lang="en-US" sz="1400" b="0" i="1" smtClean="0">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oMath>
                </a14:m>
                <a:r>
                  <a:rPr lang="en-US" sz="1400" b="0" i="1" dirty="0" smtClean="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70C0"/>
                        </a:solidFill>
                        <a:latin typeface="Cambria Math" panose="02040503050406030204" pitchFamily="18" charset="0"/>
                      </a:rPr>
                      <m:t>=$7.5</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+$0.36</m:t>
                    </m:r>
                    <m:r>
                      <a:rPr lang="en-US" sz="1400" i="1">
                        <a:solidFill>
                          <a:srgbClr val="0070C0"/>
                        </a:solidFill>
                        <a:latin typeface="Cambria Math" panose="02040503050406030204" pitchFamily="18" charset="0"/>
                      </a:rPr>
                      <m:t>𝑏𝑛</m:t>
                    </m:r>
                    <m:r>
                      <a:rPr lang="en-US" sz="1400" b="0" i="1" smtClean="0">
                        <a:solidFill>
                          <a:srgbClr val="0070C0"/>
                        </a:solidFill>
                        <a:latin typeface="Cambria Math" panose="02040503050406030204" pitchFamily="18" charset="0"/>
                      </a:rPr>
                      <m:t>=$7.86</m:t>
                    </m:r>
                    <m:r>
                      <a:rPr lang="en-US" sz="1400" b="0" i="1" smtClean="0">
                        <a:solidFill>
                          <a:srgbClr val="0070C0"/>
                        </a:solidFill>
                        <a:latin typeface="Cambria Math" panose="02040503050406030204" pitchFamily="18" charset="0"/>
                      </a:rPr>
                      <m:t>𝑏𝑛</m:t>
                    </m:r>
                    <m:r>
                      <a:rPr lang="en-US" sz="1400" b="0" i="1" smtClean="0">
                        <a:solidFill>
                          <a:srgbClr val="0070C0"/>
                        </a:solidFill>
                        <a:latin typeface="Cambria Math" panose="02040503050406030204" pitchFamily="18" charset="0"/>
                      </a:rPr>
                      <m:t>,</m:t>
                    </m:r>
                  </m:oMath>
                </a14:m>
                <a:r>
                  <a:rPr lang="en-US" sz="1400" i="1" dirty="0" smtClean="0">
                    <a:solidFill>
                      <a:srgbClr val="0070C0"/>
                    </a:solidFill>
                    <a:latin typeface="Times New Roman" panose="02020603050405020304" pitchFamily="18" charset="0"/>
                    <a:cs typeface="Times New Roman" panose="02020603050405020304" pitchFamily="18" charset="0"/>
                  </a:rPr>
                  <a:t>  where</a:t>
                </a:r>
                <a:endParaRPr lang="en-US" sz="1400" i="1" dirty="0">
                  <a:solidFill>
                    <a:srgbClr val="0070C0"/>
                  </a:solidFill>
                  <a:latin typeface="Times New Roman" panose="02020603050405020304" pitchFamily="18" charset="0"/>
                  <a:cs typeface="Times New Roman" panose="02020603050405020304" pitchFamily="18" charset="0"/>
                </a:endParaRPr>
              </a:p>
              <a:p>
                <a:pPr lvl="1"/>
                <a:endParaRPr lang="en-US" sz="400" i="1" dirty="0" smtClean="0">
                  <a:solidFill>
                    <a:srgbClr val="0070C0"/>
                  </a:solidFill>
                  <a:latin typeface="Times New Roman" panose="02020603050405020304" pitchFamily="18" charset="0"/>
                  <a:cs typeface="Times New Roman" panose="02020603050405020304" pitchFamily="18" charset="0"/>
                </a:endParaRPr>
              </a:p>
              <a:p>
                <a:pPr lvl="1"/>
                <a:r>
                  <a:rPr lang="en-US" sz="1200" i="1" dirty="0" smtClean="0">
                    <a:solidFill>
                      <a:srgbClr val="0070C0"/>
                    </a:solidFill>
                    <a:latin typeface="Times New Roman" panose="02020603050405020304" pitchFamily="18" charset="0"/>
                    <a:cs typeface="Times New Roman" panose="02020603050405020304" pitchFamily="18" charset="0"/>
                  </a:rPr>
                  <a:t>Credit RWA  </a:t>
                </a:r>
                <a14:m>
                  <m:oMath xmlns:m="http://schemas.openxmlformats.org/officeDocument/2006/math">
                    <m:r>
                      <a:rPr lang="en-US" sz="1200" i="1">
                        <a:solidFill>
                          <a:srgbClr val="0070C0"/>
                        </a:solidFill>
                        <a:latin typeface="Cambria Math" panose="02040503050406030204" pitchFamily="18" charset="0"/>
                      </a:rPr>
                      <m:t>= </m:t>
                    </m:r>
                    <m:nary>
                      <m:naryPr>
                        <m:chr m:val="∑"/>
                        <m:ctrlPr>
                          <a:rPr lang="pt-BR" sz="1200" i="1">
                            <a:solidFill>
                              <a:srgbClr val="0070C0"/>
                            </a:solidFill>
                            <a:latin typeface="Cambria Math" panose="02040503050406030204" pitchFamily="18" charset="0"/>
                          </a:rPr>
                        </m:ctrlPr>
                      </m:naryPr>
                      <m:sub>
                        <m:r>
                          <m:rPr>
                            <m:brk m:alnAt="23"/>
                          </m:rPr>
                          <a:rPr lang="en-US" sz="1200" i="1">
                            <a:solidFill>
                              <a:srgbClr val="0070C0"/>
                            </a:solidFill>
                            <a:latin typeface="Cambria Math" panose="02040503050406030204" pitchFamily="18" charset="0"/>
                          </a:rPr>
                          <m:t>𝑛</m:t>
                        </m:r>
                        <m:r>
                          <a:rPr lang="pt-BR" sz="1200" i="1">
                            <a:solidFill>
                              <a:srgbClr val="0070C0"/>
                            </a:solidFill>
                            <a:latin typeface="Cambria Math" panose="02040503050406030204" pitchFamily="18" charset="0"/>
                          </a:rPr>
                          <m:t>=1</m:t>
                        </m:r>
                      </m:sub>
                      <m:sup>
                        <m:r>
                          <a:rPr lang="en-US" sz="1200" i="1">
                            <a:solidFill>
                              <a:srgbClr val="0070C0"/>
                            </a:solidFill>
                            <a:latin typeface="Cambria Math" panose="02040503050406030204" pitchFamily="18" charset="0"/>
                          </a:rPr>
                          <m:t>𝑁</m:t>
                        </m:r>
                      </m:sup>
                      <m:e>
                        <m:d>
                          <m:dPr>
                            <m:ctrlPr>
                              <a:rPr lang="pt-BR" sz="1200" i="1">
                                <a:solidFill>
                                  <a:srgbClr val="0070C0"/>
                                </a:solidFill>
                                <a:latin typeface="Cambria Math" panose="02040503050406030204" pitchFamily="18" charset="0"/>
                              </a:rPr>
                            </m:ctrlPr>
                          </m:dPr>
                          <m:e>
                            <m:sSub>
                              <m:sSubPr>
                                <m:ctrlPr>
                                  <a:rPr lang="pt-BR"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𝐴𝑠𝑠𝑒𝑡</m:t>
                                </m:r>
                              </m:e>
                              <m:sub>
                                <m:r>
                                  <a:rPr lang="pt-BR" sz="1200" i="1">
                                    <a:solidFill>
                                      <a:srgbClr val="0070C0"/>
                                    </a:solidFill>
                                    <a:latin typeface="Cambria Math" panose="02040503050406030204" pitchFamily="18" charset="0"/>
                                  </a:rPr>
                                  <m:t>𝑛</m:t>
                                </m:r>
                              </m:sub>
                            </m:sSub>
                            <m:r>
                              <a:rPr lang="en-US" sz="1200" i="1">
                                <a:solidFill>
                                  <a:srgbClr val="0070C0"/>
                                </a:solidFill>
                                <a:latin typeface="Cambria Math" panose="02040503050406030204" pitchFamily="18" charset="0"/>
                              </a:rPr>
                              <m:t> ∗ </m:t>
                            </m:r>
                            <m:sSub>
                              <m:sSubPr>
                                <m:ctrlPr>
                                  <a:rPr lang="pt-BR"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𝑅𝑖𝑠𝑘𝑊𝑒𝑖𝑔h𝑡</m:t>
                                </m:r>
                              </m:e>
                              <m:sub>
                                <m:r>
                                  <a:rPr lang="pt-BR" sz="1200" i="1">
                                    <a:solidFill>
                                      <a:srgbClr val="0070C0"/>
                                    </a:solidFill>
                                    <a:latin typeface="Cambria Math" panose="02040503050406030204" pitchFamily="18" charset="0"/>
                                  </a:rPr>
                                  <m:t>𝑛</m:t>
                                </m:r>
                              </m:sub>
                            </m:sSub>
                          </m:e>
                        </m:d>
                        <m:r>
                          <a:rPr lang="en-US" sz="1200" b="0" i="1" smtClean="0">
                            <a:solidFill>
                              <a:srgbClr val="0070C0"/>
                            </a:solidFill>
                            <a:latin typeface="Cambria Math" panose="02040503050406030204" pitchFamily="18" charset="0"/>
                          </a:rPr>
                          <m:t> </m:t>
                        </m:r>
                      </m:e>
                    </m:nary>
                    <m:r>
                      <a:rPr lang="en-US" sz="1200" i="1">
                        <a:solidFill>
                          <a:srgbClr val="0070C0"/>
                        </a:solidFill>
                        <a:latin typeface="Cambria Math" panose="02040503050406030204" pitchFamily="18" charset="0"/>
                      </a:rPr>
                      <m:t>=</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6</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∗100%+$3</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∗50%+$1</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∗0%</m:t>
                        </m:r>
                      </m:e>
                    </m:d>
                    <m:r>
                      <a:rPr lang="en-US" sz="1200" i="1">
                        <a:solidFill>
                          <a:srgbClr val="0070C0"/>
                        </a:solidFill>
                        <a:latin typeface="Cambria Math" panose="02040503050406030204" pitchFamily="18" charset="0"/>
                      </a:rPr>
                      <m:t>=$7.5</m:t>
                    </m:r>
                    <m:r>
                      <a:rPr lang="en-US" sz="1200" i="1">
                        <a:solidFill>
                          <a:srgbClr val="0070C0"/>
                        </a:solidFill>
                        <a:latin typeface="Cambria Math" panose="02040503050406030204" pitchFamily="18" charset="0"/>
                      </a:rPr>
                      <m:t>𝑏𝑛</m:t>
                    </m:r>
                  </m:oMath>
                </a14:m>
                <a:endParaRPr lang="en-US" sz="1200" i="1" dirty="0" smtClean="0">
                  <a:solidFill>
                    <a:srgbClr val="0070C0"/>
                  </a:solidFill>
                  <a:latin typeface="Times New Roman" panose="02020603050405020304" pitchFamily="18" charset="0"/>
                  <a:cs typeface="Times New Roman" panose="02020603050405020304" pitchFamily="18" charset="0"/>
                </a:endParaRPr>
              </a:p>
              <a:p>
                <a:pPr lvl="4"/>
                <a:r>
                  <a:rPr lang="en-US" sz="1200" b="0" i="1" dirty="0" smtClean="0">
                    <a:solidFill>
                      <a:srgbClr val="0070C0"/>
                    </a:solidFill>
                    <a:latin typeface="Times New Roman" panose="02020603050405020304" pitchFamily="18" charset="0"/>
                    <a:cs typeface="Times New Roman" panose="02020603050405020304" pitchFamily="18" charset="0"/>
                  </a:rPr>
                  <a:t>	</a:t>
                </a:r>
                <a:endParaRPr lang="en-US" sz="1200" i="1" dirty="0" smtClean="0">
                  <a:solidFill>
                    <a:srgbClr val="0070C0"/>
                  </a:solidFill>
                  <a:latin typeface="Times New Roman" panose="02020603050405020304" pitchFamily="18" charset="0"/>
                  <a:cs typeface="Times New Roman" panose="02020603050405020304" pitchFamily="18" charset="0"/>
                </a:endParaRPr>
              </a:p>
              <a:p>
                <a:pPr lvl="1"/>
                <a:r>
                  <a:rPr lang="en-US" sz="1200" i="1" dirty="0" smtClean="0">
                    <a:solidFill>
                      <a:srgbClr val="0070C0"/>
                    </a:solidFill>
                    <a:latin typeface="Times New Roman" panose="02020603050405020304" pitchFamily="18" charset="0"/>
                    <a:cs typeface="Times New Roman" panose="02020603050405020304" pitchFamily="18" charset="0"/>
                  </a:rPr>
                  <a:t>CCR </a:t>
                </a:r>
                <a:r>
                  <a:rPr lang="en-US" sz="1200" i="1" dirty="0">
                    <a:solidFill>
                      <a:srgbClr val="0070C0"/>
                    </a:solidFill>
                    <a:latin typeface="Times New Roman" panose="02020603050405020304" pitchFamily="18" charset="0"/>
                    <a:cs typeface="Times New Roman" panose="02020603050405020304" pitchFamily="18" charset="0"/>
                  </a:rPr>
                  <a:t>RWA </a:t>
                </a:r>
                <a:r>
                  <a:rPr lang="en-US" sz="1200" i="1" dirty="0" smtClean="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r>
                      <a:rPr lang="en-US" sz="1200" i="1">
                        <a:solidFill>
                          <a:srgbClr val="0070C0"/>
                        </a:solidFill>
                        <a:latin typeface="Cambria Math" panose="02040503050406030204" pitchFamily="18" charset="0"/>
                      </a:rPr>
                      <m:t>=</m:t>
                    </m:r>
                    <m:sSub>
                      <m:sSubPr>
                        <m:ctrlPr>
                          <a:rPr lang="pt-BR" sz="120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𝐿𝑜𝑎𝑛</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𝐸𝑞𝑢𝑖𝑣𝑎𝑙𝑒𝑛𝑡</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𝐸𝑥𝑝𝑜𝑠𝑢𝑟𝑒</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𝐴𝑚𝑜𝑢𝑛𝑡</m:t>
                        </m:r>
                        <m:r>
                          <a:rPr lang="en-US" sz="1200" b="0" i="1" smtClean="0">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𝑆𝑤𝑎𝑝</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𝑁𝑜𝑡𝑖𝑜𝑛𝑎𝑙</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𝐶𝑜𝑛𝑣𝑒𝑟𝑠𝑖𝑜𝑛</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𝐹𝑎𝑐𝑡𝑜𝑟</m:t>
                        </m:r>
                        <m:r>
                          <a:rPr lang="en-US" sz="1200" b="0" i="1" smtClean="0">
                            <a:solidFill>
                              <a:srgbClr val="0070C0"/>
                            </a:solidFill>
                            <a:latin typeface="Cambria Math" panose="02040503050406030204" pitchFamily="18" charset="0"/>
                          </a:rPr>
                          <m:t> ∗100% </m:t>
                        </m:r>
                      </m:e>
                      <m:sub/>
                    </m:sSub>
                  </m:oMath>
                </a14:m>
                <a:r>
                  <a:rPr lang="en-US" sz="1200" i="1" dirty="0" smtClean="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∗9%∗100%</m:t>
                        </m:r>
                      </m:e>
                    </m:d>
                  </m:oMath>
                </a14:m>
                <a:r>
                  <a:rPr lang="en-US" sz="1200" i="1" dirty="0" smtClean="0">
                    <a:solidFill>
                      <a:srgbClr val="0070C0"/>
                    </a:solidFill>
                    <a:latin typeface="Times New Roman" panose="02020603050405020304" pitchFamily="18" charset="0"/>
                    <a:cs typeface="Times New Roman" panose="02020603050405020304" pitchFamily="18" charset="0"/>
                  </a:rPr>
                  <a:t> = $0.36bn   </a:t>
                </a:r>
              </a:p>
              <a:p>
                <a:pPr lvl="1"/>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          	</a:t>
                </a:r>
              </a:p>
              <a:p>
                <a:pPr lvl="1"/>
                <a:r>
                  <a:rPr lang="en-US" sz="1200" i="1" dirty="0" smtClean="0">
                    <a:solidFill>
                      <a:srgbClr val="0070C0"/>
                    </a:solidFill>
                    <a:latin typeface="Times New Roman" panose="02020603050405020304" pitchFamily="18" charset="0"/>
                    <a:cs typeface="Times New Roman" panose="02020603050405020304" pitchFamily="18" charset="0"/>
                  </a:rPr>
                  <a:t>Effective Risk Weight of B/S = Total RWAs / Total Assets = $7.86bn / $10bn = 78.6%;</a:t>
                </a:r>
              </a:p>
              <a:p>
                <a:pPr lvl="1"/>
                <a:endParaRPr lang="en-US" sz="1200" i="1" dirty="0" smtClean="0">
                  <a:solidFill>
                    <a:srgbClr val="0070C0"/>
                  </a:solidFill>
                  <a:latin typeface="Times New Roman" panose="02020603050405020304" pitchFamily="18" charset="0"/>
                  <a:cs typeface="Times New Roman" panose="02020603050405020304" pitchFamily="18" charset="0"/>
                </a:endParaRPr>
              </a:p>
              <a:p>
                <a:pPr lvl="1"/>
                <a:r>
                  <a:rPr lang="en-US" sz="1200" i="1" dirty="0" smtClean="0">
                    <a:solidFill>
                      <a:srgbClr val="0070C0"/>
                    </a:solidFill>
                    <a:latin typeface="Times New Roman" panose="02020603050405020304" pitchFamily="18" charset="0"/>
                    <a:cs typeface="Times New Roman" panose="02020603050405020304" pitchFamily="18" charset="0"/>
                  </a:rPr>
                  <a:t>Implied Loss = Total RWAs * 8% = $7.86bn*8% = $0.629bn;   or  Loss Rate = Implied Loss / Total Assets = Risk Weight * 8% = 6.29%</a:t>
                </a:r>
                <a:endParaRPr lang="en-US" sz="1200" i="1" dirty="0">
                  <a:solidFill>
                    <a:srgbClr val="0070C0"/>
                  </a:solidFill>
                  <a:latin typeface="Times New Roman" panose="02020603050405020304" pitchFamily="18" charset="0"/>
                  <a:cs typeface="Times New Roman" panose="02020603050405020304" pitchFamily="18" charset="0"/>
                </a:endParaRPr>
              </a:p>
              <a:p>
                <a:pPr lvl="1"/>
                <a:endParaRPr lang="en-US" sz="1400" i="1" dirty="0" smtClean="0">
                  <a:solidFill>
                    <a:srgbClr val="0070C0"/>
                  </a:solidFill>
                  <a:latin typeface="Times New Roman" panose="02020603050405020304" pitchFamily="18" charset="0"/>
                  <a:cs typeface="Times New Roman" panose="02020603050405020304" pitchFamily="18" charset="0"/>
                </a:endParaRPr>
              </a:p>
              <a:p>
                <a:r>
                  <a:rPr lang="en-US" sz="1400" i="1" dirty="0" smtClean="0">
                    <a:solidFill>
                      <a:srgbClr val="0070C0"/>
                    </a:solidFill>
                    <a:latin typeface="Times New Roman" panose="02020603050405020304" pitchFamily="18" charset="0"/>
                    <a:cs typeface="Times New Roman" panose="02020603050405020304" pitchFamily="18" charset="0"/>
                  </a:rPr>
                  <a:t>Therefore, the $2bn </a:t>
                </a:r>
                <a:r>
                  <a:rPr lang="en-US" sz="1400" i="1" dirty="0">
                    <a:solidFill>
                      <a:srgbClr val="0070C0"/>
                    </a:solidFill>
                    <a:latin typeface="Times New Roman" panose="02020603050405020304" pitchFamily="18" charset="0"/>
                    <a:cs typeface="Times New Roman" panose="02020603050405020304" pitchFamily="18" charset="0"/>
                  </a:rPr>
                  <a:t>capital is enough to cover the estimated loss of $</a:t>
                </a:r>
                <a:r>
                  <a:rPr lang="en-US" sz="1400" i="1" dirty="0" smtClean="0">
                    <a:solidFill>
                      <a:srgbClr val="0070C0"/>
                    </a:solidFill>
                    <a:latin typeface="Times New Roman" panose="02020603050405020304" pitchFamily="18" charset="0"/>
                    <a:cs typeface="Times New Roman" panose="02020603050405020304" pitchFamily="18" charset="0"/>
                  </a:rPr>
                  <a:t>0.629bn. This can be reflected in the capital ratio calculated:</a:t>
                </a:r>
              </a:p>
              <a:p>
                <a:pPr lvl="1"/>
                <a:endParaRPr lang="en-US" sz="1400" i="1" dirty="0">
                  <a:solidFill>
                    <a:srgbClr val="0070C0"/>
                  </a:solidFill>
                  <a:latin typeface="Times New Roman" panose="02020603050405020304" pitchFamily="18" charset="0"/>
                  <a:cs typeface="Times New Roman" panose="02020603050405020304" pitchFamily="18" charset="0"/>
                </a:endParaRPr>
              </a:p>
              <a:p>
                <a:pPr lvl="1"/>
                <a:r>
                  <a:rPr lang="en-US" sz="1400" i="1" dirty="0" smtClean="0">
                    <a:solidFill>
                      <a:srgbClr val="0070C0"/>
                    </a:solidFill>
                    <a:latin typeface="Times New Roman" panose="02020603050405020304" pitchFamily="18" charset="0"/>
                    <a:cs typeface="Times New Roman" panose="02020603050405020304" pitchFamily="18" charset="0"/>
                  </a:rPr>
                  <a:t>Total Capital Ratio = Total Capital / Total RWA = $2bn / $7.86bn = 25.4%  &gt;  8% Minimum Capital Requirement </a:t>
                </a:r>
              </a:p>
              <a:p>
                <a:pPr lvl="1"/>
                <a:endParaRPr lang="en-US" sz="400" i="1" dirty="0" smtClean="0">
                  <a:solidFill>
                    <a:srgbClr val="0070C0"/>
                  </a:solidFill>
                  <a:latin typeface="Times New Roman" panose="02020603050405020304" pitchFamily="18" charset="0"/>
                  <a:cs typeface="Times New Roman" panose="02020603050405020304" pitchFamily="18" charset="0"/>
                </a:endParaRPr>
              </a:p>
              <a:p>
                <a:pPr lvl="1"/>
                <a:endParaRPr lang="en-US" sz="1400" i="1" dirty="0" smtClean="0">
                  <a:solidFill>
                    <a:srgbClr val="0070C0"/>
                  </a:solidFill>
                  <a:latin typeface="Times New Roman" panose="02020603050405020304" pitchFamily="18" charset="0"/>
                  <a:cs typeface="Times New Roman" panose="02020603050405020304" pitchFamily="18" charset="0"/>
                </a:endParaRPr>
              </a:p>
              <a:p>
                <a:pPr lvl="1"/>
                <a:r>
                  <a:rPr lang="en-US" sz="1400" i="1" dirty="0" smtClean="0">
                    <a:solidFill>
                      <a:srgbClr val="0070C0"/>
                    </a:solidFill>
                    <a:latin typeface="Times New Roman" panose="02020603050405020304" pitchFamily="18" charset="0"/>
                    <a:cs typeface="Times New Roman" panose="02020603050405020304" pitchFamily="18" charset="0"/>
                  </a:rPr>
                  <a:t> </a:t>
                </a:r>
                <a:endParaRPr lang="en-US" sz="1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391" y="1057900"/>
                <a:ext cx="11221535" cy="4004430"/>
              </a:xfrm>
              <a:prstGeom prst="rect">
                <a:avLst/>
              </a:prstGeom>
              <a:blipFill rotWithShape="0">
                <a:blip r:embed="rId3"/>
                <a:stretch>
                  <a:fillRect l="-163"/>
                </a:stretch>
              </a:blipFill>
            </p:spPr>
            <p:txBody>
              <a:bodyPr/>
              <a:lstStyle/>
              <a:p>
                <a:r>
                  <a:rPr lang="en-US">
                    <a:noFill/>
                  </a:rPr>
                  <a:t> </a:t>
                </a:r>
              </a:p>
            </p:txBody>
          </p:sp>
        </mc:Fallback>
      </mc:AlternateContent>
    </p:spTree>
    <p:extLst>
      <p:ext uri="{BB962C8B-B14F-4D97-AF65-F5344CB8AC3E}">
        <p14:creationId xmlns:p14="http://schemas.microsoft.com/office/powerpoint/2010/main" val="1669780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Evolution of Basel Accords: Basel II</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11</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59391" y="1057900"/>
                <a:ext cx="11221535" cy="5869492"/>
              </a:xfrm>
              <a:prstGeom prst="rect">
                <a:avLst/>
              </a:prstGeom>
              <a:noFill/>
            </p:spPr>
            <p:txBody>
              <a:bodyPr wrap="square" rtlCol="0">
                <a:spAutoFit/>
              </a:bodyPr>
              <a:lstStyle/>
              <a:p>
                <a:r>
                  <a:rPr lang="en-US" sz="1400" b="1" dirty="0" smtClean="0">
                    <a:solidFill>
                      <a:srgbClr val="0070C0"/>
                    </a:solidFill>
                  </a:rPr>
                  <a:t>Basel II</a:t>
                </a:r>
                <a:r>
                  <a:rPr lang="en-US" sz="1400" dirty="0" smtClean="0">
                    <a:solidFill>
                      <a:srgbClr val="0070C0"/>
                    </a:solidFill>
                  </a:rPr>
                  <a:t> was introduced in 2004 but only began to be implemented in 2008 (ironically):</a:t>
                </a:r>
              </a:p>
              <a:p>
                <a:pPr marL="285750" indent="-285750">
                  <a:buFont typeface="Wingdings" panose="05000000000000000000" pitchFamily="2" charset="2"/>
                  <a:buChar char="§"/>
                </a:pPr>
                <a:endParaRPr lang="en-US" sz="600"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More risk sensitive and quantitative method than Basel I</a:t>
                </a:r>
              </a:p>
              <a:p>
                <a:pPr marL="742950" lvl="1" indent="-285750">
                  <a:buFont typeface="Courier New" panose="02070309020205020404" pitchFamily="49" charset="0"/>
                  <a:buChar char="o"/>
                </a:pPr>
                <a:r>
                  <a:rPr lang="en-US" sz="1400" dirty="0" smtClean="0">
                    <a:solidFill>
                      <a:srgbClr val="0070C0"/>
                    </a:solidFill>
                  </a:rPr>
                  <a:t>Allows </a:t>
                </a:r>
                <a:r>
                  <a:rPr lang="en-US" sz="1400" b="1" dirty="0" smtClean="0">
                    <a:solidFill>
                      <a:srgbClr val="0070C0"/>
                    </a:solidFill>
                  </a:rPr>
                  <a:t>Standardized Approach (SA)</a:t>
                </a:r>
                <a:r>
                  <a:rPr lang="en-US" sz="1400" dirty="0" smtClean="0">
                    <a:solidFill>
                      <a:srgbClr val="0070C0"/>
                    </a:solidFill>
                  </a:rPr>
                  <a:t> or </a:t>
                </a:r>
                <a:r>
                  <a:rPr lang="en-US" sz="1400" b="1" dirty="0" smtClean="0">
                    <a:solidFill>
                      <a:srgbClr val="0070C0"/>
                    </a:solidFill>
                  </a:rPr>
                  <a:t>Internal Model Approach (IMA)</a:t>
                </a:r>
                <a:r>
                  <a:rPr lang="en-US" sz="1400" dirty="0" smtClean="0">
                    <a:solidFill>
                      <a:srgbClr val="0070C0"/>
                    </a:solidFill>
                  </a:rPr>
                  <a:t> upon regulatory approval</a:t>
                </a:r>
              </a:p>
              <a:p>
                <a:pPr marL="742950" lvl="1" indent="-285750">
                  <a:buFont typeface="Courier New" panose="02070309020205020404" pitchFamily="49" charset="0"/>
                  <a:buChar char="o"/>
                </a:pPr>
                <a:r>
                  <a:rPr lang="en-US" sz="1400" dirty="0" smtClean="0">
                    <a:solidFill>
                      <a:srgbClr val="0070C0"/>
                    </a:solidFill>
                  </a:rPr>
                  <a:t>Allows use of credit ratings by rating agencies as input to the standard credit and market risk capital calculations.</a:t>
                </a:r>
              </a:p>
              <a:p>
                <a:pPr marL="742950" lvl="1" indent="-285750">
                  <a:buFont typeface="Courier New" panose="02070309020205020404" pitchFamily="49" charset="0"/>
                  <a:buChar char="o"/>
                </a:pPr>
                <a:endParaRPr lang="en-US" sz="800"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It introduced for the first time, the capital standards for </a:t>
                </a:r>
                <a:r>
                  <a:rPr lang="en-US" sz="1400" b="1" dirty="0" smtClean="0">
                    <a:solidFill>
                      <a:srgbClr val="0070C0"/>
                    </a:solidFill>
                  </a:rPr>
                  <a:t>market risk </a:t>
                </a:r>
                <a:r>
                  <a:rPr lang="en-US" sz="1400" dirty="0" smtClean="0">
                    <a:solidFill>
                      <a:srgbClr val="0070C0"/>
                    </a:solidFill>
                  </a:rPr>
                  <a:t>and </a:t>
                </a:r>
                <a:r>
                  <a:rPr lang="en-US" sz="1400" b="1" dirty="0" smtClean="0">
                    <a:solidFill>
                      <a:srgbClr val="0070C0"/>
                    </a:solidFill>
                  </a:rPr>
                  <a:t>operational risk</a:t>
                </a:r>
                <a:r>
                  <a:rPr lang="en-US" sz="1400" dirty="0" smtClean="0">
                    <a:solidFill>
                      <a:srgbClr val="0070C0"/>
                    </a:solidFill>
                  </a:rPr>
                  <a:t>. </a:t>
                </a:r>
              </a:p>
              <a:p>
                <a:pPr marL="742950" lvl="1" indent="-285750">
                  <a:buFont typeface="Courier New" panose="02070309020205020404" pitchFamily="49" charset="0"/>
                  <a:buChar char="o"/>
                </a:pPr>
                <a:r>
                  <a:rPr lang="en-US" sz="1400" dirty="0" smtClean="0">
                    <a:solidFill>
                      <a:srgbClr val="0070C0"/>
                    </a:solidFill>
                  </a:rPr>
                  <a:t>The market risk capital for the Trading Books is calculated via a 99% VaR measure with ten-day holding period   (if using a Gaussian assumption, it is 2.33 times of standard deviation of the underlying stochastic variable);</a:t>
                </a:r>
              </a:p>
              <a:p>
                <a:pPr marL="742950" lvl="1" indent="-285750">
                  <a:buFont typeface="Courier New" panose="02070309020205020404" pitchFamily="49" charset="0"/>
                  <a:buChar char="o"/>
                </a:pPr>
                <a:r>
                  <a:rPr lang="en-US" sz="1400" dirty="0" smtClean="0">
                    <a:solidFill>
                      <a:srgbClr val="0070C0"/>
                    </a:solidFill>
                  </a:rPr>
                  <a:t>Also note there is no charge for derivatives hedges in the Banking Books. </a:t>
                </a:r>
              </a:p>
              <a:p>
                <a:pPr marL="285750" indent="-285750">
                  <a:buFont typeface="Wingdings" panose="05000000000000000000" pitchFamily="2" charset="2"/>
                  <a:buChar char="§"/>
                </a:pPr>
                <a:endParaRPr lang="en-US" sz="800"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It also for the first time established a comprehensive capital framework which consists of </a:t>
                </a:r>
                <a:r>
                  <a:rPr lang="en-US" sz="1400" b="1" dirty="0" smtClean="0">
                    <a:solidFill>
                      <a:srgbClr val="0070C0"/>
                    </a:solidFill>
                  </a:rPr>
                  <a:t>three pillars</a:t>
                </a:r>
                <a:r>
                  <a:rPr lang="en-US" sz="1400" dirty="0" smtClean="0">
                    <a:solidFill>
                      <a:srgbClr val="0070C0"/>
                    </a:solidFill>
                  </a:rPr>
                  <a:t>:</a:t>
                </a:r>
              </a:p>
              <a:p>
                <a:pPr marL="742950" lvl="1" indent="-285750">
                  <a:buFont typeface="Courier New" panose="02070309020205020404" pitchFamily="49" charset="0"/>
                  <a:buChar char="o"/>
                </a:pPr>
                <a:r>
                  <a:rPr lang="en-US" sz="1400" b="1" dirty="0" smtClean="0">
                    <a:solidFill>
                      <a:srgbClr val="0070C0"/>
                    </a:solidFill>
                  </a:rPr>
                  <a:t>Pillar 1: </a:t>
                </a:r>
                <a:r>
                  <a:rPr lang="en-US" sz="1400" dirty="0" smtClean="0">
                    <a:solidFill>
                      <a:srgbClr val="0070C0"/>
                    </a:solidFill>
                  </a:rPr>
                  <a:t>Minimum capital standards for credit risk, market risk, and operational risk;</a:t>
                </a:r>
              </a:p>
              <a:p>
                <a:pPr marL="742950" lvl="1" indent="-285750">
                  <a:buFont typeface="Courier New" panose="02070309020205020404" pitchFamily="49" charset="0"/>
                  <a:buChar char="o"/>
                </a:pPr>
                <a:r>
                  <a:rPr lang="en-US" sz="1400" b="1" dirty="0" smtClean="0">
                    <a:solidFill>
                      <a:srgbClr val="0070C0"/>
                    </a:solidFill>
                  </a:rPr>
                  <a:t>Pillar 2:</a:t>
                </a:r>
                <a:r>
                  <a:rPr lang="en-US" sz="1400" dirty="0" smtClean="0">
                    <a:solidFill>
                      <a:srgbClr val="0070C0"/>
                    </a:solidFill>
                  </a:rPr>
                  <a:t> Capital adequacy review by national supervisors;</a:t>
                </a:r>
              </a:p>
              <a:p>
                <a:pPr marL="742950" lvl="1" indent="-285750">
                  <a:buFont typeface="Courier New" panose="02070309020205020404" pitchFamily="49" charset="0"/>
                  <a:buChar char="o"/>
                </a:pPr>
                <a:r>
                  <a:rPr lang="en-US" sz="1400" b="1" dirty="0" smtClean="0">
                    <a:solidFill>
                      <a:srgbClr val="0070C0"/>
                    </a:solidFill>
                  </a:rPr>
                  <a:t>Pillar 3: </a:t>
                </a:r>
                <a:r>
                  <a:rPr lang="en-US" sz="1400" dirty="0" smtClean="0">
                    <a:solidFill>
                      <a:srgbClr val="0070C0"/>
                    </a:solidFill>
                  </a:rPr>
                  <a:t>Market discipline through enhanced public disclosures</a:t>
                </a:r>
              </a:p>
              <a:p>
                <a:r>
                  <a:rPr lang="en-US" sz="1400" dirty="0" smtClean="0">
                    <a:solidFill>
                      <a:srgbClr val="0070C0"/>
                    </a:solidFill>
                  </a:rPr>
                  <a:t>     These three pillars formed the foundation of the risk management framework for banks in the world today.</a:t>
                </a:r>
              </a:p>
              <a:p>
                <a:pPr lvl="1"/>
                <a:endParaRPr lang="en-US" sz="800" dirty="0" smtClean="0">
                  <a:solidFill>
                    <a:srgbClr val="0070C0"/>
                  </a:solidFill>
                </a:endParaRPr>
              </a:p>
              <a:p>
                <a:r>
                  <a:rPr lang="en-US" sz="1400" b="1" i="1" dirty="0">
                    <a:solidFill>
                      <a:srgbClr val="0070C0"/>
                    </a:solidFill>
                  </a:rPr>
                  <a:t>Example:</a:t>
                </a:r>
                <a:r>
                  <a:rPr lang="en-US" sz="1400" i="1" dirty="0">
                    <a:solidFill>
                      <a:srgbClr val="0070C0"/>
                    </a:solidFill>
                  </a:rPr>
                  <a:t> Consider </a:t>
                </a:r>
                <a:r>
                  <a:rPr lang="en-US" sz="1400" i="1" dirty="0" smtClean="0">
                    <a:solidFill>
                      <a:srgbClr val="0070C0"/>
                    </a:solidFill>
                  </a:rPr>
                  <a:t>the same balance sheet example used earlier. Let us assume (1) swap has a  duration of 9 years, and StDev of the swap rate change of 10 basis points; (2) Basel II set the conversion factor for swap CCR at 1.5%; (3) No change to Credit RWA from Basel I:</a:t>
                </a:r>
                <a:endParaRPr lang="en-US" sz="1400" i="1" dirty="0">
                  <a:solidFill>
                    <a:srgbClr val="0070C0"/>
                  </a:solidFill>
                </a:endParaRPr>
              </a:p>
              <a:p>
                <a:endParaRPr lang="en-US" sz="400" i="1" dirty="0">
                  <a:solidFill>
                    <a:srgbClr val="0070C0"/>
                  </a:solidFill>
                </a:endParaRPr>
              </a:p>
              <a:p>
                <a:pPr lvl="1"/>
                <a:endParaRPr lang="en-US" sz="400" i="1" dirty="0" smtClean="0">
                  <a:solidFill>
                    <a:srgbClr val="0070C0"/>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sz="1200" i="1">
                          <a:solidFill>
                            <a:srgbClr val="0070C0"/>
                          </a:solidFill>
                          <a:latin typeface="Cambria Math" panose="02040503050406030204" pitchFamily="18" charset="0"/>
                        </a:rPr>
                        <m:t>𝑀𝑎𝑟𝑘𝑒𝑡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𝑅𝑖𝑠𝑘</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m:t>
                      </m:r>
                      <m:d>
                        <m:dPr>
                          <m:begChr m:val="["/>
                          <m:endChr m:val="]"/>
                          <m:ctrlPr>
                            <a:rPr lang="en-US" sz="1200" b="0" i="1" smtClean="0">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12.5∗</m:t>
                          </m:r>
                          <m:r>
                            <a:rPr lang="en-US" sz="1200" b="0" i="1" smtClean="0">
                              <a:solidFill>
                                <a:srgbClr val="0070C0"/>
                              </a:solidFill>
                              <a:latin typeface="Cambria Math" panose="02040503050406030204" pitchFamily="18" charset="0"/>
                            </a:rPr>
                            <m:t>𝑀𝑎𝑟𝑘𝑒𝑡</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𝑅𝑖𝑠𝑘</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𝑀𝑢𝑙𝑡𝑖𝑝𝑙𝑖𝑒𝑟</m:t>
                          </m:r>
                          <m:r>
                            <a:rPr lang="en-US" sz="1200" i="1">
                              <a:solidFill>
                                <a:srgbClr val="0070C0"/>
                              </a:solidFill>
                              <a:latin typeface="Cambria Math" panose="02040503050406030204" pitchFamily="18" charset="0"/>
                            </a:rPr>
                            <m:t>∗</m:t>
                          </m:r>
                          <m:r>
                            <a:rPr lang="en-US" sz="1200" i="1">
                              <a:solidFill>
                                <a:srgbClr val="0070C0"/>
                              </a:solidFill>
                              <a:latin typeface="Cambria Math" panose="02040503050406030204" pitchFamily="18" charset="0"/>
                            </a:rPr>
                            <m:t>𝑉𝑎𝑅</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10 </m:t>
                              </m:r>
                              <m:r>
                                <a:rPr lang="en-US" sz="1200" i="1">
                                  <a:solidFill>
                                    <a:srgbClr val="0070C0"/>
                                  </a:solidFill>
                                  <a:latin typeface="Cambria Math" panose="02040503050406030204" pitchFamily="18" charset="0"/>
                                </a:rPr>
                                <m:t>𝐷𝑎𝑦</m:t>
                              </m:r>
                            </m:e>
                          </m:d>
                        </m:e>
                      </m:d>
                      <m:r>
                        <a:rPr lang="en-US" sz="1200" b="0" i="1" smtClean="0">
                          <a:solidFill>
                            <a:srgbClr val="0070C0"/>
                          </a:solidFill>
                          <a:latin typeface="Cambria Math" panose="02040503050406030204" pitchFamily="18" charset="0"/>
                        </a:rPr>
                        <m:t>=</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12.5∗3∗</m:t>
                          </m:r>
                          <m:r>
                            <a:rPr lang="en-US" sz="1200" b="0" i="1" smtClean="0">
                              <a:solidFill>
                                <a:srgbClr val="0070C0"/>
                              </a:solidFill>
                              <a:latin typeface="Cambria Math" panose="02040503050406030204" pitchFamily="18" charset="0"/>
                            </a:rPr>
                            <m:t>0.265</m:t>
                          </m:r>
                        </m:e>
                      </m:d>
                      <m:r>
                        <a:rPr lang="en-US" sz="1200" b="0" i="1" smtClean="0">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9.94</m:t>
                      </m:r>
                      <m:r>
                        <a:rPr lang="en-US" sz="1200" i="1">
                          <a:solidFill>
                            <a:srgbClr val="0070C0"/>
                          </a:solidFill>
                          <a:latin typeface="Cambria Math" panose="02040503050406030204" pitchFamily="18" charset="0"/>
                        </a:rPr>
                        <m:t>𝑏𝑛</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𝑤h𝑒𝑟𝑒</m:t>
                      </m:r>
                    </m:oMath>
                  </m:oMathPara>
                </a14:m>
                <a:endParaRPr lang="en-US" sz="1200" b="0" i="1" dirty="0" smtClean="0">
                  <a:solidFill>
                    <a:srgbClr val="0070C0"/>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sz="400" i="1">
                          <a:solidFill>
                            <a:srgbClr val="0070C0"/>
                          </a:solidFill>
                          <a:latin typeface="Cambria Math" panose="02040503050406030204" pitchFamily="18" charset="0"/>
                        </a:rPr>
                        <m:t> </m:t>
                      </m:r>
                    </m:oMath>
                  </m:oMathPara>
                </a14:m>
                <a:endParaRPr lang="en-US" sz="400" i="1" dirty="0" smtClean="0">
                  <a:solidFill>
                    <a:srgbClr val="0070C0"/>
                  </a:solidFill>
                  <a:latin typeface="Cambria Math" panose="02040503050406030204" pitchFamily="18" charset="0"/>
                </a:endParaRPr>
              </a:p>
              <a:p>
                <a:pPr lvl="2"/>
                <a14:m>
                  <m:oMathPara xmlns:m="http://schemas.openxmlformats.org/officeDocument/2006/math">
                    <m:oMathParaPr>
                      <m:jc m:val="left"/>
                    </m:oMathParaPr>
                    <m:oMath xmlns:m="http://schemas.openxmlformats.org/officeDocument/2006/math">
                      <m:r>
                        <a:rPr lang="en-US" sz="1200" i="1">
                          <a:solidFill>
                            <a:srgbClr val="0070C0"/>
                          </a:solidFill>
                          <a:latin typeface="Cambria Math" panose="02040503050406030204" pitchFamily="18" charset="0"/>
                        </a:rPr>
                        <m:t>𝑉𝑎𝑅</m:t>
                      </m:r>
                      <m:r>
                        <a:rPr lang="en-US" sz="1200" i="1">
                          <a:solidFill>
                            <a:srgbClr val="0070C0"/>
                          </a:solidFill>
                          <a:latin typeface="Cambria Math" panose="02040503050406030204" pitchFamily="18" charset="0"/>
                        </a:rPr>
                        <m:t> </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𝑚𝑎𝑟𝑘𝑒𝑡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𝑟𝑖𝑠𝑘</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𝑙𝑜𝑠𝑠</m:t>
                          </m:r>
                          <m:r>
                            <a:rPr lang="en-US" sz="1200" i="1">
                              <a:solidFill>
                                <a:srgbClr val="0070C0"/>
                              </a:solidFill>
                              <a:latin typeface="Cambria Math" panose="02040503050406030204" pitchFamily="18" charset="0"/>
                            </a:rPr>
                            <m:t>;10</m:t>
                          </m:r>
                          <m:r>
                            <a:rPr lang="en-US" sz="1200" i="1">
                              <a:solidFill>
                                <a:srgbClr val="0070C0"/>
                              </a:solidFill>
                              <a:latin typeface="Cambria Math" panose="02040503050406030204" pitchFamily="18" charset="0"/>
                            </a:rPr>
                            <m:t>𝐷𝑎𝑦</m:t>
                          </m:r>
                          <m:r>
                            <a:rPr lang="en-US" sz="1200" i="1">
                              <a:solidFill>
                                <a:srgbClr val="0070C0"/>
                              </a:solidFill>
                              <a:latin typeface="Cambria Math" panose="02040503050406030204" pitchFamily="18" charset="0"/>
                            </a:rPr>
                            <m:t>, 99% </m:t>
                          </m:r>
                          <m:r>
                            <a:rPr lang="en-US" sz="1200" i="1">
                              <a:solidFill>
                                <a:srgbClr val="0070C0"/>
                              </a:solidFill>
                              <a:latin typeface="Cambria Math" panose="02040503050406030204" pitchFamily="18" charset="0"/>
                            </a:rPr>
                            <m:t>𝐶𝐼</m:t>
                          </m:r>
                        </m:e>
                      </m:d>
                      <m:r>
                        <a:rPr lang="en-US" sz="1200" i="1">
                          <a:solidFill>
                            <a:srgbClr val="0070C0"/>
                          </a:solidFill>
                          <a:latin typeface="Cambria Math" panose="02040503050406030204" pitchFamily="18" charset="0"/>
                        </a:rPr>
                        <m:t>=</m:t>
                      </m:r>
                      <m:rad>
                        <m:radPr>
                          <m:degHide m:val="on"/>
                          <m:ctrlPr>
                            <a:rPr lang="en-US" sz="1200" i="1">
                              <a:solidFill>
                                <a:srgbClr val="0070C0"/>
                              </a:solidFill>
                              <a:latin typeface="Cambria Math" panose="02040503050406030204" pitchFamily="18" charset="0"/>
                            </a:rPr>
                          </m:ctrlPr>
                        </m:radPr>
                        <m:deg/>
                        <m:e>
                          <m:r>
                            <a:rPr lang="en-US" sz="1200" i="1">
                              <a:solidFill>
                                <a:srgbClr val="0070C0"/>
                              </a:solidFill>
                              <a:latin typeface="Cambria Math" panose="02040503050406030204" pitchFamily="18" charset="0"/>
                            </a:rPr>
                            <m:t>10</m:t>
                          </m:r>
                        </m:e>
                      </m:rad>
                      <m:r>
                        <a:rPr lang="en-US" sz="1200" i="1">
                          <a:solidFill>
                            <a:srgbClr val="0070C0"/>
                          </a:solidFill>
                          <a:latin typeface="Cambria Math" panose="02040503050406030204" pitchFamily="18" charset="0"/>
                        </a:rPr>
                        <m:t>∗</m:t>
                      </m:r>
                      <m:r>
                        <a:rPr lang="en-US" sz="1200" i="1">
                          <a:solidFill>
                            <a:srgbClr val="0070C0"/>
                          </a:solidFill>
                          <a:latin typeface="Cambria Math" panose="02040503050406030204" pitchFamily="18" charset="0"/>
                        </a:rPr>
                        <m:t>𝑉𝑎𝑅</m:t>
                      </m:r>
                      <m:r>
                        <a:rPr lang="en-US" sz="1200" i="1">
                          <a:solidFill>
                            <a:srgbClr val="0070C0"/>
                          </a:solidFill>
                          <a:latin typeface="Cambria Math" panose="02040503050406030204" pitchFamily="18" charset="0"/>
                        </a:rPr>
                        <m:t> </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𝑚𝑎𝑟𝑘𝑒𝑡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𝑟𝑖𝑠𝑘</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𝑙𝑜𝑠𝑠</m:t>
                          </m:r>
                          <m:r>
                            <a:rPr lang="en-US" sz="1200" i="1">
                              <a:solidFill>
                                <a:srgbClr val="0070C0"/>
                              </a:solidFill>
                              <a:latin typeface="Cambria Math" panose="02040503050406030204" pitchFamily="18" charset="0"/>
                            </a:rPr>
                            <m:t>;1</m:t>
                          </m:r>
                          <m:r>
                            <a:rPr lang="en-US" sz="1200" i="1">
                              <a:solidFill>
                                <a:srgbClr val="0070C0"/>
                              </a:solidFill>
                              <a:latin typeface="Cambria Math" panose="02040503050406030204" pitchFamily="18" charset="0"/>
                            </a:rPr>
                            <m:t>𝐷𝑎𝑦</m:t>
                          </m:r>
                          <m:r>
                            <a:rPr lang="en-US" sz="1200" i="1">
                              <a:solidFill>
                                <a:srgbClr val="0070C0"/>
                              </a:solidFill>
                              <a:latin typeface="Cambria Math" panose="02040503050406030204" pitchFamily="18" charset="0"/>
                            </a:rPr>
                            <m:t>, 99% </m:t>
                          </m:r>
                          <m:r>
                            <a:rPr lang="en-US" sz="1200" i="1">
                              <a:solidFill>
                                <a:srgbClr val="0070C0"/>
                              </a:solidFill>
                              <a:latin typeface="Cambria Math" panose="02040503050406030204" pitchFamily="18" charset="0"/>
                            </a:rPr>
                            <m:t>𝐶𝐼</m:t>
                          </m:r>
                        </m:e>
                      </m:d>
                      <m:r>
                        <a:rPr lang="en-US" sz="1200" i="1">
                          <a:solidFill>
                            <a:srgbClr val="0070C0"/>
                          </a:solidFill>
                          <a:latin typeface="Cambria Math" panose="02040503050406030204" pitchFamily="18" charset="0"/>
                        </a:rPr>
                        <m:t>=</m:t>
                      </m:r>
                      <m:rad>
                        <m:radPr>
                          <m:degHide m:val="on"/>
                          <m:ctrlPr>
                            <a:rPr lang="en-US" sz="1200" i="1">
                              <a:solidFill>
                                <a:srgbClr val="0070C0"/>
                              </a:solidFill>
                              <a:latin typeface="Cambria Math" panose="02040503050406030204" pitchFamily="18" charset="0"/>
                            </a:rPr>
                          </m:ctrlPr>
                        </m:radPr>
                        <m:deg/>
                        <m:e>
                          <m:r>
                            <a:rPr lang="en-US" sz="1200" i="1">
                              <a:solidFill>
                                <a:srgbClr val="0070C0"/>
                              </a:solidFill>
                              <a:latin typeface="Cambria Math" panose="02040503050406030204" pitchFamily="18" charset="0"/>
                            </a:rPr>
                            <m:t>10</m:t>
                          </m:r>
                        </m:e>
                      </m:rad>
                      <m:r>
                        <a:rPr lang="en-US" sz="1200" i="1">
                          <a:solidFill>
                            <a:srgbClr val="0070C0"/>
                          </a:solidFill>
                          <a:latin typeface="Cambria Math" panose="02040503050406030204" pitchFamily="18" charset="0"/>
                        </a:rPr>
                        <m:t>∗$4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∗2.33∗10∗0.09%=$0.265</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 </m:t>
                      </m:r>
                    </m:oMath>
                  </m:oMathPara>
                </a14:m>
                <a:endParaRPr lang="en-US" sz="1200" i="1" dirty="0">
                  <a:solidFill>
                    <a:srgbClr val="0070C0"/>
                  </a:solidFill>
                  <a:latin typeface="Cambria Math" panose="02040503050406030204" pitchFamily="18" charset="0"/>
                </a:endParaRPr>
              </a:p>
              <a:p>
                <a:pPr lvl="1"/>
                <a:endParaRPr lang="en-US" sz="400" i="1" dirty="0">
                  <a:solidFill>
                    <a:srgbClr val="0070C0"/>
                  </a:solidFill>
                  <a:latin typeface="Cambria Math" panose="02040503050406030204" pitchFamily="18" charset="0"/>
                </a:endParaRPr>
              </a:p>
              <a:p>
                <a:pPr lvl="1"/>
                <a:endParaRPr lang="en-US" sz="400" b="0" i="1" dirty="0" smtClean="0">
                  <a:solidFill>
                    <a:srgbClr val="0070C0"/>
                  </a:solidFill>
                  <a:latin typeface="Cambria Math" panose="02040503050406030204" pitchFamily="18" charset="0"/>
                </a:endParaRPr>
              </a:p>
              <a:p>
                <a:pPr lvl="1"/>
                <a14:m>
                  <m:oMath xmlns:m="http://schemas.openxmlformats.org/officeDocument/2006/math">
                    <m:r>
                      <a:rPr lang="en-US" sz="1200" b="0" i="1" smtClean="0">
                        <a:solidFill>
                          <a:srgbClr val="0070C0"/>
                        </a:solidFill>
                        <a:latin typeface="Cambria Math" panose="02040503050406030204" pitchFamily="18" charset="0"/>
                      </a:rPr>
                      <m:t>𝐶𝐶𝑅</m:t>
                    </m:r>
                    <m:r>
                      <a:rPr lang="en-US" sz="1200" b="0" i="1" smtClean="0">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∗1.5% =$0.06</m:t>
                    </m:r>
                    <m:r>
                      <a:rPr lang="en-US" sz="1200" b="0" i="1" smtClean="0">
                        <a:solidFill>
                          <a:srgbClr val="0070C0"/>
                        </a:solidFill>
                        <a:latin typeface="Cambria Math" panose="02040503050406030204" pitchFamily="18" charset="0"/>
                      </a:rPr>
                      <m:t>𝑏𝑛</m:t>
                    </m:r>
                  </m:oMath>
                </a14:m>
                <a:r>
                  <a:rPr lang="en-US" sz="1200" i="1" dirty="0" smtClean="0">
                    <a:solidFill>
                      <a:srgbClr val="0070C0"/>
                    </a:solidFill>
                    <a:latin typeface="Cambria Math" panose="02040503050406030204" pitchFamily="18" charset="0"/>
                  </a:rPr>
                  <a:t>;  Credit RWA (Standardized Approach) is the same as in Basel I.   </a:t>
                </a:r>
              </a:p>
              <a:p>
                <a:pPr lvl="1"/>
                <a:endParaRPr lang="en-US" sz="600" i="1" dirty="0" smtClean="0">
                  <a:solidFill>
                    <a:srgbClr val="0070C0"/>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𝐶𝑟𝑒𝑑𝑖𝑡</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𝑅𝑊𝐴</m:t>
                      </m:r>
                      <m:r>
                        <a:rPr lang="en-US" sz="1200" b="0" i="1" smtClean="0">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𝐶𝐶𝑅</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𝑅𝑊𝐴</m:t>
                      </m:r>
                      <m:r>
                        <a:rPr lang="en-US" sz="1200" b="0" i="1" smtClean="0">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𝑀𝑎𝑟𝑘𝑒𝑡</m:t>
                      </m:r>
                      <m:r>
                        <a:rPr lang="en-US" sz="1200" b="0" i="1" smtClean="0">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𝑅𝑊𝐴</m:t>
                      </m:r>
                      <m:r>
                        <a:rPr lang="en-US" sz="1200" b="0" i="1" smtClean="0">
                          <a:solidFill>
                            <a:srgbClr val="0070C0"/>
                          </a:solidFill>
                          <a:latin typeface="Cambria Math" panose="02040503050406030204" pitchFamily="18" charset="0"/>
                        </a:rPr>
                        <m:t>=</m:t>
                      </m:r>
                      <m:d>
                        <m:dPr>
                          <m:ctrlPr>
                            <a:rPr lang="en-US" sz="1200" b="0" i="1" smtClean="0">
                              <a:solidFill>
                                <a:srgbClr val="0070C0"/>
                              </a:solidFill>
                              <a:latin typeface="Cambria Math" panose="02040503050406030204" pitchFamily="18" charset="0"/>
                            </a:rPr>
                          </m:ctrlPr>
                        </m:dPr>
                        <m:e>
                          <m:r>
                            <a:rPr lang="en-US" sz="1200" b="0" i="1" smtClean="0">
                              <a:solidFill>
                                <a:srgbClr val="0070C0"/>
                              </a:solidFill>
                              <a:latin typeface="Cambria Math" panose="02040503050406030204" pitchFamily="18" charset="0"/>
                            </a:rPr>
                            <m:t>$9.94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+$0.06</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+$9.94</m:t>
                          </m:r>
                          <m:r>
                            <a:rPr lang="en-US" sz="1200" b="0" i="1" smtClean="0">
                              <a:solidFill>
                                <a:srgbClr val="0070C0"/>
                              </a:solidFill>
                              <a:latin typeface="Cambria Math" panose="02040503050406030204" pitchFamily="18" charset="0"/>
                            </a:rPr>
                            <m:t>𝑏𝑛</m:t>
                          </m:r>
                        </m:e>
                      </m:d>
                      <m:r>
                        <a:rPr lang="en-US" sz="1200" i="1">
                          <a:solidFill>
                            <a:srgbClr val="0070C0"/>
                          </a:solidFill>
                          <a:latin typeface="Cambria Math" panose="02040503050406030204" pitchFamily="18" charset="0"/>
                        </a:rPr>
                        <m:t>=$</m:t>
                      </m:r>
                      <m:r>
                        <a:rPr lang="en-US" sz="1200" b="0" i="1" smtClean="0">
                          <a:solidFill>
                            <a:srgbClr val="0070C0"/>
                          </a:solidFill>
                          <a:latin typeface="Cambria Math" panose="02040503050406030204" pitchFamily="18" charset="0"/>
                        </a:rPr>
                        <m:t>17.5</m:t>
                      </m:r>
                      <m:r>
                        <a:rPr lang="en-US" sz="1200" i="1">
                          <a:solidFill>
                            <a:srgbClr val="0070C0"/>
                          </a:solidFill>
                          <a:latin typeface="Cambria Math" panose="02040503050406030204" pitchFamily="18" charset="0"/>
                        </a:rPr>
                        <m:t>𝑏𝑛</m:t>
                      </m:r>
                    </m:oMath>
                  </m:oMathPara>
                </a14:m>
                <a:endParaRPr lang="en-US" sz="1200" i="1" dirty="0">
                  <a:solidFill>
                    <a:srgbClr val="0070C0"/>
                  </a:solidFill>
                </a:endParaRPr>
              </a:p>
              <a:p>
                <a:pPr lvl="1"/>
                <a:endParaRPr lang="en-US" sz="600" i="1" dirty="0">
                  <a:solidFill>
                    <a:srgbClr val="0070C0"/>
                  </a:solidFill>
                </a:endParaRPr>
              </a:p>
              <a:p>
                <a:pPr lvl="1"/>
                <a:r>
                  <a:rPr lang="en-US" sz="1200" i="1" dirty="0">
                    <a:solidFill>
                      <a:srgbClr val="0070C0"/>
                    </a:solidFill>
                    <a:latin typeface="Times New Roman" panose="02020603050405020304" pitchFamily="18" charset="0"/>
                    <a:cs typeface="Times New Roman" panose="02020603050405020304" pitchFamily="18" charset="0"/>
                  </a:rPr>
                  <a:t>Total Capital Ratio = Total Capital / Total RWA = </a:t>
                </a:r>
                <a:r>
                  <a:rPr lang="en-US" sz="1200" i="1" dirty="0" smtClean="0">
                    <a:solidFill>
                      <a:srgbClr val="0070C0"/>
                    </a:solidFill>
                    <a:latin typeface="Times New Roman" panose="02020603050405020304" pitchFamily="18" charset="0"/>
                    <a:cs typeface="Times New Roman" panose="02020603050405020304" pitchFamily="18" charset="0"/>
                  </a:rPr>
                  <a:t>$2bn </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$17.5bn </a:t>
                </a:r>
                <a:r>
                  <a:rPr lang="en-US" sz="1200" i="1" dirty="0">
                    <a:solidFill>
                      <a:srgbClr val="0070C0"/>
                    </a:solidFill>
                    <a:latin typeface="Times New Roman" panose="02020603050405020304" pitchFamily="18" charset="0"/>
                    <a:cs typeface="Times New Roman" panose="02020603050405020304" pitchFamily="18" charset="0"/>
                  </a:rPr>
                  <a:t>= </a:t>
                </a:r>
                <a:r>
                  <a:rPr lang="en-US" sz="1200" i="1" dirty="0" smtClean="0">
                    <a:solidFill>
                      <a:srgbClr val="0070C0"/>
                    </a:solidFill>
                    <a:latin typeface="Times New Roman" panose="02020603050405020304" pitchFamily="18" charset="0"/>
                    <a:cs typeface="Times New Roman" panose="02020603050405020304" pitchFamily="18" charset="0"/>
                  </a:rPr>
                  <a:t>11.4%  &gt;  </a:t>
                </a:r>
                <a:r>
                  <a:rPr lang="en-US" sz="1200" i="1" dirty="0">
                    <a:solidFill>
                      <a:srgbClr val="0070C0"/>
                    </a:solidFill>
                    <a:latin typeface="Times New Roman" panose="02020603050405020304" pitchFamily="18" charset="0"/>
                    <a:cs typeface="Times New Roman" panose="02020603050405020304" pitchFamily="18" charset="0"/>
                  </a:rPr>
                  <a:t>Minimum Capital requirement (8</a:t>
                </a:r>
                <a:r>
                  <a:rPr lang="en-US" sz="1200" i="1" dirty="0" smtClean="0">
                    <a:solidFill>
                      <a:srgbClr val="0070C0"/>
                    </a:solidFill>
                    <a:latin typeface="Times New Roman" panose="02020603050405020304" pitchFamily="18" charset="0"/>
                    <a:cs typeface="Times New Roman" panose="02020603050405020304" pitchFamily="18" charset="0"/>
                  </a:rPr>
                  <a:t>%)</a:t>
                </a:r>
                <a:endParaRPr lang="en-US" sz="1400" dirty="0">
                  <a:solidFill>
                    <a:srgbClr val="0070C0"/>
                  </a:solidFill>
                </a:endParaRPr>
              </a:p>
              <a:p>
                <a:pPr lvl="1"/>
                <a:endParaRPr lang="en-US" sz="1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391" y="1057900"/>
                <a:ext cx="11221535" cy="5869492"/>
              </a:xfrm>
              <a:prstGeom prst="rect">
                <a:avLst/>
              </a:prstGeom>
              <a:blipFill rotWithShape="0">
                <a:blip r:embed="rId3"/>
                <a:stretch>
                  <a:fillRect l="-163" t="-208" r="-109"/>
                </a:stretch>
              </a:blipFill>
            </p:spPr>
            <p:txBody>
              <a:bodyPr/>
              <a:lstStyle/>
              <a:p>
                <a:r>
                  <a:rPr lang="en-US">
                    <a:noFill/>
                  </a:rPr>
                  <a:t> </a:t>
                </a:r>
              </a:p>
            </p:txBody>
          </p:sp>
        </mc:Fallback>
      </mc:AlternateContent>
    </p:spTree>
    <p:extLst>
      <p:ext uri="{BB962C8B-B14F-4D97-AF65-F5344CB8AC3E}">
        <p14:creationId xmlns:p14="http://schemas.microsoft.com/office/powerpoint/2010/main" val="2236373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Evolution of Basel Accords: Basel 2.5</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12</a:t>
            </a:fld>
            <a:endParaRPr lang="en-US" altLang="en-US" dirty="0">
              <a:solidFill>
                <a:srgbClr val="000000"/>
              </a:solidFill>
            </a:endParaRPr>
          </a:p>
        </p:txBody>
      </p:sp>
      <p:sp>
        <p:nvSpPr>
          <p:cNvPr id="12" name="TextBox 11"/>
          <p:cNvSpPr txBox="1"/>
          <p:nvPr/>
        </p:nvSpPr>
        <p:spPr>
          <a:xfrm>
            <a:off x="359391" y="1057900"/>
            <a:ext cx="11221535" cy="5447645"/>
          </a:xfrm>
          <a:prstGeom prst="rect">
            <a:avLst/>
          </a:prstGeom>
          <a:noFill/>
        </p:spPr>
        <p:txBody>
          <a:bodyPr wrap="square" rtlCol="0">
            <a:spAutoFit/>
          </a:bodyPr>
          <a:lstStyle/>
          <a:p>
            <a:r>
              <a:rPr lang="en-US" sz="1600" b="1" dirty="0" smtClean="0">
                <a:solidFill>
                  <a:srgbClr val="0070C0"/>
                </a:solidFill>
              </a:rPr>
              <a:t>Basel 2.5 - Market Risk Capital Rule</a:t>
            </a:r>
          </a:p>
          <a:p>
            <a:endParaRPr lang="en-US" sz="800" b="1"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Basel 2.5</a:t>
            </a:r>
            <a:r>
              <a:rPr lang="en-US" sz="1400" dirty="0" smtClean="0">
                <a:solidFill>
                  <a:srgbClr val="0070C0"/>
                </a:solidFill>
              </a:rPr>
              <a:t> was published in 2009 </a:t>
            </a:r>
          </a:p>
          <a:p>
            <a:pPr marL="742950" lvl="1" indent="-285750">
              <a:buFont typeface="Wingdings" panose="05000000000000000000" pitchFamily="2" charset="2"/>
              <a:buChar char="§"/>
            </a:pPr>
            <a:r>
              <a:rPr lang="en-US" sz="1400" dirty="0">
                <a:solidFill>
                  <a:srgbClr val="0070C0"/>
                </a:solidFill>
              </a:rPr>
              <a:t>In response to the Global Financial Crisis started in 2007. </a:t>
            </a:r>
          </a:p>
          <a:p>
            <a:pPr marL="742950" lvl="1" indent="-285750">
              <a:buFont typeface="Wingdings" panose="05000000000000000000" pitchFamily="2" charset="2"/>
              <a:buChar char="§"/>
            </a:pPr>
            <a:r>
              <a:rPr lang="en-US" sz="1400" dirty="0" smtClean="0">
                <a:solidFill>
                  <a:srgbClr val="0070C0"/>
                </a:solidFill>
              </a:rPr>
              <a:t>Included collective revisions to the market risk capital </a:t>
            </a:r>
            <a:r>
              <a:rPr lang="en-US" sz="1400" dirty="0">
                <a:solidFill>
                  <a:srgbClr val="0070C0"/>
                </a:solidFill>
              </a:rPr>
              <a:t>standards </a:t>
            </a:r>
            <a:r>
              <a:rPr lang="en-US" sz="1400" dirty="0" smtClean="0">
                <a:solidFill>
                  <a:srgbClr val="0070C0"/>
                </a:solidFill>
              </a:rPr>
              <a:t>with improvements </a:t>
            </a:r>
          </a:p>
          <a:p>
            <a:pPr marL="742950" lvl="1" indent="-285750">
              <a:buFont typeface="Wingdings" panose="05000000000000000000" pitchFamily="2" charset="2"/>
              <a:buChar char="§"/>
            </a:pPr>
            <a:r>
              <a:rPr lang="en-US" sz="1400" dirty="0" smtClean="0">
                <a:solidFill>
                  <a:srgbClr val="0070C0"/>
                </a:solidFill>
              </a:rPr>
              <a:t>Implementation started in 2013 in the U.S. </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r>
              <a:rPr lang="en-US" sz="1400" b="1" dirty="0">
                <a:solidFill>
                  <a:srgbClr val="0070C0"/>
                </a:solidFill>
              </a:rPr>
              <a:t>Basel </a:t>
            </a:r>
            <a:r>
              <a:rPr lang="en-US" sz="1400" b="1" dirty="0" smtClean="0">
                <a:solidFill>
                  <a:srgbClr val="0070C0"/>
                </a:solidFill>
              </a:rPr>
              <a:t>2.5 in Comparison to Basel 2:</a:t>
            </a:r>
            <a:r>
              <a:rPr lang="en-US" sz="1400" dirty="0" smtClean="0">
                <a:solidFill>
                  <a:srgbClr val="0070C0"/>
                </a:solidFill>
              </a:rPr>
              <a:t> </a:t>
            </a:r>
          </a:p>
          <a:p>
            <a:pPr marL="742950" lvl="1" indent="-285750">
              <a:buFont typeface="Wingdings" panose="05000000000000000000" pitchFamily="2" charset="2"/>
              <a:buChar char="§"/>
            </a:pPr>
            <a:r>
              <a:rPr lang="en-US" sz="1400" dirty="0" smtClean="0">
                <a:solidFill>
                  <a:srgbClr val="0070C0"/>
                </a:solidFill>
              </a:rPr>
              <a:t>Retained the regular or general VaR method for measuring market risks</a:t>
            </a:r>
          </a:p>
          <a:p>
            <a:pPr marL="742950" lvl="1" indent="-285750">
              <a:buFont typeface="Wingdings" panose="05000000000000000000" pitchFamily="2" charset="2"/>
              <a:buChar char="§"/>
            </a:pPr>
            <a:r>
              <a:rPr lang="en-US" sz="1400" dirty="0" smtClean="0">
                <a:solidFill>
                  <a:srgbClr val="0070C0"/>
                </a:solidFill>
              </a:rPr>
              <a:t>Enhanced </a:t>
            </a:r>
            <a:r>
              <a:rPr lang="en-US" sz="1400" dirty="0">
                <a:solidFill>
                  <a:srgbClr val="0070C0"/>
                </a:solidFill>
              </a:rPr>
              <a:t>the rule’s sensitivity to risks not adequately captured, including default and credit </a:t>
            </a:r>
            <a:r>
              <a:rPr lang="en-US" sz="1400" dirty="0" smtClean="0">
                <a:solidFill>
                  <a:srgbClr val="0070C0"/>
                </a:solidFill>
              </a:rPr>
              <a:t>migration, by the VaR measure. </a:t>
            </a:r>
          </a:p>
          <a:p>
            <a:pPr marL="1200150" lvl="2" indent="-285750">
              <a:buFont typeface="Wingdings" panose="05000000000000000000" pitchFamily="2" charset="2"/>
              <a:buChar char="§"/>
            </a:pPr>
            <a:r>
              <a:rPr lang="en-US" sz="1400" b="1" dirty="0" smtClean="0">
                <a:solidFill>
                  <a:srgbClr val="0070C0"/>
                </a:solidFill>
              </a:rPr>
              <a:t>A specific risk add-on charge</a:t>
            </a:r>
            <a:r>
              <a:rPr lang="en-US" sz="1400" dirty="0" smtClean="0">
                <a:solidFill>
                  <a:srgbClr val="0070C0"/>
                </a:solidFill>
              </a:rPr>
              <a:t> to account for the </a:t>
            </a:r>
            <a:r>
              <a:rPr lang="en-US" sz="1400" dirty="0">
                <a:solidFill>
                  <a:srgbClr val="0070C0"/>
                </a:solidFill>
              </a:rPr>
              <a:t>risk of loss on a position due to factors other than broad-based movements in market </a:t>
            </a:r>
            <a:r>
              <a:rPr lang="en-US" sz="1400" dirty="0" smtClean="0">
                <a:solidFill>
                  <a:srgbClr val="0070C0"/>
                </a:solidFill>
              </a:rPr>
              <a:t>prices, and thereby are particularly </a:t>
            </a:r>
            <a:r>
              <a:rPr lang="en-US" sz="1400" dirty="0">
                <a:solidFill>
                  <a:srgbClr val="0070C0"/>
                </a:solidFill>
              </a:rPr>
              <a:t>important </a:t>
            </a:r>
            <a:r>
              <a:rPr lang="en-US" sz="1400" dirty="0" smtClean="0">
                <a:solidFill>
                  <a:srgbClr val="0070C0"/>
                </a:solidFill>
              </a:rPr>
              <a:t>to traded </a:t>
            </a:r>
            <a:r>
              <a:rPr lang="en-US" sz="1400" dirty="0">
                <a:solidFill>
                  <a:srgbClr val="0070C0"/>
                </a:solidFill>
              </a:rPr>
              <a:t>credit and other structured products, such as credit default swaps (CDSs) and asset-backed </a:t>
            </a:r>
            <a:r>
              <a:rPr lang="en-US" sz="1400" dirty="0" smtClean="0">
                <a:solidFill>
                  <a:srgbClr val="0070C0"/>
                </a:solidFill>
              </a:rPr>
              <a:t>securities, that banks had increasingly used in the period leading up to the Financial Crisis. </a:t>
            </a:r>
          </a:p>
          <a:p>
            <a:pPr marL="285750" indent="-285750">
              <a:buFont typeface="Wingdings" panose="05000000000000000000" pitchFamily="2" charset="2"/>
              <a:buChar char="§"/>
            </a:pPr>
            <a:endParaRPr lang="en-US" sz="1400" dirty="0">
              <a:solidFill>
                <a:srgbClr val="0070C0"/>
              </a:solidFill>
            </a:endParaRPr>
          </a:p>
          <a:p>
            <a:pPr marL="1200150" lvl="2" indent="-285750">
              <a:buFont typeface="Wingdings" panose="05000000000000000000" pitchFamily="2" charset="2"/>
              <a:buChar char="§"/>
            </a:pPr>
            <a:r>
              <a:rPr lang="en-US" sz="1400" dirty="0" smtClean="0">
                <a:solidFill>
                  <a:srgbClr val="0070C0"/>
                </a:solidFill>
              </a:rPr>
              <a:t>An additional market capital charge through </a:t>
            </a:r>
            <a:r>
              <a:rPr lang="en-US" sz="1400" b="1" dirty="0" smtClean="0">
                <a:solidFill>
                  <a:srgbClr val="0070C0"/>
                </a:solidFill>
              </a:rPr>
              <a:t>‘Stressed VaR’ </a:t>
            </a:r>
            <a:r>
              <a:rPr lang="en-US" sz="1400" dirty="0" smtClean="0">
                <a:solidFill>
                  <a:srgbClr val="0070C0"/>
                </a:solidFill>
              </a:rPr>
              <a:t>to address a shortcoming of </a:t>
            </a:r>
            <a:r>
              <a:rPr lang="en-US" sz="1400" b="1" dirty="0" smtClean="0">
                <a:solidFill>
                  <a:srgbClr val="0070C0"/>
                </a:solidFill>
              </a:rPr>
              <a:t>Regular VaR </a:t>
            </a:r>
            <a:r>
              <a:rPr lang="en-US" sz="1400" dirty="0" smtClean="0">
                <a:solidFill>
                  <a:srgbClr val="0070C0"/>
                </a:solidFill>
              </a:rPr>
              <a:t>that underestimates market risk exposures in a low volatility period thus encouraging pro-cyclical behavior. On average, the industry estimated that Stressed VaR is about </a:t>
            </a:r>
            <a:r>
              <a:rPr lang="en-US" sz="1400" b="1" dirty="0" smtClean="0">
                <a:solidFill>
                  <a:srgbClr val="0070C0"/>
                </a:solidFill>
              </a:rPr>
              <a:t>3X of Regular VaR</a:t>
            </a:r>
            <a:r>
              <a:rPr lang="en-US" sz="1400" dirty="0" smtClean="0">
                <a:solidFill>
                  <a:srgbClr val="0070C0"/>
                </a:solidFill>
              </a:rPr>
              <a:t>. </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Total Market Risk Measure </a:t>
            </a:r>
            <a:r>
              <a:rPr lang="en-US" sz="1400" dirty="0" smtClean="0">
                <a:solidFill>
                  <a:srgbClr val="0070C0"/>
                </a:solidFill>
              </a:rPr>
              <a:t>= </a:t>
            </a:r>
          </a:p>
          <a:p>
            <a:r>
              <a:rPr lang="en-US" sz="1400" dirty="0">
                <a:solidFill>
                  <a:srgbClr val="0070C0"/>
                </a:solidFill>
              </a:rPr>
              <a:t>	</a:t>
            </a:r>
            <a:r>
              <a:rPr lang="en-US" sz="1200" dirty="0" smtClean="0">
                <a:solidFill>
                  <a:srgbClr val="0070C0"/>
                </a:solidFill>
              </a:rPr>
              <a:t>(General Value-at-Risk </a:t>
            </a:r>
            <a:r>
              <a:rPr lang="en-US" sz="1200" dirty="0">
                <a:solidFill>
                  <a:srgbClr val="0070C0"/>
                </a:solidFill>
              </a:rPr>
              <a:t>based capital requirement) </a:t>
            </a:r>
            <a:endParaRPr lang="en-US" sz="1200" dirty="0" smtClean="0">
              <a:solidFill>
                <a:srgbClr val="0070C0"/>
              </a:solidFill>
            </a:endParaRPr>
          </a:p>
          <a:p>
            <a:r>
              <a:rPr lang="en-US" sz="1200" dirty="0">
                <a:solidFill>
                  <a:srgbClr val="0070C0"/>
                </a:solidFill>
              </a:rPr>
              <a:t>	</a:t>
            </a:r>
            <a:r>
              <a:rPr lang="en-US" sz="1200" dirty="0" smtClean="0">
                <a:solidFill>
                  <a:srgbClr val="0070C0"/>
                </a:solidFill>
              </a:rPr>
              <a:t>+ (</a:t>
            </a:r>
            <a:r>
              <a:rPr lang="en-US" sz="1200" i="1" dirty="0">
                <a:solidFill>
                  <a:srgbClr val="0070C0"/>
                </a:solidFill>
              </a:rPr>
              <a:t>Stressed Value-at-Risk based </a:t>
            </a:r>
            <a:r>
              <a:rPr lang="en-US" sz="1200" i="1" dirty="0" smtClean="0">
                <a:solidFill>
                  <a:srgbClr val="0070C0"/>
                </a:solidFill>
              </a:rPr>
              <a:t>capital requirement)</a:t>
            </a:r>
            <a:endParaRPr lang="en-US" sz="1200" dirty="0" smtClean="0">
              <a:solidFill>
                <a:srgbClr val="0070C0"/>
              </a:solidFill>
            </a:endParaRPr>
          </a:p>
          <a:p>
            <a:r>
              <a:rPr lang="en-US" sz="1200" dirty="0">
                <a:solidFill>
                  <a:srgbClr val="0070C0"/>
                </a:solidFill>
              </a:rPr>
              <a:t>	</a:t>
            </a:r>
            <a:r>
              <a:rPr lang="en-US" sz="1200" dirty="0" smtClean="0">
                <a:solidFill>
                  <a:srgbClr val="0070C0"/>
                </a:solidFill>
              </a:rPr>
              <a:t>+ (</a:t>
            </a:r>
            <a:r>
              <a:rPr lang="en-US" sz="1200" dirty="0">
                <a:solidFill>
                  <a:srgbClr val="0070C0"/>
                </a:solidFill>
              </a:rPr>
              <a:t>Specific risk </a:t>
            </a:r>
            <a:r>
              <a:rPr lang="en-US" sz="1200" dirty="0" smtClean="0">
                <a:solidFill>
                  <a:srgbClr val="0070C0"/>
                </a:solidFill>
              </a:rPr>
              <a:t>capital charge) + (</a:t>
            </a:r>
            <a:r>
              <a:rPr lang="en-US" sz="1200" i="1" dirty="0">
                <a:solidFill>
                  <a:srgbClr val="0070C0"/>
                </a:solidFill>
              </a:rPr>
              <a:t>Incremental risk capital </a:t>
            </a:r>
            <a:r>
              <a:rPr lang="en-US" sz="1200" i="1" dirty="0" smtClean="0">
                <a:solidFill>
                  <a:srgbClr val="0070C0"/>
                </a:solidFill>
              </a:rPr>
              <a:t>requirement</a:t>
            </a:r>
            <a:r>
              <a:rPr lang="en-US" sz="1200" dirty="0" smtClean="0">
                <a:solidFill>
                  <a:srgbClr val="0070C0"/>
                </a:solidFill>
              </a:rPr>
              <a:t>)</a:t>
            </a:r>
          </a:p>
          <a:p>
            <a:r>
              <a:rPr lang="en-US" sz="1200" dirty="0">
                <a:solidFill>
                  <a:srgbClr val="0070C0"/>
                </a:solidFill>
              </a:rPr>
              <a:t>	</a:t>
            </a:r>
            <a:r>
              <a:rPr lang="en-US" sz="1200" dirty="0" smtClean="0">
                <a:solidFill>
                  <a:srgbClr val="0070C0"/>
                </a:solidFill>
              </a:rPr>
              <a:t>+ (</a:t>
            </a:r>
            <a:r>
              <a:rPr lang="en-US" sz="1200" i="1" dirty="0">
                <a:solidFill>
                  <a:srgbClr val="0070C0"/>
                </a:solidFill>
              </a:rPr>
              <a:t>Comprehensive </a:t>
            </a:r>
            <a:r>
              <a:rPr lang="en-US" sz="1200" i="1" dirty="0" smtClean="0">
                <a:solidFill>
                  <a:srgbClr val="0070C0"/>
                </a:solidFill>
              </a:rPr>
              <a:t>risk capital </a:t>
            </a:r>
            <a:r>
              <a:rPr lang="en-US" sz="1200" i="1" dirty="0">
                <a:solidFill>
                  <a:srgbClr val="0070C0"/>
                </a:solidFill>
              </a:rPr>
              <a:t>requirement</a:t>
            </a:r>
            <a:r>
              <a:rPr lang="en-US" sz="1200" dirty="0">
                <a:solidFill>
                  <a:srgbClr val="0070C0"/>
                </a:solidFill>
              </a:rPr>
              <a:t>) </a:t>
            </a:r>
            <a:r>
              <a:rPr lang="en-US" sz="1200" dirty="0" smtClean="0">
                <a:solidFill>
                  <a:srgbClr val="0070C0"/>
                </a:solidFill>
              </a:rPr>
              <a:t>+ (</a:t>
            </a:r>
            <a:r>
              <a:rPr lang="en-US" sz="1200" dirty="0">
                <a:solidFill>
                  <a:srgbClr val="0070C0"/>
                </a:solidFill>
              </a:rPr>
              <a:t>Capital </a:t>
            </a:r>
            <a:r>
              <a:rPr lang="en-US" sz="1200" dirty="0" smtClean="0">
                <a:solidFill>
                  <a:srgbClr val="0070C0"/>
                </a:solidFill>
              </a:rPr>
              <a:t>charge for </a:t>
            </a:r>
            <a:r>
              <a:rPr lang="en-US" sz="1200" i="1" dirty="0">
                <a:solidFill>
                  <a:srgbClr val="0070C0"/>
                </a:solidFill>
              </a:rPr>
              <a:t>de minimis</a:t>
            </a:r>
            <a:r>
              <a:rPr lang="en-US" sz="1200" dirty="0">
                <a:solidFill>
                  <a:srgbClr val="0070C0"/>
                </a:solidFill>
              </a:rPr>
              <a:t> exposures) </a:t>
            </a:r>
            <a:endParaRPr lang="en-US" sz="1200" dirty="0" smtClean="0">
              <a:solidFill>
                <a:srgbClr val="0070C0"/>
              </a:solidFill>
            </a:endParaRPr>
          </a:p>
          <a:p>
            <a:endParaRPr lang="en-US" sz="1400" dirty="0">
              <a:solidFill>
                <a:srgbClr val="0070C0"/>
              </a:solidFill>
            </a:endParaRPr>
          </a:p>
        </p:txBody>
      </p:sp>
    </p:spTree>
    <p:extLst>
      <p:ext uri="{BB962C8B-B14F-4D97-AF65-F5344CB8AC3E}">
        <p14:creationId xmlns:p14="http://schemas.microsoft.com/office/powerpoint/2010/main" val="2819517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Basel 2.5 Definitions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13</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68017" y="1057900"/>
                <a:ext cx="11221535" cy="5454378"/>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smtClean="0">
                    <a:solidFill>
                      <a:srgbClr val="0070C0"/>
                    </a:solidFill>
                  </a:rPr>
                  <a:t>VaR-based Measure: </a:t>
                </a:r>
                <a:r>
                  <a:rPr lang="en-US" sz="1400" dirty="0" smtClean="0">
                    <a:solidFill>
                      <a:srgbClr val="0070C0"/>
                    </a:solidFill>
                  </a:rPr>
                  <a:t>Calculated </a:t>
                </a:r>
                <a:r>
                  <a:rPr lang="en-US" sz="1400" dirty="0">
                    <a:solidFill>
                      <a:srgbClr val="0070C0"/>
                    </a:solidFill>
                  </a:rPr>
                  <a:t>on a daily basis using a one-tail, 99.0 percent confidence level, and a holding period equivalent to a 10-business-day movement in underlying risk factors, such as rates, spreads, and prices</a:t>
                </a:r>
                <a:r>
                  <a:rPr lang="en-US" sz="1400" dirty="0" smtClean="0">
                    <a:solidFill>
                      <a:srgbClr val="0070C0"/>
                    </a:solidFill>
                  </a:rPr>
                  <a:t>. </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Stressed VaR Measure:</a:t>
                </a:r>
                <a:r>
                  <a:rPr lang="en-US" sz="1400" dirty="0" smtClean="0">
                    <a:solidFill>
                      <a:srgbClr val="0070C0"/>
                    </a:solidFill>
                  </a:rPr>
                  <a:t> Calculated using </a:t>
                </a:r>
                <a:r>
                  <a:rPr lang="en-US" sz="1400" dirty="0">
                    <a:solidFill>
                      <a:srgbClr val="0070C0"/>
                    </a:solidFill>
                  </a:rPr>
                  <a:t>the same </a:t>
                </a:r>
                <a:r>
                  <a:rPr lang="en-US" sz="1400" dirty="0" smtClean="0">
                    <a:solidFill>
                      <a:srgbClr val="0070C0"/>
                    </a:solidFill>
                  </a:rPr>
                  <a:t>model used </a:t>
                </a:r>
                <a:r>
                  <a:rPr lang="en-US" sz="1400" dirty="0">
                    <a:solidFill>
                      <a:srgbClr val="0070C0"/>
                    </a:solidFill>
                  </a:rPr>
                  <a:t>to calculate </a:t>
                </a:r>
                <a:r>
                  <a:rPr lang="en-US" sz="1400" b="1" dirty="0" smtClean="0">
                    <a:solidFill>
                      <a:srgbClr val="0070C0"/>
                    </a:solidFill>
                  </a:rPr>
                  <a:t>VaR-based Measure</a:t>
                </a:r>
                <a:r>
                  <a:rPr lang="en-US" sz="1400" dirty="0">
                    <a:solidFill>
                      <a:srgbClr val="0070C0"/>
                    </a:solidFill>
                  </a:rPr>
                  <a:t>, subject to the same confidence level and holding </a:t>
                </a:r>
                <a:r>
                  <a:rPr lang="en-US" sz="1400" dirty="0" smtClean="0">
                    <a:solidFill>
                      <a:srgbClr val="0070C0"/>
                    </a:solidFill>
                  </a:rPr>
                  <a:t>period, </a:t>
                </a:r>
                <a:r>
                  <a:rPr lang="en-US" sz="1400" dirty="0">
                    <a:solidFill>
                      <a:srgbClr val="0070C0"/>
                    </a:solidFill>
                  </a:rPr>
                  <a:t>but with model inputs calibrated to historical data from a continuous 12-month period that reflects a period of significant financial stress appropriate to the </a:t>
                </a:r>
                <a:r>
                  <a:rPr lang="en-US" sz="1400" dirty="0" smtClean="0">
                    <a:solidFill>
                      <a:srgbClr val="0070C0"/>
                    </a:solidFill>
                  </a:rPr>
                  <a:t>bank’s </a:t>
                </a:r>
                <a:r>
                  <a:rPr lang="en-US" sz="1400" dirty="0">
                    <a:solidFill>
                      <a:srgbClr val="0070C0"/>
                    </a:solidFill>
                  </a:rPr>
                  <a:t>current portfolio. </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Specific Risk:</a:t>
                </a:r>
                <a:r>
                  <a:rPr lang="en-US" sz="1400" dirty="0" smtClean="0">
                    <a:solidFill>
                      <a:srgbClr val="0070C0"/>
                    </a:solidFill>
                  </a:rPr>
                  <a:t> Risk </a:t>
                </a:r>
                <a:r>
                  <a:rPr lang="en-US" sz="1400" dirty="0">
                    <a:solidFill>
                      <a:srgbClr val="0070C0"/>
                    </a:solidFill>
                  </a:rPr>
                  <a:t>of loss on a position due to factors other than broad-based movements in market </a:t>
                </a:r>
                <a:r>
                  <a:rPr lang="en-US" sz="1400" dirty="0" smtClean="0">
                    <a:solidFill>
                      <a:srgbClr val="0070C0"/>
                    </a:solidFill>
                  </a:rPr>
                  <a:t>prices</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Incremental Risk:</a:t>
                </a:r>
                <a:r>
                  <a:rPr lang="en-US" sz="1400" dirty="0" smtClean="0">
                    <a:solidFill>
                      <a:srgbClr val="0070C0"/>
                    </a:solidFill>
                  </a:rPr>
                  <a:t> </a:t>
                </a:r>
                <a:r>
                  <a:rPr lang="en-US" sz="1400" dirty="0">
                    <a:solidFill>
                      <a:srgbClr val="0070C0"/>
                    </a:solidFill>
                  </a:rPr>
                  <a:t>C</a:t>
                </a:r>
                <a:r>
                  <a:rPr lang="en-US" sz="1400" dirty="0" smtClean="0">
                    <a:solidFill>
                      <a:srgbClr val="0070C0"/>
                    </a:solidFill>
                  </a:rPr>
                  <a:t>onsists </a:t>
                </a:r>
                <a:r>
                  <a:rPr lang="en-US" sz="1400" dirty="0">
                    <a:solidFill>
                      <a:srgbClr val="0070C0"/>
                    </a:solidFill>
                  </a:rPr>
                  <a:t>of the default risk and credit migration risk of a position. </a:t>
                </a:r>
                <a:endParaRPr lang="en-US" sz="1400" dirty="0" smtClean="0">
                  <a:solidFill>
                    <a:srgbClr val="0070C0"/>
                  </a:solidFill>
                </a:endParaRPr>
              </a:p>
              <a:p>
                <a:pPr marL="742950" lvl="1" indent="-285750">
                  <a:buFont typeface="Courier New" panose="02070309020205020404" pitchFamily="49" charset="0"/>
                  <a:buChar char="o"/>
                </a:pPr>
                <a:r>
                  <a:rPr lang="en-US" sz="1400" b="1" dirty="0" smtClean="0">
                    <a:solidFill>
                      <a:srgbClr val="0070C0"/>
                    </a:solidFill>
                  </a:rPr>
                  <a:t>Default Risk</a:t>
                </a:r>
                <a:r>
                  <a:rPr lang="en-US" sz="1400" dirty="0" smtClean="0">
                    <a:solidFill>
                      <a:srgbClr val="0070C0"/>
                    </a:solidFill>
                  </a:rPr>
                  <a:t> </a:t>
                </a:r>
                <a:r>
                  <a:rPr lang="en-US" sz="1400" dirty="0">
                    <a:solidFill>
                      <a:srgbClr val="0070C0"/>
                    </a:solidFill>
                  </a:rPr>
                  <a:t>means the risk of loss on a position that could result from the failure of an obligor to make timely payments of principal or interest on its debt obligation, and the risk of loss that could result from bankruptcy, insolvency, or similar proceeding. </a:t>
                </a:r>
                <a:endParaRPr lang="en-US" sz="1400" dirty="0" smtClean="0">
                  <a:solidFill>
                    <a:srgbClr val="0070C0"/>
                  </a:solidFill>
                </a:endParaRPr>
              </a:p>
              <a:p>
                <a:pPr marL="742950" lvl="1" indent="-285750">
                  <a:buFont typeface="Courier New" panose="02070309020205020404" pitchFamily="49" charset="0"/>
                  <a:buChar char="o"/>
                </a:pPr>
                <a:r>
                  <a:rPr lang="en-US" sz="1400" b="1" dirty="0" smtClean="0">
                    <a:solidFill>
                      <a:srgbClr val="0070C0"/>
                    </a:solidFill>
                  </a:rPr>
                  <a:t>Credit Migration </a:t>
                </a:r>
                <a:r>
                  <a:rPr lang="en-US" sz="1400" b="1" dirty="0">
                    <a:solidFill>
                      <a:srgbClr val="0070C0"/>
                    </a:solidFill>
                  </a:rPr>
                  <a:t>R</a:t>
                </a:r>
                <a:r>
                  <a:rPr lang="en-US" sz="1400" b="1" dirty="0" smtClean="0">
                    <a:solidFill>
                      <a:srgbClr val="0070C0"/>
                    </a:solidFill>
                  </a:rPr>
                  <a:t>isk </a:t>
                </a:r>
                <a:r>
                  <a:rPr lang="en-US" sz="1400" dirty="0">
                    <a:solidFill>
                      <a:srgbClr val="0070C0"/>
                    </a:solidFill>
                  </a:rPr>
                  <a:t>means </a:t>
                </a:r>
                <a:r>
                  <a:rPr lang="en-US" sz="1400" dirty="0" smtClean="0">
                    <a:solidFill>
                      <a:srgbClr val="0070C0"/>
                    </a:solidFill>
                  </a:rPr>
                  <a:t>price </a:t>
                </a:r>
                <a:r>
                  <a:rPr lang="en-US" sz="1400" dirty="0">
                    <a:solidFill>
                      <a:srgbClr val="0070C0"/>
                    </a:solidFill>
                  </a:rPr>
                  <a:t>risk </a:t>
                </a:r>
                <a:r>
                  <a:rPr lang="en-US" sz="1400" dirty="0" smtClean="0">
                    <a:solidFill>
                      <a:srgbClr val="0070C0"/>
                    </a:solidFill>
                  </a:rPr>
                  <a:t>arising from </a:t>
                </a:r>
                <a:r>
                  <a:rPr lang="en-US" sz="1400" dirty="0">
                    <a:solidFill>
                      <a:srgbClr val="0070C0"/>
                    </a:solidFill>
                  </a:rPr>
                  <a:t>significant changes in </a:t>
                </a:r>
                <a:r>
                  <a:rPr lang="en-US" sz="1400" dirty="0" smtClean="0">
                    <a:solidFill>
                      <a:srgbClr val="0070C0"/>
                    </a:solidFill>
                  </a:rPr>
                  <a:t>underlying </a:t>
                </a:r>
                <a:r>
                  <a:rPr lang="en-US" sz="1400" dirty="0">
                    <a:solidFill>
                      <a:srgbClr val="0070C0"/>
                    </a:solidFill>
                  </a:rPr>
                  <a:t>credit </a:t>
                </a:r>
                <a:r>
                  <a:rPr lang="en-US" sz="1400" dirty="0" smtClean="0">
                    <a:solidFill>
                      <a:srgbClr val="0070C0"/>
                    </a:solidFill>
                  </a:rPr>
                  <a:t>quality. </a:t>
                </a:r>
                <a:endParaRPr lang="en-US" sz="1400" dirty="0">
                  <a:solidFill>
                    <a:srgbClr val="0070C0"/>
                  </a:solidFill>
                </a:endParaRPr>
              </a:p>
              <a:p>
                <a:pPr marL="742950" lvl="1" indent="-285750">
                  <a:buFont typeface="Courier New" panose="02070309020205020404" pitchFamily="49" charset="0"/>
                  <a:buChar char="o"/>
                </a:pPr>
                <a:endParaRPr lang="en-US" sz="800"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Comprehensive Risk: </a:t>
                </a:r>
                <a:r>
                  <a:rPr lang="en-US" sz="1400" dirty="0" smtClean="0">
                    <a:solidFill>
                      <a:srgbClr val="0070C0"/>
                    </a:solidFill>
                  </a:rPr>
                  <a:t>All </a:t>
                </a:r>
                <a:r>
                  <a:rPr lang="en-US" sz="1400" dirty="0">
                    <a:solidFill>
                      <a:srgbClr val="0070C0"/>
                    </a:solidFill>
                  </a:rPr>
                  <a:t>material price risks of one or more portfolios of correlation trading </a:t>
                </a:r>
                <a:r>
                  <a:rPr lang="en-US" sz="1400" dirty="0" smtClean="0">
                    <a:solidFill>
                      <a:srgbClr val="0070C0"/>
                    </a:solidFill>
                  </a:rPr>
                  <a:t>positions</a:t>
                </a:r>
                <a:r>
                  <a:rPr lang="en-US" sz="1400" dirty="0" smtClean="0">
                    <a:solidFill>
                      <a:srgbClr val="FF0000"/>
                    </a:solidFill>
                  </a:rPr>
                  <a:t>.</a:t>
                </a:r>
                <a:r>
                  <a:rPr lang="en-US" sz="1400" dirty="0" smtClean="0">
                    <a:solidFill>
                      <a:srgbClr val="0070C0"/>
                    </a:solidFill>
                  </a:rPr>
                  <a:t> </a:t>
                </a:r>
              </a:p>
              <a:p>
                <a:pPr marL="742950" lvl="1" indent="-285750">
                  <a:buFont typeface="Courier New" panose="02070309020205020404" pitchFamily="49" charset="0"/>
                  <a:buChar char="o"/>
                </a:pPr>
                <a:r>
                  <a:rPr lang="en-US" sz="1400" dirty="0" smtClean="0">
                    <a:solidFill>
                      <a:srgbClr val="0070C0"/>
                    </a:solidFill>
                  </a:rPr>
                  <a:t>A </a:t>
                </a:r>
                <a:r>
                  <a:rPr lang="en-US" sz="1400" dirty="0">
                    <a:solidFill>
                      <a:srgbClr val="0070C0"/>
                    </a:solidFill>
                  </a:rPr>
                  <a:t>correlation trading position </a:t>
                </a:r>
                <a:r>
                  <a:rPr lang="en-US" sz="1400" dirty="0" smtClean="0">
                    <a:solidFill>
                      <a:srgbClr val="0070C0"/>
                    </a:solidFill>
                  </a:rPr>
                  <a:t>is defined as: </a:t>
                </a:r>
              </a:p>
              <a:p>
                <a:pPr marL="1257300" lvl="2" indent="-342900">
                  <a:buFont typeface="+mj-lt"/>
                  <a:buAutoNum type="arabicParenR"/>
                </a:pPr>
                <a:r>
                  <a:rPr lang="en-US" sz="1400" dirty="0" smtClean="0">
                    <a:solidFill>
                      <a:srgbClr val="0070C0"/>
                    </a:solidFill>
                  </a:rPr>
                  <a:t>a </a:t>
                </a:r>
                <a:r>
                  <a:rPr lang="en-US" sz="1400" dirty="0">
                    <a:solidFill>
                      <a:srgbClr val="0070C0"/>
                    </a:solidFill>
                  </a:rPr>
                  <a:t>securitization position for which all or substantially all of the value of the underlying exposures is based on the credit quality of a single company for which a two-way market exists, or on commonly traded indices based on such exposures for which a two-way market exists on the indices; or </a:t>
                </a:r>
              </a:p>
              <a:p>
                <a:pPr marL="1257300" lvl="2" indent="-342900">
                  <a:buFont typeface="+mj-lt"/>
                  <a:buAutoNum type="arabicParenR"/>
                </a:pPr>
                <a:r>
                  <a:rPr lang="en-US" sz="1400" dirty="0" smtClean="0">
                    <a:solidFill>
                      <a:srgbClr val="0070C0"/>
                    </a:solidFill>
                  </a:rPr>
                  <a:t>a </a:t>
                </a:r>
                <a:r>
                  <a:rPr lang="en-US" sz="1400" dirty="0">
                    <a:solidFill>
                      <a:srgbClr val="0070C0"/>
                    </a:solidFill>
                  </a:rPr>
                  <a:t>position that is not a securitization position and that hedges a position described in (1) above. </a:t>
                </a:r>
                <a:endParaRPr lang="en-US" sz="1400" dirty="0" smtClean="0">
                  <a:solidFill>
                    <a:srgbClr val="0070C0"/>
                  </a:solidFill>
                </a:endParaRPr>
              </a:p>
              <a:p>
                <a:pPr marL="285750" indent="-285750">
                  <a:buFont typeface="Wingdings" panose="05000000000000000000" pitchFamily="2" charset="2"/>
                  <a:buChar char="§"/>
                </a:pPr>
                <a:endParaRPr lang="en-US" sz="600" dirty="0">
                  <a:solidFill>
                    <a:srgbClr val="0070C0"/>
                  </a:solidFill>
                </a:endParaRPr>
              </a:p>
              <a:p>
                <a:r>
                  <a:rPr lang="en-US" sz="1400" b="1" i="1" dirty="0">
                    <a:solidFill>
                      <a:srgbClr val="0070C0"/>
                    </a:solidFill>
                  </a:rPr>
                  <a:t>Example:</a:t>
                </a:r>
                <a:r>
                  <a:rPr lang="en-US" sz="1400" i="1" dirty="0">
                    <a:solidFill>
                      <a:srgbClr val="0070C0"/>
                    </a:solidFill>
                  </a:rPr>
                  <a:t> With the same </a:t>
                </a:r>
                <a:r>
                  <a:rPr lang="en-US" sz="1400" i="1" dirty="0" smtClean="0">
                    <a:solidFill>
                      <a:srgbClr val="0070C0"/>
                    </a:solidFill>
                  </a:rPr>
                  <a:t>balance sheet </a:t>
                </a:r>
                <a:r>
                  <a:rPr lang="en-US" sz="1400" i="1" dirty="0">
                    <a:solidFill>
                      <a:srgbClr val="0070C0"/>
                    </a:solidFill>
                  </a:rPr>
                  <a:t>used on previous pages, the RWA and Capital Ratio now become:</a:t>
                </a:r>
              </a:p>
              <a:p>
                <a:pPr lvl="1"/>
                <a14:m>
                  <m:oMathPara xmlns:m="http://schemas.openxmlformats.org/officeDocument/2006/math">
                    <m:oMathParaPr>
                      <m:jc m:val="left"/>
                    </m:oMathParaPr>
                    <m:oMath xmlns:m="http://schemas.openxmlformats.org/officeDocument/2006/math">
                      <m:r>
                        <a:rPr lang="en-US" sz="1400" i="1">
                          <a:solidFill>
                            <a:srgbClr val="0070C0"/>
                          </a:solidFill>
                          <a:latin typeface="Cambria Math" panose="02040503050406030204" pitchFamily="18" charset="0"/>
                        </a:rPr>
                        <m:t>𝑀𝑎𝑟𝑘𝑒𝑡</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𝑅𝑖𝑠𝑘</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 =$4</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m:t>
                      </m:r>
                      <m:d>
                        <m:dPr>
                          <m:begChr m:val="["/>
                          <m:endChr m:val="]"/>
                          <m:ctrlPr>
                            <a:rPr lang="en-US" sz="1400" i="1">
                              <a:solidFill>
                                <a:srgbClr val="0070C0"/>
                              </a:solidFill>
                              <a:latin typeface="Cambria Math" panose="02040503050406030204" pitchFamily="18" charset="0"/>
                            </a:rPr>
                          </m:ctrlPr>
                        </m:dPr>
                        <m:e>
                          <m:r>
                            <a:rPr lang="en-US" sz="1400" i="1">
                              <a:solidFill>
                                <a:srgbClr val="0070C0"/>
                              </a:solidFill>
                              <a:latin typeface="Cambria Math" panose="02040503050406030204" pitchFamily="18" charset="0"/>
                            </a:rPr>
                            <m:t>12.5∗</m:t>
                          </m:r>
                          <m:d>
                            <m:dPr>
                              <m:ctrlPr>
                                <a:rPr lang="en-US" sz="1400" i="1">
                                  <a:solidFill>
                                    <a:srgbClr val="0070C0"/>
                                  </a:solidFill>
                                  <a:latin typeface="Cambria Math" panose="02040503050406030204" pitchFamily="18" charset="0"/>
                                </a:rPr>
                              </m:ctrlPr>
                            </m:dPr>
                            <m:e>
                              <m:r>
                                <a:rPr lang="en-US" sz="1400" i="1">
                                  <a:solidFill>
                                    <a:srgbClr val="0070C0"/>
                                  </a:solidFill>
                                  <a:latin typeface="Cambria Math" panose="02040503050406030204" pitchFamily="18" charset="0"/>
                                </a:rPr>
                                <m:t>3∗</m:t>
                              </m:r>
                              <m:rad>
                                <m:radPr>
                                  <m:degHide m:val="on"/>
                                  <m:ctrlPr>
                                    <a:rPr lang="en-US" sz="1400" i="1">
                                      <a:solidFill>
                                        <a:srgbClr val="0070C0"/>
                                      </a:solidFill>
                                      <a:latin typeface="Cambria Math" panose="02040503050406030204" pitchFamily="18" charset="0"/>
                                    </a:rPr>
                                  </m:ctrlPr>
                                </m:radPr>
                                <m:deg/>
                                <m:e>
                                  <m:r>
                                    <a:rPr lang="en-US" sz="1400" i="1">
                                      <a:solidFill>
                                        <a:srgbClr val="0070C0"/>
                                      </a:solidFill>
                                      <a:latin typeface="Cambria Math" panose="02040503050406030204" pitchFamily="18" charset="0"/>
                                    </a:rPr>
                                    <m:t>10</m:t>
                                  </m:r>
                                </m:e>
                              </m:rad>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𝑉𝑎𝑅</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𝑆𝑉𝑎𝑅</m:t>
                              </m:r>
                            </m:e>
                          </m:d>
                        </m:e>
                      </m:d>
                      <m:r>
                        <a:rPr lang="en-US" sz="1400" i="1">
                          <a:solidFill>
                            <a:srgbClr val="0070C0"/>
                          </a:solidFill>
                          <a:latin typeface="Cambria Math" panose="02040503050406030204" pitchFamily="18" charset="0"/>
                        </a:rPr>
                        <m:t> ~=$4</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m:t>
                      </m:r>
                      <m:d>
                        <m:dPr>
                          <m:begChr m:val="["/>
                          <m:endChr m:val="]"/>
                          <m:ctrlPr>
                            <a:rPr lang="en-US" sz="1400" i="1">
                              <a:solidFill>
                                <a:srgbClr val="0070C0"/>
                              </a:solidFill>
                              <a:latin typeface="Cambria Math" panose="02040503050406030204" pitchFamily="18" charset="0"/>
                            </a:rPr>
                          </m:ctrlPr>
                        </m:dPr>
                        <m:e>
                          <m:r>
                            <a:rPr lang="en-US" sz="1400" i="1">
                              <a:solidFill>
                                <a:srgbClr val="0070C0"/>
                              </a:solidFill>
                              <a:latin typeface="Cambria Math" panose="02040503050406030204" pitchFamily="18" charset="0"/>
                            </a:rPr>
                            <m:t>12.5∗</m:t>
                          </m:r>
                          <m:d>
                            <m:dPr>
                              <m:ctrlPr>
                                <a:rPr lang="en-US" sz="1400" i="1">
                                  <a:solidFill>
                                    <a:srgbClr val="0070C0"/>
                                  </a:solidFill>
                                  <a:latin typeface="Cambria Math" panose="02040503050406030204" pitchFamily="18" charset="0"/>
                                </a:rPr>
                              </m:ctrlPr>
                            </m:dPr>
                            <m:e>
                              <m:r>
                                <a:rPr lang="en-US" sz="1400" i="1">
                                  <a:solidFill>
                                    <a:srgbClr val="0070C0"/>
                                  </a:solidFill>
                                  <a:latin typeface="Cambria Math" panose="02040503050406030204" pitchFamily="18" charset="0"/>
                                </a:rPr>
                                <m:t>3∗</m:t>
                              </m:r>
                              <m:rad>
                                <m:radPr>
                                  <m:degHide m:val="on"/>
                                  <m:ctrlPr>
                                    <a:rPr lang="en-US" sz="1400" i="1">
                                      <a:solidFill>
                                        <a:srgbClr val="0070C0"/>
                                      </a:solidFill>
                                      <a:latin typeface="Cambria Math" panose="02040503050406030204" pitchFamily="18" charset="0"/>
                                    </a:rPr>
                                  </m:ctrlPr>
                                </m:radPr>
                                <m:deg/>
                                <m:e>
                                  <m:r>
                                    <a:rPr lang="en-US" sz="1400" i="1">
                                      <a:solidFill>
                                        <a:srgbClr val="0070C0"/>
                                      </a:solidFill>
                                      <a:latin typeface="Cambria Math" panose="02040503050406030204" pitchFamily="18" charset="0"/>
                                    </a:rPr>
                                    <m:t>10</m:t>
                                  </m:r>
                                </m:e>
                              </m:rad>
                              <m:r>
                                <a:rPr lang="en-US" sz="1400" i="1">
                                  <a:solidFill>
                                    <a:srgbClr val="0070C0"/>
                                  </a:solidFill>
                                  <a:latin typeface="Cambria Math" panose="02040503050406030204" pitchFamily="18" charset="0"/>
                                </a:rPr>
                                <m:t>∗(4∗</m:t>
                              </m:r>
                              <m:r>
                                <a:rPr lang="en-US" sz="1400" i="1">
                                  <a:solidFill>
                                    <a:srgbClr val="0070C0"/>
                                  </a:solidFill>
                                  <a:latin typeface="Cambria Math" panose="02040503050406030204" pitchFamily="18" charset="0"/>
                                </a:rPr>
                                <m:t>𝑉𝑎𝑅</m:t>
                              </m:r>
                            </m:e>
                          </m:d>
                          <m:r>
                            <a:rPr lang="en-US" sz="1400" i="1">
                              <a:solidFill>
                                <a:srgbClr val="0070C0"/>
                              </a:solidFill>
                              <a:latin typeface="Cambria Math" panose="02040503050406030204" pitchFamily="18" charset="0"/>
                            </a:rPr>
                            <m:t>)</m:t>
                          </m:r>
                        </m:e>
                      </m:d>
                      <m:r>
                        <a:rPr lang="en-US" sz="1400" i="1">
                          <a:solidFill>
                            <a:srgbClr val="0070C0"/>
                          </a:solidFill>
                          <a:latin typeface="Cambria Math" panose="02040503050406030204" pitchFamily="18" charset="0"/>
                        </a:rPr>
                        <m:t>=$4</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∗995%=$39.8</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 </m:t>
                      </m:r>
                    </m:oMath>
                  </m:oMathPara>
                </a14:m>
                <a:endParaRPr lang="en-US" sz="1400" i="1" dirty="0">
                  <a:solidFill>
                    <a:srgbClr val="0070C0"/>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𝐶𝑟𝑒𝑑𝑖𝑡</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𝐶𝐶𝑅</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𝑀𝑎𝑟𝑘𝑒𝑡</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𝑅𝑊𝐴</m:t>
                      </m:r>
                      <m:r>
                        <a:rPr lang="en-US" sz="1400" i="1">
                          <a:solidFill>
                            <a:srgbClr val="0070C0"/>
                          </a:solidFill>
                          <a:latin typeface="Cambria Math" panose="02040503050406030204" pitchFamily="18" charset="0"/>
                        </a:rPr>
                        <m:t>=</m:t>
                      </m:r>
                      <m:d>
                        <m:dPr>
                          <m:ctrlPr>
                            <a:rPr lang="en-US" sz="1400" i="1">
                              <a:solidFill>
                                <a:srgbClr val="0070C0"/>
                              </a:solidFill>
                              <a:latin typeface="Cambria Math" panose="02040503050406030204" pitchFamily="18" charset="0"/>
                            </a:rPr>
                          </m:ctrlPr>
                        </m:dPr>
                        <m:e>
                          <m:r>
                            <a:rPr lang="en-US" sz="1400" i="1">
                              <a:solidFill>
                                <a:srgbClr val="0070C0"/>
                              </a:solidFill>
                              <a:latin typeface="Cambria Math" panose="02040503050406030204" pitchFamily="18" charset="0"/>
                            </a:rPr>
                            <m:t>$7.5</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+$0.06</m:t>
                          </m:r>
                          <m:r>
                            <a:rPr lang="en-US" sz="1400" i="1">
                              <a:solidFill>
                                <a:srgbClr val="0070C0"/>
                              </a:solidFill>
                              <a:latin typeface="Cambria Math" panose="02040503050406030204" pitchFamily="18" charset="0"/>
                            </a:rPr>
                            <m:t>𝑏𝑛</m:t>
                          </m:r>
                          <m:r>
                            <a:rPr lang="en-US" sz="1400" i="1">
                              <a:solidFill>
                                <a:srgbClr val="0070C0"/>
                              </a:solidFill>
                              <a:latin typeface="Cambria Math" panose="02040503050406030204" pitchFamily="18" charset="0"/>
                            </a:rPr>
                            <m:t>+$39.8</m:t>
                          </m:r>
                          <m:r>
                            <a:rPr lang="en-US" sz="1400" i="1">
                              <a:solidFill>
                                <a:srgbClr val="0070C0"/>
                              </a:solidFill>
                              <a:latin typeface="Cambria Math" panose="02040503050406030204" pitchFamily="18" charset="0"/>
                            </a:rPr>
                            <m:t>𝑏𝑛</m:t>
                          </m:r>
                        </m:e>
                      </m:d>
                      <m:r>
                        <a:rPr lang="en-US" sz="1400" i="1">
                          <a:solidFill>
                            <a:srgbClr val="0070C0"/>
                          </a:solidFill>
                          <a:latin typeface="Cambria Math" panose="02040503050406030204" pitchFamily="18" charset="0"/>
                        </a:rPr>
                        <m:t>=$47.4</m:t>
                      </m:r>
                      <m:r>
                        <a:rPr lang="en-US" sz="1400" i="1">
                          <a:solidFill>
                            <a:srgbClr val="0070C0"/>
                          </a:solidFill>
                          <a:latin typeface="Cambria Math" panose="02040503050406030204" pitchFamily="18" charset="0"/>
                        </a:rPr>
                        <m:t>𝑏𝑛</m:t>
                      </m:r>
                    </m:oMath>
                  </m:oMathPara>
                </a14:m>
                <a:endParaRPr lang="en-US" sz="800" i="1" dirty="0">
                  <a:solidFill>
                    <a:srgbClr val="0070C0"/>
                  </a:solidFill>
                </a:endParaRPr>
              </a:p>
              <a:p>
                <a:pPr lvl="1"/>
                <a:r>
                  <a:rPr lang="en-US" sz="1400" i="1" dirty="0">
                    <a:solidFill>
                      <a:srgbClr val="0070C0"/>
                    </a:solidFill>
                    <a:latin typeface="Times New Roman" panose="02020603050405020304" pitchFamily="18" charset="0"/>
                    <a:cs typeface="Times New Roman" panose="02020603050405020304" pitchFamily="18" charset="0"/>
                  </a:rPr>
                  <a:t>Total Capital Ratio = Total Capital / Total RWA = $2bn / $47.4bn = 4.2%  &lt;  Minimum Capital requirement (8%)</a:t>
                </a:r>
              </a:p>
              <a:p>
                <a:pPr lvl="1"/>
                <a:r>
                  <a:rPr lang="en-US" sz="1400" dirty="0" smtClean="0">
                    <a:solidFill>
                      <a:srgbClr val="0070C0"/>
                    </a:solidFill>
                  </a:rPr>
                  <a:t>		</a:t>
                </a:r>
                <a:endParaRPr lang="en-US" sz="1400" i="1" dirty="0">
                  <a:solidFill>
                    <a:srgbClr val="0070C0"/>
                  </a:solidFill>
                  <a:latin typeface="Cambria Math" panose="020405030504060302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8017" y="1057900"/>
                <a:ext cx="11221535" cy="5454378"/>
              </a:xfrm>
              <a:prstGeom prst="rect">
                <a:avLst/>
              </a:prstGeom>
              <a:blipFill rotWithShape="0">
                <a:blip r:embed="rId3"/>
                <a:stretch>
                  <a:fillRect l="-163" t="-224" r="-163"/>
                </a:stretch>
              </a:blipFill>
            </p:spPr>
            <p:txBody>
              <a:bodyPr/>
              <a:lstStyle/>
              <a:p>
                <a:r>
                  <a:rPr lang="en-US">
                    <a:noFill/>
                  </a:rPr>
                  <a:t> </a:t>
                </a:r>
              </a:p>
            </p:txBody>
          </p:sp>
        </mc:Fallback>
      </mc:AlternateContent>
    </p:spTree>
    <p:extLst>
      <p:ext uri="{BB962C8B-B14F-4D97-AF65-F5344CB8AC3E}">
        <p14:creationId xmlns:p14="http://schemas.microsoft.com/office/powerpoint/2010/main" val="1064226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Evolution of Basel Accords: Basel III</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14</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59391" y="1057900"/>
                <a:ext cx="11221535" cy="5539978"/>
              </a:xfrm>
              <a:prstGeom prst="rect">
                <a:avLst/>
              </a:prstGeom>
              <a:noFill/>
            </p:spPr>
            <p:txBody>
              <a:bodyPr wrap="square" rtlCol="0">
                <a:spAutoFit/>
              </a:bodyPr>
              <a:lstStyle/>
              <a:p>
                <a:r>
                  <a:rPr lang="en-US" sz="1600" b="1" dirty="0" smtClean="0">
                    <a:solidFill>
                      <a:srgbClr val="0070C0"/>
                    </a:solidFill>
                  </a:rPr>
                  <a:t>Basel III: </a:t>
                </a:r>
                <a:r>
                  <a:rPr lang="en-US" sz="1400" dirty="0" smtClean="0">
                    <a:solidFill>
                      <a:srgbClr val="0070C0"/>
                    </a:solidFill>
                  </a:rPr>
                  <a:t>In response to the Financial Crisis, BCBS published Basel III in 2010 and aimed to establish a new global standard to make the banking system more resilient and avoid banking crisis like the one in 2007-2008: </a:t>
                </a:r>
              </a:p>
              <a:p>
                <a:endParaRPr lang="en-US" sz="800" dirty="0" smtClean="0">
                  <a:solidFill>
                    <a:srgbClr val="0070C0"/>
                  </a:solidFill>
                </a:endParaRPr>
              </a:p>
              <a:p>
                <a:pPr marL="342900" indent="-342900">
                  <a:buAutoNum type="alphaLcParenBoth"/>
                </a:pPr>
                <a:r>
                  <a:rPr lang="en-US" sz="1400" b="1" dirty="0" smtClean="0">
                    <a:solidFill>
                      <a:srgbClr val="0070C0"/>
                    </a:solidFill>
                  </a:rPr>
                  <a:t>Better quality of regulatory capital: </a:t>
                </a:r>
              </a:p>
              <a:p>
                <a:pPr marL="742950" lvl="1" indent="-285750">
                  <a:buFontTx/>
                  <a:buChar char="-"/>
                </a:pPr>
                <a:r>
                  <a:rPr lang="en-US" sz="1400" dirty="0" smtClean="0">
                    <a:solidFill>
                      <a:srgbClr val="0070C0"/>
                    </a:solidFill>
                  </a:rPr>
                  <a:t>A minimum Common Equity Tier 1 (CET1) ratio of 4.5% of risk-weighted assets (RWA) (up from 2% in Basel II)</a:t>
                </a:r>
              </a:p>
              <a:p>
                <a:pPr marL="742950" lvl="1" indent="-285750">
                  <a:buFontTx/>
                  <a:buChar char="-"/>
                </a:pPr>
                <a:r>
                  <a:rPr lang="en-US" sz="1400" dirty="0" smtClean="0">
                    <a:solidFill>
                      <a:srgbClr val="0070C0"/>
                    </a:solidFill>
                  </a:rPr>
                  <a:t>A mandatory "capital conservation buffer“ of additional 2.5% of RWA; so total CET1 becomes 7%</a:t>
                </a:r>
              </a:p>
              <a:p>
                <a:pPr marL="742950" lvl="1" indent="-285750">
                  <a:buFontTx/>
                  <a:buChar char="-"/>
                </a:pPr>
                <a:r>
                  <a:rPr lang="en-US" sz="1400" dirty="0" smtClean="0">
                    <a:solidFill>
                      <a:srgbClr val="0070C0"/>
                    </a:solidFill>
                  </a:rPr>
                  <a:t>A "discretionary counter cyclical buffer“ required by national regulators of 0%-2.5% of RWA during periods of high credit growth; so the total CET1 could be as high as 9.5% for some banks.</a:t>
                </a:r>
              </a:p>
              <a:p>
                <a:pPr marL="342900" indent="-342900">
                  <a:buAutoNum type="alphaLcParenBoth"/>
                </a:pPr>
                <a:r>
                  <a:rPr lang="en-US" sz="1400" b="1" dirty="0" smtClean="0">
                    <a:solidFill>
                      <a:srgbClr val="0070C0"/>
                    </a:solidFill>
                  </a:rPr>
                  <a:t>New minimum to limit excess on- and off-balance sheet leverage</a:t>
                </a:r>
              </a:p>
              <a:p>
                <a:pPr marL="742950" lvl="1" indent="-285750">
                  <a:buFontTx/>
                  <a:buChar char="-"/>
                </a:pPr>
                <a:r>
                  <a:rPr lang="en-US" sz="1400" dirty="0" smtClean="0">
                    <a:solidFill>
                      <a:srgbClr val="0070C0"/>
                    </a:solidFill>
                  </a:rPr>
                  <a:t>A new minimum leverage ratio of 3%</a:t>
                </a:r>
              </a:p>
              <a:p>
                <a:pPr marL="742950" lvl="1" indent="-285750">
                  <a:buFontTx/>
                  <a:buChar char="-"/>
                </a:pPr>
                <a:r>
                  <a:rPr lang="en-US" sz="1400" dirty="0" smtClean="0">
                    <a:solidFill>
                      <a:srgbClr val="0070C0"/>
                    </a:solidFill>
                  </a:rPr>
                  <a:t>US adopted a higher standard: 5% for insured bank holding companies; 6% for 8 SIFIs</a:t>
                </a:r>
              </a:p>
              <a:p>
                <a:pPr marL="342900" indent="-342900">
                  <a:buAutoNum type="alphaLcParenBoth"/>
                </a:pPr>
                <a:r>
                  <a:rPr lang="en-US" sz="1400" b="1" dirty="0" smtClean="0">
                    <a:solidFill>
                      <a:srgbClr val="0070C0"/>
                    </a:solidFill>
                  </a:rPr>
                  <a:t>Better liquidity management and supervision:</a:t>
                </a:r>
              </a:p>
              <a:p>
                <a:pPr marL="742950" lvl="1" indent="-285750">
                  <a:buFontTx/>
                  <a:buChar char="-"/>
                </a:pPr>
                <a:r>
                  <a:rPr lang="en-US" sz="1400" dirty="0" smtClean="0">
                    <a:solidFill>
                      <a:srgbClr val="0070C0"/>
                    </a:solidFill>
                  </a:rPr>
                  <a:t>A new "Liquidity Coverage Ratio" (LCR) to require banks to hold sufficient high-quality liquid assets to cover their total net cash outflows over 30 days. </a:t>
                </a:r>
              </a:p>
              <a:p>
                <a:pPr marL="742950" lvl="1" indent="-285750">
                  <a:buFontTx/>
                  <a:buChar char="-"/>
                </a:pPr>
                <a:r>
                  <a:rPr lang="en-US" sz="1400" dirty="0" smtClean="0">
                    <a:solidFill>
                      <a:srgbClr val="0070C0"/>
                    </a:solidFill>
                  </a:rPr>
                  <a:t>A new “Net Stable Funding Ratio” (NSFR) to require banks to have enough “available stable funding” (AFS) to cover their “required stable funding” (RSF) over a 1-year horizon.  </a:t>
                </a:r>
              </a:p>
              <a:p>
                <a:pPr marL="342900" indent="-342900">
                  <a:buAutoNum type="alphaLcParenBoth"/>
                </a:pPr>
                <a:r>
                  <a:rPr lang="en-US" sz="1400" b="1" dirty="0" smtClean="0">
                    <a:solidFill>
                      <a:srgbClr val="0070C0"/>
                    </a:solidFill>
                  </a:rPr>
                  <a:t>Credit Valuation Adjustment (CVA) Risk: </a:t>
                </a:r>
                <a:r>
                  <a:rPr lang="en-US" sz="1400" dirty="0" smtClean="0">
                    <a:solidFill>
                      <a:srgbClr val="0070C0"/>
                    </a:solidFill>
                  </a:rPr>
                  <a:t>Introduced a capital charge on CVA Risk for the first time so CCR has </a:t>
                </a:r>
                <a:r>
                  <a:rPr lang="en-US" sz="1400" b="1" dirty="0" smtClean="0">
                    <a:solidFill>
                      <a:srgbClr val="0070C0"/>
                    </a:solidFill>
                  </a:rPr>
                  <a:t>Default and CVA Risk</a:t>
                </a:r>
                <a:r>
                  <a:rPr lang="en-US" sz="1400" dirty="0" smtClean="0">
                    <a:solidFill>
                      <a:srgbClr val="0070C0"/>
                    </a:solidFill>
                  </a:rPr>
                  <a:t> charges now. </a:t>
                </a:r>
              </a:p>
              <a:p>
                <a:pPr marL="342900" indent="-342900">
                  <a:buAutoNum type="alphaLcParenBoth"/>
                </a:pPr>
                <a:r>
                  <a:rPr lang="en-US" sz="1400" b="1" dirty="0" smtClean="0">
                    <a:solidFill>
                      <a:srgbClr val="0070C0"/>
                    </a:solidFill>
                  </a:rPr>
                  <a:t>Better </a:t>
                </a:r>
                <a:r>
                  <a:rPr lang="en-US" sz="1400" b="1" dirty="0">
                    <a:solidFill>
                      <a:srgbClr val="0070C0"/>
                    </a:solidFill>
                  </a:rPr>
                  <a:t>risk management and supervision </a:t>
                </a:r>
                <a:r>
                  <a:rPr lang="en-US" sz="1400" b="1" dirty="0" smtClean="0">
                    <a:solidFill>
                      <a:srgbClr val="0070C0"/>
                    </a:solidFill>
                  </a:rPr>
                  <a:t>under the enhanced </a:t>
                </a:r>
                <a:r>
                  <a:rPr lang="en-US" sz="1400" b="1" dirty="0">
                    <a:solidFill>
                      <a:srgbClr val="0070C0"/>
                    </a:solidFill>
                  </a:rPr>
                  <a:t>Pillar 2 </a:t>
                </a:r>
                <a:r>
                  <a:rPr lang="en-US" sz="1400" b="1" dirty="0" smtClean="0">
                    <a:solidFill>
                      <a:srgbClr val="0070C0"/>
                    </a:solidFill>
                  </a:rPr>
                  <a:t>guidelines;</a:t>
                </a:r>
              </a:p>
              <a:p>
                <a:pPr marL="342900" indent="-342900">
                  <a:buAutoNum type="alphaLcParenBoth"/>
                </a:pPr>
                <a:r>
                  <a:rPr lang="en-US" sz="1400" b="1" dirty="0" smtClean="0">
                    <a:solidFill>
                      <a:srgbClr val="0070C0"/>
                    </a:solidFill>
                  </a:rPr>
                  <a:t>Better disclosure under the enhanced </a:t>
                </a:r>
                <a:r>
                  <a:rPr lang="en-US" sz="1400" b="1" dirty="0">
                    <a:solidFill>
                      <a:srgbClr val="0070C0"/>
                    </a:solidFill>
                  </a:rPr>
                  <a:t>Pillar 3 </a:t>
                </a:r>
                <a:r>
                  <a:rPr lang="en-US" sz="1400" b="1" dirty="0" smtClean="0">
                    <a:solidFill>
                      <a:srgbClr val="0070C0"/>
                    </a:solidFill>
                  </a:rPr>
                  <a:t>guidelines to promote transparency. </a:t>
                </a:r>
              </a:p>
              <a:p>
                <a:pPr marL="342900" indent="-342900">
                  <a:buAutoNum type="alphaLcParenBoth"/>
                </a:pPr>
                <a:endParaRPr lang="en-US" sz="800" b="1" dirty="0" smtClean="0">
                  <a:solidFill>
                    <a:srgbClr val="0070C0"/>
                  </a:solidFill>
                </a:endParaRPr>
              </a:p>
              <a:p>
                <a:r>
                  <a:rPr lang="en-US" sz="1400" b="1" i="1" dirty="0">
                    <a:solidFill>
                      <a:srgbClr val="0070C0"/>
                    </a:solidFill>
                  </a:rPr>
                  <a:t>Example:</a:t>
                </a:r>
                <a:r>
                  <a:rPr lang="en-US" sz="1400" i="1" dirty="0">
                    <a:solidFill>
                      <a:srgbClr val="0070C0"/>
                    </a:solidFill>
                  </a:rPr>
                  <a:t> With the same example used, the RWA and Capital Ratio now become (</a:t>
                </a:r>
                <a:r>
                  <a:rPr lang="en-US" sz="1100" i="1" dirty="0">
                    <a:solidFill>
                      <a:srgbClr val="0070C0"/>
                    </a:solidFill>
                  </a:rPr>
                  <a:t>Assume BBB rating for Swap Counterparty</a:t>
                </a:r>
                <a:r>
                  <a:rPr lang="en-US" sz="1400" i="1" dirty="0">
                    <a:solidFill>
                      <a:srgbClr val="0070C0"/>
                    </a:solidFill>
                  </a:rPr>
                  <a:t>):</a:t>
                </a:r>
              </a:p>
              <a:p>
                <a:endParaRPr lang="en-US" sz="600" i="1" dirty="0">
                  <a:solidFill>
                    <a:srgbClr val="0070C0"/>
                  </a:solidFill>
                </a:endParaRPr>
              </a:p>
              <a:p>
                <a14:m>
                  <m:oMath xmlns:m="http://schemas.openxmlformats.org/officeDocument/2006/math">
                    <m:r>
                      <a:rPr lang="en-US" sz="1200" i="1">
                        <a:solidFill>
                          <a:srgbClr val="0070C0"/>
                        </a:solidFill>
                        <a:latin typeface="Cambria Math" panose="02040503050406030204" pitchFamily="18" charset="0"/>
                      </a:rPr>
                      <m:t>    </m:t>
                    </m:r>
                    <m:r>
                      <a:rPr lang="en-US" sz="1200" b="0" i="1" smtClean="0">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𝐶𝐶𝑅</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𝐷𝑒𝑓𝑎𝑢𝑙𝑡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m:t>
                    </m:r>
                    <m:r>
                      <a:rPr lang="en-US" sz="1200" i="1">
                        <a:solidFill>
                          <a:srgbClr val="0070C0"/>
                        </a:solidFill>
                        <a:latin typeface="Cambria Math" panose="02040503050406030204" pitchFamily="18" charset="0"/>
                      </a:rPr>
                      <m:t>𝐶𝑉𝐴</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~=$0.06</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+$0.98</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=$1.04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 </m:t>
                    </m:r>
                  </m:oMath>
                </a14:m>
                <a:r>
                  <a:rPr lang="en-US" sz="1200" i="1" dirty="0">
                    <a:solidFill>
                      <a:srgbClr val="0070C0"/>
                    </a:solidFill>
                    <a:latin typeface="Cambria Math" panose="02040503050406030204" pitchFamily="18" charset="0"/>
                  </a:rPr>
                  <a:t>(see the homework set for formula)</a:t>
                </a:r>
              </a:p>
              <a:p>
                <a:r>
                  <a:rPr lang="en-US" sz="1200" dirty="0" smtClean="0">
                    <a:solidFill>
                      <a:srgbClr val="0070C0"/>
                    </a:solidFill>
                  </a:rPr>
                  <a:t>   </a:t>
                </a:r>
                <a14:m>
                  <m:oMath xmlns:m="http://schemas.openxmlformats.org/officeDocument/2006/math">
                    <m:r>
                      <a:rPr lang="en-US" sz="1200" b="0" i="0" smtClean="0">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𝐶𝑟𝑒𝑑𝑖𝑡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m:t>
                    </m:r>
                    <m:r>
                      <a:rPr lang="en-US" sz="1200" i="1">
                        <a:solidFill>
                          <a:srgbClr val="0070C0"/>
                        </a:solidFill>
                        <a:latin typeface="Cambria Math" panose="02040503050406030204" pitchFamily="18" charset="0"/>
                      </a:rPr>
                      <m:t>𝐶𝐶𝑅</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m:t>
                    </m:r>
                    <m:r>
                      <a:rPr lang="en-US" sz="1200" i="1">
                        <a:solidFill>
                          <a:srgbClr val="0070C0"/>
                        </a:solidFill>
                        <a:latin typeface="Cambria Math" panose="02040503050406030204" pitchFamily="18" charset="0"/>
                      </a:rPr>
                      <m:t>𝑀𝑎𝑟𝑘𝑒𝑡</m:t>
                    </m:r>
                    <m:r>
                      <a:rPr lang="en-US" sz="1200" i="1">
                        <a:solidFill>
                          <a:srgbClr val="0070C0"/>
                        </a:solidFill>
                        <a:latin typeface="Cambria Math" panose="02040503050406030204" pitchFamily="18" charset="0"/>
                      </a:rPr>
                      <m:t> </m:t>
                    </m:r>
                    <m:r>
                      <a:rPr lang="en-US" sz="1200" i="1">
                        <a:solidFill>
                          <a:srgbClr val="0070C0"/>
                        </a:solidFill>
                        <a:latin typeface="Cambria Math" panose="02040503050406030204" pitchFamily="18" charset="0"/>
                      </a:rPr>
                      <m:t>𝑅𝑊𝐴</m:t>
                    </m:r>
                    <m:r>
                      <a:rPr lang="en-US" sz="1200" i="1">
                        <a:solidFill>
                          <a:srgbClr val="0070C0"/>
                        </a:solidFill>
                        <a:latin typeface="Cambria Math" panose="02040503050406030204" pitchFamily="18" charset="0"/>
                      </a:rPr>
                      <m:t>=</m:t>
                    </m:r>
                    <m:d>
                      <m:dPr>
                        <m:ctrlPr>
                          <a:rPr lang="en-US" sz="1200" i="1">
                            <a:solidFill>
                              <a:srgbClr val="0070C0"/>
                            </a:solidFill>
                            <a:latin typeface="Cambria Math" panose="02040503050406030204" pitchFamily="18" charset="0"/>
                          </a:rPr>
                        </m:ctrlPr>
                      </m:dPr>
                      <m:e>
                        <m:r>
                          <a:rPr lang="en-US" sz="1200" i="1">
                            <a:solidFill>
                              <a:srgbClr val="0070C0"/>
                            </a:solidFill>
                            <a:latin typeface="Cambria Math" panose="02040503050406030204" pitchFamily="18" charset="0"/>
                          </a:rPr>
                          <m:t>$7.5</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+$1.04</m:t>
                        </m:r>
                        <m:r>
                          <a:rPr lang="en-US" sz="1200" i="1">
                            <a:solidFill>
                              <a:srgbClr val="0070C0"/>
                            </a:solidFill>
                            <a:latin typeface="Cambria Math" panose="02040503050406030204" pitchFamily="18" charset="0"/>
                          </a:rPr>
                          <m:t>𝑏𝑛</m:t>
                        </m:r>
                        <m:r>
                          <a:rPr lang="en-US" sz="1200" i="1">
                            <a:solidFill>
                              <a:srgbClr val="0070C0"/>
                            </a:solidFill>
                            <a:latin typeface="Cambria Math" panose="02040503050406030204" pitchFamily="18" charset="0"/>
                          </a:rPr>
                          <m:t>+$39.8</m:t>
                        </m:r>
                        <m:r>
                          <a:rPr lang="en-US" sz="1200" i="1">
                            <a:solidFill>
                              <a:srgbClr val="0070C0"/>
                            </a:solidFill>
                            <a:latin typeface="Cambria Math" panose="02040503050406030204" pitchFamily="18" charset="0"/>
                          </a:rPr>
                          <m:t>𝑏𝑛</m:t>
                        </m:r>
                      </m:e>
                    </m:d>
                    <m:r>
                      <a:rPr lang="en-US" sz="1200" i="1">
                        <a:solidFill>
                          <a:srgbClr val="0070C0"/>
                        </a:solidFill>
                        <a:latin typeface="Cambria Math" panose="02040503050406030204" pitchFamily="18" charset="0"/>
                      </a:rPr>
                      <m:t>=$48.3</m:t>
                    </m:r>
                    <m:r>
                      <a:rPr lang="en-US" sz="1200" i="1">
                        <a:solidFill>
                          <a:srgbClr val="0070C0"/>
                        </a:solidFill>
                        <a:latin typeface="Cambria Math" panose="02040503050406030204" pitchFamily="18" charset="0"/>
                      </a:rPr>
                      <m:t>𝑏𝑛</m:t>
                    </m:r>
                  </m:oMath>
                </a14:m>
                <a:endParaRPr lang="en-US" sz="1200" dirty="0">
                  <a:solidFill>
                    <a:srgbClr val="0070C0"/>
                  </a:solidFill>
                </a:endParaRPr>
              </a:p>
              <a:p>
                <a:r>
                  <a:rPr lang="en-US" sz="1200" i="1" dirty="0" smtClean="0">
                    <a:solidFill>
                      <a:srgbClr val="0070C0"/>
                    </a:solidFill>
                    <a:latin typeface="Times New Roman" panose="02020603050405020304" pitchFamily="18" charset="0"/>
                    <a:cs typeface="Times New Roman" panose="02020603050405020304" pitchFamily="18" charset="0"/>
                  </a:rPr>
                  <a:t>      Total </a:t>
                </a:r>
                <a:r>
                  <a:rPr lang="en-US" sz="1200" i="1" dirty="0">
                    <a:solidFill>
                      <a:srgbClr val="0070C0"/>
                    </a:solidFill>
                    <a:latin typeface="Times New Roman" panose="02020603050405020304" pitchFamily="18" charset="0"/>
                    <a:cs typeface="Times New Roman" panose="02020603050405020304" pitchFamily="18" charset="0"/>
                  </a:rPr>
                  <a:t>Capital Ratio = Total Capital / Total RWA = $2bn / $47.5bn = 4.1%  &lt;  Minimum Capital requirement (8%)</a:t>
                </a:r>
              </a:p>
              <a:p>
                <a:endParaRPr lang="en-US" sz="1400" b="1"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391" y="1057900"/>
                <a:ext cx="11221535" cy="5539978"/>
              </a:xfrm>
              <a:prstGeom prst="rect">
                <a:avLst/>
              </a:prstGeom>
              <a:blipFill rotWithShape="0">
                <a:blip r:embed="rId3"/>
                <a:stretch>
                  <a:fillRect l="-326" t="-330" r="-435"/>
                </a:stretch>
              </a:blipFill>
            </p:spPr>
            <p:txBody>
              <a:bodyPr/>
              <a:lstStyle/>
              <a:p>
                <a:r>
                  <a:rPr lang="en-US">
                    <a:noFill/>
                  </a:rPr>
                  <a:t> </a:t>
                </a:r>
              </a:p>
            </p:txBody>
          </p:sp>
        </mc:Fallback>
      </mc:AlternateContent>
    </p:spTree>
    <p:extLst>
      <p:ext uri="{BB962C8B-B14F-4D97-AF65-F5344CB8AC3E}">
        <p14:creationId xmlns:p14="http://schemas.microsoft.com/office/powerpoint/2010/main" val="3610246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Evolution of Basel Accords: From Basel I to Basel III</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15</a:t>
            </a:fld>
            <a:endParaRPr lang="en-US" altLang="en-US">
              <a:solidFill>
                <a:srgbClr val="000000"/>
              </a:solidFill>
            </a:endParaRPr>
          </a:p>
        </p:txBody>
      </p:sp>
      <p:sp>
        <p:nvSpPr>
          <p:cNvPr id="12" name="TextBox 11"/>
          <p:cNvSpPr txBox="1"/>
          <p:nvPr/>
        </p:nvSpPr>
        <p:spPr>
          <a:xfrm>
            <a:off x="718728" y="1057900"/>
            <a:ext cx="10862198" cy="800219"/>
          </a:xfrm>
          <a:prstGeom prst="rect">
            <a:avLst/>
          </a:prstGeom>
          <a:noFill/>
        </p:spPr>
        <p:txBody>
          <a:bodyPr wrap="square" rtlCol="0">
            <a:spAutoFit/>
          </a:bodyPr>
          <a:lstStyle/>
          <a:p>
            <a:endParaRPr lang="en-US" sz="1600" b="1" dirty="0" smtClean="0">
              <a:solidFill>
                <a:srgbClr val="0070C0"/>
              </a:solidFill>
            </a:endParaRPr>
          </a:p>
          <a:p>
            <a:r>
              <a:rPr lang="en-US" sz="1600" b="1" dirty="0" smtClean="0">
                <a:solidFill>
                  <a:srgbClr val="0070C0"/>
                </a:solidFill>
              </a:rPr>
              <a:t>What are the impacts on banks’ regulatory capital along the evolutions in Basel Rules?</a:t>
            </a:r>
          </a:p>
          <a:p>
            <a:endParaRPr lang="en-US" sz="1400" b="1" dirty="0">
              <a:solidFill>
                <a:srgbClr val="0070C0"/>
              </a:solidFill>
            </a:endParaRPr>
          </a:p>
        </p:txBody>
      </p:sp>
      <p:pic>
        <p:nvPicPr>
          <p:cNvPr id="4" name="Picture 3"/>
          <p:cNvPicPr>
            <a:picLocks noChangeAspect="1"/>
          </p:cNvPicPr>
          <p:nvPr/>
        </p:nvPicPr>
        <p:blipFill>
          <a:blip r:embed="rId2"/>
          <a:stretch>
            <a:fillRect/>
          </a:stretch>
        </p:blipFill>
        <p:spPr>
          <a:xfrm>
            <a:off x="869577" y="1929134"/>
            <a:ext cx="10244629" cy="3711753"/>
          </a:xfrm>
          <a:prstGeom prst="rect">
            <a:avLst/>
          </a:prstGeom>
        </p:spPr>
      </p:pic>
    </p:spTree>
    <p:extLst>
      <p:ext uri="{BB962C8B-B14F-4D97-AF65-F5344CB8AC3E}">
        <p14:creationId xmlns:p14="http://schemas.microsoft.com/office/powerpoint/2010/main" val="236750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Definition of Capital Ratios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16</a:t>
            </a:fld>
            <a:endParaRPr lang="en-US" altLang="en-US" dirty="0">
              <a:solidFill>
                <a:srgbClr val="000000"/>
              </a:solidFill>
            </a:endParaRPr>
          </a:p>
        </p:txBody>
      </p:sp>
      <p:sp>
        <p:nvSpPr>
          <p:cNvPr id="12" name="TextBox 11"/>
          <p:cNvSpPr txBox="1"/>
          <p:nvPr/>
        </p:nvSpPr>
        <p:spPr>
          <a:xfrm>
            <a:off x="359391" y="1057900"/>
            <a:ext cx="11221535" cy="3570208"/>
          </a:xfrm>
          <a:prstGeom prst="rect">
            <a:avLst/>
          </a:prstGeom>
          <a:noFill/>
        </p:spPr>
        <p:txBody>
          <a:bodyPr wrap="square" rtlCol="0">
            <a:spAutoFit/>
          </a:bodyPr>
          <a:lstStyle/>
          <a:p>
            <a:pPr marL="285750" indent="-285750">
              <a:buFont typeface="Wingdings" panose="05000000000000000000" pitchFamily="2" charset="2"/>
              <a:buChar char="§"/>
            </a:pPr>
            <a:r>
              <a:rPr lang="en-US" sz="1400" b="1" dirty="0" smtClean="0">
                <a:solidFill>
                  <a:srgbClr val="0070C0"/>
                </a:solidFill>
              </a:rPr>
              <a:t>Tier </a:t>
            </a:r>
            <a:r>
              <a:rPr lang="en-US" sz="1400" b="1" dirty="0">
                <a:solidFill>
                  <a:srgbClr val="0070C0"/>
                </a:solidFill>
              </a:rPr>
              <a:t>1 </a:t>
            </a:r>
            <a:r>
              <a:rPr lang="en-US" sz="1400" b="1" dirty="0" smtClean="0">
                <a:solidFill>
                  <a:srgbClr val="0070C0"/>
                </a:solidFill>
              </a:rPr>
              <a:t>capital</a:t>
            </a:r>
            <a:r>
              <a:rPr lang="en-US" sz="1400" dirty="0">
                <a:solidFill>
                  <a:srgbClr val="0070C0"/>
                </a:solidFill>
              </a:rPr>
              <a:t> </a:t>
            </a:r>
            <a:r>
              <a:rPr lang="en-US" sz="1400" dirty="0" smtClean="0">
                <a:solidFill>
                  <a:srgbClr val="0070C0"/>
                </a:solidFill>
              </a:rPr>
              <a:t>is the </a:t>
            </a:r>
            <a:r>
              <a:rPr lang="en-US" sz="1400" dirty="0">
                <a:solidFill>
                  <a:srgbClr val="0070C0"/>
                </a:solidFill>
              </a:rPr>
              <a:t>core measure of a </a:t>
            </a:r>
            <a:r>
              <a:rPr lang="en-US" sz="1400" dirty="0">
                <a:solidFill>
                  <a:srgbClr val="0070C0"/>
                </a:solidFill>
                <a:hlinkClick r:id="rId3" tooltip="Bank"/>
              </a:rPr>
              <a:t>bank</a:t>
            </a:r>
            <a:r>
              <a:rPr lang="en-US" sz="1400" dirty="0">
                <a:solidFill>
                  <a:srgbClr val="0070C0"/>
                </a:solidFill>
              </a:rPr>
              <a:t>'s financial strength </a:t>
            </a:r>
            <a:r>
              <a:rPr lang="en-US" sz="1400" dirty="0" smtClean="0">
                <a:solidFill>
                  <a:srgbClr val="0070C0"/>
                </a:solidFill>
              </a:rPr>
              <a:t>and composed </a:t>
            </a:r>
            <a:r>
              <a:rPr lang="en-US" sz="1400" dirty="0">
                <a:solidFill>
                  <a:srgbClr val="0070C0"/>
                </a:solidFill>
              </a:rPr>
              <a:t>of </a:t>
            </a:r>
            <a:r>
              <a:rPr lang="en-US" sz="1400" b="1" dirty="0" smtClean="0">
                <a:solidFill>
                  <a:srgbClr val="0070C0"/>
                </a:solidFill>
              </a:rPr>
              <a:t>Common Equity Tier 1</a:t>
            </a:r>
            <a:r>
              <a:rPr lang="en-US" sz="1400" dirty="0" smtClean="0">
                <a:solidFill>
                  <a:srgbClr val="0070C0"/>
                </a:solidFill>
              </a:rPr>
              <a:t> (CET1, primarily </a:t>
            </a:r>
            <a:r>
              <a:rPr lang="en-US" sz="1400" dirty="0">
                <a:solidFill>
                  <a:srgbClr val="0070C0"/>
                </a:solidFill>
              </a:rPr>
              <a:t>of common </a:t>
            </a:r>
            <a:r>
              <a:rPr lang="en-US" sz="1400" dirty="0" smtClean="0">
                <a:solidFill>
                  <a:srgbClr val="0070C0"/>
                </a:solidFill>
              </a:rPr>
              <a:t>stock, disclosed reserves and retained earnings) and other Tier 1 capital like non-cumulative preferred stock.  </a:t>
            </a:r>
          </a:p>
          <a:p>
            <a:pPr marL="285750" indent="-285750">
              <a:buFont typeface="Wingdings" panose="05000000000000000000" pitchFamily="2" charset="2"/>
              <a:buChar char="§"/>
            </a:pPr>
            <a:endParaRPr lang="en-US" sz="800" b="1"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Total Capital </a:t>
            </a:r>
            <a:r>
              <a:rPr lang="en-US" sz="1400" dirty="0" smtClean="0">
                <a:solidFill>
                  <a:srgbClr val="0070C0"/>
                </a:solidFill>
              </a:rPr>
              <a:t>consists of </a:t>
            </a:r>
            <a:r>
              <a:rPr lang="en-US" sz="1400" b="1" dirty="0" smtClean="0">
                <a:solidFill>
                  <a:srgbClr val="0070C0"/>
                </a:solidFill>
              </a:rPr>
              <a:t>Tier 1 Capital</a:t>
            </a:r>
            <a:r>
              <a:rPr lang="en-US" sz="1400" dirty="0" smtClean="0">
                <a:solidFill>
                  <a:srgbClr val="0070C0"/>
                </a:solidFill>
              </a:rPr>
              <a:t> and </a:t>
            </a:r>
            <a:r>
              <a:rPr lang="en-US" sz="1400" b="1" dirty="0" smtClean="0">
                <a:solidFill>
                  <a:srgbClr val="0070C0"/>
                </a:solidFill>
              </a:rPr>
              <a:t>Tier </a:t>
            </a:r>
            <a:r>
              <a:rPr lang="en-US" sz="1400" b="1" dirty="0">
                <a:solidFill>
                  <a:srgbClr val="0070C0"/>
                </a:solidFill>
              </a:rPr>
              <a:t>2 </a:t>
            </a:r>
            <a:r>
              <a:rPr lang="en-US" sz="1400" b="1" dirty="0" smtClean="0">
                <a:solidFill>
                  <a:srgbClr val="0070C0"/>
                </a:solidFill>
              </a:rPr>
              <a:t>Capital </a:t>
            </a:r>
            <a:r>
              <a:rPr lang="en-US" sz="1400" dirty="0" smtClean="0">
                <a:solidFill>
                  <a:srgbClr val="0070C0"/>
                </a:solidFill>
              </a:rPr>
              <a:t>(supplemental capital </a:t>
            </a:r>
            <a:r>
              <a:rPr lang="en-US" sz="1400" dirty="0">
                <a:solidFill>
                  <a:srgbClr val="0070C0"/>
                </a:solidFill>
              </a:rPr>
              <a:t>such as valuation reserves, undisclosed reserves, hybrid instruments and subordinate term debt)</a:t>
            </a:r>
          </a:p>
          <a:p>
            <a:pPr marL="285750" indent="-285750">
              <a:buFont typeface="Arial" panose="020B0604020202020204" pitchFamily="34" charset="0"/>
              <a:buChar char="•"/>
            </a:pPr>
            <a:endParaRPr lang="en-US" sz="800" b="1" dirty="0" smtClean="0">
              <a:solidFill>
                <a:srgbClr val="0070C0"/>
              </a:solidFill>
            </a:endParaRPr>
          </a:p>
          <a:p>
            <a:pPr marL="285750" indent="-285750">
              <a:buFont typeface="Arial" panose="020B0604020202020204" pitchFamily="34" charset="0"/>
              <a:buChar char="•"/>
            </a:pPr>
            <a:r>
              <a:rPr lang="en-US" sz="1400" b="1" dirty="0" smtClean="0">
                <a:solidFill>
                  <a:srgbClr val="0070C0"/>
                </a:solidFill>
              </a:rPr>
              <a:t>Risk Weighted Assets (RWA)</a:t>
            </a:r>
            <a:endParaRPr lang="en-US" sz="1400" b="1"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RWA is the sum of a bank’s assets weighted by the weights assessed against the credit risk, market risk and operational risk these assets are exposed to. </a:t>
            </a:r>
          </a:p>
          <a:p>
            <a:pPr marL="742950" lvl="1" indent="-285750">
              <a:buFont typeface="Courier New" panose="02070309020205020404" pitchFamily="49" charset="0"/>
              <a:buChar char="o"/>
            </a:pPr>
            <a:r>
              <a:rPr lang="en-US" sz="1400" dirty="0" smtClean="0">
                <a:solidFill>
                  <a:srgbClr val="0070C0"/>
                </a:solidFill>
              </a:rPr>
              <a:t>Basel III allows both Standard Approach (SA) and Internal Model Method (IMM) to calculate RWAs. Under SA, the risk weights are determined by the rules set in </a:t>
            </a:r>
            <a:r>
              <a:rPr lang="en-US" sz="1400" b="1" dirty="0" smtClean="0">
                <a:solidFill>
                  <a:srgbClr val="0070C0"/>
                </a:solidFill>
              </a:rPr>
              <a:t>Basel III</a:t>
            </a:r>
            <a:r>
              <a:rPr lang="en-US" sz="1400" dirty="0" smtClean="0">
                <a:solidFill>
                  <a:srgbClr val="0070C0"/>
                </a:solidFill>
              </a:rPr>
              <a:t>; under IMM, the RWA is converted from the risk exposures estimated by the internal models (see </a:t>
            </a:r>
            <a:r>
              <a:rPr lang="en-US" sz="1400" dirty="0">
                <a:solidFill>
                  <a:srgbClr val="0070C0"/>
                </a:solidFill>
              </a:rPr>
              <a:t>detailed explanations in Part III).  </a:t>
            </a:r>
          </a:p>
          <a:p>
            <a:pPr marL="285750" indent="-285750">
              <a:buFont typeface="Arial" panose="020B0604020202020204" pitchFamily="34" charset="0"/>
              <a:buChar char="•"/>
            </a:pPr>
            <a:r>
              <a:rPr lang="en-US" sz="1400" b="1" dirty="0" smtClean="0">
                <a:solidFill>
                  <a:srgbClr val="0070C0"/>
                </a:solidFill>
              </a:rPr>
              <a:t>Capital Ratios</a:t>
            </a:r>
          </a:p>
          <a:p>
            <a:pPr marL="742950" lvl="1" indent="-285750">
              <a:buFont typeface="Courier New" panose="02070309020205020404" pitchFamily="49" charset="0"/>
              <a:buChar char="o"/>
            </a:pPr>
            <a:r>
              <a:rPr lang="en-US" sz="1400" b="1" dirty="0" smtClean="0">
                <a:solidFill>
                  <a:srgbClr val="0070C0"/>
                </a:solidFill>
              </a:rPr>
              <a:t>Basel III </a:t>
            </a:r>
            <a:r>
              <a:rPr lang="en-US" sz="1400" dirty="0" smtClean="0">
                <a:solidFill>
                  <a:srgbClr val="0070C0"/>
                </a:solidFill>
              </a:rPr>
              <a:t>established a set of minimum standards on the capital ratios which are simply the ratios of corresponding capital measure to the sum of all assets (</a:t>
            </a:r>
            <a:r>
              <a:rPr lang="en-US" sz="1400" b="1" dirty="0" smtClean="0">
                <a:solidFill>
                  <a:srgbClr val="0070C0"/>
                </a:solidFill>
              </a:rPr>
              <a:t>Total Assets</a:t>
            </a:r>
            <a:r>
              <a:rPr lang="en-US" sz="1400" dirty="0" smtClean="0">
                <a:solidFill>
                  <a:srgbClr val="0070C0"/>
                </a:solidFill>
              </a:rPr>
              <a:t>) or the risk-weighted assets (</a:t>
            </a:r>
            <a:r>
              <a:rPr lang="en-US" sz="1400" b="1" dirty="0" smtClean="0">
                <a:solidFill>
                  <a:srgbClr val="0070C0"/>
                </a:solidFill>
              </a:rPr>
              <a:t>RWA</a:t>
            </a:r>
            <a:r>
              <a:rPr lang="en-US" sz="1400" dirty="0" smtClean="0">
                <a:solidFill>
                  <a:srgbClr val="0070C0"/>
                </a:solidFill>
              </a:rPr>
              <a:t>);</a:t>
            </a:r>
          </a:p>
          <a:p>
            <a:pPr marL="742950" lvl="1" indent="-285750">
              <a:buFont typeface="Courier New" panose="02070309020205020404" pitchFamily="49" charset="0"/>
              <a:buChar char="o"/>
            </a:pPr>
            <a:r>
              <a:rPr lang="en-US" sz="1400" dirty="0" smtClean="0">
                <a:solidFill>
                  <a:srgbClr val="0070C0"/>
                </a:solidFill>
              </a:rPr>
              <a:t>Leverage Ratio is the ratio of Tier 1 Capital to the Total Assets.</a:t>
            </a:r>
          </a:p>
        </p:txBody>
      </p:sp>
      <p:pic>
        <p:nvPicPr>
          <p:cNvPr id="8" name="Picture 7"/>
          <p:cNvPicPr>
            <a:picLocks noChangeAspect="1"/>
          </p:cNvPicPr>
          <p:nvPr/>
        </p:nvPicPr>
        <p:blipFill>
          <a:blip r:embed="rId4"/>
          <a:stretch>
            <a:fillRect/>
          </a:stretch>
        </p:blipFill>
        <p:spPr>
          <a:xfrm>
            <a:off x="1302308" y="4666351"/>
            <a:ext cx="9482233" cy="1638300"/>
          </a:xfrm>
          <a:prstGeom prst="rect">
            <a:avLst/>
          </a:prstGeom>
        </p:spPr>
      </p:pic>
    </p:spTree>
    <p:extLst>
      <p:ext uri="{BB962C8B-B14F-4D97-AF65-F5344CB8AC3E}">
        <p14:creationId xmlns:p14="http://schemas.microsoft.com/office/powerpoint/2010/main" val="3817379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Upcoming Basel Rules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17</a:t>
            </a:fld>
            <a:endParaRPr lang="en-US" altLang="en-US" dirty="0">
              <a:solidFill>
                <a:srgbClr val="000000"/>
              </a:solidFill>
            </a:endParaRPr>
          </a:p>
        </p:txBody>
      </p:sp>
      <p:sp>
        <p:nvSpPr>
          <p:cNvPr id="12" name="TextBox 11"/>
          <p:cNvSpPr txBox="1"/>
          <p:nvPr/>
        </p:nvSpPr>
        <p:spPr>
          <a:xfrm>
            <a:off x="359391" y="1057900"/>
            <a:ext cx="11221535" cy="4832092"/>
          </a:xfrm>
          <a:prstGeom prst="rect">
            <a:avLst/>
          </a:prstGeom>
          <a:noFill/>
        </p:spPr>
        <p:txBody>
          <a:bodyPr wrap="square" rtlCol="0">
            <a:spAutoFit/>
          </a:bodyPr>
          <a:lstStyle/>
          <a:p>
            <a:r>
              <a:rPr lang="en-US" sz="1600" dirty="0" smtClean="0">
                <a:solidFill>
                  <a:srgbClr val="0070C0"/>
                </a:solidFill>
              </a:rPr>
              <a:t>The Basel standards are still evolving with several major capital rules recently introduced or to be finalized, which </a:t>
            </a:r>
            <a:r>
              <a:rPr lang="en-US" sz="1600" dirty="0">
                <a:solidFill>
                  <a:srgbClr val="0070C0"/>
                </a:solidFill>
              </a:rPr>
              <a:t>c</a:t>
            </a:r>
            <a:r>
              <a:rPr lang="en-US" sz="1600" dirty="0" smtClean="0">
                <a:solidFill>
                  <a:srgbClr val="0070C0"/>
                </a:solidFill>
              </a:rPr>
              <a:t>ould impact the banking industry significantly. </a:t>
            </a:r>
            <a:r>
              <a:rPr lang="en-US" sz="1600" dirty="0">
                <a:solidFill>
                  <a:srgbClr val="0070C0"/>
                </a:solidFill>
              </a:rPr>
              <a:t>T</a:t>
            </a:r>
            <a:r>
              <a:rPr lang="en-US" sz="1600" dirty="0" smtClean="0">
                <a:solidFill>
                  <a:srgbClr val="0070C0"/>
                </a:solidFill>
              </a:rPr>
              <a:t>hey include: </a:t>
            </a:r>
          </a:p>
          <a:p>
            <a:endParaRPr lang="en-US" sz="800" b="1"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Fundamental Review of Trading Book (FRTB)</a:t>
            </a:r>
            <a:r>
              <a:rPr lang="en-US" sz="1400" dirty="0" smtClean="0">
                <a:solidFill>
                  <a:srgbClr val="0070C0"/>
                </a:solidFill>
              </a:rPr>
              <a:t> is the revised capital standard of market risk capital over </a:t>
            </a:r>
            <a:r>
              <a:rPr lang="en-US" sz="1400" b="1" dirty="0" smtClean="0">
                <a:solidFill>
                  <a:srgbClr val="0070C0"/>
                </a:solidFill>
              </a:rPr>
              <a:t>Basel 2.5</a:t>
            </a:r>
            <a:r>
              <a:rPr lang="en-US" sz="1400" dirty="0" smtClean="0">
                <a:solidFill>
                  <a:srgbClr val="0070C0"/>
                </a:solidFill>
              </a:rPr>
              <a:t>. It was published in January 2016 and expected to be implemented before 2020.</a:t>
            </a:r>
          </a:p>
          <a:p>
            <a:pPr marL="742950" lvl="1" indent="-285750">
              <a:buFont typeface="Courier New" panose="02070309020205020404" pitchFamily="49" charset="0"/>
              <a:buChar char="o"/>
            </a:pPr>
            <a:r>
              <a:rPr lang="en-US" sz="1400" dirty="0" smtClean="0">
                <a:solidFill>
                  <a:srgbClr val="0070C0"/>
                </a:solidFill>
              </a:rPr>
              <a:t>Revised </a:t>
            </a:r>
            <a:r>
              <a:rPr lang="en-US" sz="1400" dirty="0">
                <a:solidFill>
                  <a:srgbClr val="0070C0"/>
                </a:solidFill>
              </a:rPr>
              <a:t>internal models-approach (IMA</a:t>
            </a:r>
            <a:r>
              <a:rPr lang="en-US" sz="1400" dirty="0" smtClean="0">
                <a:solidFill>
                  <a:srgbClr val="0070C0"/>
                </a:solidFill>
              </a:rPr>
              <a:t>)</a:t>
            </a:r>
            <a:r>
              <a:rPr lang="en-US" sz="1400" dirty="0">
                <a:solidFill>
                  <a:srgbClr val="0070C0"/>
                </a:solidFill>
              </a:rPr>
              <a:t> </a:t>
            </a:r>
            <a:r>
              <a:rPr lang="en-US" sz="1400" dirty="0" smtClean="0">
                <a:solidFill>
                  <a:srgbClr val="0070C0"/>
                </a:solidFill>
              </a:rPr>
              <a:t>with a </a:t>
            </a:r>
            <a:r>
              <a:rPr lang="en-US" sz="1400" dirty="0">
                <a:solidFill>
                  <a:srgbClr val="0070C0"/>
                </a:solidFill>
              </a:rPr>
              <a:t>shift from Value-at-Risk (VaR) to an Expected Shortfall (ES) measure of risk </a:t>
            </a:r>
            <a:r>
              <a:rPr lang="en-US" sz="1400" dirty="0" smtClean="0">
                <a:solidFill>
                  <a:srgbClr val="0070C0"/>
                </a:solidFill>
              </a:rPr>
              <a:t>to better capture “</a:t>
            </a:r>
            <a:r>
              <a:rPr lang="en-US" sz="1400" dirty="0">
                <a:solidFill>
                  <a:srgbClr val="0070C0"/>
                </a:solidFill>
              </a:rPr>
              <a:t>tail risk</a:t>
            </a:r>
            <a:r>
              <a:rPr lang="en-US" sz="1400" dirty="0" smtClean="0">
                <a:solidFill>
                  <a:srgbClr val="0070C0"/>
                </a:solidFill>
              </a:rPr>
              <a:t>”;</a:t>
            </a:r>
          </a:p>
          <a:p>
            <a:pPr marL="742950" lvl="1" indent="-285750">
              <a:buFont typeface="Courier New" panose="02070309020205020404" pitchFamily="49" charset="0"/>
              <a:buChar char="o"/>
            </a:pPr>
            <a:r>
              <a:rPr lang="en-US" sz="1400" dirty="0">
                <a:solidFill>
                  <a:srgbClr val="0070C0"/>
                </a:solidFill>
              </a:rPr>
              <a:t>R</a:t>
            </a:r>
            <a:r>
              <a:rPr lang="en-US" sz="1400" dirty="0" smtClean="0">
                <a:solidFill>
                  <a:srgbClr val="0070C0"/>
                </a:solidFill>
              </a:rPr>
              <a:t>evised standardized </a:t>
            </a:r>
            <a:r>
              <a:rPr lang="en-US" sz="1400" dirty="0">
                <a:solidFill>
                  <a:srgbClr val="0070C0"/>
                </a:solidFill>
              </a:rPr>
              <a:t>approach (SA</a:t>
            </a:r>
            <a:r>
              <a:rPr lang="en-US" sz="1400" dirty="0" smtClean="0">
                <a:solidFill>
                  <a:srgbClr val="0070C0"/>
                </a:solidFill>
              </a:rPr>
              <a:t>) that is fundamentally overhauled to be </a:t>
            </a:r>
            <a:r>
              <a:rPr lang="en-US" sz="1400" dirty="0">
                <a:solidFill>
                  <a:srgbClr val="0070C0"/>
                </a:solidFill>
              </a:rPr>
              <a:t>risk-sensitive to serve as a credible fallback for, as well as a floor to, the </a:t>
            </a:r>
            <a:r>
              <a:rPr lang="en-US" sz="1400" dirty="0" smtClean="0">
                <a:solidFill>
                  <a:srgbClr val="0070C0"/>
                </a:solidFill>
              </a:rPr>
              <a:t>IMA;</a:t>
            </a:r>
          </a:p>
          <a:p>
            <a:pPr marL="742950" lvl="1" indent="-285750">
              <a:buFont typeface="Courier New" panose="02070309020205020404" pitchFamily="49" charset="0"/>
              <a:buChar char="o"/>
            </a:pPr>
            <a:r>
              <a:rPr lang="en-US" sz="1400" dirty="0" smtClean="0">
                <a:solidFill>
                  <a:srgbClr val="0070C0"/>
                </a:solidFill>
              </a:rPr>
              <a:t>Incorporation </a:t>
            </a:r>
            <a:r>
              <a:rPr lang="en-US" sz="1400" dirty="0">
                <a:solidFill>
                  <a:srgbClr val="0070C0"/>
                </a:solidFill>
              </a:rPr>
              <a:t>of </a:t>
            </a:r>
            <a:r>
              <a:rPr lang="en-US" sz="1400" dirty="0" smtClean="0">
                <a:solidFill>
                  <a:srgbClr val="0070C0"/>
                </a:solidFill>
              </a:rPr>
              <a:t>market liquidity risk with varying </a:t>
            </a:r>
            <a:r>
              <a:rPr lang="en-US" sz="1400" dirty="0">
                <a:solidFill>
                  <a:srgbClr val="0070C0"/>
                </a:solidFill>
              </a:rPr>
              <a:t>liquidity </a:t>
            </a:r>
            <a:r>
              <a:rPr lang="en-US" sz="1400" dirty="0" smtClean="0">
                <a:solidFill>
                  <a:srgbClr val="0070C0"/>
                </a:solidFill>
              </a:rPr>
              <a:t>horizons by risk factors to </a:t>
            </a:r>
            <a:r>
              <a:rPr lang="en-US" sz="1400" dirty="0">
                <a:solidFill>
                  <a:srgbClr val="0070C0"/>
                </a:solidFill>
              </a:rPr>
              <a:t>mitigate </a:t>
            </a:r>
            <a:r>
              <a:rPr lang="en-US" sz="1400" dirty="0" smtClean="0">
                <a:solidFill>
                  <a:srgbClr val="0070C0"/>
                </a:solidFill>
              </a:rPr>
              <a:t>sudden </a:t>
            </a:r>
            <a:r>
              <a:rPr lang="en-US" sz="1400" dirty="0">
                <a:solidFill>
                  <a:srgbClr val="0070C0"/>
                </a:solidFill>
              </a:rPr>
              <a:t>and severe </a:t>
            </a:r>
            <a:r>
              <a:rPr lang="en-US" sz="1400" dirty="0" smtClean="0">
                <a:solidFill>
                  <a:srgbClr val="0070C0"/>
                </a:solidFill>
              </a:rPr>
              <a:t>impairments </a:t>
            </a:r>
            <a:r>
              <a:rPr lang="en-US" sz="1400" dirty="0">
                <a:solidFill>
                  <a:srgbClr val="0070C0"/>
                </a:solidFill>
              </a:rPr>
              <a:t>of market liquidity </a:t>
            </a:r>
            <a:r>
              <a:rPr lang="en-US" sz="1400" dirty="0" smtClean="0">
                <a:solidFill>
                  <a:srgbClr val="0070C0"/>
                </a:solidFill>
              </a:rPr>
              <a:t>(assumed 10-day universally under Basel 2.5)</a:t>
            </a:r>
          </a:p>
          <a:p>
            <a:pPr marL="742950" lvl="1" indent="-285750">
              <a:buFont typeface="Courier New" panose="02070309020205020404" pitchFamily="49" charset="0"/>
              <a:buChar char="o"/>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Interest Rate Risk in the Banking Book (IRRBB)</a:t>
            </a:r>
            <a:r>
              <a:rPr lang="en-US" sz="1400" dirty="0" smtClean="0">
                <a:solidFill>
                  <a:srgbClr val="0070C0"/>
                </a:solidFill>
              </a:rPr>
              <a:t> was a major update to the Basel Supervisory Review (</a:t>
            </a:r>
            <a:r>
              <a:rPr lang="en-US" sz="1400" b="1" dirty="0" smtClean="0">
                <a:solidFill>
                  <a:srgbClr val="0070C0"/>
                </a:solidFill>
              </a:rPr>
              <a:t>Pillar 2</a:t>
            </a:r>
            <a:r>
              <a:rPr lang="en-US" sz="1400" dirty="0" smtClean="0">
                <a:solidFill>
                  <a:srgbClr val="0070C0"/>
                </a:solidFill>
              </a:rPr>
              <a:t>) framework of assessing the capital adequacy related to the interest rate risk (</a:t>
            </a:r>
            <a:r>
              <a:rPr lang="en-US" sz="1400" b="1" dirty="0" smtClean="0">
                <a:solidFill>
                  <a:srgbClr val="0070C0"/>
                </a:solidFill>
              </a:rPr>
              <a:t>IRR</a:t>
            </a:r>
            <a:r>
              <a:rPr lang="en-US" sz="1400" dirty="0" smtClean="0">
                <a:solidFill>
                  <a:srgbClr val="0070C0"/>
                </a:solidFill>
              </a:rPr>
              <a:t>) in the banking book. It was published in April 2016 and expected to be implemented by the end of 2017. </a:t>
            </a:r>
            <a:endParaRPr lang="en-US" sz="1400"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IRRBB was short of becoming a capital standard, but it revised the </a:t>
            </a:r>
            <a:r>
              <a:rPr lang="en-US" sz="1400" b="1" dirty="0" smtClean="0">
                <a:solidFill>
                  <a:srgbClr val="0070C0"/>
                </a:solidFill>
              </a:rPr>
              <a:t>IRR Principles</a:t>
            </a:r>
            <a:r>
              <a:rPr lang="en-US" sz="1400" dirty="0" smtClean="0">
                <a:solidFill>
                  <a:srgbClr val="0070C0"/>
                </a:solidFill>
              </a:rPr>
              <a:t> and the </a:t>
            </a:r>
            <a:r>
              <a:rPr lang="en-US" sz="1400" dirty="0">
                <a:solidFill>
                  <a:srgbClr val="0070C0"/>
                </a:solidFill>
              </a:rPr>
              <a:t>methods expected to be used by banks for measuring, managing, monitoring and controlling </a:t>
            </a:r>
            <a:r>
              <a:rPr lang="en-US" sz="1400" dirty="0" smtClean="0">
                <a:solidFill>
                  <a:srgbClr val="0070C0"/>
                </a:solidFill>
              </a:rPr>
              <a:t>IRR, including disclosing the </a:t>
            </a:r>
            <a:r>
              <a:rPr lang="en-US" sz="1400" dirty="0">
                <a:solidFill>
                  <a:srgbClr val="0070C0"/>
                </a:solidFill>
              </a:rPr>
              <a:t>impact of interest rate shocks on their change in economic value of equity (ΔEVE) and net interest income (ΔNII</a:t>
            </a:r>
            <a:r>
              <a:rPr lang="en-US" sz="1400" dirty="0" smtClean="0">
                <a:solidFill>
                  <a:srgbClr val="0070C0"/>
                </a:solidFill>
              </a:rPr>
              <a:t>);</a:t>
            </a:r>
          </a:p>
          <a:p>
            <a:pPr marL="742950" lvl="1" indent="-285750">
              <a:buFont typeface="Courier New" panose="02070309020205020404" pitchFamily="49" charset="0"/>
              <a:buChar char="o"/>
            </a:pPr>
            <a:r>
              <a:rPr lang="en-US" sz="1400" dirty="0" smtClean="0">
                <a:solidFill>
                  <a:srgbClr val="0070C0"/>
                </a:solidFill>
              </a:rPr>
              <a:t>IRRBB also set up a threshold to identify “</a:t>
            </a:r>
            <a:r>
              <a:rPr lang="en-US" sz="1400" dirty="0">
                <a:solidFill>
                  <a:srgbClr val="0070C0"/>
                </a:solidFill>
              </a:rPr>
              <a:t>outlier bank</a:t>
            </a:r>
            <a:r>
              <a:rPr lang="en-US" sz="1400" dirty="0" smtClean="0">
                <a:solidFill>
                  <a:srgbClr val="0070C0"/>
                </a:solidFill>
              </a:rPr>
              <a:t>” of IRRBB exposure by comparing the stressed EVE lost to 15</a:t>
            </a:r>
            <a:r>
              <a:rPr lang="en-US" sz="1400" dirty="0">
                <a:solidFill>
                  <a:srgbClr val="0070C0"/>
                </a:solidFill>
              </a:rPr>
              <a:t>% of its Tier 1 </a:t>
            </a:r>
            <a:r>
              <a:rPr lang="en-US" sz="1400" dirty="0" smtClean="0">
                <a:solidFill>
                  <a:srgbClr val="0070C0"/>
                </a:solidFill>
              </a:rPr>
              <a:t>capital which could lead to supervisory </a:t>
            </a:r>
            <a:r>
              <a:rPr lang="en-US" sz="1400" dirty="0">
                <a:solidFill>
                  <a:srgbClr val="0070C0"/>
                </a:solidFill>
              </a:rPr>
              <a:t>and/or regulatory capital </a:t>
            </a:r>
            <a:r>
              <a:rPr lang="en-US" sz="1400" dirty="0" smtClean="0">
                <a:solidFill>
                  <a:srgbClr val="0070C0"/>
                </a:solidFill>
              </a:rPr>
              <a:t>consequences</a:t>
            </a:r>
          </a:p>
          <a:p>
            <a:pPr marL="742950" lvl="1" indent="-285750">
              <a:buFont typeface="Courier New" panose="02070309020205020404" pitchFamily="49" charset="0"/>
              <a:buChar char="o"/>
            </a:pPr>
            <a:endParaRPr lang="en-US" sz="8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CVA Capital</a:t>
            </a:r>
            <a:r>
              <a:rPr lang="en-US" sz="1400" dirty="0" smtClean="0">
                <a:solidFill>
                  <a:srgbClr val="0070C0"/>
                </a:solidFill>
              </a:rPr>
              <a:t> </a:t>
            </a:r>
            <a:r>
              <a:rPr lang="en-US" sz="1400" dirty="0">
                <a:solidFill>
                  <a:srgbClr val="0070C0"/>
                </a:solidFill>
              </a:rPr>
              <a:t>– </a:t>
            </a:r>
            <a:r>
              <a:rPr lang="en-US" sz="1400" dirty="0" smtClean="0">
                <a:solidFill>
                  <a:srgbClr val="0070C0"/>
                </a:solidFill>
              </a:rPr>
              <a:t>Changes </a:t>
            </a:r>
            <a:r>
              <a:rPr lang="en-US" sz="1400" dirty="0">
                <a:solidFill>
                  <a:srgbClr val="0070C0"/>
                </a:solidFill>
              </a:rPr>
              <a:t>to the original CVA RWA methodologies introduced under Basel III are intended to include market risks and enhance the risk sensitivity of the </a:t>
            </a:r>
            <a:r>
              <a:rPr lang="en-US" sz="1400" dirty="0" smtClean="0">
                <a:solidFill>
                  <a:srgbClr val="0070C0"/>
                </a:solidFill>
              </a:rPr>
              <a:t>methodologies.</a:t>
            </a:r>
            <a:endParaRPr lang="en-US" sz="1400" strike="sngStrike" dirty="0">
              <a:solidFill>
                <a:srgbClr val="FF0000"/>
              </a:solidFill>
            </a:endParaRPr>
          </a:p>
        </p:txBody>
      </p:sp>
    </p:spTree>
    <p:extLst>
      <p:ext uri="{BB962C8B-B14F-4D97-AF65-F5344CB8AC3E}">
        <p14:creationId xmlns:p14="http://schemas.microsoft.com/office/powerpoint/2010/main" val="2762449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Content</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18</a:t>
            </a:fld>
            <a:endParaRPr lang="en-US" altLang="en-US" dirty="0">
              <a:solidFill>
                <a:srgbClr val="000000"/>
              </a:solidFill>
            </a:endParaRPr>
          </a:p>
        </p:txBody>
      </p:sp>
      <p:sp>
        <p:nvSpPr>
          <p:cNvPr id="12" name="TextBox 11"/>
          <p:cNvSpPr txBox="1"/>
          <p:nvPr/>
        </p:nvSpPr>
        <p:spPr>
          <a:xfrm>
            <a:off x="359391" y="1057900"/>
            <a:ext cx="11221535" cy="401648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b="1" dirty="0" smtClean="0">
              <a:solidFill>
                <a:srgbClr val="0070C0"/>
              </a:solidFill>
            </a:endParaRPr>
          </a:p>
          <a:p>
            <a:r>
              <a:rPr lang="en-US" sz="1600" b="1" dirty="0">
                <a:solidFill>
                  <a:schemeClr val="tx2">
                    <a:lumMod val="40000"/>
                    <a:lumOff val="60000"/>
                  </a:schemeClr>
                </a:solidFill>
              </a:rPr>
              <a:t>Review of Risk Management Practice in Banking Industry </a:t>
            </a:r>
            <a:endParaRPr lang="en-US" sz="1600" b="1" dirty="0" smtClean="0">
              <a:solidFill>
                <a:schemeClr val="tx2">
                  <a:lumMod val="40000"/>
                  <a:lumOff val="60000"/>
                </a:schemeClr>
              </a:solidFill>
            </a:endParaRPr>
          </a:p>
          <a:p>
            <a:endParaRPr lang="en-US" sz="1600" b="1" dirty="0" smtClean="0">
              <a:solidFill>
                <a:schemeClr val="tx2">
                  <a:lumMod val="40000"/>
                  <a:lumOff val="60000"/>
                </a:schemeClr>
              </a:solidFill>
            </a:endParaRPr>
          </a:p>
          <a:p>
            <a:r>
              <a:rPr lang="en-US" sz="1400" b="1" dirty="0" smtClean="0">
                <a:solidFill>
                  <a:schemeClr val="tx2">
                    <a:lumMod val="40000"/>
                    <a:lumOff val="60000"/>
                  </a:schemeClr>
                </a:solidFill>
              </a:rPr>
              <a:t>Part I. Why Risk Management?</a:t>
            </a:r>
          </a:p>
          <a:p>
            <a:pPr marL="800100" lvl="1" indent="-342900">
              <a:buFont typeface="+mj-lt"/>
              <a:buAutoNum type="alphaLcParenR"/>
            </a:pPr>
            <a:r>
              <a:rPr lang="en-US" sz="1400" dirty="0" smtClean="0">
                <a:solidFill>
                  <a:schemeClr val="tx2">
                    <a:lumMod val="40000"/>
                    <a:lumOff val="60000"/>
                  </a:schemeClr>
                </a:solidFill>
              </a:rPr>
              <a:t>Financial Crisis and Banking Regulations</a:t>
            </a:r>
          </a:p>
          <a:p>
            <a:pPr marL="800100" lvl="1" indent="-342900">
              <a:buFont typeface="+mj-lt"/>
              <a:buAutoNum type="alphaLcParenR"/>
            </a:pPr>
            <a:r>
              <a:rPr lang="en-US" sz="1400" dirty="0" smtClean="0">
                <a:solidFill>
                  <a:schemeClr val="tx2">
                    <a:lumMod val="40000"/>
                    <a:lumOff val="60000"/>
                  </a:schemeClr>
                </a:solidFill>
              </a:rPr>
              <a:t>What Lessons Have We Learnt from These Crisis?</a:t>
            </a:r>
          </a:p>
          <a:p>
            <a:pPr marL="800100" lvl="1" indent="-342900">
              <a:buFont typeface="+mj-lt"/>
              <a:buAutoNum type="alphaLcParenR"/>
            </a:pPr>
            <a:r>
              <a:rPr lang="en-US" sz="1400" dirty="0" smtClean="0">
                <a:solidFill>
                  <a:schemeClr val="tx2">
                    <a:lumMod val="40000"/>
                    <a:lumOff val="60000"/>
                  </a:schemeClr>
                </a:solidFill>
              </a:rPr>
              <a:t>Evolution of Basel Accords: Basel I, II, II.5, III</a:t>
            </a:r>
          </a:p>
          <a:p>
            <a:pPr marL="800100" lvl="1" indent="-342900">
              <a:buFont typeface="+mj-lt"/>
              <a:buAutoNum type="alphaLcParenR"/>
            </a:pPr>
            <a:endParaRPr lang="en-US" sz="800" dirty="0" smtClean="0">
              <a:solidFill>
                <a:schemeClr val="tx2">
                  <a:lumMod val="20000"/>
                  <a:lumOff val="80000"/>
                </a:schemeClr>
              </a:solidFill>
            </a:endParaRPr>
          </a:p>
          <a:p>
            <a:r>
              <a:rPr lang="en-US" sz="1400" b="1" dirty="0" smtClean="0">
                <a:solidFill>
                  <a:srgbClr val="0070C0"/>
                </a:solidFill>
              </a:rPr>
              <a:t>Part II. Risk Management Framework in the U.S. banks</a:t>
            </a:r>
          </a:p>
          <a:p>
            <a:pPr marL="800100" lvl="1" indent="-342900">
              <a:buFont typeface="+mj-lt"/>
              <a:buAutoNum type="alphaLcParenR"/>
            </a:pPr>
            <a:r>
              <a:rPr lang="en-US" sz="1400" dirty="0" smtClean="0">
                <a:solidFill>
                  <a:srgbClr val="0070C0"/>
                </a:solidFill>
              </a:rPr>
              <a:t>Regulatory Expectation on Risk Management under Basel </a:t>
            </a:r>
          </a:p>
          <a:p>
            <a:pPr marL="800100" lvl="1" indent="-342900">
              <a:buFont typeface="+mj-lt"/>
              <a:buAutoNum type="alphaLcParenR"/>
            </a:pPr>
            <a:r>
              <a:rPr lang="en-US" sz="1400" dirty="0" smtClean="0">
                <a:solidFill>
                  <a:srgbClr val="0070C0"/>
                </a:solidFill>
              </a:rPr>
              <a:t>Dodd-Frank Act and Its Influence on US Banks</a:t>
            </a:r>
          </a:p>
          <a:p>
            <a:pPr marL="800100" lvl="1" indent="-342900">
              <a:buFont typeface="+mj-lt"/>
              <a:buAutoNum type="alphaLcParenR"/>
            </a:pPr>
            <a:r>
              <a:rPr lang="en-US" sz="1400" dirty="0" smtClean="0">
                <a:solidFill>
                  <a:srgbClr val="0070C0"/>
                </a:solidFill>
              </a:rPr>
              <a:t>OCC Heightened Standards for Large US Banks</a:t>
            </a:r>
          </a:p>
          <a:p>
            <a:pPr marL="342900" indent="-342900">
              <a:buFont typeface="+mj-lt"/>
              <a:buAutoNum type="alphaLcParenR"/>
            </a:pPr>
            <a:endParaRPr lang="en-US" sz="1400" dirty="0">
              <a:solidFill>
                <a:schemeClr val="tx2">
                  <a:lumMod val="20000"/>
                  <a:lumOff val="80000"/>
                </a:schemeClr>
              </a:solidFill>
            </a:endParaRPr>
          </a:p>
          <a:p>
            <a:r>
              <a:rPr lang="en-US" sz="1400" b="1" dirty="0">
                <a:solidFill>
                  <a:schemeClr val="tx2">
                    <a:lumMod val="40000"/>
                    <a:lumOff val="60000"/>
                  </a:schemeClr>
                </a:solidFill>
              </a:rPr>
              <a:t>Part III. Financial Engineering in Risk Management</a:t>
            </a:r>
          </a:p>
          <a:p>
            <a:pPr marL="800100" lvl="1" indent="-342900">
              <a:buFont typeface="+mj-lt"/>
              <a:buAutoNum type="alphaLcParenR"/>
            </a:pPr>
            <a:r>
              <a:rPr lang="en-US" sz="1400" dirty="0">
                <a:solidFill>
                  <a:schemeClr val="tx2">
                    <a:lumMod val="40000"/>
                    <a:lumOff val="60000"/>
                  </a:schemeClr>
                </a:solidFill>
              </a:rPr>
              <a:t>Quantitative Risk Analysis – Basic Settings </a:t>
            </a:r>
          </a:p>
          <a:p>
            <a:pPr marL="800100" lvl="1" indent="-342900">
              <a:buFont typeface="+mj-lt"/>
              <a:buAutoNum type="alphaLcParenR"/>
            </a:pPr>
            <a:r>
              <a:rPr lang="en-US" sz="1400" dirty="0">
                <a:solidFill>
                  <a:schemeClr val="tx2">
                    <a:lumMod val="40000"/>
                    <a:lumOff val="60000"/>
                  </a:schemeClr>
                </a:solidFill>
              </a:rPr>
              <a:t>Quantitative Risk Analysis – Risk Decomposition</a:t>
            </a:r>
          </a:p>
          <a:p>
            <a:pPr marL="800100" lvl="1" indent="-342900">
              <a:buFont typeface="+mj-lt"/>
              <a:buAutoNum type="alphaLcParenR"/>
            </a:pPr>
            <a:r>
              <a:rPr lang="en-US" sz="1400" dirty="0">
                <a:solidFill>
                  <a:schemeClr val="tx2">
                    <a:lumMod val="40000"/>
                    <a:lumOff val="60000"/>
                  </a:schemeClr>
                </a:solidFill>
              </a:rPr>
              <a:t>Quantitative Risk Analysis – Capital to Capture Tail Risks   </a:t>
            </a:r>
          </a:p>
          <a:p>
            <a:pPr marL="342900" indent="-342900">
              <a:buFont typeface="+mj-lt"/>
              <a:buAutoNum type="alphaLcParenR"/>
            </a:pPr>
            <a:endParaRPr lang="en-US" sz="1400" dirty="0" smtClean="0">
              <a:solidFill>
                <a:srgbClr val="0070C0"/>
              </a:solidFill>
            </a:endParaRPr>
          </a:p>
        </p:txBody>
      </p:sp>
    </p:spTree>
    <p:extLst>
      <p:ext uri="{BB962C8B-B14F-4D97-AF65-F5344CB8AC3E}">
        <p14:creationId xmlns:p14="http://schemas.microsoft.com/office/powerpoint/2010/main" val="122627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Regulatory Expectation on Risk Management Under Basel</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19</a:t>
            </a:fld>
            <a:endParaRPr lang="en-US" altLang="en-US" dirty="0">
              <a:solidFill>
                <a:srgbClr val="000000"/>
              </a:solidFill>
            </a:endParaRPr>
          </a:p>
        </p:txBody>
      </p:sp>
      <p:sp>
        <p:nvSpPr>
          <p:cNvPr id="12" name="TextBox 11"/>
          <p:cNvSpPr txBox="1"/>
          <p:nvPr/>
        </p:nvSpPr>
        <p:spPr>
          <a:xfrm>
            <a:off x="359391" y="1105033"/>
            <a:ext cx="11221535" cy="4170372"/>
          </a:xfrm>
          <a:prstGeom prst="rect">
            <a:avLst/>
          </a:prstGeom>
          <a:noFill/>
        </p:spPr>
        <p:txBody>
          <a:bodyPr wrap="square" rtlCol="0">
            <a:spAutoFit/>
          </a:bodyPr>
          <a:lstStyle/>
          <a:p>
            <a:pPr>
              <a:spcBef>
                <a:spcPts val="600"/>
              </a:spcBef>
              <a:spcAft>
                <a:spcPts val="600"/>
              </a:spcAft>
            </a:pPr>
            <a:endParaRPr lang="en-US" sz="1600" b="1" dirty="0" smtClean="0">
              <a:solidFill>
                <a:srgbClr val="0070C0"/>
              </a:solidFill>
            </a:endParaRPr>
          </a:p>
          <a:p>
            <a:pPr>
              <a:spcBef>
                <a:spcPts val="600"/>
              </a:spcBef>
              <a:spcAft>
                <a:spcPts val="600"/>
              </a:spcAft>
            </a:pPr>
            <a:r>
              <a:rPr lang="en-US" sz="1600" b="1" dirty="0" smtClean="0">
                <a:solidFill>
                  <a:srgbClr val="0070C0"/>
                </a:solidFill>
              </a:rPr>
              <a:t>Basel Requirements on Risk Management:</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Although the risk management practice has long been adopted by the banking industry, especially in the areas of credit and trading risks, it was not set up with a rigorous framework until the establishment of the Basel II Accord. The Supervisory Review, - the second of the Basel II’s three foundational pillars, states in its foremost principle that:</a:t>
            </a:r>
          </a:p>
          <a:p>
            <a:pPr marL="742950" lvl="1" indent="-285750">
              <a:spcBef>
                <a:spcPts val="600"/>
              </a:spcBef>
              <a:spcAft>
                <a:spcPts val="600"/>
              </a:spcAft>
              <a:buFont typeface="Wingdings" panose="05000000000000000000" pitchFamily="2" charset="2"/>
              <a:buChar char="§"/>
            </a:pPr>
            <a:r>
              <a:rPr lang="en-US" sz="1400" dirty="0" smtClean="0">
                <a:solidFill>
                  <a:srgbClr val="0070C0"/>
                </a:solidFill>
              </a:rPr>
              <a:t>“A </a:t>
            </a:r>
            <a:r>
              <a:rPr lang="en-US" sz="1400" dirty="0">
                <a:solidFill>
                  <a:srgbClr val="0070C0"/>
                </a:solidFill>
              </a:rPr>
              <a:t>sound risk management process is the foundation for an effective assessment </a:t>
            </a:r>
            <a:r>
              <a:rPr lang="en-US" sz="1400" dirty="0" smtClean="0">
                <a:solidFill>
                  <a:srgbClr val="0070C0"/>
                </a:solidFill>
              </a:rPr>
              <a:t>of the </a:t>
            </a:r>
            <a:r>
              <a:rPr lang="en-US" sz="1400" dirty="0">
                <a:solidFill>
                  <a:srgbClr val="0070C0"/>
                </a:solidFill>
              </a:rPr>
              <a:t>adequacy of a bank’s capital </a:t>
            </a:r>
            <a:r>
              <a:rPr lang="en-US" sz="1400" dirty="0" smtClean="0">
                <a:solidFill>
                  <a:srgbClr val="0070C0"/>
                </a:solidFill>
              </a:rPr>
              <a:t>position...”</a:t>
            </a:r>
          </a:p>
          <a:p>
            <a:pPr marL="742950" lvl="1" indent="-285750">
              <a:spcBef>
                <a:spcPts val="600"/>
              </a:spcBef>
              <a:spcAft>
                <a:spcPts val="600"/>
              </a:spcAft>
              <a:buFont typeface="Wingdings" panose="05000000000000000000" pitchFamily="2" charset="2"/>
              <a:buChar char="§"/>
            </a:pPr>
            <a:r>
              <a:rPr lang="en-US" sz="1400" dirty="0" smtClean="0">
                <a:solidFill>
                  <a:srgbClr val="0070C0"/>
                </a:solidFill>
              </a:rPr>
              <a:t>“The </a:t>
            </a:r>
            <a:r>
              <a:rPr lang="en-US" sz="1400" dirty="0">
                <a:solidFill>
                  <a:srgbClr val="0070C0"/>
                </a:solidFill>
              </a:rPr>
              <a:t>bank’s board of directors has responsibility for setting the bank’s tolerance </a:t>
            </a:r>
            <a:r>
              <a:rPr lang="en-US" sz="1400" dirty="0" smtClean="0">
                <a:solidFill>
                  <a:srgbClr val="0070C0"/>
                </a:solidFill>
              </a:rPr>
              <a:t>for risks</a:t>
            </a:r>
            <a:r>
              <a:rPr lang="en-US" sz="1400" dirty="0">
                <a:solidFill>
                  <a:srgbClr val="0070C0"/>
                </a:solidFill>
              </a:rPr>
              <a:t>. It should also ensure that management establishes a framework for assessing </a:t>
            </a:r>
            <a:r>
              <a:rPr lang="en-US" sz="1400" dirty="0" smtClean="0">
                <a:solidFill>
                  <a:srgbClr val="0070C0"/>
                </a:solidFill>
              </a:rPr>
              <a:t>the various </a:t>
            </a:r>
            <a:r>
              <a:rPr lang="en-US" sz="1400" dirty="0">
                <a:solidFill>
                  <a:srgbClr val="0070C0"/>
                </a:solidFill>
              </a:rPr>
              <a:t>risks, develops a system to relate risk to the bank’s capital level, and establishes </a:t>
            </a:r>
            <a:r>
              <a:rPr lang="en-US" sz="1400" dirty="0" smtClean="0">
                <a:solidFill>
                  <a:srgbClr val="0070C0"/>
                </a:solidFill>
              </a:rPr>
              <a:t>a method </a:t>
            </a:r>
            <a:r>
              <a:rPr lang="en-US" sz="1400" dirty="0">
                <a:solidFill>
                  <a:srgbClr val="0070C0"/>
                </a:solidFill>
              </a:rPr>
              <a:t>for monitoring compliance with internal </a:t>
            </a:r>
            <a:r>
              <a:rPr lang="en-US" sz="1400" dirty="0" smtClean="0">
                <a:solidFill>
                  <a:srgbClr val="0070C0"/>
                </a:solidFill>
              </a:rPr>
              <a:t>policies…” </a:t>
            </a:r>
          </a:p>
          <a:p>
            <a:pPr marL="742950" lvl="1" indent="-285750">
              <a:spcBef>
                <a:spcPts val="600"/>
              </a:spcBef>
              <a:spcAft>
                <a:spcPts val="600"/>
              </a:spcAft>
              <a:buFont typeface="Wingdings" panose="05000000000000000000" pitchFamily="2" charset="2"/>
              <a:buChar char="§"/>
            </a:pPr>
            <a:r>
              <a:rPr lang="en-US" sz="1400" dirty="0" smtClean="0">
                <a:solidFill>
                  <a:srgbClr val="0070C0"/>
                </a:solidFill>
              </a:rPr>
              <a:t>Risk Management is viewed as Capital Management!</a:t>
            </a:r>
          </a:p>
          <a:p>
            <a:pPr marL="742950" lvl="1" indent="-285750">
              <a:spcBef>
                <a:spcPts val="600"/>
              </a:spcBef>
              <a:spcAft>
                <a:spcPts val="600"/>
              </a:spcAft>
              <a:buFont typeface="Wingdings" panose="05000000000000000000" pitchFamily="2" charset="2"/>
              <a:buChar char="§"/>
            </a:pPr>
            <a:r>
              <a:rPr lang="en-US" sz="1400" dirty="0" smtClean="0">
                <a:solidFill>
                  <a:srgbClr val="0070C0"/>
                </a:solidFill>
              </a:rPr>
              <a:t>The oversight responsibility of the Board sets the stature of risk management in a banking institution.</a:t>
            </a:r>
          </a:p>
          <a:p>
            <a:endParaRPr lang="en-US" sz="1400" dirty="0" smtClean="0">
              <a:solidFill>
                <a:srgbClr val="0070C0"/>
              </a:solidFill>
            </a:endParaRPr>
          </a:p>
          <a:p>
            <a:endParaRPr lang="en-US" sz="1400" dirty="0">
              <a:solidFill>
                <a:srgbClr val="0070C0"/>
              </a:solidFill>
            </a:endParaRPr>
          </a:p>
        </p:txBody>
      </p:sp>
    </p:spTree>
    <p:extLst>
      <p:ext uri="{BB962C8B-B14F-4D97-AF65-F5344CB8AC3E}">
        <p14:creationId xmlns:p14="http://schemas.microsoft.com/office/powerpoint/2010/main" val="410427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Content</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a:t>
            </a:fld>
            <a:endParaRPr lang="en-US" altLang="en-US" dirty="0">
              <a:solidFill>
                <a:srgbClr val="000000"/>
              </a:solidFill>
            </a:endParaRPr>
          </a:p>
        </p:txBody>
      </p:sp>
      <p:sp>
        <p:nvSpPr>
          <p:cNvPr id="12" name="TextBox 11"/>
          <p:cNvSpPr txBox="1"/>
          <p:nvPr/>
        </p:nvSpPr>
        <p:spPr>
          <a:xfrm>
            <a:off x="306125" y="986879"/>
            <a:ext cx="11221535" cy="530914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b="1" dirty="0" smtClean="0">
              <a:solidFill>
                <a:srgbClr val="0070C0"/>
              </a:solidFill>
            </a:endParaRPr>
          </a:p>
          <a:p>
            <a:r>
              <a:rPr lang="en-US" sz="1600" b="1" dirty="0" smtClean="0">
                <a:solidFill>
                  <a:srgbClr val="0070C0"/>
                </a:solidFill>
              </a:rPr>
              <a:t>Review of Risk Management Practice in Banking Industry </a:t>
            </a:r>
          </a:p>
          <a:p>
            <a:endParaRPr lang="en-US" sz="1600" b="1" dirty="0" smtClean="0">
              <a:solidFill>
                <a:srgbClr val="0070C0"/>
              </a:solidFill>
            </a:endParaRPr>
          </a:p>
          <a:p>
            <a:r>
              <a:rPr lang="en-US" sz="1400" b="1" dirty="0" smtClean="0">
                <a:solidFill>
                  <a:srgbClr val="0070C0"/>
                </a:solidFill>
              </a:rPr>
              <a:t>Part I. Why Risk Management?</a:t>
            </a:r>
          </a:p>
          <a:p>
            <a:pPr marL="800100" lvl="1" indent="-342900">
              <a:buFont typeface="+mj-lt"/>
              <a:buAutoNum type="alphaLcParenR"/>
            </a:pPr>
            <a:r>
              <a:rPr lang="en-US" sz="1400" dirty="0" smtClean="0">
                <a:solidFill>
                  <a:srgbClr val="0070C0"/>
                </a:solidFill>
              </a:rPr>
              <a:t>Financial Crisis and Banking Regulations</a:t>
            </a:r>
          </a:p>
          <a:p>
            <a:pPr marL="800100" lvl="1" indent="-342900">
              <a:buFont typeface="+mj-lt"/>
              <a:buAutoNum type="alphaLcParenR"/>
            </a:pPr>
            <a:r>
              <a:rPr lang="en-US" sz="1400" dirty="0" smtClean="0">
                <a:solidFill>
                  <a:srgbClr val="0070C0"/>
                </a:solidFill>
              </a:rPr>
              <a:t>What Lessons Have We Learned From These Crises?</a:t>
            </a:r>
          </a:p>
          <a:p>
            <a:pPr marL="800100" lvl="1" indent="-342900">
              <a:buFont typeface="+mj-lt"/>
              <a:buAutoNum type="alphaLcParenR"/>
            </a:pPr>
            <a:r>
              <a:rPr lang="en-US" sz="1400" dirty="0" smtClean="0">
                <a:solidFill>
                  <a:srgbClr val="0070C0"/>
                </a:solidFill>
              </a:rPr>
              <a:t>Evolution of Basel Accords: Basel I, II, II.5, III, and Upcoming</a:t>
            </a:r>
          </a:p>
          <a:p>
            <a:pPr marL="800100" lvl="1" indent="-342900">
              <a:buFont typeface="+mj-lt"/>
              <a:buAutoNum type="alphaLcParenR"/>
            </a:pPr>
            <a:endParaRPr lang="en-US" sz="800" dirty="0" smtClean="0">
              <a:solidFill>
                <a:srgbClr val="0070C0"/>
              </a:solidFill>
            </a:endParaRPr>
          </a:p>
          <a:p>
            <a:r>
              <a:rPr lang="en-US" sz="1400" b="1" dirty="0" smtClean="0">
                <a:solidFill>
                  <a:srgbClr val="0070C0"/>
                </a:solidFill>
              </a:rPr>
              <a:t>Part II. Risk Management Framework in U.S. Banks</a:t>
            </a:r>
          </a:p>
          <a:p>
            <a:pPr marL="800100" lvl="1" indent="-342900">
              <a:buFont typeface="+mj-lt"/>
              <a:buAutoNum type="alphaLcParenR"/>
            </a:pPr>
            <a:r>
              <a:rPr lang="en-US" sz="1400" dirty="0" smtClean="0">
                <a:solidFill>
                  <a:srgbClr val="0070C0"/>
                </a:solidFill>
              </a:rPr>
              <a:t>Regulatory Expectation on Risk Management under Basel </a:t>
            </a:r>
          </a:p>
          <a:p>
            <a:pPr marL="800100" lvl="1" indent="-342900">
              <a:buFont typeface="+mj-lt"/>
              <a:buAutoNum type="alphaLcParenR"/>
            </a:pPr>
            <a:r>
              <a:rPr lang="en-US" sz="1400" dirty="0" smtClean="0">
                <a:solidFill>
                  <a:srgbClr val="0070C0"/>
                </a:solidFill>
              </a:rPr>
              <a:t>Dodd-Frank Act and Its Influence on US Banks</a:t>
            </a:r>
          </a:p>
          <a:p>
            <a:pPr marL="800100" lvl="1" indent="-342900">
              <a:buFont typeface="+mj-lt"/>
              <a:buAutoNum type="alphaLcParenR"/>
            </a:pPr>
            <a:r>
              <a:rPr lang="en-US" sz="1400" dirty="0" smtClean="0">
                <a:solidFill>
                  <a:srgbClr val="0070C0"/>
                </a:solidFill>
              </a:rPr>
              <a:t>OCC Heightened Standards for Large US Banks</a:t>
            </a:r>
          </a:p>
          <a:p>
            <a:pPr marL="342900" indent="-342900">
              <a:buFont typeface="+mj-lt"/>
              <a:buAutoNum type="alphaLcParenR"/>
            </a:pPr>
            <a:endParaRPr lang="en-US" sz="1400" dirty="0" smtClean="0">
              <a:solidFill>
                <a:srgbClr val="0070C0"/>
              </a:solidFill>
            </a:endParaRPr>
          </a:p>
          <a:p>
            <a:r>
              <a:rPr lang="en-US" sz="1400" b="1" dirty="0">
                <a:solidFill>
                  <a:srgbClr val="0070C0"/>
                </a:solidFill>
              </a:rPr>
              <a:t>Part III. Financial Engineering in Risk Management</a:t>
            </a:r>
          </a:p>
          <a:p>
            <a:pPr marL="800100" lvl="1" indent="-342900">
              <a:buFont typeface="+mj-lt"/>
              <a:buAutoNum type="alphaLcParenR"/>
            </a:pPr>
            <a:r>
              <a:rPr lang="en-US" sz="1400" dirty="0">
                <a:solidFill>
                  <a:srgbClr val="0070C0"/>
                </a:solidFill>
              </a:rPr>
              <a:t>Quantitative Risk Analysis – Basic Settings </a:t>
            </a:r>
          </a:p>
          <a:p>
            <a:pPr marL="800100" lvl="1" indent="-342900">
              <a:buFont typeface="+mj-lt"/>
              <a:buAutoNum type="alphaLcParenR"/>
            </a:pPr>
            <a:r>
              <a:rPr lang="en-US" sz="1400" dirty="0">
                <a:solidFill>
                  <a:srgbClr val="0070C0"/>
                </a:solidFill>
              </a:rPr>
              <a:t>Quantitative Risk Analysis – Risk Decomposition</a:t>
            </a:r>
          </a:p>
          <a:p>
            <a:pPr marL="800100" lvl="1" indent="-342900">
              <a:buFont typeface="+mj-lt"/>
              <a:buAutoNum type="alphaLcParenR"/>
            </a:pPr>
            <a:r>
              <a:rPr lang="en-US" sz="1400" dirty="0">
                <a:solidFill>
                  <a:srgbClr val="0070C0"/>
                </a:solidFill>
              </a:rPr>
              <a:t>Quantitative Risk Analysis – Capital to Capture Tail Risks   </a:t>
            </a:r>
            <a:endParaRPr lang="en-US" sz="1400" dirty="0" smtClean="0">
              <a:solidFill>
                <a:srgbClr val="0070C0"/>
              </a:solidFill>
            </a:endParaRPr>
          </a:p>
          <a:p>
            <a:pPr marL="800100" lvl="1" indent="-342900">
              <a:buFont typeface="+mj-lt"/>
              <a:buAutoNum type="alphaLcParenR"/>
            </a:pPr>
            <a:endParaRPr lang="en-US" sz="1400" dirty="0">
              <a:solidFill>
                <a:srgbClr val="0070C0"/>
              </a:solidFill>
            </a:endParaRPr>
          </a:p>
          <a:p>
            <a:r>
              <a:rPr lang="en-US" sz="1400" b="1" dirty="0" smtClean="0">
                <a:solidFill>
                  <a:srgbClr val="0070C0"/>
                </a:solidFill>
              </a:rPr>
              <a:t>Appendix:</a:t>
            </a:r>
          </a:p>
          <a:p>
            <a:pPr marL="800100" lvl="1" indent="-342900">
              <a:buFont typeface="+mj-lt"/>
              <a:buAutoNum type="alphaLcParenR"/>
            </a:pPr>
            <a:r>
              <a:rPr lang="en-US" sz="1400" dirty="0" smtClean="0">
                <a:solidFill>
                  <a:srgbClr val="0070C0"/>
                </a:solidFill>
              </a:rPr>
              <a:t>Homework set (spreadsheet)</a:t>
            </a:r>
          </a:p>
          <a:p>
            <a:pPr marL="800100" lvl="1" indent="-342900">
              <a:buFont typeface="+mj-lt"/>
              <a:buAutoNum type="alphaLcParenR"/>
            </a:pPr>
            <a:r>
              <a:rPr lang="en-US" sz="1400" dirty="0" smtClean="0">
                <a:solidFill>
                  <a:srgbClr val="0070C0"/>
                </a:solidFill>
              </a:rPr>
              <a:t>Reading materials for Basel Capital Rules </a:t>
            </a:r>
            <a:endParaRPr lang="en-US" sz="1400" dirty="0">
              <a:solidFill>
                <a:srgbClr val="0070C0"/>
              </a:solidFill>
            </a:endParaRPr>
          </a:p>
          <a:p>
            <a:pPr lvl="1"/>
            <a:endParaRPr lang="en-US" sz="1400" dirty="0" smtClean="0">
              <a:solidFill>
                <a:srgbClr val="0070C0"/>
              </a:solidFill>
            </a:endParaRPr>
          </a:p>
          <a:p>
            <a:pPr lvl="1"/>
            <a:endParaRPr lang="en-US" sz="1400" dirty="0" smtClean="0">
              <a:solidFill>
                <a:srgbClr val="0070C0"/>
              </a:solidFill>
            </a:endParaRPr>
          </a:p>
          <a:p>
            <a:pPr marL="342900" indent="-342900">
              <a:buFont typeface="+mj-lt"/>
              <a:buAutoNum type="alphaLcParenR"/>
            </a:pPr>
            <a:endParaRPr lang="en-US" sz="1400" dirty="0" smtClean="0">
              <a:solidFill>
                <a:srgbClr val="0070C0"/>
              </a:solidFill>
            </a:endParaRPr>
          </a:p>
        </p:txBody>
      </p:sp>
    </p:spTree>
    <p:extLst>
      <p:ext uri="{BB962C8B-B14F-4D97-AF65-F5344CB8AC3E}">
        <p14:creationId xmlns:p14="http://schemas.microsoft.com/office/powerpoint/2010/main" val="94604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Expansion of Risk Coverage under Basel Capital Standards </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20</a:t>
            </a:fld>
            <a:endParaRPr lang="en-US" altLang="en-US" dirty="0">
              <a:solidFill>
                <a:srgbClr val="000000"/>
              </a:solidFill>
            </a:endParaRPr>
          </a:p>
        </p:txBody>
      </p:sp>
      <p:sp>
        <p:nvSpPr>
          <p:cNvPr id="12" name="TextBox 11"/>
          <p:cNvSpPr txBox="1"/>
          <p:nvPr/>
        </p:nvSpPr>
        <p:spPr>
          <a:xfrm>
            <a:off x="359391" y="1105033"/>
            <a:ext cx="11221535" cy="5216813"/>
          </a:xfrm>
          <a:prstGeom prst="rect">
            <a:avLst/>
          </a:prstGeom>
          <a:noFill/>
        </p:spPr>
        <p:txBody>
          <a:bodyPr wrap="square" rtlCol="0">
            <a:spAutoFit/>
          </a:bodyPr>
          <a:lstStyle/>
          <a:p>
            <a:pPr>
              <a:spcBef>
                <a:spcPts val="600"/>
              </a:spcBef>
              <a:spcAft>
                <a:spcPts val="600"/>
              </a:spcAft>
            </a:pPr>
            <a:endParaRPr lang="en-US" sz="800" b="1" dirty="0" smtClean="0">
              <a:solidFill>
                <a:srgbClr val="0070C0"/>
              </a:solidFill>
            </a:endParaRPr>
          </a:p>
          <a:p>
            <a:pPr>
              <a:spcBef>
                <a:spcPts val="600"/>
              </a:spcBef>
              <a:spcAft>
                <a:spcPts val="600"/>
              </a:spcAft>
            </a:pPr>
            <a:r>
              <a:rPr lang="en-US" sz="1600" b="1" dirty="0" smtClean="0">
                <a:solidFill>
                  <a:srgbClr val="0070C0"/>
                </a:solidFill>
              </a:rPr>
              <a:t>Basel III Expansion on Risk Coverage under Capital Standards</a:t>
            </a:r>
          </a:p>
          <a:p>
            <a:endParaRPr lang="en-US" sz="800"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Basel III introduced a requirement on Leverage Ratio as part of capital management</a:t>
            </a:r>
          </a:p>
          <a:p>
            <a:pPr lvl="1"/>
            <a:endParaRPr lang="en-US" sz="800" dirty="0" smtClean="0">
              <a:solidFill>
                <a:srgbClr val="0070C0"/>
              </a:solidFill>
            </a:endParaRPr>
          </a:p>
          <a:p>
            <a:pPr lvl="1"/>
            <a:r>
              <a:rPr lang="en-US" sz="1400" dirty="0" smtClean="0">
                <a:solidFill>
                  <a:srgbClr val="0070C0"/>
                </a:solidFill>
              </a:rPr>
              <a:t>“One </a:t>
            </a:r>
            <a:r>
              <a:rPr lang="en-US" sz="1400" dirty="0">
                <a:solidFill>
                  <a:srgbClr val="0070C0"/>
                </a:solidFill>
              </a:rPr>
              <a:t>of the main reasons the economic and financial </a:t>
            </a:r>
            <a:r>
              <a:rPr lang="en-US" sz="1400" dirty="0" smtClean="0">
                <a:solidFill>
                  <a:srgbClr val="0070C0"/>
                </a:solidFill>
              </a:rPr>
              <a:t>crisis became </a:t>
            </a:r>
            <a:r>
              <a:rPr lang="en-US" sz="1400" dirty="0">
                <a:solidFill>
                  <a:srgbClr val="0070C0"/>
                </a:solidFill>
              </a:rPr>
              <a:t>so severe was that the banking sectors of many countries had built up excessive </a:t>
            </a:r>
            <a:r>
              <a:rPr lang="en-US" sz="1400" dirty="0" smtClean="0">
                <a:solidFill>
                  <a:srgbClr val="0070C0"/>
                </a:solidFill>
              </a:rPr>
              <a:t>on- and</a:t>
            </a:r>
            <a:r>
              <a:rPr lang="en-US" sz="1400" dirty="0">
                <a:solidFill>
                  <a:srgbClr val="0070C0"/>
                </a:solidFill>
              </a:rPr>
              <a:t> </a:t>
            </a:r>
            <a:r>
              <a:rPr lang="en-US" sz="1400" dirty="0" smtClean="0">
                <a:solidFill>
                  <a:srgbClr val="0070C0"/>
                </a:solidFill>
              </a:rPr>
              <a:t>off-balance </a:t>
            </a:r>
            <a:r>
              <a:rPr lang="en-US" sz="1400" dirty="0">
                <a:solidFill>
                  <a:srgbClr val="0070C0"/>
                </a:solidFill>
              </a:rPr>
              <a:t>sheet </a:t>
            </a:r>
            <a:r>
              <a:rPr lang="en-US" sz="1400" dirty="0" smtClean="0">
                <a:solidFill>
                  <a:srgbClr val="0070C0"/>
                </a:solidFill>
              </a:rPr>
              <a:t>leverage… </a:t>
            </a:r>
            <a:r>
              <a:rPr lang="en-US" sz="1400" dirty="0">
                <a:solidFill>
                  <a:srgbClr val="0070C0"/>
                </a:solidFill>
              </a:rPr>
              <a:t>The banking system came under severe stress, </a:t>
            </a:r>
            <a:r>
              <a:rPr lang="en-US" sz="1400" dirty="0" smtClean="0">
                <a:solidFill>
                  <a:srgbClr val="0070C0"/>
                </a:solidFill>
              </a:rPr>
              <a:t>which necessitated </a:t>
            </a:r>
            <a:r>
              <a:rPr lang="en-US" sz="1400" dirty="0">
                <a:solidFill>
                  <a:srgbClr val="0070C0"/>
                </a:solidFill>
              </a:rPr>
              <a:t>central </a:t>
            </a:r>
            <a:r>
              <a:rPr lang="en-US" sz="1400" dirty="0" smtClean="0">
                <a:solidFill>
                  <a:srgbClr val="0070C0"/>
                </a:solidFill>
              </a:rPr>
              <a:t>banks’ actions </a:t>
            </a:r>
            <a:r>
              <a:rPr lang="en-US" sz="1400" dirty="0">
                <a:solidFill>
                  <a:srgbClr val="0070C0"/>
                </a:solidFill>
              </a:rPr>
              <a:t>to support both the functioning of money markets and, </a:t>
            </a:r>
            <a:r>
              <a:rPr lang="en-US" sz="1400" dirty="0" smtClean="0">
                <a:solidFill>
                  <a:srgbClr val="0070C0"/>
                </a:solidFill>
              </a:rPr>
              <a:t>in some </a:t>
            </a:r>
            <a:r>
              <a:rPr lang="en-US" sz="1400" dirty="0">
                <a:solidFill>
                  <a:srgbClr val="0070C0"/>
                </a:solidFill>
              </a:rPr>
              <a:t>cases, individual </a:t>
            </a:r>
            <a:r>
              <a:rPr lang="en-US" sz="1400" dirty="0" smtClean="0">
                <a:solidFill>
                  <a:srgbClr val="0070C0"/>
                </a:solidFill>
              </a:rPr>
              <a:t>institutions.”</a:t>
            </a:r>
          </a:p>
          <a:p>
            <a:pPr lvl="1"/>
            <a:endParaRPr lang="en-US" sz="800" dirty="0" smtClean="0">
              <a:solidFill>
                <a:srgbClr val="0070C0"/>
              </a:solidFill>
            </a:endParaRPr>
          </a:p>
          <a:p>
            <a:pPr marL="285750" indent="-285750">
              <a:buFont typeface="Wingdings" panose="05000000000000000000" pitchFamily="2" charset="2"/>
              <a:buChar char="§"/>
            </a:pPr>
            <a:r>
              <a:rPr lang="en-US" sz="1400" b="1" dirty="0">
                <a:solidFill>
                  <a:srgbClr val="0070C0"/>
                </a:solidFill>
              </a:rPr>
              <a:t>Basel III introduced a </a:t>
            </a:r>
            <a:r>
              <a:rPr lang="en-US" sz="1400" b="1" dirty="0" smtClean="0">
                <a:solidFill>
                  <a:srgbClr val="0070C0"/>
                </a:solidFill>
              </a:rPr>
              <a:t>requirement </a:t>
            </a:r>
            <a:r>
              <a:rPr lang="en-US" sz="1400" b="1" dirty="0">
                <a:solidFill>
                  <a:srgbClr val="0070C0"/>
                </a:solidFill>
              </a:rPr>
              <a:t>on </a:t>
            </a:r>
            <a:r>
              <a:rPr lang="en-US" sz="1400" b="1" dirty="0" smtClean="0">
                <a:solidFill>
                  <a:srgbClr val="0070C0"/>
                </a:solidFill>
              </a:rPr>
              <a:t>Liquidity Ratios (LCR &amp; NSFR) as part of capital management</a:t>
            </a:r>
            <a:endParaRPr lang="en-US" sz="1400" b="1" dirty="0">
              <a:solidFill>
                <a:srgbClr val="0070C0"/>
              </a:solidFill>
            </a:endParaRPr>
          </a:p>
          <a:p>
            <a:pPr lvl="1"/>
            <a:endParaRPr lang="en-US" sz="800" dirty="0" smtClean="0">
              <a:solidFill>
                <a:srgbClr val="0070C0"/>
              </a:solidFill>
            </a:endParaRPr>
          </a:p>
          <a:p>
            <a:pPr lvl="1"/>
            <a:r>
              <a:rPr lang="en-US" sz="1400" dirty="0" smtClean="0">
                <a:solidFill>
                  <a:srgbClr val="0070C0"/>
                </a:solidFill>
              </a:rPr>
              <a:t>“At </a:t>
            </a:r>
            <a:r>
              <a:rPr lang="en-US" sz="1400" dirty="0">
                <a:solidFill>
                  <a:srgbClr val="0070C0"/>
                </a:solidFill>
              </a:rPr>
              <a:t>the same time, many banks were holding insufficient </a:t>
            </a:r>
            <a:r>
              <a:rPr lang="en-US" sz="1400" dirty="0" smtClean="0">
                <a:solidFill>
                  <a:srgbClr val="0070C0"/>
                </a:solidFill>
              </a:rPr>
              <a:t>liquidity buffers</a:t>
            </a:r>
            <a:r>
              <a:rPr lang="en-US" sz="1400" dirty="0">
                <a:solidFill>
                  <a:srgbClr val="0070C0"/>
                </a:solidFill>
              </a:rPr>
              <a:t>. The banking system therefore was not able to absorb the resulting systemic </a:t>
            </a:r>
            <a:r>
              <a:rPr lang="en-US" sz="1400" dirty="0" smtClean="0">
                <a:solidFill>
                  <a:srgbClr val="0070C0"/>
                </a:solidFill>
              </a:rPr>
              <a:t>trading and </a:t>
            </a:r>
            <a:r>
              <a:rPr lang="en-US" sz="1400" dirty="0">
                <a:solidFill>
                  <a:srgbClr val="0070C0"/>
                </a:solidFill>
              </a:rPr>
              <a:t>credit losses nor could it cope with the </a:t>
            </a:r>
            <a:r>
              <a:rPr lang="en-US" sz="1400" dirty="0" smtClean="0">
                <a:solidFill>
                  <a:srgbClr val="0070C0"/>
                </a:solidFill>
              </a:rPr>
              <a:t>re-intermediation </a:t>
            </a:r>
            <a:r>
              <a:rPr lang="en-US" sz="1400" dirty="0">
                <a:solidFill>
                  <a:srgbClr val="0070C0"/>
                </a:solidFill>
              </a:rPr>
              <a:t>of large off-balance </a:t>
            </a:r>
            <a:r>
              <a:rPr lang="en-US" sz="1400" dirty="0" smtClean="0">
                <a:solidFill>
                  <a:srgbClr val="0070C0"/>
                </a:solidFill>
              </a:rPr>
              <a:t>sheet exposures </a:t>
            </a:r>
            <a:r>
              <a:rPr lang="en-US" sz="1400" dirty="0">
                <a:solidFill>
                  <a:srgbClr val="0070C0"/>
                </a:solidFill>
              </a:rPr>
              <a:t>that had built up in the shadow banking </a:t>
            </a:r>
            <a:r>
              <a:rPr lang="en-US" sz="1400" dirty="0" smtClean="0">
                <a:solidFill>
                  <a:srgbClr val="0070C0"/>
                </a:solidFill>
              </a:rPr>
              <a:t>system.”</a:t>
            </a:r>
          </a:p>
          <a:p>
            <a:pPr lvl="1"/>
            <a:endParaRPr lang="en-US" sz="800" dirty="0">
              <a:solidFill>
                <a:srgbClr val="0070C0"/>
              </a:solidFill>
            </a:endParaRPr>
          </a:p>
          <a:p>
            <a:pPr marL="285750" indent="-285750">
              <a:buFont typeface="Wingdings" panose="05000000000000000000" pitchFamily="2" charset="2"/>
              <a:buChar char="§"/>
            </a:pPr>
            <a:r>
              <a:rPr lang="en-US" sz="1400" b="1" dirty="0">
                <a:solidFill>
                  <a:srgbClr val="0070C0"/>
                </a:solidFill>
              </a:rPr>
              <a:t>Basel III introduced </a:t>
            </a:r>
            <a:r>
              <a:rPr lang="en-US" sz="1400" b="1" dirty="0" smtClean="0">
                <a:solidFill>
                  <a:srgbClr val="0070C0"/>
                </a:solidFill>
              </a:rPr>
              <a:t>capital a charge on Credit Valuation Adjustment (CVA) for Counterparty Credit Risk</a:t>
            </a:r>
            <a:endParaRPr lang="en-US" sz="1400" b="1" dirty="0">
              <a:solidFill>
                <a:srgbClr val="0070C0"/>
              </a:solidFill>
            </a:endParaRPr>
          </a:p>
          <a:p>
            <a:pPr lvl="1"/>
            <a:endParaRPr lang="en-US" sz="800" dirty="0" smtClean="0">
              <a:solidFill>
                <a:srgbClr val="0070C0"/>
              </a:solidFill>
            </a:endParaRPr>
          </a:p>
          <a:p>
            <a:pPr lvl="1"/>
            <a:r>
              <a:rPr lang="en-US" sz="1400" dirty="0" smtClean="0">
                <a:solidFill>
                  <a:srgbClr val="0070C0"/>
                </a:solidFill>
              </a:rPr>
              <a:t>“</a:t>
            </a:r>
            <a:r>
              <a:rPr lang="en-US" sz="1400" dirty="0">
                <a:solidFill>
                  <a:srgbClr val="0070C0"/>
                </a:solidFill>
              </a:rPr>
              <a:t>Banks will be subject to a capital charge for potential mark-to-market losses (</a:t>
            </a:r>
            <a:r>
              <a:rPr lang="en-US" sz="1400" dirty="0" smtClean="0">
                <a:solidFill>
                  <a:srgbClr val="0070C0"/>
                </a:solidFill>
              </a:rPr>
              <a:t>i.e. credit </a:t>
            </a:r>
            <a:r>
              <a:rPr lang="en-US" sz="1400" dirty="0">
                <a:solidFill>
                  <a:srgbClr val="0070C0"/>
                </a:solidFill>
              </a:rPr>
              <a:t>valuation adjustment – CVA – risk) associated with a deterioration in the </a:t>
            </a:r>
            <a:r>
              <a:rPr lang="en-US" sz="1400" dirty="0" smtClean="0">
                <a:solidFill>
                  <a:srgbClr val="0070C0"/>
                </a:solidFill>
              </a:rPr>
              <a:t>credit worthiness </a:t>
            </a:r>
            <a:r>
              <a:rPr lang="en-US" sz="1400" dirty="0">
                <a:solidFill>
                  <a:srgbClr val="0070C0"/>
                </a:solidFill>
              </a:rPr>
              <a:t>of a counterparty. While the Basel II standard covers the risk of </a:t>
            </a:r>
            <a:r>
              <a:rPr lang="en-US" sz="1400" dirty="0" smtClean="0">
                <a:solidFill>
                  <a:srgbClr val="0070C0"/>
                </a:solidFill>
              </a:rPr>
              <a:t>a counterparty </a:t>
            </a:r>
            <a:r>
              <a:rPr lang="en-US" sz="1400" dirty="0">
                <a:solidFill>
                  <a:srgbClr val="0070C0"/>
                </a:solidFill>
              </a:rPr>
              <a:t>default, it does not address such CVA risk, which during the </a:t>
            </a:r>
            <a:r>
              <a:rPr lang="en-US" sz="1400" dirty="0" smtClean="0">
                <a:solidFill>
                  <a:srgbClr val="0070C0"/>
                </a:solidFill>
              </a:rPr>
              <a:t>financial crisis </a:t>
            </a:r>
            <a:r>
              <a:rPr lang="en-US" sz="1400" dirty="0">
                <a:solidFill>
                  <a:srgbClr val="0070C0"/>
                </a:solidFill>
              </a:rPr>
              <a:t>was a greater source of losses than those arising from outright </a:t>
            </a:r>
            <a:r>
              <a:rPr lang="en-US" sz="1400" dirty="0" smtClean="0">
                <a:solidFill>
                  <a:srgbClr val="0070C0"/>
                </a:solidFill>
              </a:rPr>
              <a:t>defaults. One </a:t>
            </a:r>
            <a:r>
              <a:rPr lang="en-US" sz="1400" dirty="0">
                <a:solidFill>
                  <a:srgbClr val="0070C0"/>
                </a:solidFill>
              </a:rPr>
              <a:t>of the main reasons the economic and financial crisis became so severe was that the banking sectors of many countries had built up excessive on- and off-balance sheet </a:t>
            </a:r>
            <a:r>
              <a:rPr lang="en-US" sz="1400" dirty="0" smtClean="0">
                <a:solidFill>
                  <a:srgbClr val="0070C0"/>
                </a:solidFill>
              </a:rPr>
              <a:t>leverage.”</a:t>
            </a:r>
            <a:endParaRPr lang="en-US" sz="1400" dirty="0">
              <a:solidFill>
                <a:srgbClr val="0070C0"/>
              </a:solidFill>
            </a:endParaRPr>
          </a:p>
          <a:p>
            <a:pPr lvl="1"/>
            <a:endParaRPr lang="en-US" sz="800" dirty="0">
              <a:solidFill>
                <a:srgbClr val="0070C0"/>
              </a:solidFill>
            </a:endParaRPr>
          </a:p>
          <a:p>
            <a:endParaRPr lang="en-US" sz="1400" dirty="0">
              <a:solidFill>
                <a:srgbClr val="0070C0"/>
              </a:solidFill>
            </a:endParaRPr>
          </a:p>
        </p:txBody>
      </p:sp>
    </p:spTree>
    <p:extLst>
      <p:ext uri="{BB962C8B-B14F-4D97-AF65-F5344CB8AC3E}">
        <p14:creationId xmlns:p14="http://schemas.microsoft.com/office/powerpoint/2010/main" val="1631374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Dodd-Frank Act and Its Influence on US Banks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21</a:t>
            </a:fld>
            <a:endParaRPr lang="en-US" altLang="en-US" dirty="0">
              <a:solidFill>
                <a:srgbClr val="000000"/>
              </a:solidFill>
            </a:endParaRPr>
          </a:p>
        </p:txBody>
      </p:sp>
      <p:sp>
        <p:nvSpPr>
          <p:cNvPr id="12" name="TextBox 11"/>
          <p:cNvSpPr txBox="1"/>
          <p:nvPr/>
        </p:nvSpPr>
        <p:spPr>
          <a:xfrm>
            <a:off x="359391" y="1057900"/>
            <a:ext cx="11221535" cy="5555367"/>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
            </a:pPr>
            <a:r>
              <a:rPr lang="en-US" sz="1400" dirty="0" smtClean="0">
                <a:solidFill>
                  <a:srgbClr val="0070C0"/>
                </a:solidFill>
              </a:rPr>
              <a:t>In addition to the Basel capital standards, the Dodd-Frank Wall Street and Consumer Protection Act of 2010 (DFA) brought the most significant changes to the financial regulation in the U.S. since the Great Depression. It was estimated to have a total of 390 rulemaking requirements, of which we have seen only 274 or 70.3% make it to the finalized rules as of July, 2016. Among these rules, the CCAR/DFAST and Volcker Rule are two of the most significant implementations to large banks.   </a:t>
            </a:r>
          </a:p>
          <a:p>
            <a:pPr marL="285750" indent="-285750">
              <a:buFont typeface="Wingdings" panose="05000000000000000000" pitchFamily="2" charset="2"/>
              <a:buChar char="§"/>
            </a:pPr>
            <a:r>
              <a:rPr lang="en-US" sz="1400" dirty="0" smtClean="0">
                <a:solidFill>
                  <a:srgbClr val="0070C0"/>
                </a:solidFill>
              </a:rPr>
              <a:t>CCAR and DFAST</a:t>
            </a:r>
          </a:p>
          <a:p>
            <a:pPr marL="742950" lvl="1" indent="-285750">
              <a:buFont typeface="Courier New" panose="02070309020205020404" pitchFamily="49" charset="0"/>
              <a:buChar char="o"/>
            </a:pPr>
            <a:r>
              <a:rPr lang="en-US" sz="1400" dirty="0" smtClean="0">
                <a:solidFill>
                  <a:srgbClr val="0070C0"/>
                </a:solidFill>
              </a:rPr>
              <a:t>The DFA requires an annual Comprehensive Capital Analysis and Review (CCAR) and a mid-cycle Dodd-Frank Act Stress Test (DFAST) for large US banks. The purpose is to ensure that large banks are managing and allocating </a:t>
            </a:r>
            <a:r>
              <a:rPr lang="en-US" sz="1400" dirty="0">
                <a:solidFill>
                  <a:srgbClr val="0070C0"/>
                </a:solidFill>
              </a:rPr>
              <a:t>its capital resources </a:t>
            </a:r>
            <a:r>
              <a:rPr lang="en-US" sz="1400" dirty="0" smtClean="0">
                <a:solidFill>
                  <a:srgbClr val="0070C0"/>
                </a:solidFill>
              </a:rPr>
              <a:t>to maintain health condition of their institutions and thus the stability </a:t>
            </a:r>
            <a:r>
              <a:rPr lang="en-US" sz="1400" dirty="0">
                <a:solidFill>
                  <a:srgbClr val="0070C0"/>
                </a:solidFill>
              </a:rPr>
              <a:t>and effective functioning of the U.S. </a:t>
            </a:r>
            <a:r>
              <a:rPr lang="en-US" sz="1400" dirty="0" smtClean="0">
                <a:solidFill>
                  <a:srgbClr val="0070C0"/>
                </a:solidFill>
              </a:rPr>
              <a:t>financial system. </a:t>
            </a:r>
          </a:p>
          <a:p>
            <a:pPr marL="742950" lvl="1" indent="-285750">
              <a:buFont typeface="Courier New" panose="02070309020205020404" pitchFamily="49" charset="0"/>
              <a:buChar char="o"/>
            </a:pPr>
            <a:r>
              <a:rPr lang="en-US" sz="1400" dirty="0" smtClean="0">
                <a:solidFill>
                  <a:srgbClr val="0070C0"/>
                </a:solidFill>
              </a:rPr>
              <a:t>The stress tests are run against the supervisory-prescribed as well as company-defined scenarios. They are designed to provide forward looking estimation of the </a:t>
            </a:r>
            <a:r>
              <a:rPr lang="en-US" sz="1400" dirty="0">
                <a:solidFill>
                  <a:srgbClr val="0070C0"/>
                </a:solidFill>
              </a:rPr>
              <a:t>potential </a:t>
            </a:r>
            <a:r>
              <a:rPr lang="en-US" sz="1400" dirty="0" smtClean="0">
                <a:solidFill>
                  <a:srgbClr val="0070C0"/>
                </a:solidFill>
              </a:rPr>
              <a:t>effect on </a:t>
            </a:r>
            <a:r>
              <a:rPr lang="en-US" sz="1400" dirty="0">
                <a:solidFill>
                  <a:srgbClr val="0070C0"/>
                </a:solidFill>
              </a:rPr>
              <a:t>the ability of these </a:t>
            </a:r>
            <a:r>
              <a:rPr lang="en-US" sz="1400" dirty="0" smtClean="0">
                <a:solidFill>
                  <a:srgbClr val="0070C0"/>
                </a:solidFill>
              </a:rPr>
              <a:t>large banking </a:t>
            </a:r>
            <a:r>
              <a:rPr lang="en-US" sz="1400" dirty="0">
                <a:solidFill>
                  <a:srgbClr val="0070C0"/>
                </a:solidFill>
              </a:rPr>
              <a:t>organizations </a:t>
            </a:r>
            <a:r>
              <a:rPr lang="en-US" sz="1400" dirty="0" smtClean="0">
                <a:solidFill>
                  <a:srgbClr val="0070C0"/>
                </a:solidFill>
              </a:rPr>
              <a:t>under these stressed scenarios to </a:t>
            </a:r>
            <a:r>
              <a:rPr lang="en-US" sz="1400" dirty="0">
                <a:solidFill>
                  <a:srgbClr val="0070C0"/>
                </a:solidFill>
              </a:rPr>
              <a:t>absorb </a:t>
            </a:r>
            <a:r>
              <a:rPr lang="en-US" sz="1400" dirty="0" smtClean="0">
                <a:solidFill>
                  <a:srgbClr val="0070C0"/>
                </a:solidFill>
              </a:rPr>
              <a:t>losses and continue </a:t>
            </a:r>
            <a:r>
              <a:rPr lang="en-US" sz="1400" dirty="0">
                <a:solidFill>
                  <a:srgbClr val="0070C0"/>
                </a:solidFill>
              </a:rPr>
              <a:t>to serve as credit intermediaries</a:t>
            </a:r>
            <a:r>
              <a:rPr lang="en-US" sz="1400" dirty="0" smtClean="0">
                <a:solidFill>
                  <a:srgbClr val="0070C0"/>
                </a:solidFill>
              </a:rPr>
              <a:t>.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r>
              <a:rPr lang="en-US" sz="1400" dirty="0" smtClean="0">
                <a:solidFill>
                  <a:srgbClr val="0070C0"/>
                </a:solidFill>
              </a:rPr>
              <a:t>Volcker Rule (2014)</a:t>
            </a:r>
          </a:p>
          <a:p>
            <a:pPr marL="742950" lvl="1" indent="-285750">
              <a:buFont typeface="Courier New" panose="02070309020205020404" pitchFamily="49" charset="0"/>
              <a:buChar char="o"/>
            </a:pPr>
            <a:r>
              <a:rPr lang="en-US" sz="1400" dirty="0" smtClean="0">
                <a:solidFill>
                  <a:srgbClr val="0070C0"/>
                </a:solidFill>
              </a:rPr>
              <a:t>The Volcker Rule prohibits </a:t>
            </a:r>
            <a:r>
              <a:rPr lang="en-US" sz="1400" dirty="0">
                <a:solidFill>
                  <a:srgbClr val="0070C0"/>
                </a:solidFill>
              </a:rPr>
              <a:t>banking entities from engaging in </a:t>
            </a:r>
            <a:r>
              <a:rPr lang="en-US" sz="1400" b="1" dirty="0">
                <a:solidFill>
                  <a:srgbClr val="0070C0"/>
                </a:solidFill>
              </a:rPr>
              <a:t>proprietary trading</a:t>
            </a:r>
            <a:r>
              <a:rPr lang="en-US" sz="1400" dirty="0">
                <a:solidFill>
                  <a:srgbClr val="0070C0"/>
                </a:solidFill>
              </a:rPr>
              <a:t> or acquiring or retaining an ownership interest in, or having certain relationships with, a </a:t>
            </a:r>
            <a:r>
              <a:rPr lang="en-US" sz="1400" b="1" dirty="0">
                <a:solidFill>
                  <a:srgbClr val="0070C0"/>
                </a:solidFill>
              </a:rPr>
              <a:t>covered </a:t>
            </a:r>
            <a:r>
              <a:rPr lang="en-US" sz="1400" b="1" dirty="0" smtClean="0">
                <a:solidFill>
                  <a:srgbClr val="0070C0"/>
                </a:solidFill>
              </a:rPr>
              <a:t>fund</a:t>
            </a:r>
            <a:r>
              <a:rPr lang="en-US" sz="1400" dirty="0" smtClean="0">
                <a:solidFill>
                  <a:srgbClr val="0070C0"/>
                </a:solidFill>
              </a:rPr>
              <a:t>;</a:t>
            </a:r>
          </a:p>
          <a:p>
            <a:pPr marL="742950" lvl="1" indent="-285750">
              <a:buFont typeface="Courier New" panose="02070309020205020404" pitchFamily="49" charset="0"/>
              <a:buChar char="o"/>
            </a:pPr>
            <a:r>
              <a:rPr lang="en-US" sz="1400" dirty="0" smtClean="0">
                <a:solidFill>
                  <a:srgbClr val="0070C0"/>
                </a:solidFill>
              </a:rPr>
              <a:t>However, it permits </a:t>
            </a:r>
            <a:r>
              <a:rPr lang="en-US" sz="1400" dirty="0">
                <a:solidFill>
                  <a:srgbClr val="0070C0"/>
                </a:solidFill>
              </a:rPr>
              <a:t>banking entities to continue to provide, and to manage and limit the risks associated with providing, client-oriented financial services that are critical to capital generation for businesses of all sizes, households and individuals, and that facilitate liquid markets. </a:t>
            </a:r>
            <a:endParaRPr lang="en-US" sz="1400" dirty="0" smtClean="0">
              <a:solidFill>
                <a:srgbClr val="0070C0"/>
              </a:solidFill>
            </a:endParaRPr>
          </a:p>
          <a:p>
            <a:pPr marL="742950" lvl="1" indent="-285750">
              <a:buFont typeface="Courier New" panose="02070309020205020404" pitchFamily="49" charset="0"/>
              <a:buChar char="o"/>
            </a:pPr>
            <a:endParaRPr lang="en-US" sz="1400" dirty="0">
              <a:solidFill>
                <a:srgbClr val="0070C0"/>
              </a:solidFill>
            </a:endParaRPr>
          </a:p>
          <a:p>
            <a:r>
              <a:rPr lang="en-US" sz="1400" dirty="0" smtClean="0">
                <a:solidFill>
                  <a:srgbClr val="0070C0"/>
                </a:solidFill>
              </a:rPr>
              <a:t>The DFA reform has reshaped the US banking industry. There are on-going debates about many of the rules of implementations regarding their scope and contents.  </a:t>
            </a:r>
          </a:p>
          <a:p>
            <a:pPr lvl="1"/>
            <a:endParaRPr lang="en-US" sz="1400" dirty="0" smtClean="0">
              <a:solidFill>
                <a:srgbClr val="0070C0"/>
              </a:solidFill>
            </a:endParaRPr>
          </a:p>
          <a:p>
            <a:pPr marL="742950" lvl="1" indent="-285750">
              <a:buFont typeface="Courier New" panose="02070309020205020404" pitchFamily="49" charset="0"/>
              <a:buChar char="o"/>
            </a:pPr>
            <a:endParaRPr lang="en-US" sz="1400" dirty="0">
              <a:solidFill>
                <a:srgbClr val="0070C0"/>
              </a:solidFill>
            </a:endParaRPr>
          </a:p>
        </p:txBody>
      </p:sp>
    </p:spTree>
    <p:extLst>
      <p:ext uri="{BB962C8B-B14F-4D97-AF65-F5344CB8AC3E}">
        <p14:creationId xmlns:p14="http://schemas.microsoft.com/office/powerpoint/2010/main" val="9227757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OCC Heightened Standards for Large U.S. Banks (1)</a:t>
            </a:r>
            <a:endParaRPr lang="en-US" sz="2400" dirty="0"/>
          </a:p>
        </p:txBody>
      </p:sp>
      <p:sp>
        <p:nvSpPr>
          <p:cNvPr id="4" name="Footer Placeholder 3"/>
          <p:cNvSpPr>
            <a:spLocks noGrp="1"/>
          </p:cNvSpPr>
          <p:nvPr>
            <p:ph type="ftr" sz="quarter" idx="10"/>
          </p:nvPr>
        </p:nvSpPr>
        <p:spPr/>
        <p:txBody>
          <a:bodyPr/>
          <a:lstStyle/>
          <a:p>
            <a:pPr>
              <a:defRPr/>
            </a:pPr>
            <a:r>
              <a:rPr lang="en-US" altLang="en-US" dirty="0" smtClean="0">
                <a:solidFill>
                  <a:srgbClr val="000000"/>
                </a:solidFill>
              </a:rPr>
              <a:t>* See 12 CFR part 30 for definition of the covered banks</a:t>
            </a:r>
            <a:endParaRPr lang="en-US" altLang="en-US" dirty="0">
              <a:solidFill>
                <a:srgbClr val="000000"/>
              </a:solidFill>
            </a:endParaRPr>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22</a:t>
            </a:fld>
            <a:endParaRPr lang="en-US" altLang="en-US" dirty="0">
              <a:solidFill>
                <a:srgbClr val="000000"/>
              </a:solidFill>
            </a:endParaRPr>
          </a:p>
        </p:txBody>
      </p:sp>
      <p:sp>
        <p:nvSpPr>
          <p:cNvPr id="12" name="TextBox 11"/>
          <p:cNvSpPr txBox="1"/>
          <p:nvPr/>
        </p:nvSpPr>
        <p:spPr>
          <a:xfrm>
            <a:off x="359391" y="1105033"/>
            <a:ext cx="11221535" cy="5386090"/>
          </a:xfrm>
          <a:prstGeom prst="rect">
            <a:avLst/>
          </a:prstGeom>
          <a:noFill/>
        </p:spPr>
        <p:txBody>
          <a:bodyPr wrap="square" rtlCol="0">
            <a:spAutoFit/>
          </a:bodyPr>
          <a:lstStyle/>
          <a:p>
            <a:endParaRPr lang="en-US" sz="800" dirty="0" smtClean="0">
              <a:solidFill>
                <a:srgbClr val="0070C0"/>
              </a:solidFill>
            </a:endParaRPr>
          </a:p>
          <a:p>
            <a:r>
              <a:rPr lang="en-US" sz="1600" dirty="0" smtClean="0">
                <a:solidFill>
                  <a:srgbClr val="0070C0"/>
                </a:solidFill>
              </a:rPr>
              <a:t>With the new regulatory reform under Basel III and DFA, the </a:t>
            </a:r>
            <a:r>
              <a:rPr lang="en-US" sz="1600" dirty="0">
                <a:solidFill>
                  <a:srgbClr val="0070C0"/>
                </a:solidFill>
              </a:rPr>
              <a:t>Office of the Comptroller of the Currency (OCC) </a:t>
            </a:r>
            <a:r>
              <a:rPr lang="en-US" sz="1600" dirty="0" smtClean="0">
                <a:solidFill>
                  <a:srgbClr val="0070C0"/>
                </a:solidFill>
              </a:rPr>
              <a:t>went further to publish the guidelines of </a:t>
            </a:r>
            <a:r>
              <a:rPr lang="en-US" sz="1600" dirty="0">
                <a:solidFill>
                  <a:srgbClr val="0070C0"/>
                </a:solidFill>
              </a:rPr>
              <a:t>the design and implementation of a risk governance framework </a:t>
            </a:r>
            <a:r>
              <a:rPr lang="en-US" sz="1600" dirty="0" smtClean="0">
                <a:solidFill>
                  <a:srgbClr val="0070C0"/>
                </a:solidFill>
              </a:rPr>
              <a:t>for </a:t>
            </a:r>
            <a:r>
              <a:rPr lang="en-US" sz="1600" dirty="0">
                <a:solidFill>
                  <a:srgbClr val="0070C0"/>
                </a:solidFill>
              </a:rPr>
              <a:t>large </a:t>
            </a:r>
            <a:r>
              <a:rPr lang="en-US" sz="1600" dirty="0" smtClean="0">
                <a:solidFill>
                  <a:srgbClr val="0070C0"/>
                </a:solidFill>
              </a:rPr>
              <a:t>banks*</a:t>
            </a:r>
          </a:p>
          <a:p>
            <a:endParaRPr lang="en-US" sz="800" dirty="0" smtClean="0">
              <a:solidFill>
                <a:srgbClr val="0070C0"/>
              </a:solidFill>
            </a:endParaRPr>
          </a:p>
          <a:p>
            <a:r>
              <a:rPr lang="en-US" sz="1400" b="1" u="sng" dirty="0" smtClean="0">
                <a:solidFill>
                  <a:srgbClr val="0070C0"/>
                </a:solidFill>
              </a:rPr>
              <a:t>Risk Governance Framework</a:t>
            </a:r>
          </a:p>
          <a:p>
            <a:pPr marL="285750" indent="-285750">
              <a:buFont typeface="Wingdings" panose="05000000000000000000" pitchFamily="2" charset="2"/>
              <a:buChar char="§"/>
            </a:pPr>
            <a:r>
              <a:rPr lang="en-US" sz="1400" dirty="0" smtClean="0">
                <a:solidFill>
                  <a:srgbClr val="0070C0"/>
                </a:solidFill>
              </a:rPr>
              <a:t>Covered </a:t>
            </a:r>
            <a:r>
              <a:rPr lang="en-US" sz="1400" dirty="0">
                <a:solidFill>
                  <a:srgbClr val="0070C0"/>
                </a:solidFill>
              </a:rPr>
              <a:t>banks should establish and adhere to a formal, written risk governance framework designed by independent risk management. It should include delegations of authority from the board of directors to management committees and executive officers as well as risk limits established for material activities. </a:t>
            </a:r>
            <a:endParaRPr lang="en-US" sz="1400" dirty="0" smtClean="0">
              <a:solidFill>
                <a:srgbClr val="0070C0"/>
              </a:solidFill>
            </a:endParaRPr>
          </a:p>
          <a:p>
            <a:pPr marL="285750" indent="-285750">
              <a:buFont typeface="Wingdings" panose="05000000000000000000" pitchFamily="2" charset="2"/>
              <a:buChar char="§"/>
            </a:pPr>
            <a:endParaRPr lang="en-US" sz="1400" dirty="0">
              <a:solidFill>
                <a:srgbClr val="0070C0"/>
              </a:solidFill>
            </a:endParaRPr>
          </a:p>
          <a:p>
            <a:r>
              <a:rPr lang="en-US" sz="1400" b="1" u="sng" dirty="0" smtClean="0">
                <a:solidFill>
                  <a:srgbClr val="0070C0"/>
                </a:solidFill>
              </a:rPr>
              <a:t>Three Lines of Defense</a:t>
            </a:r>
          </a:p>
          <a:p>
            <a:pPr marL="285750" indent="-285750">
              <a:buFont typeface="Wingdings" panose="05000000000000000000" pitchFamily="2" charset="2"/>
              <a:buChar char="§"/>
            </a:pPr>
            <a:r>
              <a:rPr lang="en-US" sz="1400" b="1" dirty="0" smtClean="0">
                <a:solidFill>
                  <a:srgbClr val="0070C0"/>
                </a:solidFill>
              </a:rPr>
              <a:t>Front Line Units</a:t>
            </a:r>
            <a:r>
              <a:rPr lang="en-US" sz="1400" dirty="0" smtClean="0">
                <a:solidFill>
                  <a:srgbClr val="0070C0"/>
                </a:solidFill>
              </a:rPr>
              <a:t>, </a:t>
            </a:r>
            <a:r>
              <a:rPr lang="en-US" sz="1400" i="1" dirty="0" smtClean="0">
                <a:solidFill>
                  <a:srgbClr val="0070C0"/>
                </a:solidFill>
              </a:rPr>
              <a:t>the first line of defense</a:t>
            </a:r>
            <a:r>
              <a:rPr lang="en-US" sz="1400" dirty="0" smtClean="0">
                <a:solidFill>
                  <a:srgbClr val="0070C0"/>
                </a:solidFill>
              </a:rPr>
              <a:t>, should </a:t>
            </a:r>
            <a:r>
              <a:rPr lang="en-US" sz="1400" dirty="0">
                <a:solidFill>
                  <a:srgbClr val="0070C0"/>
                </a:solidFill>
              </a:rPr>
              <a:t>take responsibility and be held accountable by the CEO and the board of directors for appropriately assessing and effectively managing all of the risks associated with their activities. </a:t>
            </a:r>
            <a:endParaRPr lang="en-US" sz="1400" dirty="0" smtClean="0">
              <a:solidFill>
                <a:srgbClr val="0070C0"/>
              </a:solidFill>
            </a:endParaRPr>
          </a:p>
          <a:p>
            <a:endParaRPr lang="en-US" sz="1400" dirty="0" smtClean="0">
              <a:solidFill>
                <a:srgbClr val="0070C0"/>
              </a:solidFill>
            </a:endParaRPr>
          </a:p>
          <a:p>
            <a:pPr marL="285750" indent="-285750">
              <a:buFont typeface="Wingdings" panose="05000000000000000000" pitchFamily="2" charset="2"/>
              <a:buChar char="§"/>
            </a:pPr>
            <a:r>
              <a:rPr lang="en-US" sz="1400" b="1" dirty="0">
                <a:solidFill>
                  <a:srgbClr val="0070C0"/>
                </a:solidFill>
              </a:rPr>
              <a:t>Independent </a:t>
            </a:r>
            <a:r>
              <a:rPr lang="en-US" sz="1400" b="1" dirty="0" smtClean="0">
                <a:solidFill>
                  <a:srgbClr val="0070C0"/>
                </a:solidFill>
              </a:rPr>
              <a:t>Risk Management</a:t>
            </a:r>
            <a:r>
              <a:rPr lang="en-US" sz="1400" dirty="0" smtClean="0">
                <a:solidFill>
                  <a:srgbClr val="0070C0"/>
                </a:solidFill>
              </a:rPr>
              <a:t>, </a:t>
            </a:r>
            <a:r>
              <a:rPr lang="en-US" sz="1400" i="1" dirty="0" smtClean="0">
                <a:solidFill>
                  <a:srgbClr val="0070C0"/>
                </a:solidFill>
              </a:rPr>
              <a:t>the second line of defense</a:t>
            </a:r>
            <a:r>
              <a:rPr lang="en-US" sz="1400" dirty="0" smtClean="0">
                <a:solidFill>
                  <a:srgbClr val="0070C0"/>
                </a:solidFill>
              </a:rPr>
              <a:t>, should </a:t>
            </a:r>
            <a:r>
              <a:rPr lang="en-US" sz="1400" dirty="0">
                <a:solidFill>
                  <a:srgbClr val="0070C0"/>
                </a:solidFill>
              </a:rPr>
              <a:t>oversee the covered bank’s risk-taking activities and assess risks and issues independent of the front line </a:t>
            </a:r>
            <a:r>
              <a:rPr lang="en-US" sz="1400" dirty="0" smtClean="0">
                <a:solidFill>
                  <a:srgbClr val="0070C0"/>
                </a:solidFill>
              </a:rPr>
              <a:t>units</a:t>
            </a:r>
            <a:r>
              <a:rPr lang="en-US" sz="1400" dirty="0" smtClean="0">
                <a:solidFill>
                  <a:srgbClr val="FF0000"/>
                </a:solidFill>
              </a:rPr>
              <a:t>.</a:t>
            </a:r>
          </a:p>
          <a:p>
            <a:endParaRPr lang="en-US" sz="1400" dirty="0">
              <a:solidFill>
                <a:srgbClr val="0070C0"/>
              </a:solidFill>
            </a:endParaRPr>
          </a:p>
          <a:p>
            <a:pPr marL="285750" indent="-285750">
              <a:buFont typeface="Wingdings" panose="05000000000000000000" pitchFamily="2" charset="2"/>
              <a:buChar char="§"/>
            </a:pPr>
            <a:r>
              <a:rPr lang="en-US" sz="1400" b="1" dirty="0">
                <a:solidFill>
                  <a:srgbClr val="0070C0"/>
                </a:solidFill>
              </a:rPr>
              <a:t>Internal </a:t>
            </a:r>
            <a:r>
              <a:rPr lang="en-US" sz="1400" b="1" dirty="0" smtClean="0">
                <a:solidFill>
                  <a:srgbClr val="0070C0"/>
                </a:solidFill>
              </a:rPr>
              <a:t>Audit</a:t>
            </a:r>
            <a:r>
              <a:rPr lang="en-US" sz="1400" dirty="0" smtClean="0">
                <a:solidFill>
                  <a:srgbClr val="0070C0"/>
                </a:solidFill>
              </a:rPr>
              <a:t>, </a:t>
            </a:r>
            <a:r>
              <a:rPr lang="en-US" sz="1400" i="1" dirty="0" smtClean="0">
                <a:solidFill>
                  <a:srgbClr val="0070C0"/>
                </a:solidFill>
              </a:rPr>
              <a:t>the third line of defense</a:t>
            </a:r>
            <a:r>
              <a:rPr lang="en-US" sz="1400" dirty="0" smtClean="0">
                <a:solidFill>
                  <a:srgbClr val="0070C0"/>
                </a:solidFill>
              </a:rPr>
              <a:t>, should </a:t>
            </a:r>
            <a:r>
              <a:rPr lang="en-US" sz="1400" dirty="0">
                <a:solidFill>
                  <a:srgbClr val="0070C0"/>
                </a:solidFill>
              </a:rPr>
              <a:t>ensure that the covered bank’s risk management framework complies with the Guidelines and is appropriate for the size, complexity, and risk profile of the covered bank. </a:t>
            </a:r>
            <a:endParaRPr lang="en-US" sz="1400" dirty="0" smtClean="0">
              <a:solidFill>
                <a:srgbClr val="0070C0"/>
              </a:solidFill>
            </a:endParaRPr>
          </a:p>
          <a:p>
            <a:pPr marL="285750" indent="-285750">
              <a:buFont typeface="Wingdings" panose="05000000000000000000" pitchFamily="2" charset="2"/>
              <a:buChar char="§"/>
            </a:pPr>
            <a:endParaRPr lang="en-US" sz="1400" dirty="0">
              <a:solidFill>
                <a:srgbClr val="0070C0"/>
              </a:solidFill>
            </a:endParaRPr>
          </a:p>
          <a:p>
            <a:r>
              <a:rPr lang="en-US" sz="1400" b="1" u="sng" dirty="0" smtClean="0">
                <a:solidFill>
                  <a:srgbClr val="0070C0"/>
                </a:solidFill>
              </a:rPr>
              <a:t>CEO and Strategic </a:t>
            </a:r>
            <a:r>
              <a:rPr lang="en-US" sz="1400" b="1" u="sng" dirty="0">
                <a:solidFill>
                  <a:srgbClr val="0070C0"/>
                </a:solidFill>
              </a:rPr>
              <a:t>Plan</a:t>
            </a:r>
            <a:r>
              <a:rPr lang="en-US" sz="1400" dirty="0">
                <a:solidFill>
                  <a:srgbClr val="0070C0"/>
                </a:solidFill>
              </a:rPr>
              <a:t> </a:t>
            </a:r>
          </a:p>
          <a:p>
            <a:pPr marL="285750" indent="-285750">
              <a:buFont typeface="Wingdings" panose="05000000000000000000" pitchFamily="2" charset="2"/>
              <a:buChar char="§"/>
            </a:pPr>
            <a:r>
              <a:rPr lang="en-US" sz="1400" dirty="0">
                <a:solidFill>
                  <a:srgbClr val="0070C0"/>
                </a:solidFill>
              </a:rPr>
              <a:t>The CEO, with input from front line units, independent risk management, and internal audit, should be responsible for the development of a written strategic plan that should cover, at a minimum, a three-year period. The board of directors should evaluate and approve the plan and monitor management’s efforts to implement the strategic plan at least annually</a:t>
            </a:r>
            <a:r>
              <a:rPr lang="en-US" sz="1400" dirty="0" smtClean="0">
                <a:solidFill>
                  <a:srgbClr val="0070C0"/>
                </a:solidFill>
              </a:rPr>
              <a:t>.</a:t>
            </a:r>
          </a:p>
        </p:txBody>
      </p:sp>
    </p:spTree>
    <p:extLst>
      <p:ext uri="{BB962C8B-B14F-4D97-AF65-F5344CB8AC3E}">
        <p14:creationId xmlns:p14="http://schemas.microsoft.com/office/powerpoint/2010/main" val="2094358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Diagram 25"/>
          <p:cNvGraphicFramePr/>
          <p:nvPr>
            <p:extLst>
              <p:ext uri="{D42A27DB-BD31-4B8C-83A1-F6EECF244321}">
                <p14:modId xmlns:p14="http://schemas.microsoft.com/office/powerpoint/2010/main" val="3170429433"/>
              </p:ext>
            </p:extLst>
          </p:nvPr>
        </p:nvGraphicFramePr>
        <p:xfrm>
          <a:off x="1495425" y="1095375"/>
          <a:ext cx="9020175" cy="5305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p:cNvSpPr/>
          <p:nvPr/>
        </p:nvSpPr>
        <p:spPr bwMode="auto">
          <a:xfrm>
            <a:off x="1676400" y="2971800"/>
            <a:ext cx="2133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cxnSp>
        <p:nvCxnSpPr>
          <p:cNvPr id="30" name="Elbow Connector 29"/>
          <p:cNvCxnSpPr/>
          <p:nvPr/>
        </p:nvCxnSpPr>
        <p:spPr bwMode="auto">
          <a:xfrm>
            <a:off x="6934200" y="1295400"/>
            <a:ext cx="3124200" cy="1066800"/>
          </a:xfrm>
          <a:prstGeom prst="bentConnector3">
            <a:avLst>
              <a:gd name="adj1" fmla="val 9887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 name="Straight Connector 2"/>
          <p:cNvCxnSpPr/>
          <p:nvPr/>
        </p:nvCxnSpPr>
        <p:spPr bwMode="auto">
          <a:xfrm>
            <a:off x="6849374" y="1391364"/>
            <a:ext cx="2255090" cy="0"/>
          </a:xfrm>
          <a:prstGeom prst="line">
            <a:avLst/>
          </a:prstGeom>
          <a:noFill/>
          <a:ln w="19050"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9104464" y="1391364"/>
            <a:ext cx="6108" cy="1170861"/>
          </a:xfrm>
          <a:prstGeom prst="line">
            <a:avLst/>
          </a:prstGeom>
          <a:noFill/>
          <a:ln w="19050"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p:nvCxnSpPr>
        <p:spPr bwMode="auto">
          <a:xfrm>
            <a:off x="6849374" y="1524000"/>
            <a:ext cx="1303308" cy="0"/>
          </a:xfrm>
          <a:prstGeom prst="line">
            <a:avLst/>
          </a:prstGeom>
          <a:noFill/>
          <a:ln w="19050"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a:off x="8152682" y="1530114"/>
            <a:ext cx="8626" cy="1032111"/>
          </a:xfrm>
          <a:prstGeom prst="line">
            <a:avLst/>
          </a:prstGeom>
          <a:noFill/>
          <a:ln w="19050" cap="flat" cmpd="sng" algn="ctr">
            <a:solidFill>
              <a:schemeClr val="tx1">
                <a:lumMod val="65000"/>
                <a:lumOff val="3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a:off x="5943600" y="1524000"/>
            <a:ext cx="76200" cy="15240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a:off x="5871174" y="1637109"/>
            <a:ext cx="0" cy="152400"/>
          </a:xfrm>
          <a:prstGeom prst="line">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p:cNvSpPr txBox="1"/>
          <p:nvPr/>
        </p:nvSpPr>
        <p:spPr>
          <a:xfrm>
            <a:off x="7786059" y="1751409"/>
            <a:ext cx="1905000" cy="276999"/>
          </a:xfrm>
          <a:prstGeom prst="rect">
            <a:avLst/>
          </a:prstGeom>
          <a:noFill/>
        </p:spPr>
        <p:txBody>
          <a:bodyPr wrap="square" rtlCol="0">
            <a:spAutoFit/>
          </a:bodyPr>
          <a:lstStyle/>
          <a:p>
            <a:r>
              <a:rPr lang="en-US" sz="1200" b="1" i="1" dirty="0">
                <a:solidFill>
                  <a:schemeClr val="accent5">
                    <a:lumMod val="50000"/>
                  </a:schemeClr>
                </a:solidFill>
              </a:rPr>
              <a:t>Unrestricted Access</a:t>
            </a:r>
          </a:p>
        </p:txBody>
      </p:sp>
      <p:sp>
        <p:nvSpPr>
          <p:cNvPr id="39" name="Rounded Rectangle 38"/>
          <p:cNvSpPr/>
          <p:nvPr/>
        </p:nvSpPr>
        <p:spPr bwMode="auto">
          <a:xfrm>
            <a:off x="1828800" y="2286000"/>
            <a:ext cx="4495800" cy="320040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40" name="Rounded Rectangle 39"/>
          <p:cNvSpPr/>
          <p:nvPr/>
        </p:nvSpPr>
        <p:spPr bwMode="auto">
          <a:xfrm>
            <a:off x="1828800" y="2438400"/>
            <a:ext cx="4495800" cy="236220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n>
                <a:solidFill>
                  <a:schemeClr val="tx1"/>
                </a:solidFill>
              </a:ln>
              <a:latin typeface="Verdana" panose="020B0604030504040204" pitchFamily="34" charset="0"/>
              <a:ea typeface="ＭＳ Ｐゴシック" panose="020B0600070205080204" pitchFamily="34" charset="-128"/>
            </a:endParaRPr>
          </a:p>
        </p:txBody>
      </p:sp>
      <p:sp>
        <p:nvSpPr>
          <p:cNvPr id="41" name="Rounded Rectangle 40"/>
          <p:cNvSpPr/>
          <p:nvPr/>
        </p:nvSpPr>
        <p:spPr bwMode="auto">
          <a:xfrm>
            <a:off x="1518969" y="2286000"/>
            <a:ext cx="4744529" cy="2605177"/>
          </a:xfrm>
          <a:prstGeom prst="roundRect">
            <a:avLst/>
          </a:prstGeom>
          <a:noFill/>
          <a:ln w="9525" cap="flat" cmpd="sng" algn="ctr">
            <a:solidFill>
              <a:schemeClr val="bg1">
                <a:lumMod val="6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42" name="Rounded Rectangle 41"/>
          <p:cNvSpPr/>
          <p:nvPr/>
        </p:nvSpPr>
        <p:spPr bwMode="auto">
          <a:xfrm>
            <a:off x="6438900" y="2286000"/>
            <a:ext cx="2120662" cy="2590800"/>
          </a:xfrm>
          <a:prstGeom prst="roundRect">
            <a:avLst/>
          </a:prstGeom>
          <a:noFill/>
          <a:ln w="9525" cap="flat" cmpd="sng" algn="ctr">
            <a:solidFill>
              <a:schemeClr val="bg1">
                <a:lumMod val="6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43" name="Rounded Rectangle 42"/>
          <p:cNvSpPr/>
          <p:nvPr/>
        </p:nvSpPr>
        <p:spPr bwMode="auto">
          <a:xfrm>
            <a:off x="8673862" y="2286000"/>
            <a:ext cx="1689338" cy="2590800"/>
          </a:xfrm>
          <a:prstGeom prst="roundRect">
            <a:avLst/>
          </a:prstGeom>
          <a:noFill/>
          <a:ln w="9525" cap="flat" cmpd="sng" algn="ctr">
            <a:solidFill>
              <a:schemeClr val="bg1">
                <a:lumMod val="65000"/>
              </a:schemeClr>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44" name="TextBox 43"/>
          <p:cNvSpPr txBox="1"/>
          <p:nvPr/>
        </p:nvSpPr>
        <p:spPr>
          <a:xfrm>
            <a:off x="3338062" y="4659335"/>
            <a:ext cx="1905000" cy="246221"/>
          </a:xfrm>
          <a:prstGeom prst="rect">
            <a:avLst/>
          </a:prstGeom>
          <a:noFill/>
        </p:spPr>
        <p:txBody>
          <a:bodyPr wrap="square" rtlCol="0">
            <a:spAutoFit/>
          </a:bodyPr>
          <a:lstStyle/>
          <a:p>
            <a:r>
              <a:rPr lang="en-US" sz="1000" b="1" i="1" dirty="0">
                <a:solidFill>
                  <a:schemeClr val="accent4">
                    <a:lumMod val="65000"/>
                    <a:lumOff val="35000"/>
                  </a:schemeClr>
                </a:solidFill>
              </a:rPr>
              <a:t>1</a:t>
            </a:r>
            <a:r>
              <a:rPr lang="en-US" sz="1000" b="1" i="1" baseline="30000" dirty="0">
                <a:solidFill>
                  <a:schemeClr val="accent4">
                    <a:lumMod val="65000"/>
                    <a:lumOff val="35000"/>
                  </a:schemeClr>
                </a:solidFill>
              </a:rPr>
              <a:t>st</a:t>
            </a:r>
            <a:r>
              <a:rPr lang="en-US" sz="1000" b="1" i="1" dirty="0">
                <a:solidFill>
                  <a:schemeClr val="accent4">
                    <a:lumMod val="65000"/>
                    <a:lumOff val="35000"/>
                  </a:schemeClr>
                </a:solidFill>
              </a:rPr>
              <a:t> Line of Defense</a:t>
            </a:r>
          </a:p>
        </p:txBody>
      </p:sp>
      <p:sp>
        <p:nvSpPr>
          <p:cNvPr id="45" name="TextBox 44"/>
          <p:cNvSpPr txBox="1"/>
          <p:nvPr/>
        </p:nvSpPr>
        <p:spPr>
          <a:xfrm>
            <a:off x="6833559" y="4630579"/>
            <a:ext cx="1905000" cy="246221"/>
          </a:xfrm>
          <a:prstGeom prst="rect">
            <a:avLst/>
          </a:prstGeom>
          <a:noFill/>
        </p:spPr>
        <p:txBody>
          <a:bodyPr wrap="square" rtlCol="0">
            <a:spAutoFit/>
          </a:bodyPr>
          <a:lstStyle/>
          <a:p>
            <a:r>
              <a:rPr lang="en-US" sz="1000" b="1" i="1" dirty="0">
                <a:solidFill>
                  <a:schemeClr val="accent4">
                    <a:lumMod val="65000"/>
                    <a:lumOff val="35000"/>
                  </a:schemeClr>
                </a:solidFill>
              </a:rPr>
              <a:t>2</a:t>
            </a:r>
            <a:r>
              <a:rPr lang="en-US" sz="1000" b="1" i="1" baseline="30000" dirty="0">
                <a:solidFill>
                  <a:schemeClr val="accent4">
                    <a:lumMod val="65000"/>
                    <a:lumOff val="35000"/>
                  </a:schemeClr>
                </a:solidFill>
              </a:rPr>
              <a:t>nd</a:t>
            </a:r>
            <a:r>
              <a:rPr lang="en-US" sz="1000" b="1" i="1" dirty="0">
                <a:solidFill>
                  <a:schemeClr val="accent4">
                    <a:lumMod val="65000"/>
                    <a:lumOff val="35000"/>
                  </a:schemeClr>
                </a:solidFill>
              </a:rPr>
              <a:t> Line of Defense</a:t>
            </a:r>
          </a:p>
        </p:txBody>
      </p:sp>
      <p:sp>
        <p:nvSpPr>
          <p:cNvPr id="46" name="TextBox 45"/>
          <p:cNvSpPr txBox="1"/>
          <p:nvPr/>
        </p:nvSpPr>
        <p:spPr>
          <a:xfrm>
            <a:off x="8780971" y="4630580"/>
            <a:ext cx="1905000" cy="246221"/>
          </a:xfrm>
          <a:prstGeom prst="rect">
            <a:avLst/>
          </a:prstGeom>
          <a:noFill/>
        </p:spPr>
        <p:txBody>
          <a:bodyPr wrap="square" rtlCol="0">
            <a:spAutoFit/>
          </a:bodyPr>
          <a:lstStyle/>
          <a:p>
            <a:r>
              <a:rPr lang="en-US" sz="1000" b="1" i="1" dirty="0">
                <a:solidFill>
                  <a:schemeClr val="accent4">
                    <a:lumMod val="65000"/>
                    <a:lumOff val="35000"/>
                  </a:schemeClr>
                </a:solidFill>
              </a:rPr>
              <a:t>3</a:t>
            </a:r>
            <a:r>
              <a:rPr lang="en-US" sz="1000" b="1" i="1" baseline="30000" dirty="0">
                <a:solidFill>
                  <a:schemeClr val="accent4">
                    <a:lumMod val="65000"/>
                    <a:lumOff val="35000"/>
                  </a:schemeClr>
                </a:solidFill>
              </a:rPr>
              <a:t>rd</a:t>
            </a:r>
            <a:r>
              <a:rPr lang="en-US" sz="1000" b="1" i="1" dirty="0">
                <a:solidFill>
                  <a:schemeClr val="accent4">
                    <a:lumMod val="65000"/>
                    <a:lumOff val="35000"/>
                  </a:schemeClr>
                </a:solidFill>
              </a:rPr>
              <a:t> Line of Defense</a:t>
            </a:r>
          </a:p>
        </p:txBody>
      </p:sp>
      <p:sp>
        <p:nvSpPr>
          <p:cNvPr id="49" name="Rectangle 48"/>
          <p:cNvSpPr/>
          <p:nvPr/>
        </p:nvSpPr>
        <p:spPr bwMode="auto">
          <a:xfrm>
            <a:off x="4786513" y="3496105"/>
            <a:ext cx="45719" cy="45719"/>
          </a:xfrm>
          <a:prstGeom prst="rect">
            <a:avLst/>
          </a:prstGeom>
          <a:solidFill>
            <a:srgbClr val="0070C0"/>
          </a:solidFill>
          <a:ln w="9525" cap="flat" cmpd="sng" algn="ctr">
            <a:solidFill>
              <a:srgbClr val="0070C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51" name="Rectangle 50"/>
          <p:cNvSpPr/>
          <p:nvPr/>
        </p:nvSpPr>
        <p:spPr bwMode="auto">
          <a:xfrm>
            <a:off x="4909584" y="3496105"/>
            <a:ext cx="45719" cy="45719"/>
          </a:xfrm>
          <a:prstGeom prst="rect">
            <a:avLst/>
          </a:prstGeom>
          <a:solidFill>
            <a:srgbClr val="0070C0"/>
          </a:solidFill>
          <a:ln w="9525" cap="flat" cmpd="sng" algn="ctr">
            <a:solidFill>
              <a:srgbClr val="0070C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000" dirty="0">
              <a:latin typeface="Verdana" panose="020B0604030504040204" pitchFamily="34" charset="0"/>
              <a:ea typeface="ＭＳ Ｐゴシック" panose="020B0600070205080204" pitchFamily="34" charset="-128"/>
            </a:endParaRPr>
          </a:p>
        </p:txBody>
      </p:sp>
      <p:sp>
        <p:nvSpPr>
          <p:cNvPr id="54" name="Rectangle 53"/>
          <p:cNvSpPr/>
          <p:nvPr/>
        </p:nvSpPr>
        <p:spPr bwMode="auto">
          <a:xfrm>
            <a:off x="5024315" y="3496105"/>
            <a:ext cx="45719" cy="45719"/>
          </a:xfrm>
          <a:prstGeom prst="rect">
            <a:avLst/>
          </a:prstGeom>
          <a:solidFill>
            <a:srgbClr val="0070C0"/>
          </a:solidFill>
          <a:ln w="9525" cap="flat" cmpd="sng" algn="ctr">
            <a:solidFill>
              <a:srgbClr val="0070C0"/>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en-US" sz="2400" dirty="0">
              <a:latin typeface="Verdana" panose="020B0604030504040204" pitchFamily="34" charset="0"/>
              <a:ea typeface="ＭＳ Ｐゴシック" panose="020B0600070205080204" pitchFamily="34" charset="-128"/>
            </a:endParaRPr>
          </a:p>
        </p:txBody>
      </p:sp>
      <p:sp>
        <p:nvSpPr>
          <p:cNvPr id="25" name="Title 1"/>
          <p:cNvSpPr>
            <a:spLocks noGrp="1"/>
          </p:cNvSpPr>
          <p:nvPr>
            <p:ph type="title"/>
          </p:nvPr>
        </p:nvSpPr>
        <p:spPr>
          <a:xfrm>
            <a:off x="609600" y="76200"/>
            <a:ext cx="10363200" cy="838200"/>
          </a:xfrm>
        </p:spPr>
        <p:txBody>
          <a:bodyPr/>
          <a:lstStyle/>
          <a:p>
            <a:r>
              <a:rPr lang="en-US" sz="2400" dirty="0" smtClean="0"/>
              <a:t>OCC Heightened Standards (2): Three Lines of Defense</a:t>
            </a:r>
            <a:endParaRPr lang="en-US" sz="2400" dirty="0"/>
          </a:p>
        </p:txBody>
      </p:sp>
    </p:spTree>
    <p:extLst>
      <p:ext uri="{BB962C8B-B14F-4D97-AF65-F5344CB8AC3E}">
        <p14:creationId xmlns:p14="http://schemas.microsoft.com/office/powerpoint/2010/main" val="6014138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Risk Terminology (1)</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24</a:t>
            </a:fld>
            <a:endParaRPr lang="en-US" altLang="en-US" dirty="0">
              <a:solidFill>
                <a:srgbClr val="000000"/>
              </a:solidFill>
            </a:endParaRPr>
          </a:p>
        </p:txBody>
      </p:sp>
      <p:sp>
        <p:nvSpPr>
          <p:cNvPr id="12" name="TextBox 11"/>
          <p:cNvSpPr txBox="1"/>
          <p:nvPr/>
        </p:nvSpPr>
        <p:spPr>
          <a:xfrm>
            <a:off x="359391" y="1105033"/>
            <a:ext cx="11221535" cy="5663089"/>
          </a:xfrm>
          <a:prstGeom prst="rect">
            <a:avLst/>
          </a:prstGeom>
          <a:noFill/>
        </p:spPr>
        <p:txBody>
          <a:bodyPr wrap="square" rtlCol="0">
            <a:spAutoFit/>
          </a:bodyPr>
          <a:lstStyle/>
          <a:p>
            <a:r>
              <a:rPr lang="en-US" sz="1400" b="1" u="sng" dirty="0" smtClean="0">
                <a:solidFill>
                  <a:srgbClr val="0070C0"/>
                </a:solidFill>
              </a:rPr>
              <a:t>Risk Appetite</a:t>
            </a:r>
            <a:r>
              <a:rPr lang="en-US" sz="1400" dirty="0" smtClean="0">
                <a:solidFill>
                  <a:srgbClr val="0070C0"/>
                </a:solidFill>
              </a:rPr>
              <a:t>: The </a:t>
            </a:r>
            <a:r>
              <a:rPr lang="en-US" sz="1400" dirty="0">
                <a:solidFill>
                  <a:srgbClr val="0070C0"/>
                </a:solidFill>
              </a:rPr>
              <a:t>aggregate </a:t>
            </a:r>
            <a:r>
              <a:rPr lang="en-US" sz="1400" b="1" dirty="0">
                <a:solidFill>
                  <a:srgbClr val="0070C0"/>
                </a:solidFill>
              </a:rPr>
              <a:t>level</a:t>
            </a:r>
            <a:r>
              <a:rPr lang="en-US" sz="1400" dirty="0">
                <a:solidFill>
                  <a:srgbClr val="0070C0"/>
                </a:solidFill>
              </a:rPr>
              <a:t> and </a:t>
            </a:r>
            <a:r>
              <a:rPr lang="en-US" sz="1400" b="1" dirty="0">
                <a:solidFill>
                  <a:srgbClr val="0070C0"/>
                </a:solidFill>
              </a:rPr>
              <a:t>types</a:t>
            </a:r>
            <a:r>
              <a:rPr lang="en-US" sz="1400" dirty="0">
                <a:solidFill>
                  <a:srgbClr val="0070C0"/>
                </a:solidFill>
              </a:rPr>
              <a:t> of </a:t>
            </a:r>
            <a:r>
              <a:rPr lang="en-US" sz="1400" dirty="0" smtClean="0">
                <a:solidFill>
                  <a:srgbClr val="0070C0"/>
                </a:solidFill>
              </a:rPr>
              <a:t>risk, </a:t>
            </a:r>
            <a:r>
              <a:rPr lang="en-US" sz="1400" dirty="0">
                <a:solidFill>
                  <a:srgbClr val="0070C0"/>
                </a:solidFill>
              </a:rPr>
              <a:t>the board of directors and management are willing to assume to achieve the bank’s strategic objectives and business </a:t>
            </a:r>
            <a:r>
              <a:rPr lang="en-US" sz="1400" dirty="0" smtClean="0">
                <a:solidFill>
                  <a:srgbClr val="0070C0"/>
                </a:solidFill>
              </a:rPr>
              <a:t>plan.</a:t>
            </a:r>
          </a:p>
          <a:p>
            <a:endParaRPr lang="en-US" sz="800" dirty="0">
              <a:solidFill>
                <a:srgbClr val="0070C0"/>
              </a:solidFill>
            </a:endParaRPr>
          </a:p>
          <a:p>
            <a:r>
              <a:rPr lang="en-US" sz="1400" b="1" u="sng" dirty="0">
                <a:solidFill>
                  <a:srgbClr val="0070C0"/>
                </a:solidFill>
              </a:rPr>
              <a:t>Scope of Risk Governance</a:t>
            </a:r>
            <a:r>
              <a:rPr lang="en-US" sz="1400" dirty="0">
                <a:solidFill>
                  <a:srgbClr val="0070C0"/>
                </a:solidFill>
              </a:rPr>
              <a:t>: The categories should include credit risk, liquidity risk, interest rate risk, price risk, operational risk, compliance risk, strategic risk, and reputation risk. </a:t>
            </a:r>
          </a:p>
          <a:p>
            <a:endParaRPr lang="en-US" sz="800" dirty="0">
              <a:solidFill>
                <a:srgbClr val="0070C0"/>
              </a:solidFill>
            </a:endParaRPr>
          </a:p>
          <a:p>
            <a:r>
              <a:rPr lang="en-US" sz="1400" b="1" u="sng" dirty="0">
                <a:solidFill>
                  <a:srgbClr val="0070C0"/>
                </a:solidFill>
              </a:rPr>
              <a:t>Liquidity </a:t>
            </a:r>
            <a:r>
              <a:rPr lang="en-US" sz="1400" b="1" u="sng" dirty="0" smtClean="0">
                <a:solidFill>
                  <a:srgbClr val="0070C0"/>
                </a:solidFill>
              </a:rPr>
              <a:t>Risk </a:t>
            </a:r>
            <a:r>
              <a:rPr lang="en-US" sz="1400" dirty="0">
                <a:solidFill>
                  <a:srgbClr val="0070C0"/>
                </a:solidFill>
              </a:rPr>
              <a:t>is the risk to current or projected financial condition and resilience arising </a:t>
            </a:r>
            <a:r>
              <a:rPr lang="en-US" sz="1400" dirty="0" smtClean="0">
                <a:solidFill>
                  <a:srgbClr val="0070C0"/>
                </a:solidFill>
              </a:rPr>
              <a:t>from an </a:t>
            </a:r>
            <a:r>
              <a:rPr lang="en-US" sz="1400" dirty="0">
                <a:solidFill>
                  <a:srgbClr val="0070C0"/>
                </a:solidFill>
              </a:rPr>
              <a:t>inability to meet obligations when they come due. Liquidity risk includes the inability </a:t>
            </a:r>
            <a:r>
              <a:rPr lang="en-US" sz="1400" dirty="0" smtClean="0">
                <a:solidFill>
                  <a:srgbClr val="0070C0"/>
                </a:solidFill>
              </a:rPr>
              <a:t>to access </a:t>
            </a:r>
            <a:r>
              <a:rPr lang="en-US" sz="1400" dirty="0">
                <a:solidFill>
                  <a:srgbClr val="0070C0"/>
                </a:solidFill>
              </a:rPr>
              <a:t>funding sources or manage fluctuations in funding levels. Liquidity risk also </a:t>
            </a:r>
            <a:r>
              <a:rPr lang="en-US" sz="1400" dirty="0" smtClean="0">
                <a:solidFill>
                  <a:srgbClr val="0070C0"/>
                </a:solidFill>
              </a:rPr>
              <a:t>results from </a:t>
            </a:r>
            <a:r>
              <a:rPr lang="en-US" sz="1400" dirty="0">
                <a:solidFill>
                  <a:srgbClr val="0070C0"/>
                </a:solidFill>
              </a:rPr>
              <a:t>a bank’s failure to recognize or address changes in market conditions that affect </a:t>
            </a:r>
            <a:r>
              <a:rPr lang="en-US" sz="1400" dirty="0" smtClean="0">
                <a:solidFill>
                  <a:srgbClr val="0070C0"/>
                </a:solidFill>
              </a:rPr>
              <a:t>its ability </a:t>
            </a:r>
            <a:r>
              <a:rPr lang="en-US" sz="1400" dirty="0">
                <a:solidFill>
                  <a:srgbClr val="0070C0"/>
                </a:solidFill>
              </a:rPr>
              <a:t>to liquidate assets quickly and with minimal loss in value</a:t>
            </a:r>
            <a:r>
              <a:rPr lang="en-US" sz="1400" dirty="0" smtClean="0">
                <a:solidFill>
                  <a:srgbClr val="0070C0"/>
                </a:solidFill>
              </a:rPr>
              <a:t>.</a:t>
            </a:r>
          </a:p>
          <a:p>
            <a:endParaRPr lang="en-US" sz="800" b="1" dirty="0">
              <a:solidFill>
                <a:srgbClr val="0070C0"/>
              </a:solidFill>
            </a:endParaRPr>
          </a:p>
          <a:p>
            <a:r>
              <a:rPr lang="en-US" sz="1400" b="1" u="sng" dirty="0" smtClean="0">
                <a:solidFill>
                  <a:srgbClr val="0070C0"/>
                </a:solidFill>
              </a:rPr>
              <a:t>Credit </a:t>
            </a:r>
            <a:r>
              <a:rPr lang="en-US" sz="1400" b="1" u="sng" dirty="0">
                <a:solidFill>
                  <a:srgbClr val="0070C0"/>
                </a:solidFill>
              </a:rPr>
              <a:t>risk</a:t>
            </a:r>
            <a:r>
              <a:rPr lang="en-US" sz="1400" u="sng" dirty="0">
                <a:solidFill>
                  <a:srgbClr val="0070C0"/>
                </a:solidFill>
              </a:rPr>
              <a:t> </a:t>
            </a:r>
            <a:r>
              <a:rPr lang="en-US" sz="1400" dirty="0">
                <a:solidFill>
                  <a:srgbClr val="0070C0"/>
                </a:solidFill>
              </a:rPr>
              <a:t>is the risk </a:t>
            </a:r>
            <a:r>
              <a:rPr lang="en-US" sz="1400" dirty="0" smtClean="0">
                <a:solidFill>
                  <a:srgbClr val="0070C0"/>
                </a:solidFill>
              </a:rPr>
              <a:t>arising </a:t>
            </a:r>
            <a:r>
              <a:rPr lang="en-US" sz="1400" dirty="0">
                <a:solidFill>
                  <a:srgbClr val="0070C0"/>
                </a:solidFill>
              </a:rPr>
              <a:t>from </a:t>
            </a:r>
            <a:r>
              <a:rPr lang="en-US" sz="1400" dirty="0" smtClean="0">
                <a:solidFill>
                  <a:srgbClr val="0070C0"/>
                </a:solidFill>
              </a:rPr>
              <a:t>an obligor’s </a:t>
            </a:r>
            <a:r>
              <a:rPr lang="en-US" sz="1400" dirty="0">
                <a:solidFill>
                  <a:srgbClr val="0070C0"/>
                </a:solidFill>
              </a:rPr>
              <a:t>failure to meet the terms of any contract with the bank or otherwise perform </a:t>
            </a:r>
            <a:r>
              <a:rPr lang="en-US" sz="1400" dirty="0" smtClean="0">
                <a:solidFill>
                  <a:srgbClr val="0070C0"/>
                </a:solidFill>
              </a:rPr>
              <a:t>as agreed</a:t>
            </a:r>
            <a:r>
              <a:rPr lang="en-US" sz="1400" dirty="0">
                <a:solidFill>
                  <a:srgbClr val="0070C0"/>
                </a:solidFill>
              </a:rPr>
              <a:t>. Credit risk is found in all activities in which settlement or repayment depends </a:t>
            </a:r>
            <a:r>
              <a:rPr lang="en-US" sz="1400" dirty="0" smtClean="0">
                <a:solidFill>
                  <a:srgbClr val="0070C0"/>
                </a:solidFill>
              </a:rPr>
              <a:t>on counterparty</a:t>
            </a:r>
            <a:r>
              <a:rPr lang="en-US" sz="1400" dirty="0">
                <a:solidFill>
                  <a:srgbClr val="0070C0"/>
                </a:solidFill>
              </a:rPr>
              <a:t>, issuer, or borrower performance. Credit risk exists any time bank funds </a:t>
            </a:r>
            <a:r>
              <a:rPr lang="en-US" sz="1400" dirty="0" smtClean="0">
                <a:solidFill>
                  <a:srgbClr val="0070C0"/>
                </a:solidFill>
              </a:rPr>
              <a:t>are extended</a:t>
            </a:r>
            <a:r>
              <a:rPr lang="en-US" sz="1400" dirty="0">
                <a:solidFill>
                  <a:srgbClr val="0070C0"/>
                </a:solidFill>
              </a:rPr>
              <a:t>, committed, invested, or otherwise exposed through actual or implied </a:t>
            </a:r>
            <a:r>
              <a:rPr lang="en-US" sz="1400" dirty="0" smtClean="0">
                <a:solidFill>
                  <a:srgbClr val="0070C0"/>
                </a:solidFill>
              </a:rPr>
              <a:t>contractual agreements</a:t>
            </a:r>
            <a:r>
              <a:rPr lang="en-US" sz="1400" dirty="0">
                <a:solidFill>
                  <a:srgbClr val="0070C0"/>
                </a:solidFill>
              </a:rPr>
              <a:t>, whether reflected on or off the balance sheet</a:t>
            </a:r>
            <a:r>
              <a:rPr lang="en-US" sz="1400" dirty="0" smtClean="0">
                <a:solidFill>
                  <a:srgbClr val="0070C0"/>
                </a:solidFill>
              </a:rPr>
              <a:t>.</a:t>
            </a:r>
          </a:p>
          <a:p>
            <a:endParaRPr lang="en-US" sz="800" dirty="0">
              <a:solidFill>
                <a:srgbClr val="0070C0"/>
              </a:solidFill>
            </a:endParaRPr>
          </a:p>
          <a:p>
            <a:r>
              <a:rPr lang="en-US" sz="1400" b="1" u="sng" dirty="0">
                <a:solidFill>
                  <a:srgbClr val="0070C0"/>
                </a:solidFill>
              </a:rPr>
              <a:t>Interest </a:t>
            </a:r>
            <a:r>
              <a:rPr lang="en-US" sz="1400" b="1" u="sng" dirty="0" smtClean="0">
                <a:solidFill>
                  <a:srgbClr val="0070C0"/>
                </a:solidFill>
              </a:rPr>
              <a:t>Rate </a:t>
            </a:r>
            <a:r>
              <a:rPr lang="en-US" sz="1400" b="1" u="sng" dirty="0">
                <a:solidFill>
                  <a:srgbClr val="0070C0"/>
                </a:solidFill>
              </a:rPr>
              <a:t>R</a:t>
            </a:r>
            <a:r>
              <a:rPr lang="en-US" sz="1400" b="1" u="sng" dirty="0" smtClean="0">
                <a:solidFill>
                  <a:srgbClr val="0070C0"/>
                </a:solidFill>
              </a:rPr>
              <a:t>isk </a:t>
            </a:r>
            <a:r>
              <a:rPr lang="en-US" sz="1400" dirty="0">
                <a:solidFill>
                  <a:srgbClr val="0070C0"/>
                </a:solidFill>
              </a:rPr>
              <a:t>is the risk </a:t>
            </a:r>
            <a:r>
              <a:rPr lang="en-US" sz="1400" dirty="0" smtClean="0">
                <a:solidFill>
                  <a:srgbClr val="0070C0"/>
                </a:solidFill>
              </a:rPr>
              <a:t>arising from </a:t>
            </a:r>
            <a:r>
              <a:rPr lang="en-US" sz="1400" dirty="0">
                <a:solidFill>
                  <a:srgbClr val="0070C0"/>
                </a:solidFill>
              </a:rPr>
              <a:t>movements in interest rates. Interest rate risk results from differences between </a:t>
            </a:r>
            <a:r>
              <a:rPr lang="en-US" sz="1400" dirty="0" smtClean="0">
                <a:solidFill>
                  <a:srgbClr val="0070C0"/>
                </a:solidFill>
              </a:rPr>
              <a:t>the timing </a:t>
            </a:r>
            <a:r>
              <a:rPr lang="en-US" sz="1400" dirty="0">
                <a:solidFill>
                  <a:srgbClr val="0070C0"/>
                </a:solidFill>
              </a:rPr>
              <a:t>of rate changes and the timing of cash flows (repricing risk); from changing </a:t>
            </a:r>
            <a:r>
              <a:rPr lang="en-US" sz="1400" dirty="0" smtClean="0">
                <a:solidFill>
                  <a:srgbClr val="0070C0"/>
                </a:solidFill>
              </a:rPr>
              <a:t>rate relationships </a:t>
            </a:r>
            <a:r>
              <a:rPr lang="en-US" sz="1400" dirty="0">
                <a:solidFill>
                  <a:srgbClr val="0070C0"/>
                </a:solidFill>
              </a:rPr>
              <a:t>among different yield curves affecting bank activities (basis risk); </a:t>
            </a:r>
            <a:r>
              <a:rPr lang="en-US" sz="1400" dirty="0" smtClean="0">
                <a:solidFill>
                  <a:srgbClr val="0070C0"/>
                </a:solidFill>
              </a:rPr>
              <a:t>from changing </a:t>
            </a:r>
            <a:r>
              <a:rPr lang="en-US" sz="1400" dirty="0">
                <a:solidFill>
                  <a:srgbClr val="0070C0"/>
                </a:solidFill>
              </a:rPr>
              <a:t>rate relationships across the spectrum of maturities (yield curve risk); and </a:t>
            </a:r>
            <a:r>
              <a:rPr lang="en-US" sz="1400" dirty="0" smtClean="0">
                <a:solidFill>
                  <a:srgbClr val="0070C0"/>
                </a:solidFill>
              </a:rPr>
              <a:t>from interest-related </a:t>
            </a:r>
            <a:r>
              <a:rPr lang="en-US" sz="1400" dirty="0">
                <a:solidFill>
                  <a:srgbClr val="0070C0"/>
                </a:solidFill>
              </a:rPr>
              <a:t>options embedded in bank products (options risk</a:t>
            </a:r>
            <a:r>
              <a:rPr lang="en-US" sz="1400" dirty="0" smtClean="0">
                <a:solidFill>
                  <a:srgbClr val="0070C0"/>
                </a:solidFill>
              </a:rPr>
              <a:t>).</a:t>
            </a:r>
          </a:p>
          <a:p>
            <a:endParaRPr lang="en-US" sz="800" dirty="0">
              <a:solidFill>
                <a:srgbClr val="0070C0"/>
              </a:solidFill>
            </a:endParaRPr>
          </a:p>
          <a:p>
            <a:r>
              <a:rPr lang="en-US" sz="1400" b="1" u="sng" dirty="0">
                <a:solidFill>
                  <a:srgbClr val="0070C0"/>
                </a:solidFill>
              </a:rPr>
              <a:t>Price </a:t>
            </a:r>
            <a:r>
              <a:rPr lang="en-US" sz="1400" b="1" u="sng" dirty="0" smtClean="0">
                <a:solidFill>
                  <a:srgbClr val="0070C0"/>
                </a:solidFill>
              </a:rPr>
              <a:t>Risk</a:t>
            </a:r>
            <a:r>
              <a:rPr lang="en-US" sz="1400" dirty="0" smtClean="0">
                <a:solidFill>
                  <a:srgbClr val="0070C0"/>
                </a:solidFill>
              </a:rPr>
              <a:t> is </a:t>
            </a:r>
            <a:r>
              <a:rPr lang="en-US" sz="1400" dirty="0">
                <a:solidFill>
                  <a:srgbClr val="0070C0"/>
                </a:solidFill>
              </a:rPr>
              <a:t>the risk </a:t>
            </a:r>
            <a:r>
              <a:rPr lang="en-US" sz="1400" dirty="0" smtClean="0">
                <a:solidFill>
                  <a:srgbClr val="0070C0"/>
                </a:solidFill>
              </a:rPr>
              <a:t>arising from changes </a:t>
            </a:r>
            <a:r>
              <a:rPr lang="en-US" sz="1400" dirty="0">
                <a:solidFill>
                  <a:srgbClr val="0070C0"/>
                </a:solidFill>
              </a:rPr>
              <a:t>in the value of either trading portfolios or other obligations that are entered into </a:t>
            </a:r>
            <a:r>
              <a:rPr lang="en-US" sz="1400" dirty="0" smtClean="0">
                <a:solidFill>
                  <a:srgbClr val="0070C0"/>
                </a:solidFill>
              </a:rPr>
              <a:t>as part </a:t>
            </a:r>
            <a:r>
              <a:rPr lang="en-US" sz="1400" dirty="0">
                <a:solidFill>
                  <a:srgbClr val="0070C0"/>
                </a:solidFill>
              </a:rPr>
              <a:t>of distributing risk. These portfolios typically are subject to daily price movements </a:t>
            </a:r>
            <a:r>
              <a:rPr lang="en-US" sz="1400" dirty="0" smtClean="0">
                <a:solidFill>
                  <a:srgbClr val="0070C0"/>
                </a:solidFill>
              </a:rPr>
              <a:t>and are </a:t>
            </a:r>
            <a:r>
              <a:rPr lang="en-US" sz="1400" dirty="0">
                <a:solidFill>
                  <a:srgbClr val="0070C0"/>
                </a:solidFill>
              </a:rPr>
              <a:t>accounted for primarily on a mark-to-market basis. This risk occurs most </a:t>
            </a:r>
            <a:r>
              <a:rPr lang="en-US" sz="1400" dirty="0" smtClean="0">
                <a:solidFill>
                  <a:srgbClr val="0070C0"/>
                </a:solidFill>
              </a:rPr>
              <a:t>significantly from </a:t>
            </a:r>
            <a:r>
              <a:rPr lang="en-US" sz="1400" dirty="0">
                <a:solidFill>
                  <a:srgbClr val="0070C0"/>
                </a:solidFill>
              </a:rPr>
              <a:t>market-making, dealing, and position-taking in interest </a:t>
            </a:r>
            <a:r>
              <a:rPr lang="en-US" sz="1400" dirty="0" smtClean="0">
                <a:solidFill>
                  <a:srgbClr val="0070C0"/>
                </a:solidFill>
              </a:rPr>
              <a:t>rate, foreign exchange, equity, commodities</a:t>
            </a:r>
            <a:r>
              <a:rPr lang="en-US" sz="1400" dirty="0">
                <a:solidFill>
                  <a:srgbClr val="0070C0"/>
                </a:solidFill>
              </a:rPr>
              <a:t>, and credit markets. </a:t>
            </a:r>
            <a:endParaRPr lang="en-US" sz="1400" dirty="0" smtClean="0">
              <a:solidFill>
                <a:srgbClr val="0070C0"/>
              </a:solidFill>
            </a:endParaRPr>
          </a:p>
          <a:p>
            <a:endParaRPr lang="en-US" sz="800" dirty="0" smtClean="0">
              <a:solidFill>
                <a:srgbClr val="0070C0"/>
              </a:solidFill>
            </a:endParaRPr>
          </a:p>
          <a:p>
            <a:r>
              <a:rPr lang="en-US" sz="1400" b="1" u="sng" dirty="0" smtClean="0">
                <a:solidFill>
                  <a:srgbClr val="0070C0"/>
                </a:solidFill>
              </a:rPr>
              <a:t>Market Risk</a:t>
            </a:r>
            <a:r>
              <a:rPr lang="en-US" sz="1400" dirty="0" smtClean="0">
                <a:solidFill>
                  <a:srgbClr val="0070C0"/>
                </a:solidFill>
              </a:rPr>
              <a:t> usually refers to a combination of price risk and interest rate risk.</a:t>
            </a:r>
            <a:endParaRPr lang="en-US" sz="1400" dirty="0">
              <a:solidFill>
                <a:srgbClr val="0070C0"/>
              </a:solidFill>
            </a:endParaRPr>
          </a:p>
          <a:p>
            <a:endParaRPr lang="en-US" sz="1400" dirty="0" smtClean="0">
              <a:solidFill>
                <a:srgbClr val="0070C0"/>
              </a:solidFill>
            </a:endParaRPr>
          </a:p>
        </p:txBody>
      </p:sp>
    </p:spTree>
    <p:extLst>
      <p:ext uri="{BB962C8B-B14F-4D97-AF65-F5344CB8AC3E}">
        <p14:creationId xmlns:p14="http://schemas.microsoft.com/office/powerpoint/2010/main" val="3861810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Risk Terminology (2) </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25</a:t>
            </a:fld>
            <a:endParaRPr lang="en-US" altLang="en-US" dirty="0">
              <a:solidFill>
                <a:srgbClr val="000000"/>
              </a:solidFill>
            </a:endParaRPr>
          </a:p>
        </p:txBody>
      </p:sp>
      <p:sp>
        <p:nvSpPr>
          <p:cNvPr id="12" name="TextBox 11"/>
          <p:cNvSpPr txBox="1"/>
          <p:nvPr/>
        </p:nvSpPr>
        <p:spPr>
          <a:xfrm>
            <a:off x="359391" y="1105033"/>
            <a:ext cx="11221535" cy="4462760"/>
          </a:xfrm>
          <a:prstGeom prst="rect">
            <a:avLst/>
          </a:prstGeom>
          <a:noFill/>
        </p:spPr>
        <p:txBody>
          <a:bodyPr wrap="square" rtlCol="0">
            <a:spAutoFit/>
          </a:bodyPr>
          <a:lstStyle/>
          <a:p>
            <a:endParaRPr lang="en-US" sz="800" dirty="0">
              <a:solidFill>
                <a:srgbClr val="0070C0"/>
              </a:solidFill>
            </a:endParaRPr>
          </a:p>
          <a:p>
            <a:r>
              <a:rPr lang="en-US" sz="1400" b="1" u="sng" dirty="0" smtClean="0">
                <a:solidFill>
                  <a:srgbClr val="0070C0"/>
                </a:solidFill>
              </a:rPr>
              <a:t>Operational Risk</a:t>
            </a:r>
            <a:r>
              <a:rPr lang="en-US" sz="1400" dirty="0" smtClean="0">
                <a:solidFill>
                  <a:srgbClr val="0070C0"/>
                </a:solidFill>
              </a:rPr>
              <a:t> is the </a:t>
            </a:r>
            <a:r>
              <a:rPr lang="en-US" sz="1400" dirty="0">
                <a:solidFill>
                  <a:srgbClr val="0070C0"/>
                </a:solidFill>
              </a:rPr>
              <a:t>risk </a:t>
            </a:r>
            <a:r>
              <a:rPr lang="en-US" sz="1400" dirty="0" smtClean="0">
                <a:solidFill>
                  <a:srgbClr val="0070C0"/>
                </a:solidFill>
              </a:rPr>
              <a:t>arising from </a:t>
            </a:r>
            <a:r>
              <a:rPr lang="en-US" sz="1400" dirty="0">
                <a:solidFill>
                  <a:srgbClr val="0070C0"/>
                </a:solidFill>
              </a:rPr>
              <a:t>inadequate or failed internal processes or systems, human errors or misconduct, </a:t>
            </a:r>
            <a:r>
              <a:rPr lang="en-US" sz="1400" dirty="0" smtClean="0">
                <a:solidFill>
                  <a:srgbClr val="0070C0"/>
                </a:solidFill>
              </a:rPr>
              <a:t>or adverse </a:t>
            </a:r>
            <a:r>
              <a:rPr lang="en-US" sz="1400" dirty="0">
                <a:solidFill>
                  <a:srgbClr val="0070C0"/>
                </a:solidFill>
              </a:rPr>
              <a:t>external events. Operational losses result from internal fraud; external fraud</a:t>
            </a:r>
            <a:r>
              <a:rPr lang="en-US" sz="1400" dirty="0" smtClean="0">
                <a:solidFill>
                  <a:srgbClr val="0070C0"/>
                </a:solidFill>
              </a:rPr>
              <a:t>; inadequate </a:t>
            </a:r>
            <a:r>
              <a:rPr lang="en-US" sz="1400" dirty="0">
                <a:solidFill>
                  <a:srgbClr val="0070C0"/>
                </a:solidFill>
              </a:rPr>
              <a:t>or inappropriate employment practices and workplace safety; failure to </a:t>
            </a:r>
            <a:r>
              <a:rPr lang="en-US" sz="1400" dirty="0" smtClean="0">
                <a:solidFill>
                  <a:srgbClr val="0070C0"/>
                </a:solidFill>
              </a:rPr>
              <a:t>meet professional </a:t>
            </a:r>
            <a:r>
              <a:rPr lang="en-US" sz="1400" dirty="0">
                <a:solidFill>
                  <a:srgbClr val="0070C0"/>
                </a:solidFill>
              </a:rPr>
              <a:t>obligations involving clients, products, and business practices; damage </a:t>
            </a:r>
            <a:r>
              <a:rPr lang="en-US" sz="1400" dirty="0" smtClean="0">
                <a:solidFill>
                  <a:srgbClr val="0070C0"/>
                </a:solidFill>
              </a:rPr>
              <a:t>to physical </a:t>
            </a:r>
            <a:r>
              <a:rPr lang="en-US" sz="1400" dirty="0">
                <a:solidFill>
                  <a:srgbClr val="0070C0"/>
                </a:solidFill>
              </a:rPr>
              <a:t>assets; business disruption and systems failures; and failures in execution, delivery</a:t>
            </a:r>
            <a:r>
              <a:rPr lang="en-US" sz="1400" dirty="0" smtClean="0">
                <a:solidFill>
                  <a:srgbClr val="0070C0"/>
                </a:solidFill>
              </a:rPr>
              <a:t>, and </a:t>
            </a:r>
            <a:r>
              <a:rPr lang="en-US" sz="1400" dirty="0">
                <a:solidFill>
                  <a:srgbClr val="0070C0"/>
                </a:solidFill>
              </a:rPr>
              <a:t>process management. </a:t>
            </a:r>
            <a:r>
              <a:rPr lang="en-US" sz="1400" b="1" dirty="0" smtClean="0">
                <a:solidFill>
                  <a:srgbClr val="0070C0"/>
                </a:solidFill>
              </a:rPr>
              <a:t>Model Risk </a:t>
            </a:r>
            <a:r>
              <a:rPr lang="en-US" sz="1400" dirty="0" smtClean="0">
                <a:solidFill>
                  <a:srgbClr val="0070C0"/>
                </a:solidFill>
              </a:rPr>
              <a:t>is considered part of </a:t>
            </a:r>
            <a:r>
              <a:rPr lang="en-US" sz="1400" b="1" dirty="0" smtClean="0">
                <a:solidFill>
                  <a:srgbClr val="0070C0"/>
                </a:solidFill>
              </a:rPr>
              <a:t>Operational Risk</a:t>
            </a:r>
            <a:r>
              <a:rPr lang="en-US" sz="1400" dirty="0" smtClean="0">
                <a:solidFill>
                  <a:srgbClr val="0070C0"/>
                </a:solidFill>
              </a:rPr>
              <a:t>. </a:t>
            </a:r>
          </a:p>
          <a:p>
            <a:endParaRPr lang="en-US" sz="800" b="1" dirty="0">
              <a:solidFill>
                <a:srgbClr val="0070C0"/>
              </a:solidFill>
            </a:endParaRPr>
          </a:p>
          <a:p>
            <a:r>
              <a:rPr lang="en-US" sz="1400" b="1" u="sng" dirty="0" smtClean="0">
                <a:solidFill>
                  <a:srgbClr val="0070C0"/>
                </a:solidFill>
              </a:rPr>
              <a:t>Compliance Risk</a:t>
            </a:r>
            <a:r>
              <a:rPr lang="en-US" sz="1400" dirty="0">
                <a:solidFill>
                  <a:srgbClr val="0070C0"/>
                </a:solidFill>
              </a:rPr>
              <a:t> </a:t>
            </a:r>
            <a:r>
              <a:rPr lang="en-US" sz="1400" dirty="0" smtClean="0">
                <a:solidFill>
                  <a:srgbClr val="0070C0"/>
                </a:solidFill>
              </a:rPr>
              <a:t>is </a:t>
            </a:r>
            <a:r>
              <a:rPr lang="en-US" sz="1400" dirty="0">
                <a:solidFill>
                  <a:srgbClr val="0070C0"/>
                </a:solidFill>
              </a:rPr>
              <a:t>the risk </a:t>
            </a:r>
            <a:r>
              <a:rPr lang="en-US" sz="1400" dirty="0" smtClean="0">
                <a:solidFill>
                  <a:srgbClr val="0070C0"/>
                </a:solidFill>
              </a:rPr>
              <a:t>arising from </a:t>
            </a:r>
            <a:r>
              <a:rPr lang="en-US" sz="1400" dirty="0">
                <a:solidFill>
                  <a:srgbClr val="0070C0"/>
                </a:solidFill>
              </a:rPr>
              <a:t>violations of laws or regulations, or from nonconformance with prescribed practices</a:t>
            </a:r>
            <a:r>
              <a:rPr lang="en-US" sz="1400" dirty="0" smtClean="0">
                <a:solidFill>
                  <a:srgbClr val="0070C0"/>
                </a:solidFill>
              </a:rPr>
              <a:t>, internal </a:t>
            </a:r>
            <a:r>
              <a:rPr lang="en-US" sz="1400" dirty="0">
                <a:solidFill>
                  <a:srgbClr val="0070C0"/>
                </a:solidFill>
              </a:rPr>
              <a:t>policies and procedures, or ethical standards. This risk exposes a bank to fines, </a:t>
            </a:r>
            <a:r>
              <a:rPr lang="en-US" sz="1400" dirty="0" smtClean="0">
                <a:solidFill>
                  <a:srgbClr val="0070C0"/>
                </a:solidFill>
              </a:rPr>
              <a:t>civil money </a:t>
            </a:r>
            <a:r>
              <a:rPr lang="en-US" sz="1400" dirty="0">
                <a:solidFill>
                  <a:srgbClr val="0070C0"/>
                </a:solidFill>
              </a:rPr>
              <a:t>penalties, payment of damages, and the voiding of contracts. Compliance risk </a:t>
            </a:r>
            <a:r>
              <a:rPr lang="en-US" sz="1400" dirty="0" smtClean="0">
                <a:solidFill>
                  <a:srgbClr val="0070C0"/>
                </a:solidFill>
              </a:rPr>
              <a:t>can result </a:t>
            </a:r>
            <a:r>
              <a:rPr lang="en-US" sz="1400" dirty="0">
                <a:solidFill>
                  <a:srgbClr val="0070C0"/>
                </a:solidFill>
              </a:rPr>
              <a:t>in diminished reputation, limited business opportunities, and lessened </a:t>
            </a:r>
            <a:r>
              <a:rPr lang="en-US" sz="1400" dirty="0" smtClean="0">
                <a:solidFill>
                  <a:srgbClr val="0070C0"/>
                </a:solidFill>
              </a:rPr>
              <a:t>expansion potential</a:t>
            </a:r>
            <a:r>
              <a:rPr lang="en-US" sz="1400" dirty="0">
                <a:solidFill>
                  <a:srgbClr val="0070C0"/>
                </a:solidFill>
              </a:rPr>
              <a:t>.</a:t>
            </a:r>
            <a:r>
              <a:rPr lang="en-US" sz="1400" dirty="0" smtClean="0">
                <a:solidFill>
                  <a:srgbClr val="0070C0"/>
                </a:solidFill>
              </a:rPr>
              <a:t> </a:t>
            </a:r>
          </a:p>
          <a:p>
            <a:endParaRPr lang="en-US" sz="800" dirty="0">
              <a:solidFill>
                <a:srgbClr val="0070C0"/>
              </a:solidFill>
            </a:endParaRPr>
          </a:p>
          <a:p>
            <a:r>
              <a:rPr lang="en-US" sz="1400" b="1" u="sng" dirty="0" smtClean="0">
                <a:solidFill>
                  <a:srgbClr val="0070C0"/>
                </a:solidFill>
              </a:rPr>
              <a:t>Strategic Risk</a:t>
            </a:r>
            <a:r>
              <a:rPr lang="en-US" sz="1400" dirty="0">
                <a:solidFill>
                  <a:srgbClr val="0070C0"/>
                </a:solidFill>
              </a:rPr>
              <a:t> </a:t>
            </a:r>
            <a:r>
              <a:rPr lang="en-US" sz="1400" dirty="0" smtClean="0">
                <a:solidFill>
                  <a:srgbClr val="0070C0"/>
                </a:solidFill>
              </a:rPr>
              <a:t>is the </a:t>
            </a:r>
            <a:r>
              <a:rPr lang="en-US" sz="1400" dirty="0">
                <a:solidFill>
                  <a:srgbClr val="0070C0"/>
                </a:solidFill>
              </a:rPr>
              <a:t>risk </a:t>
            </a:r>
            <a:r>
              <a:rPr lang="en-US" sz="1400" dirty="0" smtClean="0">
                <a:solidFill>
                  <a:srgbClr val="0070C0"/>
                </a:solidFill>
              </a:rPr>
              <a:t>arising from adverse </a:t>
            </a:r>
            <a:r>
              <a:rPr lang="en-US" sz="1400" dirty="0">
                <a:solidFill>
                  <a:srgbClr val="0070C0"/>
                </a:solidFill>
              </a:rPr>
              <a:t>business decisions, poor implementation of business decisions, or lack of</a:t>
            </a:r>
          </a:p>
          <a:p>
            <a:r>
              <a:rPr lang="en-US" sz="1400" dirty="0">
                <a:solidFill>
                  <a:srgbClr val="0070C0"/>
                </a:solidFill>
              </a:rPr>
              <a:t>responsiveness to changes in the banking industry and operating environment. This risk is </a:t>
            </a:r>
            <a:r>
              <a:rPr lang="en-US" sz="1400" dirty="0" smtClean="0">
                <a:solidFill>
                  <a:srgbClr val="0070C0"/>
                </a:solidFill>
              </a:rPr>
              <a:t>a function </a:t>
            </a:r>
            <a:r>
              <a:rPr lang="en-US" sz="1400" dirty="0">
                <a:solidFill>
                  <a:srgbClr val="0070C0"/>
                </a:solidFill>
              </a:rPr>
              <a:t>of a bank’s strategic goals, business strategies, resources, and quality </a:t>
            </a:r>
            <a:r>
              <a:rPr lang="en-US" sz="1400" dirty="0" smtClean="0">
                <a:solidFill>
                  <a:srgbClr val="0070C0"/>
                </a:solidFill>
              </a:rPr>
              <a:t>of implementation</a:t>
            </a:r>
            <a:r>
              <a:rPr lang="en-US" sz="1400" dirty="0">
                <a:solidFill>
                  <a:srgbClr val="0070C0"/>
                </a:solidFill>
              </a:rPr>
              <a:t>. The resources needed to carry out business strategies are both tangible </a:t>
            </a:r>
            <a:r>
              <a:rPr lang="en-US" sz="1400" dirty="0" smtClean="0">
                <a:solidFill>
                  <a:srgbClr val="0070C0"/>
                </a:solidFill>
              </a:rPr>
              <a:t>and intangible</a:t>
            </a:r>
            <a:r>
              <a:rPr lang="en-US" sz="1400" dirty="0">
                <a:solidFill>
                  <a:srgbClr val="0070C0"/>
                </a:solidFill>
              </a:rPr>
              <a:t>. They include communication channels, operating systems, delivery networks, </a:t>
            </a:r>
            <a:r>
              <a:rPr lang="en-US" sz="1400" dirty="0" smtClean="0">
                <a:solidFill>
                  <a:srgbClr val="0070C0"/>
                </a:solidFill>
              </a:rPr>
              <a:t>and managerial </a:t>
            </a:r>
            <a:r>
              <a:rPr lang="en-US" sz="1400" dirty="0">
                <a:solidFill>
                  <a:srgbClr val="0070C0"/>
                </a:solidFill>
              </a:rPr>
              <a:t>capacities and capabilities.</a:t>
            </a:r>
            <a:r>
              <a:rPr lang="en-US" sz="1400" dirty="0" smtClean="0">
                <a:solidFill>
                  <a:srgbClr val="0070C0"/>
                </a:solidFill>
              </a:rPr>
              <a:t> </a:t>
            </a:r>
          </a:p>
          <a:p>
            <a:endParaRPr lang="en-US" sz="800" dirty="0">
              <a:solidFill>
                <a:srgbClr val="0070C0"/>
              </a:solidFill>
            </a:endParaRPr>
          </a:p>
          <a:p>
            <a:r>
              <a:rPr lang="en-US" sz="1400" b="1" u="sng" dirty="0" smtClean="0">
                <a:solidFill>
                  <a:srgbClr val="0070C0"/>
                </a:solidFill>
              </a:rPr>
              <a:t>Reputation Risk</a:t>
            </a:r>
            <a:r>
              <a:rPr lang="en-US" sz="1400" dirty="0" smtClean="0">
                <a:solidFill>
                  <a:srgbClr val="0070C0"/>
                </a:solidFill>
              </a:rPr>
              <a:t> is </a:t>
            </a:r>
            <a:r>
              <a:rPr lang="en-US" sz="1400" dirty="0">
                <a:solidFill>
                  <a:srgbClr val="0070C0"/>
                </a:solidFill>
              </a:rPr>
              <a:t>the risk </a:t>
            </a:r>
            <a:r>
              <a:rPr lang="en-US" sz="1400" dirty="0" smtClean="0">
                <a:solidFill>
                  <a:srgbClr val="0070C0"/>
                </a:solidFill>
              </a:rPr>
              <a:t>arising from </a:t>
            </a:r>
            <a:r>
              <a:rPr lang="en-US" sz="1400" dirty="0">
                <a:solidFill>
                  <a:srgbClr val="0070C0"/>
                </a:solidFill>
              </a:rPr>
              <a:t>negative public opinion. This risk may impair a bank’s competitiveness by affecting </a:t>
            </a:r>
            <a:r>
              <a:rPr lang="en-US" sz="1400" dirty="0" smtClean="0">
                <a:solidFill>
                  <a:srgbClr val="0070C0"/>
                </a:solidFill>
              </a:rPr>
              <a:t>its ability </a:t>
            </a:r>
            <a:r>
              <a:rPr lang="en-US" sz="1400" dirty="0">
                <a:solidFill>
                  <a:srgbClr val="0070C0"/>
                </a:solidFill>
              </a:rPr>
              <a:t>to establish new relationships or services or continue servicing existing relationships</a:t>
            </a:r>
            <a:r>
              <a:rPr lang="en-US" sz="1400" dirty="0" smtClean="0">
                <a:solidFill>
                  <a:srgbClr val="0070C0"/>
                </a:solidFill>
              </a:rPr>
              <a:t>. Reputation </a:t>
            </a:r>
            <a:r>
              <a:rPr lang="en-US" sz="1400" dirty="0">
                <a:solidFill>
                  <a:srgbClr val="0070C0"/>
                </a:solidFill>
              </a:rPr>
              <a:t>risk is inherent in all bank activities and requires management to exercise </a:t>
            </a:r>
            <a:r>
              <a:rPr lang="en-US" sz="1400" dirty="0" smtClean="0">
                <a:solidFill>
                  <a:srgbClr val="0070C0"/>
                </a:solidFill>
              </a:rPr>
              <a:t>an abundance </a:t>
            </a:r>
            <a:r>
              <a:rPr lang="en-US" sz="1400" dirty="0">
                <a:solidFill>
                  <a:srgbClr val="0070C0"/>
                </a:solidFill>
              </a:rPr>
              <a:t>of caution in dealing with stakeholders, such as customers, counterparties</a:t>
            </a:r>
            <a:r>
              <a:rPr lang="en-US" sz="1400" dirty="0" smtClean="0">
                <a:solidFill>
                  <a:srgbClr val="0070C0"/>
                </a:solidFill>
              </a:rPr>
              <a:t>, correspondents</a:t>
            </a:r>
            <a:r>
              <a:rPr lang="en-US" sz="1400" dirty="0">
                <a:solidFill>
                  <a:srgbClr val="0070C0"/>
                </a:solidFill>
              </a:rPr>
              <a:t>, investors, regulators, employees, and the community. </a:t>
            </a:r>
            <a:r>
              <a:rPr lang="en-US" sz="1400" dirty="0" smtClean="0">
                <a:solidFill>
                  <a:srgbClr val="0070C0"/>
                </a:solidFill>
              </a:rPr>
              <a:t> </a:t>
            </a:r>
          </a:p>
        </p:txBody>
      </p:sp>
    </p:spTree>
    <p:extLst>
      <p:ext uri="{BB962C8B-B14F-4D97-AF65-F5344CB8AC3E}">
        <p14:creationId xmlns:p14="http://schemas.microsoft.com/office/powerpoint/2010/main" val="571847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Rogue Traders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26</a:t>
            </a:fld>
            <a:endParaRPr lang="en-US" altLang="en-US" dirty="0">
              <a:solidFill>
                <a:srgbClr val="000000"/>
              </a:solidFill>
            </a:endParaRPr>
          </a:p>
        </p:txBody>
      </p:sp>
      <p:sp>
        <p:nvSpPr>
          <p:cNvPr id="12" name="TextBox 11"/>
          <p:cNvSpPr txBox="1"/>
          <p:nvPr/>
        </p:nvSpPr>
        <p:spPr>
          <a:xfrm>
            <a:off x="419878" y="1081996"/>
            <a:ext cx="11243386" cy="738664"/>
          </a:xfrm>
          <a:prstGeom prst="rect">
            <a:avLst/>
          </a:prstGeom>
          <a:noFill/>
        </p:spPr>
        <p:txBody>
          <a:bodyPr wrap="square" rtlCol="0">
            <a:spAutoFit/>
          </a:bodyPr>
          <a:lstStyle/>
          <a:p>
            <a:pPr>
              <a:spcBef>
                <a:spcPts val="600"/>
              </a:spcBef>
              <a:spcAft>
                <a:spcPts val="600"/>
              </a:spcAft>
            </a:pPr>
            <a:r>
              <a:rPr lang="en-US" sz="1400" dirty="0" smtClean="0">
                <a:solidFill>
                  <a:srgbClr val="0070C0"/>
                </a:solidFill>
              </a:rPr>
              <a:t>Over the years, banks have suffered colossal financial losses due to rogue traders who made unauthorized trades or hid risk exposures after building positions. These cases exposed the weakness and gaps in banks’ risk management practices and operation processes. The following is the Top 5 list, per Wikipedia.</a:t>
            </a:r>
            <a:endParaRPr lang="en-US" sz="1400" dirty="0"/>
          </a:p>
        </p:txBody>
      </p:sp>
      <p:pic>
        <p:nvPicPr>
          <p:cNvPr id="6" name="Picture 5"/>
          <p:cNvPicPr>
            <a:picLocks noChangeAspect="1"/>
          </p:cNvPicPr>
          <p:nvPr/>
        </p:nvPicPr>
        <p:blipFill>
          <a:blip r:embed="rId3"/>
          <a:stretch>
            <a:fillRect/>
          </a:stretch>
        </p:blipFill>
        <p:spPr>
          <a:xfrm>
            <a:off x="1178788" y="2095533"/>
            <a:ext cx="9058906" cy="3801794"/>
          </a:xfrm>
          <a:prstGeom prst="rect">
            <a:avLst/>
          </a:prstGeom>
        </p:spPr>
      </p:pic>
    </p:spTree>
    <p:extLst>
      <p:ext uri="{BB962C8B-B14F-4D97-AF65-F5344CB8AC3E}">
        <p14:creationId xmlns:p14="http://schemas.microsoft.com/office/powerpoint/2010/main" val="5832911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Content</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27</a:t>
            </a:fld>
            <a:endParaRPr lang="en-US" altLang="en-US" dirty="0">
              <a:solidFill>
                <a:srgbClr val="000000"/>
              </a:solidFill>
            </a:endParaRPr>
          </a:p>
        </p:txBody>
      </p:sp>
      <p:sp>
        <p:nvSpPr>
          <p:cNvPr id="12" name="TextBox 11"/>
          <p:cNvSpPr txBox="1"/>
          <p:nvPr/>
        </p:nvSpPr>
        <p:spPr>
          <a:xfrm>
            <a:off x="359391" y="1057900"/>
            <a:ext cx="11221535" cy="460126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b="1" dirty="0" smtClean="0">
              <a:solidFill>
                <a:srgbClr val="0070C0"/>
              </a:solidFill>
            </a:endParaRPr>
          </a:p>
          <a:p>
            <a:r>
              <a:rPr lang="en-US" sz="1600" b="1" dirty="0">
                <a:solidFill>
                  <a:schemeClr val="tx2">
                    <a:lumMod val="40000"/>
                    <a:lumOff val="60000"/>
                  </a:schemeClr>
                </a:solidFill>
              </a:rPr>
              <a:t>Review of Risk Management Practice in Banking Industry </a:t>
            </a:r>
            <a:endParaRPr lang="en-US" sz="1600" b="1" dirty="0" smtClean="0">
              <a:solidFill>
                <a:schemeClr val="tx2">
                  <a:lumMod val="40000"/>
                  <a:lumOff val="60000"/>
                </a:schemeClr>
              </a:solidFill>
            </a:endParaRPr>
          </a:p>
          <a:p>
            <a:endParaRPr lang="en-US" sz="1600" b="1" dirty="0" smtClean="0">
              <a:solidFill>
                <a:schemeClr val="tx2">
                  <a:lumMod val="40000"/>
                  <a:lumOff val="60000"/>
                </a:schemeClr>
              </a:solidFill>
            </a:endParaRPr>
          </a:p>
          <a:p>
            <a:r>
              <a:rPr lang="en-US" sz="1400" b="1" dirty="0" smtClean="0">
                <a:solidFill>
                  <a:schemeClr val="tx2">
                    <a:lumMod val="40000"/>
                    <a:lumOff val="60000"/>
                  </a:schemeClr>
                </a:solidFill>
              </a:rPr>
              <a:t>Part I. Why Risk Management?</a:t>
            </a:r>
          </a:p>
          <a:p>
            <a:pPr marL="800100" lvl="1" indent="-342900">
              <a:buFont typeface="+mj-lt"/>
              <a:buAutoNum type="alphaLcParenR"/>
            </a:pPr>
            <a:r>
              <a:rPr lang="en-US" sz="1400" dirty="0" smtClean="0">
                <a:solidFill>
                  <a:schemeClr val="tx2">
                    <a:lumMod val="40000"/>
                    <a:lumOff val="60000"/>
                  </a:schemeClr>
                </a:solidFill>
              </a:rPr>
              <a:t>Financial Crisis and Banking Regulations</a:t>
            </a:r>
          </a:p>
          <a:p>
            <a:pPr marL="800100" lvl="1" indent="-342900">
              <a:buFont typeface="+mj-lt"/>
              <a:buAutoNum type="alphaLcParenR"/>
            </a:pPr>
            <a:r>
              <a:rPr lang="en-US" sz="1400" dirty="0" smtClean="0">
                <a:solidFill>
                  <a:schemeClr val="tx2">
                    <a:lumMod val="40000"/>
                    <a:lumOff val="60000"/>
                  </a:schemeClr>
                </a:solidFill>
              </a:rPr>
              <a:t>What Lessons Have We Learnt from These Crisis?</a:t>
            </a:r>
          </a:p>
          <a:p>
            <a:pPr marL="800100" lvl="1" indent="-342900">
              <a:buFont typeface="+mj-lt"/>
              <a:buAutoNum type="alphaLcParenR"/>
            </a:pPr>
            <a:r>
              <a:rPr lang="en-US" sz="1400" dirty="0" smtClean="0">
                <a:solidFill>
                  <a:schemeClr val="tx2">
                    <a:lumMod val="40000"/>
                    <a:lumOff val="60000"/>
                  </a:schemeClr>
                </a:solidFill>
              </a:rPr>
              <a:t>Evolution of Basel Accords: Basel I, II, II.5, III</a:t>
            </a:r>
          </a:p>
          <a:p>
            <a:pPr marL="800100" lvl="1" indent="-342900">
              <a:buFont typeface="+mj-lt"/>
              <a:buAutoNum type="alphaLcParenR"/>
            </a:pPr>
            <a:endParaRPr lang="en-US" sz="800" dirty="0" smtClean="0">
              <a:solidFill>
                <a:schemeClr val="tx2">
                  <a:lumMod val="40000"/>
                  <a:lumOff val="60000"/>
                </a:schemeClr>
              </a:solidFill>
            </a:endParaRPr>
          </a:p>
          <a:p>
            <a:r>
              <a:rPr lang="en-US" sz="1400" b="1" dirty="0" smtClean="0">
                <a:solidFill>
                  <a:schemeClr val="tx2">
                    <a:lumMod val="40000"/>
                    <a:lumOff val="60000"/>
                  </a:schemeClr>
                </a:solidFill>
              </a:rPr>
              <a:t>Part II. Risk Management Framework in the U.S. banks</a:t>
            </a:r>
          </a:p>
          <a:p>
            <a:pPr marL="800100" lvl="1" indent="-342900">
              <a:buFont typeface="+mj-lt"/>
              <a:buAutoNum type="alphaLcParenR"/>
            </a:pPr>
            <a:r>
              <a:rPr lang="en-US" sz="1400" dirty="0" smtClean="0">
                <a:solidFill>
                  <a:schemeClr val="tx2">
                    <a:lumMod val="40000"/>
                    <a:lumOff val="60000"/>
                  </a:schemeClr>
                </a:solidFill>
              </a:rPr>
              <a:t>Regulatory Expectation on Risk Management under Basel </a:t>
            </a:r>
          </a:p>
          <a:p>
            <a:pPr marL="800100" lvl="1" indent="-342900">
              <a:buFont typeface="+mj-lt"/>
              <a:buAutoNum type="alphaLcParenR"/>
            </a:pPr>
            <a:r>
              <a:rPr lang="en-US" sz="1400" dirty="0" smtClean="0">
                <a:solidFill>
                  <a:schemeClr val="tx2">
                    <a:lumMod val="40000"/>
                    <a:lumOff val="60000"/>
                  </a:schemeClr>
                </a:solidFill>
              </a:rPr>
              <a:t>Dodd-Frank Act and Its Influence on US Banks</a:t>
            </a:r>
          </a:p>
          <a:p>
            <a:pPr marL="800100" lvl="1" indent="-342900">
              <a:buFont typeface="+mj-lt"/>
              <a:buAutoNum type="alphaLcParenR"/>
            </a:pPr>
            <a:r>
              <a:rPr lang="en-US" sz="1400" dirty="0" smtClean="0">
                <a:solidFill>
                  <a:schemeClr val="tx2">
                    <a:lumMod val="40000"/>
                    <a:lumOff val="60000"/>
                  </a:schemeClr>
                </a:solidFill>
              </a:rPr>
              <a:t>OCC Heightened Standards for Large US Banks</a:t>
            </a:r>
          </a:p>
          <a:p>
            <a:pPr marL="342900" indent="-342900">
              <a:buFont typeface="+mj-lt"/>
              <a:buAutoNum type="alphaLcParenR"/>
            </a:pPr>
            <a:endParaRPr lang="en-US" sz="1400" dirty="0">
              <a:solidFill>
                <a:schemeClr val="tx2">
                  <a:lumMod val="20000"/>
                  <a:lumOff val="80000"/>
                </a:schemeClr>
              </a:solidFill>
            </a:endParaRPr>
          </a:p>
          <a:p>
            <a:r>
              <a:rPr lang="en-US" sz="1400" b="1" dirty="0" smtClean="0">
                <a:solidFill>
                  <a:srgbClr val="0070C0"/>
                </a:solidFill>
              </a:rPr>
              <a:t>Part III. Financial Engineering in Risk Management</a:t>
            </a:r>
          </a:p>
          <a:p>
            <a:pPr marL="800100" lvl="1" indent="-342900">
              <a:buFont typeface="+mj-lt"/>
              <a:buAutoNum type="alphaLcParenR"/>
            </a:pPr>
            <a:r>
              <a:rPr lang="en-US" sz="1400" dirty="0">
                <a:solidFill>
                  <a:srgbClr val="0070C0"/>
                </a:solidFill>
              </a:rPr>
              <a:t>Quantitative Risk Analysis – Basic Settings </a:t>
            </a:r>
            <a:endParaRPr lang="en-US" sz="1400" dirty="0" smtClean="0">
              <a:solidFill>
                <a:srgbClr val="0070C0"/>
              </a:solidFill>
            </a:endParaRPr>
          </a:p>
          <a:p>
            <a:pPr marL="800100" lvl="1" indent="-342900">
              <a:buFont typeface="+mj-lt"/>
              <a:buAutoNum type="alphaLcParenR"/>
            </a:pPr>
            <a:r>
              <a:rPr lang="en-US" sz="1400" dirty="0">
                <a:solidFill>
                  <a:srgbClr val="0070C0"/>
                </a:solidFill>
              </a:rPr>
              <a:t>Quantitative Risk Analysis – Risk </a:t>
            </a:r>
            <a:r>
              <a:rPr lang="en-US" sz="1400" dirty="0" smtClean="0">
                <a:solidFill>
                  <a:srgbClr val="0070C0"/>
                </a:solidFill>
              </a:rPr>
              <a:t>Decomposition</a:t>
            </a:r>
          </a:p>
          <a:p>
            <a:pPr marL="800100" lvl="1" indent="-342900">
              <a:buFont typeface="+mj-lt"/>
              <a:buAutoNum type="alphaLcParenR"/>
            </a:pPr>
            <a:r>
              <a:rPr lang="en-US" sz="1400" dirty="0">
                <a:solidFill>
                  <a:srgbClr val="0070C0"/>
                </a:solidFill>
              </a:rPr>
              <a:t>Quantitative Risk Analysis – Capital to Capture Tail Risks</a:t>
            </a:r>
            <a:r>
              <a:rPr lang="en-US" sz="1400" dirty="0" smtClean="0">
                <a:solidFill>
                  <a:srgbClr val="0070C0"/>
                </a:solidFill>
              </a:rPr>
              <a:t>   </a:t>
            </a:r>
          </a:p>
          <a:p>
            <a:pPr lvl="1"/>
            <a:endParaRPr lang="en-US" sz="1400" dirty="0" smtClean="0">
              <a:solidFill>
                <a:srgbClr val="0070C0"/>
              </a:solidFill>
            </a:endParaRPr>
          </a:p>
          <a:p>
            <a:pPr lvl="1"/>
            <a:endParaRPr lang="en-US" sz="1400" dirty="0" smtClean="0">
              <a:solidFill>
                <a:srgbClr val="0070C0"/>
              </a:solidFill>
            </a:endParaRPr>
          </a:p>
          <a:p>
            <a:pPr marL="342900" indent="-342900">
              <a:buFont typeface="+mj-lt"/>
              <a:buAutoNum type="alphaLcParenR"/>
            </a:pPr>
            <a:endParaRPr lang="en-US" sz="1400" dirty="0" smtClean="0">
              <a:solidFill>
                <a:srgbClr val="0070C0"/>
              </a:solidFill>
            </a:endParaRPr>
          </a:p>
        </p:txBody>
      </p:sp>
    </p:spTree>
    <p:extLst>
      <p:ext uri="{BB962C8B-B14F-4D97-AF65-F5344CB8AC3E}">
        <p14:creationId xmlns:p14="http://schemas.microsoft.com/office/powerpoint/2010/main" val="2344773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Risk Management vs Financial Engineering</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28</a:t>
            </a:fld>
            <a:endParaRPr lang="en-US" altLang="en-US" dirty="0">
              <a:solidFill>
                <a:srgbClr val="000000"/>
              </a:solidFill>
            </a:endParaRPr>
          </a:p>
        </p:txBody>
      </p:sp>
      <p:sp>
        <p:nvSpPr>
          <p:cNvPr id="12" name="TextBox 11"/>
          <p:cNvSpPr txBox="1"/>
          <p:nvPr/>
        </p:nvSpPr>
        <p:spPr>
          <a:xfrm>
            <a:off x="359391" y="1105033"/>
            <a:ext cx="11221535" cy="5478423"/>
          </a:xfrm>
          <a:prstGeom prst="rect">
            <a:avLst/>
          </a:prstGeom>
          <a:noFill/>
        </p:spPr>
        <p:txBody>
          <a:bodyPr wrap="square" rtlCol="0">
            <a:spAutoFit/>
          </a:bodyPr>
          <a:lstStyle/>
          <a:p>
            <a:pPr marL="285750" indent="-285750">
              <a:buFont typeface="Wingdings" panose="05000000000000000000" pitchFamily="2" charset="2"/>
              <a:buChar char="§"/>
            </a:pPr>
            <a:r>
              <a:rPr lang="en-US" sz="1400" dirty="0" smtClean="0">
                <a:solidFill>
                  <a:srgbClr val="0070C0"/>
                </a:solidFill>
              </a:rPr>
              <a:t>Quantitative analytics has increasingly become one of the major tools for banks in their decision making</a:t>
            </a:r>
            <a:r>
              <a:rPr lang="en-US" sz="1400" strike="sngStrike" dirty="0" smtClean="0">
                <a:solidFill>
                  <a:srgbClr val="0070C0"/>
                </a:solidFill>
              </a:rPr>
              <a:t>s</a:t>
            </a:r>
            <a:r>
              <a:rPr lang="en-US" sz="1400" dirty="0" smtClean="0">
                <a:solidFill>
                  <a:srgbClr val="0070C0"/>
                </a:solidFill>
              </a:rPr>
              <a:t>. The application of the quantitative analytics, </a:t>
            </a:r>
            <a:r>
              <a:rPr lang="en-US" sz="1400" strike="sngStrike" dirty="0" smtClean="0">
                <a:solidFill>
                  <a:srgbClr val="0070C0"/>
                </a:solidFill>
              </a:rPr>
              <a:t>-</a:t>
            </a:r>
            <a:r>
              <a:rPr lang="en-US" sz="1400" dirty="0" smtClean="0">
                <a:solidFill>
                  <a:srgbClr val="0070C0"/>
                </a:solidFill>
              </a:rPr>
              <a:t> ‘financial engineering’, can be found in: </a:t>
            </a:r>
          </a:p>
          <a:p>
            <a:pPr marL="742950" lvl="1" indent="-285750">
              <a:buFont typeface="Wingdings" panose="05000000000000000000" pitchFamily="2" charset="2"/>
              <a:buChar char="§"/>
            </a:pPr>
            <a:r>
              <a:rPr lang="en-US" sz="1400" dirty="0" smtClean="0">
                <a:solidFill>
                  <a:srgbClr val="0070C0"/>
                </a:solidFill>
              </a:rPr>
              <a:t>Setting up business and investment strategies: </a:t>
            </a:r>
          </a:p>
          <a:p>
            <a:pPr marL="1200150" lvl="2" indent="-285750">
              <a:buFont typeface="Wingdings" panose="05000000000000000000" pitchFamily="2" charset="2"/>
              <a:buChar char="§"/>
            </a:pPr>
            <a:r>
              <a:rPr lang="en-US" sz="1400" dirty="0" smtClean="0">
                <a:solidFill>
                  <a:srgbClr val="0070C0"/>
                </a:solidFill>
              </a:rPr>
              <a:t>Establishing loan underwriting standards, </a:t>
            </a:r>
          </a:p>
          <a:p>
            <a:pPr marL="1200150" lvl="2" indent="-285750">
              <a:buFont typeface="Wingdings" panose="05000000000000000000" pitchFamily="2" charset="2"/>
              <a:buChar char="§"/>
            </a:pPr>
            <a:r>
              <a:rPr lang="en-US" sz="1400" dirty="0" smtClean="0">
                <a:solidFill>
                  <a:srgbClr val="0070C0"/>
                </a:solidFill>
              </a:rPr>
              <a:t>Developing wholesale deposit pricing strategy, </a:t>
            </a:r>
          </a:p>
          <a:p>
            <a:pPr marL="1200150" lvl="2" indent="-285750">
              <a:buFont typeface="Wingdings" panose="05000000000000000000" pitchFamily="2" charset="2"/>
              <a:buChar char="§"/>
            </a:pPr>
            <a:r>
              <a:rPr lang="en-US" sz="1400" dirty="0" smtClean="0">
                <a:solidFill>
                  <a:srgbClr val="0070C0"/>
                </a:solidFill>
              </a:rPr>
              <a:t>Designing capital allocation and investment strategies, </a:t>
            </a:r>
          </a:p>
          <a:p>
            <a:pPr marL="1200150" lvl="2" indent="-285750">
              <a:buFont typeface="Wingdings" panose="05000000000000000000" pitchFamily="2" charset="2"/>
              <a:buChar char="§"/>
            </a:pPr>
            <a:r>
              <a:rPr lang="en-US" sz="1400" dirty="0" smtClean="0">
                <a:solidFill>
                  <a:srgbClr val="0070C0"/>
                </a:solidFill>
              </a:rPr>
              <a:t>Assessing investment valuations, </a:t>
            </a:r>
          </a:p>
          <a:p>
            <a:pPr marL="1200150" lvl="2" indent="-285750">
              <a:buFont typeface="Wingdings" panose="05000000000000000000" pitchFamily="2" charset="2"/>
              <a:buChar char="§"/>
            </a:pPr>
            <a:r>
              <a:rPr lang="en-US" sz="1400" dirty="0" smtClean="0">
                <a:solidFill>
                  <a:srgbClr val="0070C0"/>
                </a:solidFill>
              </a:rPr>
              <a:t>Pricing and trading financial instruments and derivatives. </a:t>
            </a:r>
          </a:p>
          <a:p>
            <a:pPr marL="742950" lvl="1" indent="-285750">
              <a:buFont typeface="Wingdings" panose="05000000000000000000" pitchFamily="2" charset="2"/>
              <a:buChar char="§"/>
            </a:pPr>
            <a:r>
              <a:rPr lang="en-US" sz="1400" dirty="0" smtClean="0">
                <a:solidFill>
                  <a:srgbClr val="0070C0"/>
                </a:solidFill>
              </a:rPr>
              <a:t>Risk Management</a:t>
            </a:r>
          </a:p>
          <a:p>
            <a:pPr marL="1200150" lvl="2" indent="-285750">
              <a:buFont typeface="Wingdings" panose="05000000000000000000" pitchFamily="2" charset="2"/>
              <a:buChar char="§"/>
            </a:pPr>
            <a:r>
              <a:rPr lang="en-US" sz="1400" dirty="0" smtClean="0">
                <a:solidFill>
                  <a:srgbClr val="0070C0"/>
                </a:solidFill>
              </a:rPr>
              <a:t>Measuring the risk exposures to associated financial markets including the interest </a:t>
            </a:r>
            <a:r>
              <a:rPr lang="en-US" sz="1400" dirty="0">
                <a:solidFill>
                  <a:srgbClr val="0070C0"/>
                </a:solidFill>
              </a:rPr>
              <a:t>rate, credit spread, foreign exchange, equity and </a:t>
            </a:r>
            <a:r>
              <a:rPr lang="en-US" sz="1400" dirty="0" smtClean="0">
                <a:solidFill>
                  <a:srgbClr val="0070C0"/>
                </a:solidFill>
              </a:rPr>
              <a:t>commodity markets, etc.</a:t>
            </a:r>
          </a:p>
          <a:p>
            <a:pPr marL="1200150" lvl="2" indent="-285750">
              <a:buFont typeface="Wingdings" panose="05000000000000000000" pitchFamily="2" charset="2"/>
              <a:buChar char="§"/>
            </a:pPr>
            <a:r>
              <a:rPr lang="en-US" sz="1400" dirty="0" smtClean="0">
                <a:solidFill>
                  <a:srgbClr val="0070C0"/>
                </a:solidFill>
              </a:rPr>
              <a:t>Designing and executing risk mitigation or hedging strategies against these risks.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r>
              <a:rPr lang="en-US" sz="1400" dirty="0">
                <a:solidFill>
                  <a:srgbClr val="0070C0"/>
                </a:solidFill>
              </a:rPr>
              <a:t>T</a:t>
            </a:r>
            <a:r>
              <a:rPr lang="en-US" sz="1400" dirty="0" smtClean="0">
                <a:solidFill>
                  <a:srgbClr val="0070C0"/>
                </a:solidFill>
              </a:rPr>
              <a:t>he implementation of Basel III after the financial crisis of 2007-09: </a:t>
            </a:r>
          </a:p>
          <a:p>
            <a:pPr marL="742950" lvl="1" indent="-285750">
              <a:buFont typeface="Wingdings" panose="05000000000000000000" pitchFamily="2" charset="2"/>
              <a:buChar char="§"/>
            </a:pPr>
            <a:r>
              <a:rPr lang="en-US" sz="1400" dirty="0" smtClean="0">
                <a:solidFill>
                  <a:srgbClr val="0070C0"/>
                </a:solidFill>
              </a:rPr>
              <a:t>Put its focus on linking capital to exposures across the whole risk spectrum.</a:t>
            </a:r>
          </a:p>
          <a:p>
            <a:pPr marL="742950" lvl="1" indent="-285750">
              <a:buFont typeface="Wingdings" panose="05000000000000000000" pitchFamily="2" charset="2"/>
              <a:buChar char="§"/>
            </a:pPr>
            <a:r>
              <a:rPr lang="en-US" sz="1400" dirty="0" smtClean="0">
                <a:solidFill>
                  <a:srgbClr val="0070C0"/>
                </a:solidFill>
              </a:rPr>
              <a:t>Financial engineering has been elevated as the most important and effective tool for banks in managing its risks and capital. </a:t>
            </a:r>
          </a:p>
          <a:p>
            <a:pPr marL="742950" lvl="1" indent="-285750">
              <a:buFont typeface="Wingdings" panose="05000000000000000000" pitchFamily="2" charset="2"/>
              <a:buChar char="§"/>
            </a:pPr>
            <a:r>
              <a:rPr lang="en-US" sz="1400" dirty="0" smtClean="0">
                <a:solidFill>
                  <a:srgbClr val="0070C0"/>
                </a:solidFill>
              </a:rPr>
              <a:t>The </a:t>
            </a:r>
            <a:r>
              <a:rPr lang="en-US" sz="1400" dirty="0">
                <a:solidFill>
                  <a:srgbClr val="0070C0"/>
                </a:solidFill>
              </a:rPr>
              <a:t>demand for financial engineering, or computational finance, expertise and talent has grown rapidly in recent years.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r>
              <a:rPr lang="en-US" sz="1400" dirty="0" smtClean="0">
                <a:solidFill>
                  <a:srgbClr val="0070C0"/>
                </a:solidFill>
              </a:rPr>
              <a:t>Financial Modeling is a central element of financial engineering. OCC recently published an enhanced guidance on  model risk management in 2011, highlighting the challenges faced in expanding the usage</a:t>
            </a:r>
            <a:r>
              <a:rPr lang="en-US" sz="1400" strike="sngStrike" dirty="0" smtClean="0">
                <a:solidFill>
                  <a:srgbClr val="0070C0"/>
                </a:solidFill>
              </a:rPr>
              <a:t>s</a:t>
            </a:r>
            <a:r>
              <a:rPr lang="en-US" sz="1400" dirty="0" smtClean="0">
                <a:solidFill>
                  <a:srgbClr val="0070C0"/>
                </a:solidFill>
              </a:rPr>
              <a:t> of quantitative analytics and modeling techniques in the banking industry.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endParaRPr lang="en-US" sz="1400" dirty="0">
              <a:solidFill>
                <a:srgbClr val="0070C0"/>
              </a:solidFill>
            </a:endParaRPr>
          </a:p>
        </p:txBody>
      </p:sp>
    </p:spTree>
    <p:extLst>
      <p:ext uri="{BB962C8B-B14F-4D97-AF65-F5344CB8AC3E}">
        <p14:creationId xmlns:p14="http://schemas.microsoft.com/office/powerpoint/2010/main" val="2720209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Quantitative Risk Analysis – Basic Settings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29</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59391" y="1105033"/>
                <a:ext cx="11221535" cy="5005666"/>
              </a:xfrm>
              <a:prstGeom prst="rect">
                <a:avLst/>
              </a:prstGeom>
              <a:noFill/>
            </p:spPr>
            <p:txBody>
              <a:bodyPr wrap="square" rtlCol="0">
                <a:spAutoFit/>
              </a:bodyPr>
              <a:lstStyle/>
              <a:p>
                <a:endParaRPr lang="en-US" sz="1400" dirty="0" smtClean="0">
                  <a:solidFill>
                    <a:srgbClr val="0070C0"/>
                  </a:solidFill>
                </a:endParaRPr>
              </a:p>
              <a:p>
                <a:r>
                  <a:rPr lang="en-US" sz="1400" dirty="0">
                    <a:solidFill>
                      <a:srgbClr val="0070C0"/>
                    </a:solidFill>
                  </a:rPr>
                  <a:t>T</a:t>
                </a:r>
                <a:r>
                  <a:rPr lang="en-US" sz="1400" dirty="0" smtClean="0">
                    <a:solidFill>
                      <a:srgbClr val="0070C0"/>
                    </a:solidFill>
                  </a:rPr>
                  <a:t>here are a few basic settings or building blocks in the quantitative risk analysis, or in financial engineering in general, which is developed by marrying finance theories and the Probability Theory:</a:t>
                </a:r>
              </a:p>
              <a:p>
                <a:endParaRPr lang="en-US" sz="800"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Risk Factors and Uncertainty</a:t>
                </a:r>
              </a:p>
              <a:p>
                <a:pPr lvl="1"/>
                <a:endParaRPr lang="en-US" sz="800" b="1" dirty="0">
                  <a:solidFill>
                    <a:srgbClr val="0070C0"/>
                  </a:solidFill>
                </a:endParaRPr>
              </a:p>
              <a:p>
                <a:pPr lvl="1"/>
                <a:r>
                  <a:rPr lang="en-US" sz="1400" dirty="0" smtClean="0">
                    <a:solidFill>
                      <a:srgbClr val="0070C0"/>
                    </a:solidFill>
                  </a:rPr>
                  <a:t>The financial world is surrounded by uncertainties and defined by random market and credit factors. Let us denote the market factors or variables as </a:t>
                </a:r>
                <a14:m>
                  <m:oMath xmlns:m="http://schemas.openxmlformats.org/officeDocument/2006/math">
                    <m:sSubSup>
                      <m:sSubSupPr>
                        <m:ctrlPr>
                          <a:rPr lang="en-US" sz="1400" b="0" i="1" smtClean="0">
                            <a:solidFill>
                              <a:srgbClr val="0070C0"/>
                            </a:solidFill>
                            <a:latin typeface="Cambria Math" panose="02040503050406030204" pitchFamily="18" charset="0"/>
                          </a:rPr>
                        </m:ctrlPr>
                      </m:sSubSupPr>
                      <m:e>
                        <m:r>
                          <a:rPr lang="en-US" sz="1400" b="1" i="1" smtClean="0">
                            <a:solidFill>
                              <a:srgbClr val="0070C0"/>
                            </a:solidFill>
                            <a:latin typeface="Cambria Math" panose="02040503050406030204" pitchFamily="18" charset="0"/>
                          </a:rPr>
                          <m:t>𝒎</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𝑚</m:t>
                        </m:r>
                      </m:e>
                      <m:sub>
                        <m:r>
                          <a:rPr lang="en-US" sz="1400" b="0" i="1" smtClean="0">
                            <a:solidFill>
                              <a:srgbClr val="0070C0"/>
                            </a:solidFill>
                            <a:latin typeface="Cambria Math" panose="02040503050406030204" pitchFamily="18" charset="0"/>
                          </a:rPr>
                          <m:t>𝑖</m:t>
                        </m:r>
                      </m:sub>
                      <m:sup>
                        <m:r>
                          <a:rPr lang="en-US" sz="1400" b="0" i="1" smtClean="0">
                            <a:solidFill>
                              <a:srgbClr val="0070C0"/>
                            </a:solidFill>
                            <a:latin typeface="Cambria Math" panose="02040503050406030204" pitchFamily="18" charset="0"/>
                          </a:rPr>
                          <m:t>′</m:t>
                        </m:r>
                      </m:sup>
                    </m:sSubSup>
                    <m:r>
                      <a:rPr lang="en-US" sz="1400" b="0" i="1" smtClean="0">
                        <a:solidFill>
                          <a:srgbClr val="0070C0"/>
                        </a:solidFill>
                        <a:latin typeface="Cambria Math" panose="02040503050406030204" pitchFamily="18" charset="0"/>
                      </a:rPr>
                      <m:t>𝑠</m:t>
                    </m:r>
                    <m:r>
                      <a:rPr lang="en-US" sz="1400" b="0" i="1" smtClean="0">
                        <a:solidFill>
                          <a:srgbClr val="0070C0"/>
                        </a:solidFill>
                        <a:latin typeface="Cambria Math" panose="02040503050406030204" pitchFamily="18" charset="0"/>
                      </a:rPr>
                      <m:t>,  </m:t>
                    </m:r>
                    <m:r>
                      <a:rPr lang="en-US" sz="1400" b="0" i="1" smtClean="0">
                        <a:solidFill>
                          <a:srgbClr val="0070C0"/>
                        </a:solidFill>
                        <a:latin typeface="Cambria Math" panose="02040503050406030204" pitchFamily="18" charset="0"/>
                      </a:rPr>
                      <m:t>𝑖</m:t>
                    </m:r>
                    <m:r>
                      <a:rPr lang="en-US" sz="1400" b="0" i="1" smtClean="0">
                        <a:solidFill>
                          <a:srgbClr val="0070C0"/>
                        </a:solidFill>
                        <a:latin typeface="Cambria Math" panose="02040503050406030204" pitchFamily="18" charset="0"/>
                      </a:rPr>
                      <m:t>=1,2,…</m:t>
                    </m:r>
                    <m:r>
                      <a:rPr lang="en-US" sz="1400" b="0" i="1" smtClean="0">
                        <a:solidFill>
                          <a:srgbClr val="0070C0"/>
                        </a:solidFill>
                        <a:latin typeface="Cambria Math" panose="02040503050406030204" pitchFamily="18" charset="0"/>
                      </a:rPr>
                      <m:t>𝐼</m:t>
                    </m:r>
                    <m:r>
                      <a:rPr lang="en-US" sz="1400" b="0" i="1" smtClean="0">
                        <a:solidFill>
                          <a:srgbClr val="0070C0"/>
                        </a:solidFill>
                        <a:latin typeface="Cambria Math" panose="02040503050406030204" pitchFamily="18" charset="0"/>
                      </a:rPr>
                      <m:t>), </m:t>
                    </m:r>
                  </m:oMath>
                </a14:m>
                <a:r>
                  <a:rPr lang="en-US" sz="1400" dirty="0" smtClean="0">
                    <a:solidFill>
                      <a:srgbClr val="0070C0"/>
                    </a:solidFill>
                  </a:rPr>
                  <a:t>and the default events as </a:t>
                </a:r>
                <a14:m>
                  <m:oMath xmlns:m="http://schemas.openxmlformats.org/officeDocument/2006/math">
                    <m:sSubSup>
                      <m:sSubSupPr>
                        <m:ctrlPr>
                          <a:rPr lang="en-US" sz="1400" i="1">
                            <a:solidFill>
                              <a:srgbClr val="0070C0"/>
                            </a:solidFill>
                            <a:latin typeface="Cambria Math" panose="02040503050406030204" pitchFamily="18" charset="0"/>
                          </a:rPr>
                        </m:ctrlPr>
                      </m:sSubSupPr>
                      <m:e>
                        <m:r>
                          <a:rPr lang="en-US" sz="1400" b="1" i="1" smtClean="0">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𝑐</m:t>
                        </m:r>
                      </m:e>
                      <m:sub>
                        <m:r>
                          <a:rPr lang="en-US" sz="1400" b="0" i="1" smtClean="0">
                            <a:solidFill>
                              <a:srgbClr val="0070C0"/>
                            </a:solidFill>
                            <a:latin typeface="Cambria Math" panose="02040503050406030204" pitchFamily="18" charset="0"/>
                          </a:rPr>
                          <m:t>𝑗</m:t>
                        </m:r>
                      </m:sub>
                      <m:sup>
                        <m:r>
                          <a:rPr lang="en-US" sz="1400" i="1">
                            <a:solidFill>
                              <a:srgbClr val="0070C0"/>
                            </a:solidFill>
                            <a:latin typeface="Cambria Math" panose="02040503050406030204" pitchFamily="18" charset="0"/>
                          </a:rPr>
                          <m:t>′</m:t>
                        </m:r>
                      </m:sup>
                    </m:sSubSup>
                    <m:r>
                      <a:rPr lang="en-US" sz="1400" i="1">
                        <a:solidFill>
                          <a:srgbClr val="0070C0"/>
                        </a:solidFill>
                        <a:latin typeface="Cambria Math" panose="02040503050406030204" pitchFamily="18" charset="0"/>
                      </a:rPr>
                      <m:t>𝑠</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𝑗</m:t>
                    </m:r>
                    <m:r>
                      <a:rPr lang="en-US" sz="1400" i="1">
                        <a:solidFill>
                          <a:srgbClr val="0070C0"/>
                        </a:solidFill>
                        <a:latin typeface="Cambria Math" panose="02040503050406030204" pitchFamily="18" charset="0"/>
                      </a:rPr>
                      <m:t>=1,2,…</m:t>
                    </m:r>
                    <m:r>
                      <a:rPr lang="en-US" sz="1400" b="0" i="1" smtClean="0">
                        <a:solidFill>
                          <a:srgbClr val="0070C0"/>
                        </a:solidFill>
                        <a:latin typeface="Cambria Math" panose="02040503050406030204" pitchFamily="18" charset="0"/>
                      </a:rPr>
                      <m:t>𝐽</m:t>
                    </m:r>
                    <m:r>
                      <a:rPr lang="en-US" sz="1400" i="1">
                        <a:solidFill>
                          <a:srgbClr val="0070C0"/>
                        </a:solidFill>
                        <a:latin typeface="Cambria Math" panose="02040503050406030204" pitchFamily="18" charset="0"/>
                      </a:rPr>
                      <m:t>)</m:t>
                    </m:r>
                  </m:oMath>
                </a14:m>
                <a:r>
                  <a:rPr lang="en-US" sz="1400" dirty="0" smtClean="0">
                    <a:solidFill>
                      <a:srgbClr val="0070C0"/>
                    </a:solidFill>
                  </a:rPr>
                  <a:t>, the valuation of a financial asset </a:t>
                </a:r>
                <a14:m>
                  <m:oMath xmlns:m="http://schemas.openxmlformats.org/officeDocument/2006/math">
                    <m:r>
                      <a:rPr lang="en-US" sz="1400" i="1">
                        <a:solidFill>
                          <a:srgbClr val="0070C0"/>
                        </a:solidFill>
                        <a:latin typeface="Cambria Math" panose="02040503050406030204" pitchFamily="18" charset="0"/>
                      </a:rPr>
                      <m:t>𝑉</m:t>
                    </m:r>
                  </m:oMath>
                </a14:m>
                <a:r>
                  <a:rPr lang="en-US" sz="1400" dirty="0" smtClean="0">
                    <a:solidFill>
                      <a:srgbClr val="0070C0"/>
                    </a:solidFill>
                  </a:rPr>
                  <a:t> can be expressed as a function of market factors, default events and time </a:t>
                </a:r>
                <a14:m>
                  <m:oMath xmlns:m="http://schemas.openxmlformats.org/officeDocument/2006/math">
                    <m:r>
                      <a:rPr lang="en-US" sz="1400" i="1">
                        <a:solidFill>
                          <a:srgbClr val="0070C0"/>
                        </a:solidFill>
                        <a:latin typeface="Cambria Math" panose="02040503050406030204" pitchFamily="18" charset="0"/>
                      </a:rPr>
                      <m:t>𝑡</m:t>
                    </m:r>
                    <m:r>
                      <a:rPr lang="en-US" sz="1400" i="1">
                        <a:solidFill>
                          <a:srgbClr val="0070C0"/>
                        </a:solidFill>
                        <a:latin typeface="Cambria Math" panose="02040503050406030204" pitchFamily="18" charset="0"/>
                      </a:rPr>
                      <m:t> </m:t>
                    </m:r>
                  </m:oMath>
                </a14:m>
                <a:r>
                  <a:rPr lang="en-US" sz="1400" dirty="0" smtClean="0">
                    <a:solidFill>
                      <a:srgbClr val="0070C0"/>
                    </a:solidFill>
                  </a:rPr>
                  <a:t>,</a:t>
                </a:r>
              </a:p>
              <a:p>
                <a:pPr lvl="1"/>
                <a:endParaRPr lang="en-US" sz="600" dirty="0" smtClean="0">
                  <a:solidFill>
                    <a:srgbClr val="0070C0"/>
                  </a:solidFill>
                </a:endParaRPr>
              </a:p>
              <a:p>
                <a:pPr lvl="2"/>
                <a14:m>
                  <m:oMathPara xmlns:m="http://schemas.openxmlformats.org/officeDocument/2006/math">
                    <m:oMathParaPr>
                      <m:jc m:val="left"/>
                    </m:oMathParaPr>
                    <m:oMath xmlns:m="http://schemas.openxmlformats.org/officeDocument/2006/math">
                      <m:r>
                        <a:rPr lang="en-US" sz="1400" b="0" i="1" smtClean="0">
                          <a:solidFill>
                            <a:srgbClr val="0070C0"/>
                          </a:solidFill>
                          <a:latin typeface="Cambria Math" panose="02040503050406030204" pitchFamily="18" charset="0"/>
                        </a:rPr>
                        <m:t>𝑉</m:t>
                      </m:r>
                      <m:sSubSup>
                        <m:sSubSupPr>
                          <m:ctrlPr>
                            <a:rPr lang="en-US" sz="1400" i="1" smtClean="0">
                              <a:solidFill>
                                <a:srgbClr val="0070C0"/>
                              </a:solidFill>
                              <a:latin typeface="Cambria Math" panose="02040503050406030204" pitchFamily="18" charset="0"/>
                            </a:rPr>
                          </m:ctrlPr>
                        </m:sSubSupPr>
                        <m:e>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𝑉</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a:solidFill>
                                    <a:srgbClr val="0070C0"/>
                                  </a:solidFill>
                                  <a:latin typeface="Cambria Math" panose="02040503050406030204" pitchFamily="18" charset="0"/>
                                </a:rPr>
                                <m:t>𝒄</m:t>
                              </m:r>
                              <m:r>
                                <a:rPr lang="en-US" sz="1400" b="1"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𝑡</m:t>
                              </m:r>
                            </m:e>
                          </m:d>
                        </m:e>
                        <m:sub/>
                        <m:sup/>
                      </m:sSubSup>
                    </m:oMath>
                  </m:oMathPara>
                </a14:m>
                <a:endParaRPr lang="en-US" sz="1400" dirty="0" smtClean="0">
                  <a:solidFill>
                    <a:srgbClr val="0070C0"/>
                  </a:solidFill>
                </a:endParaRPr>
              </a:p>
              <a:p>
                <a:pPr lvl="1"/>
                <a:endParaRPr lang="en-US" sz="14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Decomposition of Financial Asset Valuation</a:t>
                </a:r>
              </a:p>
              <a:p>
                <a:pPr marL="285750" indent="-285750">
                  <a:buFont typeface="Wingdings" panose="05000000000000000000" pitchFamily="2" charset="2"/>
                  <a:buChar char="§"/>
                </a:pPr>
                <a:endParaRPr lang="en-US" sz="600" b="1" dirty="0">
                  <a:solidFill>
                    <a:srgbClr val="0070C0"/>
                  </a:solidFill>
                </a:endParaRPr>
              </a:p>
              <a:p>
                <a:pPr lvl="1"/>
                <a:r>
                  <a:rPr lang="en-US" sz="1400" dirty="0" smtClean="0">
                    <a:solidFill>
                      <a:srgbClr val="0070C0"/>
                    </a:solidFill>
                  </a:rPr>
                  <a:t>If we separate the default-free and defaultable parts, the valuation of a defaultable financial asset can be viewed as the net of a default-free value and potential loss caused by the default.</a:t>
                </a:r>
              </a:p>
              <a:p>
                <a:pPr lvl="1"/>
                <a:r>
                  <a:rPr lang="en-US" sz="1400" dirty="0" smtClean="0">
                    <a:solidFill>
                      <a:srgbClr val="0070C0"/>
                    </a:solidFill>
                  </a:rPr>
                  <a:t> </a:t>
                </a:r>
                <a:endParaRPr lang="en-US" sz="600" dirty="0" smtClean="0">
                  <a:solidFill>
                    <a:srgbClr val="0070C0"/>
                  </a:solidFill>
                </a:endParaRPr>
              </a:p>
              <a:p>
                <a:pPr lvl="2"/>
                <a14:m>
                  <m:oMath xmlns:m="http://schemas.openxmlformats.org/officeDocument/2006/math">
                    <m:r>
                      <a:rPr lang="en-US" sz="1400" i="1">
                        <a:solidFill>
                          <a:srgbClr val="0070C0"/>
                        </a:solidFill>
                        <a:latin typeface="Cambria Math" panose="02040503050406030204" pitchFamily="18" charset="0"/>
                      </a:rPr>
                      <m:t>𝑉</m:t>
                    </m:r>
                    <m:r>
                      <a:rPr lang="en-US" sz="1400" b="0" i="1" smtClean="0">
                        <a:solidFill>
                          <a:srgbClr val="0070C0"/>
                        </a:solidFill>
                        <a:latin typeface="Cambria Math" panose="02040503050406030204" pitchFamily="18" charset="0"/>
                      </a:rPr>
                      <m:t>= </m:t>
                    </m:r>
                    <m:sSubSup>
                      <m:sSubSupPr>
                        <m:ctrlPr>
                          <a:rPr lang="en-US" sz="1400" i="1">
                            <a:solidFill>
                              <a:srgbClr val="0070C0"/>
                            </a:solidFill>
                            <a:latin typeface="Cambria Math" panose="02040503050406030204" pitchFamily="18" charset="0"/>
                          </a:rPr>
                        </m:ctrlPr>
                      </m:sSubSupPr>
                      <m:e>
                        <m:r>
                          <a:rPr lang="en-US" sz="1400" b="0" i="1" smtClean="0">
                            <a:solidFill>
                              <a:srgbClr val="0070C0"/>
                            </a:solidFill>
                            <a:latin typeface="Cambria Math" panose="02040503050406030204" pitchFamily="18" charset="0"/>
                          </a:rPr>
                          <m:t>𝑉</m:t>
                        </m:r>
                      </m:e>
                      <m:sub>
                        <m:r>
                          <a:rPr lang="en-US" sz="1400" b="0" i="1" smtClean="0">
                            <a:solidFill>
                              <a:srgbClr val="0070C0"/>
                            </a:solidFill>
                            <a:latin typeface="Cambria Math" panose="02040503050406030204" pitchFamily="18" charset="0"/>
                          </a:rPr>
                          <m:t>𝐷𝑒𝑓𝑎𝑢𝑙𝑡</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𝑓𝑟𝑒𝑒</m:t>
                        </m:r>
                      </m:sub>
                      <m:sup/>
                    </m:sSubSup>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𝑡</m:t>
                        </m:r>
                      </m:e>
                    </m:d>
                  </m:oMath>
                </a14:m>
                <a:r>
                  <a:rPr lang="en-US" sz="1400" dirty="0" smtClean="0">
                    <a:solidFill>
                      <a:srgbClr val="0070C0"/>
                    </a:solidFill>
                  </a:rPr>
                  <a:t> - </a:t>
                </a:r>
                <a14:m>
                  <m:oMath xmlns:m="http://schemas.openxmlformats.org/officeDocument/2006/math">
                    <m:sSubSup>
                      <m:sSubSupPr>
                        <m:ctrlPr>
                          <a:rPr lang="en-US" sz="1400" i="1">
                            <a:solidFill>
                              <a:srgbClr val="0070C0"/>
                            </a:solidFill>
                            <a:latin typeface="Cambria Math" panose="02040503050406030204" pitchFamily="18" charset="0"/>
                          </a:rPr>
                        </m:ctrlPr>
                      </m:sSubSupPr>
                      <m:e>
                        <m:r>
                          <a:rPr lang="en-US" sz="1400" b="0" i="1" smtClean="0">
                            <a:solidFill>
                              <a:srgbClr val="0070C0"/>
                            </a:solidFill>
                            <a:latin typeface="Cambria Math" panose="02040503050406030204" pitchFamily="18" charset="0"/>
                          </a:rPr>
                          <m:t>𝐿𝑜𝑠𝑠</m:t>
                        </m:r>
                      </m:e>
                      <m:sub>
                        <m:r>
                          <a:rPr lang="en-US" sz="1400" i="1">
                            <a:solidFill>
                              <a:srgbClr val="0070C0"/>
                            </a:solidFill>
                            <a:latin typeface="Cambria Math" panose="02040503050406030204" pitchFamily="18" charset="0"/>
                          </a:rPr>
                          <m:t>𝐷𝑒𝑓𝑎𝑢𝑙𝑡</m:t>
                        </m:r>
                      </m:sub>
                      <m:sup/>
                    </m:sSubSup>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a:solidFill>
                              <a:srgbClr val="0070C0"/>
                            </a:solidFill>
                            <a:latin typeface="Cambria Math" panose="02040503050406030204" pitchFamily="18" charset="0"/>
                          </a:rPr>
                          <m:t>𝒄</m:t>
                        </m:r>
                        <m:r>
                          <a:rPr lang="en-US" sz="1400" b="1"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𝑡</m:t>
                        </m:r>
                      </m:e>
                    </m:d>
                  </m:oMath>
                </a14:m>
                <a:endParaRPr lang="en-US" sz="1400" dirty="0" smtClean="0">
                  <a:solidFill>
                    <a:srgbClr val="0070C0"/>
                  </a:solidFill>
                </a:endParaRPr>
              </a:p>
              <a:p>
                <a:pPr lvl="1"/>
                <a:endParaRPr lang="en-US" sz="1400" dirty="0" smtClean="0">
                  <a:solidFill>
                    <a:srgbClr val="0070C0"/>
                  </a:solidFill>
                </a:endParaRPr>
              </a:p>
              <a:p>
                <a:pPr lvl="1"/>
                <a:r>
                  <a:rPr lang="en-US" sz="1400" dirty="0" smtClean="0">
                    <a:solidFill>
                      <a:srgbClr val="0070C0"/>
                    </a:solidFill>
                  </a:rPr>
                  <a:t>Often, the default loss is modeled by a simple three-component model</a:t>
                </a:r>
                <a:r>
                  <a:rPr lang="en-US" sz="1400" dirty="0" smtClean="0">
                    <a:solidFill>
                      <a:srgbClr val="FF0000"/>
                    </a:solidFill>
                  </a:rPr>
                  <a:t>:</a:t>
                </a:r>
              </a:p>
              <a:p>
                <a:pPr lvl="1"/>
                <a:endParaRPr lang="en-US" sz="1400" dirty="0" smtClean="0">
                  <a:solidFill>
                    <a:srgbClr val="0070C0"/>
                  </a:solidFill>
                </a:endParaRPr>
              </a:p>
              <a:p>
                <a:pPr lvl="1"/>
                <a:r>
                  <a:rPr lang="en-US" sz="600" i="1" dirty="0" smtClean="0">
                    <a:solidFill>
                      <a:srgbClr val="0070C0"/>
                    </a:solidFill>
                    <a:latin typeface="Cambria Math" panose="02040503050406030204" pitchFamily="18" charset="0"/>
                  </a:rPr>
                  <a:t>	 </a:t>
                </a:r>
                <a14:m>
                  <m:oMath xmlns:m="http://schemas.openxmlformats.org/officeDocument/2006/math">
                    <m:sSubSup>
                      <m:sSubSupPr>
                        <m:ctrlPr>
                          <a:rPr lang="en-US" sz="1400" i="1">
                            <a:solidFill>
                              <a:srgbClr val="0070C0"/>
                            </a:solidFill>
                            <a:latin typeface="Cambria Math" panose="02040503050406030204" pitchFamily="18" charset="0"/>
                          </a:rPr>
                        </m:ctrlPr>
                      </m:sSubSupPr>
                      <m:e>
                        <m:r>
                          <a:rPr lang="en-US" sz="1400" b="0" i="1" smtClean="0">
                            <a:solidFill>
                              <a:srgbClr val="0070C0"/>
                            </a:solidFill>
                            <a:latin typeface="Cambria Math" panose="02040503050406030204" pitchFamily="18" charset="0"/>
                          </a:rPr>
                          <m:t>𝑉</m:t>
                        </m:r>
                        <m:r>
                          <a:rPr lang="en-US" sz="1400" b="0" i="1" smtClean="0">
                            <a:solidFill>
                              <a:srgbClr val="0070C0"/>
                            </a:solidFill>
                            <a:latin typeface="Cambria Math" panose="02040503050406030204" pitchFamily="18" charset="0"/>
                          </a:rPr>
                          <m:t>= </m:t>
                        </m:r>
                        <m:r>
                          <a:rPr lang="en-US" sz="1400" b="0" i="1" smtClean="0">
                            <a:solidFill>
                              <a:srgbClr val="0070C0"/>
                            </a:solidFill>
                            <a:latin typeface="Cambria Math" panose="02040503050406030204" pitchFamily="18" charset="0"/>
                          </a:rPr>
                          <m:t>𝑉</m:t>
                        </m:r>
                      </m:e>
                      <m:sub>
                        <m:r>
                          <a:rPr lang="en-US" sz="1400" i="1">
                            <a:solidFill>
                              <a:srgbClr val="0070C0"/>
                            </a:solidFill>
                            <a:latin typeface="Cambria Math" panose="02040503050406030204" pitchFamily="18" charset="0"/>
                          </a:rPr>
                          <m:t>𝐷𝑒𝑓𝑎𝑢𝑙𝑡</m:t>
                        </m:r>
                        <m:r>
                          <a:rPr lang="en-US" sz="1400" b="0" i="1" smtClean="0">
                            <a:solidFill>
                              <a:srgbClr val="0070C0"/>
                            </a:solidFill>
                            <a:latin typeface="Cambria Math" panose="02040503050406030204" pitchFamily="18" charset="0"/>
                          </a:rPr>
                          <m:t>−</m:t>
                        </m:r>
                        <m:r>
                          <a:rPr lang="en-US" sz="1400" b="0" i="1" smtClean="0">
                            <a:solidFill>
                              <a:srgbClr val="0070C0"/>
                            </a:solidFill>
                            <a:latin typeface="Cambria Math" panose="02040503050406030204" pitchFamily="18" charset="0"/>
                          </a:rPr>
                          <m:t>𝑓𝑟𝑒𝑒</m:t>
                        </m:r>
                      </m:sub>
                      <m:sup/>
                    </m:sSubSup>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𝑡</m:t>
                        </m:r>
                      </m:e>
                    </m:d>
                    <m:r>
                      <m:rPr>
                        <m:nor/>
                      </m:rPr>
                      <a:rPr lang="en-US" sz="1400" b="0" i="0" smtClean="0">
                        <a:solidFill>
                          <a:srgbClr val="0070C0"/>
                        </a:solidFill>
                        <a:latin typeface="Cambria Math" panose="02040503050406030204" pitchFamily="18" charset="0"/>
                      </a:rPr>
                      <m:t> </m:t>
                    </m:r>
                    <m:r>
                      <m:rPr>
                        <m:nor/>
                      </m:rPr>
                      <a:rPr lang="en-US" sz="1400" dirty="0">
                        <a:solidFill>
                          <a:srgbClr val="0070C0"/>
                        </a:solidFill>
                      </a:rPr>
                      <m:t>−</m:t>
                    </m:r>
                    <m:r>
                      <a:rPr lang="en-US" sz="1400" b="0" i="1" smtClean="0">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𝑃𝐷</m:t>
                    </m:r>
                    <m:r>
                      <a:rPr lang="en-US" sz="1400" i="1">
                        <a:solidFill>
                          <a:srgbClr val="0070C0"/>
                        </a:solidFill>
                        <a:latin typeface="Cambria Math" panose="02040503050406030204" pitchFamily="18" charset="0"/>
                      </a:rPr>
                      <m:t>(</m:t>
                    </m:r>
                    <m:r>
                      <a:rPr lang="en-US" sz="1400" b="1" i="1">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𝐿𝐺𝐷</m:t>
                    </m:r>
                    <m:r>
                      <a:rPr lang="en-US" sz="1400" i="1">
                        <a:solidFill>
                          <a:srgbClr val="0070C0"/>
                        </a:solidFill>
                        <a:latin typeface="Cambria Math" panose="02040503050406030204" pitchFamily="18" charset="0"/>
                      </a:rPr>
                      <m:t>(</m:t>
                    </m:r>
                    <m:r>
                      <a:rPr lang="en-US" sz="1400" b="1" i="1">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𝐸𝐴𝐷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𝒄</m:t>
                        </m:r>
                      </m:e>
                    </m:d>
                  </m:oMath>
                </a14:m>
                <a:endParaRPr lang="en-US" sz="1400" dirty="0">
                  <a:solidFill>
                    <a:srgbClr val="0070C0"/>
                  </a:solidFill>
                </a:endParaRPr>
              </a:p>
              <a:p>
                <a:pPr lvl="1"/>
                <a:endParaRPr lang="en-US" sz="1400" dirty="0" smtClean="0">
                  <a:solidFill>
                    <a:srgbClr val="0070C0"/>
                  </a:solidFill>
                </a:endParaRPr>
              </a:p>
              <a:p>
                <a:pPr lvl="1"/>
                <a:r>
                  <a:rPr lang="en-US" sz="1400" dirty="0" smtClean="0">
                    <a:solidFill>
                      <a:srgbClr val="0070C0"/>
                    </a:solidFill>
                  </a:rPr>
                  <a:t>where </a:t>
                </a:r>
                <a14:m>
                  <m:oMath xmlns:m="http://schemas.openxmlformats.org/officeDocument/2006/math">
                    <m:r>
                      <a:rPr lang="en-US" sz="1400" i="1">
                        <a:solidFill>
                          <a:srgbClr val="0070C0"/>
                        </a:solidFill>
                        <a:latin typeface="Cambria Math" panose="02040503050406030204" pitchFamily="18" charset="0"/>
                      </a:rPr>
                      <m:t>𝑃𝐷</m:t>
                    </m:r>
                    <m:r>
                      <a:rPr lang="en-US" sz="1400" i="1">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oMath>
                </a14:m>
                <a:r>
                  <a:rPr lang="en-US" sz="1400" dirty="0" smtClean="0">
                    <a:solidFill>
                      <a:srgbClr val="0070C0"/>
                    </a:solidFill>
                  </a:rPr>
                  <a:t> is Probability of Default, </a:t>
                </a:r>
                <a14:m>
                  <m:oMath xmlns:m="http://schemas.openxmlformats.org/officeDocument/2006/math">
                    <m:r>
                      <a:rPr lang="en-US" sz="1400" i="1">
                        <a:solidFill>
                          <a:srgbClr val="0070C0"/>
                        </a:solidFill>
                        <a:latin typeface="Cambria Math" panose="02040503050406030204" pitchFamily="18" charset="0"/>
                      </a:rPr>
                      <m:t>𝐿𝐺𝐷</m:t>
                    </m:r>
                    <m:r>
                      <a:rPr lang="en-US" sz="1400" i="1">
                        <a:solidFill>
                          <a:srgbClr val="0070C0"/>
                        </a:solidFill>
                        <a:latin typeface="Cambria Math" panose="02040503050406030204" pitchFamily="18" charset="0"/>
                      </a:rPr>
                      <m:t>(</m:t>
                    </m:r>
                    <m:r>
                      <a:rPr lang="en-US" sz="1400" b="1" i="1">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oMath>
                </a14:m>
                <a:r>
                  <a:rPr lang="en-US" sz="1400" dirty="0" smtClean="0">
                    <a:solidFill>
                      <a:srgbClr val="0070C0"/>
                    </a:solidFill>
                  </a:rPr>
                  <a:t> is Loss Given Default, and </a:t>
                </a:r>
                <a14:m>
                  <m:oMath xmlns:m="http://schemas.openxmlformats.org/officeDocument/2006/math">
                    <m:r>
                      <a:rPr lang="en-US" sz="1400" i="1">
                        <a:solidFill>
                          <a:srgbClr val="0070C0"/>
                        </a:solidFill>
                        <a:latin typeface="Cambria Math" panose="02040503050406030204" pitchFamily="18" charset="0"/>
                      </a:rPr>
                      <m:t>𝐸𝐴𝐷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𝒄</m:t>
                        </m:r>
                      </m:e>
                    </m:d>
                  </m:oMath>
                </a14:m>
                <a:r>
                  <a:rPr lang="en-US" sz="1400" dirty="0" smtClean="0">
                    <a:solidFill>
                      <a:srgbClr val="0070C0"/>
                    </a:solidFill>
                  </a:rPr>
                  <a:t> is Exposure at Default.</a:t>
                </a:r>
                <a:endParaRPr lang="en-US" sz="1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391" y="1105033"/>
                <a:ext cx="11221535" cy="5005666"/>
              </a:xfrm>
              <a:prstGeom prst="rect">
                <a:avLst/>
              </a:prstGeom>
              <a:blipFill rotWithShape="0">
                <a:blip r:embed="rId3"/>
                <a:stretch>
                  <a:fillRect l="-163" b="-365"/>
                </a:stretch>
              </a:blipFill>
            </p:spPr>
            <p:txBody>
              <a:bodyPr/>
              <a:lstStyle/>
              <a:p>
                <a:r>
                  <a:rPr lang="en-US">
                    <a:noFill/>
                  </a:rPr>
                  <a:t> </a:t>
                </a:r>
              </a:p>
            </p:txBody>
          </p:sp>
        </mc:Fallback>
      </mc:AlternateContent>
    </p:spTree>
    <p:extLst>
      <p:ext uri="{BB962C8B-B14F-4D97-AF65-F5344CB8AC3E}">
        <p14:creationId xmlns:p14="http://schemas.microsoft.com/office/powerpoint/2010/main" val="3909547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Why Risk Management?  </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3</a:t>
            </a:fld>
            <a:endParaRPr lang="en-US" altLang="en-US" dirty="0">
              <a:solidFill>
                <a:srgbClr val="000000"/>
              </a:solidFill>
            </a:endParaRPr>
          </a:p>
        </p:txBody>
      </p:sp>
      <p:sp>
        <p:nvSpPr>
          <p:cNvPr id="12" name="TextBox 11"/>
          <p:cNvSpPr txBox="1"/>
          <p:nvPr/>
        </p:nvSpPr>
        <p:spPr>
          <a:xfrm>
            <a:off x="359391" y="1057900"/>
            <a:ext cx="11221535" cy="4616648"/>
          </a:xfrm>
          <a:prstGeom prst="rect">
            <a:avLst/>
          </a:prstGeom>
          <a:noFill/>
        </p:spPr>
        <p:txBody>
          <a:bodyPr wrap="square" rtlCol="0">
            <a:spAutoFit/>
          </a:bodyPr>
          <a:lstStyle/>
          <a:p>
            <a:endParaRPr lang="en-US" sz="1400" i="1" dirty="0" smtClean="0">
              <a:solidFill>
                <a:srgbClr val="0070C0"/>
              </a:solidFill>
              <a:latin typeface="+mj-lt"/>
            </a:endParaRPr>
          </a:p>
          <a:p>
            <a:endParaRPr lang="en-US" sz="1400" i="1" dirty="0" smtClean="0">
              <a:latin typeface="+mj-lt"/>
            </a:endParaRPr>
          </a:p>
          <a:p>
            <a:r>
              <a:rPr lang="en-US" sz="1400" b="1" i="1" dirty="0" smtClean="0">
                <a:solidFill>
                  <a:srgbClr val="0070C0"/>
                </a:solidFill>
                <a:latin typeface="+mj-lt"/>
                <a:cs typeface="Arial" panose="020B0604020202020204" pitchFamily="34" charset="0"/>
              </a:rPr>
              <a:t>“Principle </a:t>
            </a:r>
            <a:r>
              <a:rPr lang="en-US" sz="1400" b="1" i="1" dirty="0">
                <a:solidFill>
                  <a:srgbClr val="0070C0"/>
                </a:solidFill>
                <a:latin typeface="+mj-lt"/>
                <a:cs typeface="Arial" panose="020B0604020202020204" pitchFamily="34" charset="0"/>
              </a:rPr>
              <a:t>1: Banks should </a:t>
            </a:r>
            <a:r>
              <a:rPr lang="en-US" sz="1400" i="1" dirty="0">
                <a:solidFill>
                  <a:srgbClr val="0070C0"/>
                </a:solidFill>
                <a:latin typeface="+mj-lt"/>
                <a:cs typeface="Arial" panose="020B0604020202020204" pitchFamily="34" charset="0"/>
              </a:rPr>
              <a:t>have a process for assessing their overall capital </a:t>
            </a:r>
            <a:r>
              <a:rPr lang="en-US" sz="1400" i="1" dirty="0" smtClean="0">
                <a:solidFill>
                  <a:srgbClr val="0070C0"/>
                </a:solidFill>
                <a:latin typeface="+mj-lt"/>
                <a:cs typeface="Arial" panose="020B0604020202020204" pitchFamily="34" charset="0"/>
              </a:rPr>
              <a:t>adequacy in </a:t>
            </a:r>
            <a:r>
              <a:rPr lang="en-US" sz="1400" i="1" dirty="0">
                <a:solidFill>
                  <a:srgbClr val="0070C0"/>
                </a:solidFill>
                <a:latin typeface="+mj-lt"/>
                <a:cs typeface="Arial" panose="020B0604020202020204" pitchFamily="34" charset="0"/>
              </a:rPr>
              <a:t>relation to their risk profile and a strategy for maintaining their capital levels.</a:t>
            </a:r>
          </a:p>
          <a:p>
            <a:pPr marL="285750" indent="-285750">
              <a:buFontTx/>
              <a:buChar char="-"/>
            </a:pPr>
            <a:r>
              <a:rPr lang="en-US" sz="1400" i="1" dirty="0" smtClean="0">
                <a:solidFill>
                  <a:srgbClr val="0070C0"/>
                </a:solidFill>
                <a:latin typeface="+mj-lt"/>
                <a:cs typeface="Arial" panose="020B0604020202020204" pitchFamily="34" charset="0"/>
              </a:rPr>
              <a:t>A sound </a:t>
            </a:r>
            <a:r>
              <a:rPr lang="en-US" sz="1400" i="1" dirty="0">
                <a:solidFill>
                  <a:srgbClr val="0070C0"/>
                </a:solidFill>
                <a:latin typeface="+mj-lt"/>
                <a:cs typeface="Arial" panose="020B0604020202020204" pitchFamily="34" charset="0"/>
              </a:rPr>
              <a:t>risk management process is the foundation for an effective assessment </a:t>
            </a:r>
            <a:r>
              <a:rPr lang="en-US" sz="1400" i="1" dirty="0" smtClean="0">
                <a:solidFill>
                  <a:srgbClr val="0070C0"/>
                </a:solidFill>
                <a:latin typeface="+mj-lt"/>
                <a:cs typeface="Arial" panose="020B0604020202020204" pitchFamily="34" charset="0"/>
              </a:rPr>
              <a:t>of the </a:t>
            </a:r>
            <a:r>
              <a:rPr lang="en-US" sz="1400" i="1" dirty="0">
                <a:solidFill>
                  <a:srgbClr val="0070C0"/>
                </a:solidFill>
                <a:latin typeface="+mj-lt"/>
                <a:cs typeface="Arial" panose="020B0604020202020204" pitchFamily="34" charset="0"/>
              </a:rPr>
              <a:t>adequacy of a bank’s capital position. Bank management is responsible </a:t>
            </a:r>
            <a:r>
              <a:rPr lang="en-US" sz="1400" i="1" dirty="0" smtClean="0">
                <a:solidFill>
                  <a:srgbClr val="0070C0"/>
                </a:solidFill>
                <a:latin typeface="+mj-lt"/>
                <a:cs typeface="Arial" panose="020B0604020202020204" pitchFamily="34" charset="0"/>
              </a:rPr>
              <a:t>for understanding </a:t>
            </a:r>
            <a:r>
              <a:rPr lang="en-US" sz="1400" i="1" dirty="0">
                <a:solidFill>
                  <a:srgbClr val="0070C0"/>
                </a:solidFill>
                <a:latin typeface="+mj-lt"/>
                <a:cs typeface="Arial" panose="020B0604020202020204" pitchFamily="34" charset="0"/>
              </a:rPr>
              <a:t>the nature and level of risk being taken by the bank and how this risk </a:t>
            </a:r>
            <a:r>
              <a:rPr lang="en-US" sz="1400" i="1" dirty="0" smtClean="0">
                <a:solidFill>
                  <a:srgbClr val="0070C0"/>
                </a:solidFill>
                <a:latin typeface="+mj-lt"/>
                <a:cs typeface="Arial" panose="020B0604020202020204" pitchFamily="34" charset="0"/>
              </a:rPr>
              <a:t>relates to </a:t>
            </a:r>
            <a:r>
              <a:rPr lang="en-US" sz="1400" i="1" dirty="0">
                <a:solidFill>
                  <a:srgbClr val="0070C0"/>
                </a:solidFill>
                <a:latin typeface="+mj-lt"/>
                <a:cs typeface="Arial" panose="020B0604020202020204" pitchFamily="34" charset="0"/>
              </a:rPr>
              <a:t>adequate capital levels. It is also responsible for ensuring that the formality </a:t>
            </a:r>
            <a:r>
              <a:rPr lang="en-US" sz="1400" i="1" dirty="0" smtClean="0">
                <a:solidFill>
                  <a:srgbClr val="0070C0"/>
                </a:solidFill>
                <a:latin typeface="+mj-lt"/>
                <a:cs typeface="Arial" panose="020B0604020202020204" pitchFamily="34" charset="0"/>
              </a:rPr>
              <a:t>and sophistication </a:t>
            </a:r>
            <a:r>
              <a:rPr lang="en-US" sz="1400" i="1" dirty="0">
                <a:solidFill>
                  <a:srgbClr val="0070C0"/>
                </a:solidFill>
                <a:latin typeface="+mj-lt"/>
                <a:cs typeface="Arial" panose="020B0604020202020204" pitchFamily="34" charset="0"/>
              </a:rPr>
              <a:t>of the risk management processes are appropriate in light of the risk </a:t>
            </a:r>
            <a:r>
              <a:rPr lang="en-US" sz="1400" i="1" dirty="0" smtClean="0">
                <a:solidFill>
                  <a:srgbClr val="0070C0"/>
                </a:solidFill>
                <a:latin typeface="+mj-lt"/>
                <a:cs typeface="Arial" panose="020B0604020202020204" pitchFamily="34" charset="0"/>
              </a:rPr>
              <a:t>profile and </a:t>
            </a:r>
            <a:r>
              <a:rPr lang="en-US" sz="1400" i="1" dirty="0">
                <a:solidFill>
                  <a:srgbClr val="0070C0"/>
                </a:solidFill>
                <a:latin typeface="+mj-lt"/>
                <a:cs typeface="Arial" panose="020B0604020202020204" pitchFamily="34" charset="0"/>
              </a:rPr>
              <a:t>business plan</a:t>
            </a:r>
            <a:r>
              <a:rPr lang="en-US" sz="1400" i="1" dirty="0" smtClean="0">
                <a:solidFill>
                  <a:srgbClr val="0070C0"/>
                </a:solidFill>
                <a:latin typeface="+mj-lt"/>
                <a:cs typeface="Arial" panose="020B0604020202020204" pitchFamily="34" charset="0"/>
              </a:rPr>
              <a:t>.”</a:t>
            </a:r>
          </a:p>
          <a:p>
            <a:r>
              <a:rPr lang="en-US" sz="600" i="1" dirty="0" smtClean="0">
                <a:solidFill>
                  <a:srgbClr val="0070C0"/>
                </a:solidFill>
                <a:latin typeface="+mj-lt"/>
                <a:cs typeface="Arial" panose="020B0604020202020204" pitchFamily="34" charset="0"/>
              </a:rPr>
              <a:t>					</a:t>
            </a:r>
          </a:p>
          <a:p>
            <a:pPr algn="r"/>
            <a:r>
              <a:rPr lang="en-US" sz="1400" i="1" dirty="0">
                <a:solidFill>
                  <a:srgbClr val="0070C0"/>
                </a:solidFill>
                <a:latin typeface="+mj-lt"/>
                <a:cs typeface="Arial" panose="020B0604020202020204" pitchFamily="34" charset="0"/>
              </a:rPr>
              <a:t>	</a:t>
            </a:r>
            <a:r>
              <a:rPr lang="en-US" sz="1400" i="1" dirty="0" smtClean="0">
                <a:solidFill>
                  <a:srgbClr val="0070C0"/>
                </a:solidFill>
                <a:latin typeface="+mj-lt"/>
                <a:cs typeface="Arial" panose="020B0604020202020204" pitchFamily="34" charset="0"/>
              </a:rPr>
              <a:t>			</a:t>
            </a:r>
            <a:r>
              <a:rPr lang="en-US" sz="1400" b="1" i="1" dirty="0" smtClean="0">
                <a:solidFill>
                  <a:srgbClr val="0070C0"/>
                </a:solidFill>
                <a:latin typeface="+mj-lt"/>
                <a:cs typeface="Arial" panose="020B0604020202020204" pitchFamily="34" charset="0"/>
              </a:rPr>
              <a:t>-- </a:t>
            </a:r>
            <a:r>
              <a:rPr lang="en-US" sz="1400" b="1" dirty="0" smtClean="0">
                <a:solidFill>
                  <a:srgbClr val="0070C0"/>
                </a:solidFill>
                <a:latin typeface="+mj-lt"/>
              </a:rPr>
              <a:t>Basel II: The </a:t>
            </a:r>
            <a:r>
              <a:rPr lang="en-US" sz="1400" b="1" dirty="0">
                <a:solidFill>
                  <a:srgbClr val="0070C0"/>
                </a:solidFill>
                <a:latin typeface="+mj-lt"/>
              </a:rPr>
              <a:t>Second Pillar – Supervisory Review </a:t>
            </a:r>
            <a:r>
              <a:rPr lang="en-US" sz="1400" b="1" dirty="0" smtClean="0">
                <a:solidFill>
                  <a:srgbClr val="0070C0"/>
                </a:solidFill>
                <a:latin typeface="+mj-lt"/>
              </a:rPr>
              <a:t>Process (2006)</a:t>
            </a:r>
            <a:endParaRPr lang="en-US" sz="1400" b="1" i="1" dirty="0">
              <a:solidFill>
                <a:srgbClr val="0070C0"/>
              </a:solidFill>
              <a:latin typeface="+mj-lt"/>
              <a:cs typeface="Arial" panose="020B0604020202020204" pitchFamily="34" charset="0"/>
            </a:endParaRPr>
          </a:p>
          <a:p>
            <a:endParaRPr lang="en-US" sz="1400" i="1" dirty="0" smtClean="0">
              <a:solidFill>
                <a:srgbClr val="0070C0"/>
              </a:solidFill>
              <a:latin typeface="+mj-lt"/>
            </a:endParaRPr>
          </a:p>
          <a:p>
            <a:endParaRPr lang="en-US" sz="1400" i="1" dirty="0">
              <a:solidFill>
                <a:srgbClr val="0070C0"/>
              </a:solidFill>
              <a:latin typeface="+mj-lt"/>
            </a:endParaRPr>
          </a:p>
          <a:p>
            <a:r>
              <a:rPr lang="en-US" sz="1400" i="1" dirty="0" smtClean="0">
                <a:solidFill>
                  <a:srgbClr val="0070C0"/>
                </a:solidFill>
              </a:rPr>
              <a:t>“</a:t>
            </a:r>
            <a:r>
              <a:rPr lang="en-US" sz="1400" b="1" i="1" dirty="0" smtClean="0">
                <a:solidFill>
                  <a:srgbClr val="0070C0"/>
                </a:solidFill>
              </a:rPr>
              <a:t>A </a:t>
            </a:r>
            <a:r>
              <a:rPr lang="en-US" sz="1400" b="1" i="1" dirty="0">
                <a:solidFill>
                  <a:srgbClr val="0070C0"/>
                </a:solidFill>
              </a:rPr>
              <a:t>covered bank should </a:t>
            </a:r>
            <a:r>
              <a:rPr lang="en-US" sz="1400" i="1" dirty="0">
                <a:solidFill>
                  <a:srgbClr val="0070C0"/>
                </a:solidFill>
              </a:rPr>
              <a:t>establish and adhere to a formal, written risk governance framework that is designed by independent risk management and approved by the board of directors or the board’s risk </a:t>
            </a:r>
            <a:r>
              <a:rPr lang="en-US" sz="1400" i="1" dirty="0" smtClean="0">
                <a:solidFill>
                  <a:srgbClr val="0070C0"/>
                </a:solidFill>
              </a:rPr>
              <a:t>committee… The </a:t>
            </a:r>
            <a:r>
              <a:rPr lang="en-US" sz="1400" i="1" dirty="0">
                <a:solidFill>
                  <a:srgbClr val="0070C0"/>
                </a:solidFill>
              </a:rPr>
              <a:t>risk governance framework should cover the following risk categories that apply to the covered bank: credit risk, interest rate risk, liquidity risk, price risk, operational risk, compliance risk, strategic risk, and reputation </a:t>
            </a:r>
            <a:r>
              <a:rPr lang="en-US" sz="1400" i="1" dirty="0" smtClean="0">
                <a:solidFill>
                  <a:srgbClr val="0070C0"/>
                </a:solidFill>
              </a:rPr>
              <a:t>risk...”</a:t>
            </a:r>
          </a:p>
          <a:p>
            <a:r>
              <a:rPr lang="en-US" sz="600" i="1" dirty="0">
                <a:solidFill>
                  <a:srgbClr val="0070C0"/>
                </a:solidFill>
              </a:rPr>
              <a:t>	</a:t>
            </a:r>
            <a:r>
              <a:rPr lang="en-US" sz="600" i="1" dirty="0" smtClean="0">
                <a:solidFill>
                  <a:srgbClr val="0070C0"/>
                </a:solidFill>
              </a:rPr>
              <a:t>		</a:t>
            </a:r>
          </a:p>
          <a:p>
            <a:pPr algn="r"/>
            <a:r>
              <a:rPr lang="en-US" sz="1400" i="1" dirty="0">
                <a:solidFill>
                  <a:srgbClr val="0070C0"/>
                </a:solidFill>
              </a:rPr>
              <a:t>	</a:t>
            </a:r>
            <a:r>
              <a:rPr lang="en-US" sz="1400" b="1" i="1" dirty="0" smtClean="0">
                <a:solidFill>
                  <a:srgbClr val="0070C0"/>
                </a:solidFill>
              </a:rPr>
              <a:t>-- OCC </a:t>
            </a:r>
            <a:r>
              <a:rPr lang="en-US" sz="1400" b="1" i="1" dirty="0">
                <a:solidFill>
                  <a:srgbClr val="0070C0"/>
                </a:solidFill>
              </a:rPr>
              <a:t>Guidelines Establishing Heightened Standards for </a:t>
            </a:r>
            <a:r>
              <a:rPr lang="en-US" sz="1400" b="1" i="1" dirty="0" smtClean="0">
                <a:solidFill>
                  <a:srgbClr val="0070C0"/>
                </a:solidFill>
              </a:rPr>
              <a:t>Large Financial Institutions (2014)</a:t>
            </a:r>
          </a:p>
          <a:p>
            <a:endParaRPr lang="en-US" sz="1400" dirty="0">
              <a:solidFill>
                <a:srgbClr val="0070C0"/>
              </a:solidFill>
            </a:endParaRPr>
          </a:p>
          <a:p>
            <a:endParaRPr lang="en-US" sz="1400" dirty="0" smtClean="0">
              <a:solidFill>
                <a:srgbClr val="0070C0"/>
              </a:solidFill>
            </a:endParaRPr>
          </a:p>
          <a:p>
            <a:r>
              <a:rPr lang="en-US" sz="1600" b="1" i="1" dirty="0" smtClean="0">
                <a:solidFill>
                  <a:srgbClr val="0070C0"/>
                </a:solidFill>
              </a:rPr>
              <a:t>Question</a:t>
            </a:r>
            <a:r>
              <a:rPr lang="en-US" sz="1400" i="1" dirty="0" smtClean="0">
                <a:solidFill>
                  <a:srgbClr val="0070C0"/>
                </a:solidFill>
              </a:rPr>
              <a:t>: While the risk management practice has been widely adopted by the banking industry, why does it receive</a:t>
            </a:r>
          </a:p>
          <a:p>
            <a:r>
              <a:rPr lang="en-US" sz="1400" i="1" dirty="0">
                <a:solidFill>
                  <a:srgbClr val="0070C0"/>
                </a:solidFill>
              </a:rPr>
              <a:t> </a:t>
            </a:r>
            <a:r>
              <a:rPr lang="en-US" sz="1400" i="1" dirty="0" smtClean="0">
                <a:solidFill>
                  <a:srgbClr val="0070C0"/>
                </a:solidFill>
              </a:rPr>
              <a:t>                  such a high level of scrutiny from the banking regulators across the global financial system? </a:t>
            </a:r>
          </a:p>
        </p:txBody>
      </p:sp>
    </p:spTree>
    <p:extLst>
      <p:ext uri="{BB962C8B-B14F-4D97-AF65-F5344CB8AC3E}">
        <p14:creationId xmlns:p14="http://schemas.microsoft.com/office/powerpoint/2010/main" val="400937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Quantitative Risk Analysis – Risk Types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30</a:t>
            </a:fld>
            <a:endParaRPr lang="en-US" altLang="en-US" dirty="0">
              <a:solidFill>
                <a:srgbClr val="000000"/>
              </a:solidFill>
            </a:endParaRPr>
          </a:p>
        </p:txBody>
      </p:sp>
      <mc:AlternateContent xmlns:mc="http://schemas.openxmlformats.org/markup-compatibility/2006" xmlns:a14="http://schemas.microsoft.com/office/drawing/2010/main">
        <mc:Choice Requires="a14">
          <p:sp>
            <p:nvSpPr>
              <p:cNvPr id="12" name="TextBox 11"/>
              <p:cNvSpPr txBox="1"/>
              <p:nvPr/>
            </p:nvSpPr>
            <p:spPr>
              <a:xfrm>
                <a:off x="359391" y="1105033"/>
                <a:ext cx="11221535" cy="5247847"/>
              </a:xfrm>
              <a:prstGeom prst="rect">
                <a:avLst/>
              </a:prstGeom>
              <a:noFill/>
            </p:spPr>
            <p:txBody>
              <a:bodyPr wrap="square" rtlCol="0">
                <a:spAutoFit/>
              </a:bodyPr>
              <a:lstStyle/>
              <a:p>
                <a:r>
                  <a:rPr lang="en-US" sz="1400" dirty="0" smtClean="0">
                    <a:solidFill>
                      <a:srgbClr val="0070C0"/>
                    </a:solidFill>
                  </a:rPr>
                  <a:t>Financial asset values </a:t>
                </a:r>
                <a:r>
                  <a:rPr lang="en-US" sz="1400" dirty="0">
                    <a:solidFill>
                      <a:srgbClr val="0070C0"/>
                    </a:solidFill>
                  </a:rPr>
                  <a:t>are subject to uncertainties of market and credit </a:t>
                </a:r>
                <a:r>
                  <a:rPr lang="en-US" sz="1400" dirty="0" smtClean="0">
                    <a:solidFill>
                      <a:srgbClr val="0070C0"/>
                    </a:solidFill>
                  </a:rPr>
                  <a:t>factors </a:t>
                </a:r>
                <a:r>
                  <a:rPr lang="en-US" sz="1400" dirty="0">
                    <a:solidFill>
                      <a:srgbClr val="0070C0"/>
                    </a:solidFill>
                  </a:rPr>
                  <a:t>thereby </a:t>
                </a:r>
                <a:r>
                  <a:rPr lang="en-US" sz="1400" dirty="0" smtClean="0">
                    <a:solidFill>
                      <a:srgbClr val="0070C0"/>
                    </a:solidFill>
                  </a:rPr>
                  <a:t>exposed to the risks derived </a:t>
                </a:r>
                <a:r>
                  <a:rPr lang="en-US" sz="1400" dirty="0">
                    <a:solidFill>
                      <a:srgbClr val="0070C0"/>
                    </a:solidFill>
                  </a:rPr>
                  <a:t>from the uncertain results. </a:t>
                </a:r>
                <a:endParaRPr lang="en-US" sz="1400" dirty="0" smtClean="0">
                  <a:solidFill>
                    <a:srgbClr val="0070C0"/>
                  </a:solidFill>
                </a:endParaRPr>
              </a:p>
              <a:p>
                <a:pPr lvl="1"/>
                <a:endParaRPr lang="en-US" sz="800" dirty="0">
                  <a:solidFill>
                    <a:srgbClr val="0070C0"/>
                  </a:solidFill>
                </a:endParaRPr>
              </a:p>
              <a:p>
                <a:pPr lvl="1"/>
                <a:r>
                  <a:rPr lang="en-US" sz="600" i="1" dirty="0">
                    <a:solidFill>
                      <a:srgbClr val="0070C0"/>
                    </a:solidFill>
                    <a:latin typeface="Cambria Math" panose="02040503050406030204" pitchFamily="18" charset="0"/>
                  </a:rPr>
                  <a:t>	 </a:t>
                </a:r>
                <a14:m>
                  <m:oMath xmlns:m="http://schemas.openxmlformats.org/officeDocument/2006/math">
                    <m:sSubSup>
                      <m:sSubSupPr>
                        <m:ctrlPr>
                          <a:rPr lang="en-US" sz="1400" i="1">
                            <a:solidFill>
                              <a:srgbClr val="0070C0"/>
                            </a:solidFill>
                            <a:latin typeface="Cambria Math" panose="02040503050406030204" pitchFamily="18" charset="0"/>
                          </a:rPr>
                        </m:ctrlPr>
                      </m:sSubSupPr>
                      <m:e>
                        <m:r>
                          <a:rPr lang="en-US" sz="1400" i="1">
                            <a:solidFill>
                              <a:srgbClr val="0070C0"/>
                            </a:solidFill>
                            <a:latin typeface="Cambria Math" panose="02040503050406030204" pitchFamily="18" charset="0"/>
                          </a:rPr>
                          <m:t>𝑉</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𝑉</m:t>
                        </m:r>
                      </m:e>
                      <m:sub>
                        <m:r>
                          <a:rPr lang="en-US" sz="1400" i="1">
                            <a:solidFill>
                              <a:srgbClr val="0070C0"/>
                            </a:solidFill>
                            <a:latin typeface="Cambria Math" panose="02040503050406030204" pitchFamily="18" charset="0"/>
                          </a:rPr>
                          <m:t>𝐷𝑒𝑓𝑎𝑢𝑙𝑡</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𝑓𝑟𝑒𝑒</m:t>
                        </m:r>
                      </m:sub>
                      <m:sup/>
                    </m:sSubSup>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𝑡</m:t>
                        </m:r>
                      </m:e>
                    </m:d>
                    <m:r>
                      <m:rPr>
                        <m:nor/>
                      </m:rPr>
                      <a:rPr lang="en-US" sz="1400">
                        <a:solidFill>
                          <a:srgbClr val="0070C0"/>
                        </a:solidFill>
                        <a:latin typeface="Cambria Math" panose="02040503050406030204" pitchFamily="18" charset="0"/>
                      </a:rPr>
                      <m:t> </m:t>
                    </m:r>
                    <m:r>
                      <m:rPr>
                        <m:nor/>
                      </m:rPr>
                      <a:rPr lang="en-US" sz="1400" dirty="0">
                        <a:solidFill>
                          <a:srgbClr val="0070C0"/>
                        </a:solidFill>
                      </a:rPr>
                      <m:t>−</m:t>
                    </m:r>
                    <m:r>
                      <a:rPr lang="en-US" sz="1400" i="1">
                        <a:solidFill>
                          <a:srgbClr val="0070C0"/>
                        </a:solidFill>
                        <a:latin typeface="Cambria Math" panose="02040503050406030204" pitchFamily="18" charset="0"/>
                      </a:rPr>
                      <m:t> </m:t>
                    </m:r>
                    <m:r>
                      <a:rPr lang="en-US" sz="1400" i="1">
                        <a:solidFill>
                          <a:srgbClr val="0070C0"/>
                        </a:solidFill>
                        <a:latin typeface="Cambria Math" panose="02040503050406030204" pitchFamily="18" charset="0"/>
                      </a:rPr>
                      <m:t>𝑃𝐷</m:t>
                    </m:r>
                    <m:r>
                      <a:rPr lang="en-US" sz="1400" i="1">
                        <a:solidFill>
                          <a:srgbClr val="0070C0"/>
                        </a:solidFill>
                        <a:latin typeface="Cambria Math" panose="02040503050406030204" pitchFamily="18" charset="0"/>
                      </a:rPr>
                      <m:t>(</m:t>
                    </m:r>
                    <m:r>
                      <a:rPr lang="en-US" sz="1400" b="1" i="1">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𝐿𝐺𝐷</m:t>
                    </m:r>
                    <m:r>
                      <a:rPr lang="en-US" sz="1400" i="1">
                        <a:solidFill>
                          <a:srgbClr val="0070C0"/>
                        </a:solidFill>
                        <a:latin typeface="Cambria Math" panose="02040503050406030204" pitchFamily="18" charset="0"/>
                      </a:rPr>
                      <m:t>(</m:t>
                    </m:r>
                    <m:r>
                      <a:rPr lang="en-US" sz="1400" b="1" i="1">
                        <a:solidFill>
                          <a:srgbClr val="0070C0"/>
                        </a:solidFill>
                        <a:latin typeface="Cambria Math" panose="02040503050406030204" pitchFamily="18" charset="0"/>
                      </a:rPr>
                      <m:t>𝒄</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𝐸𝐴𝐷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a:solidFill>
                              <a:srgbClr val="0070C0"/>
                            </a:solidFill>
                            <a:latin typeface="Cambria Math" panose="02040503050406030204" pitchFamily="18" charset="0"/>
                          </a:rPr>
                          <m:t>𝒄</m:t>
                        </m:r>
                      </m:e>
                    </m:d>
                  </m:oMath>
                </a14:m>
                <a:endParaRPr lang="en-US" sz="1400" dirty="0">
                  <a:solidFill>
                    <a:srgbClr val="0070C0"/>
                  </a:solidFill>
                </a:endParaRPr>
              </a:p>
              <a:p>
                <a:pPr lvl="1"/>
                <a:endParaRPr lang="en-US" sz="6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Market Risks</a:t>
                </a:r>
              </a:p>
              <a:p>
                <a:pPr lvl="1"/>
                <a:r>
                  <a:rPr lang="en-US" sz="1400" dirty="0" smtClean="0">
                    <a:solidFill>
                      <a:srgbClr val="0070C0"/>
                    </a:solidFill>
                  </a:rPr>
                  <a:t>If absence of credit defaults, asset values are impacted by a set of market factors, </a:t>
                </a:r>
                <a14:m>
                  <m:oMath xmlns:m="http://schemas.openxmlformats.org/officeDocument/2006/math">
                    <m:r>
                      <a:rPr lang="en-US" sz="1400" b="1" i="1">
                        <a:solidFill>
                          <a:srgbClr val="0070C0"/>
                        </a:solidFill>
                        <a:latin typeface="Cambria Math" panose="02040503050406030204" pitchFamily="18" charset="0"/>
                      </a:rPr>
                      <m:t>𝒎</m:t>
                    </m:r>
                    <m:r>
                      <a:rPr lang="en-US" sz="1400" b="0" i="1" smtClean="0">
                        <a:solidFill>
                          <a:srgbClr val="0070C0"/>
                        </a:solidFill>
                        <a:latin typeface="Cambria Math" panose="02040503050406030204" pitchFamily="18" charset="0"/>
                      </a:rPr>
                      <m:t> </m:t>
                    </m:r>
                  </m:oMath>
                </a14:m>
                <a:r>
                  <a:rPr lang="en-US" sz="1400" dirty="0" smtClean="0">
                    <a:solidFill>
                      <a:srgbClr val="0070C0"/>
                    </a:solidFill>
                  </a:rPr>
                  <a:t>as in </a:t>
                </a:r>
                <a14:m>
                  <m:oMath xmlns:m="http://schemas.openxmlformats.org/officeDocument/2006/math">
                    <m:sSubSup>
                      <m:sSubSupPr>
                        <m:ctrlPr>
                          <a:rPr lang="en-US" sz="1400" i="1">
                            <a:solidFill>
                              <a:srgbClr val="0070C0"/>
                            </a:solidFill>
                            <a:latin typeface="Cambria Math" panose="02040503050406030204" pitchFamily="18" charset="0"/>
                          </a:rPr>
                        </m:ctrlPr>
                      </m:sSubSupPr>
                      <m:e>
                        <m:r>
                          <a:rPr lang="en-US" sz="1400" i="1">
                            <a:solidFill>
                              <a:srgbClr val="0070C0"/>
                            </a:solidFill>
                            <a:latin typeface="Cambria Math" panose="02040503050406030204" pitchFamily="18" charset="0"/>
                          </a:rPr>
                          <m:t>𝑉</m:t>
                        </m:r>
                      </m:e>
                      <m:sub>
                        <m:r>
                          <a:rPr lang="en-US" sz="1400" i="1">
                            <a:solidFill>
                              <a:srgbClr val="0070C0"/>
                            </a:solidFill>
                            <a:latin typeface="Cambria Math" panose="02040503050406030204" pitchFamily="18" charset="0"/>
                          </a:rPr>
                          <m:t>𝐷𝑒𝑓𝑎𝑢𝑙𝑡</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𝑓𝑟𝑒𝑒</m:t>
                        </m:r>
                      </m:sub>
                      <m:sup/>
                    </m:sSubSup>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𝑡</m:t>
                        </m:r>
                      </m:e>
                    </m:d>
                  </m:oMath>
                </a14:m>
                <a:r>
                  <a:rPr lang="en-US" sz="1400" dirty="0" smtClean="0">
                    <a:solidFill>
                      <a:srgbClr val="0070C0"/>
                    </a:solidFill>
                  </a:rPr>
                  <a:t>, which</a:t>
                </a:r>
                <a14:m>
                  <m:oMath xmlns:m="http://schemas.openxmlformats.org/officeDocument/2006/math">
                    <m:r>
                      <a:rPr lang="en-US" sz="1400" b="0" i="1" smtClean="0">
                        <a:solidFill>
                          <a:srgbClr val="0070C0"/>
                        </a:solidFill>
                        <a:latin typeface="Cambria Math" panose="02040503050406030204" pitchFamily="18" charset="0"/>
                      </a:rPr>
                      <m:t> </m:t>
                    </m:r>
                  </m:oMath>
                </a14:m>
                <a:r>
                  <a:rPr lang="en-US" sz="1400" dirty="0" smtClean="0">
                    <a:solidFill>
                      <a:srgbClr val="0070C0"/>
                    </a:solidFill>
                  </a:rPr>
                  <a:t>include interest </a:t>
                </a:r>
                <a:r>
                  <a:rPr lang="en-US" sz="1400" dirty="0">
                    <a:solidFill>
                      <a:srgbClr val="0070C0"/>
                    </a:solidFill>
                  </a:rPr>
                  <a:t>rates, exchange rates, equity and commodity prices, etc</a:t>
                </a:r>
                <a:r>
                  <a:rPr lang="en-US" sz="1400" dirty="0" smtClean="0">
                    <a:solidFill>
                      <a:srgbClr val="0070C0"/>
                    </a:solidFill>
                  </a:rPr>
                  <a:t>. Under the Basel Capital Standards, the capital requirement against the market risk is covered by </a:t>
                </a:r>
                <a:r>
                  <a:rPr lang="en-US" sz="1400" b="1" dirty="0" smtClean="0">
                    <a:solidFill>
                      <a:srgbClr val="0070C0"/>
                    </a:solidFill>
                  </a:rPr>
                  <a:t>Basel 2.5</a:t>
                </a:r>
                <a:r>
                  <a:rPr lang="en-US" sz="1400" dirty="0" smtClean="0">
                    <a:solidFill>
                      <a:srgbClr val="0070C0"/>
                    </a:solidFill>
                  </a:rPr>
                  <a:t>. </a:t>
                </a:r>
              </a:p>
              <a:p>
                <a:pPr lvl="1"/>
                <a:endParaRPr lang="en-US" sz="6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Credit Risks</a:t>
                </a:r>
                <a:endParaRPr lang="en-US" sz="1400" b="1" dirty="0">
                  <a:solidFill>
                    <a:srgbClr val="0070C0"/>
                  </a:solidFill>
                </a:endParaRPr>
              </a:p>
              <a:p>
                <a:pPr lvl="1"/>
                <a:endParaRPr lang="en-US" sz="800" dirty="0" smtClean="0">
                  <a:solidFill>
                    <a:srgbClr val="0070C0"/>
                  </a:solidFill>
                </a:endParaRPr>
              </a:p>
              <a:p>
                <a:pPr lvl="1"/>
                <a:r>
                  <a:rPr lang="en-US" sz="1400" dirty="0" smtClean="0">
                    <a:solidFill>
                      <a:srgbClr val="0070C0"/>
                    </a:solidFill>
                  </a:rPr>
                  <a:t>The credit risk impacts the potential loss from default, </a:t>
                </a:r>
                <a14:m>
                  <m:oMath xmlns:m="http://schemas.openxmlformats.org/officeDocument/2006/math">
                    <m:r>
                      <a:rPr lang="en-US" sz="1400" i="1">
                        <a:solidFill>
                          <a:srgbClr val="0070C0"/>
                        </a:solidFill>
                        <a:latin typeface="Cambria Math" panose="02040503050406030204" pitchFamily="18" charset="0"/>
                      </a:rPr>
                      <m:t>𝑃𝐷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𝒄</m:t>
                        </m:r>
                      </m:e>
                    </m:d>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𝐿𝐺𝐷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𝒄</m:t>
                        </m:r>
                      </m:e>
                    </m:d>
                    <m:r>
                      <a:rPr lang="en-US" sz="1400" i="1">
                        <a:solidFill>
                          <a:srgbClr val="0070C0"/>
                        </a:solidFill>
                        <a:latin typeface="Cambria Math" panose="02040503050406030204" pitchFamily="18" charset="0"/>
                      </a:rPr>
                      <m:t>∗</m:t>
                    </m:r>
                    <m:r>
                      <a:rPr lang="en-US" sz="1400" i="1">
                        <a:solidFill>
                          <a:srgbClr val="0070C0"/>
                        </a:solidFill>
                        <a:latin typeface="Cambria Math" panose="02040503050406030204" pitchFamily="18" charset="0"/>
                      </a:rPr>
                      <m:t>𝐸𝐴𝐷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a:solidFill>
                              <a:srgbClr val="0070C0"/>
                            </a:solidFill>
                            <a:latin typeface="Cambria Math" panose="02040503050406030204" pitchFamily="18" charset="0"/>
                          </a:rPr>
                          <m:t>𝒄</m:t>
                        </m:r>
                      </m:e>
                    </m:d>
                    <m:r>
                      <a:rPr lang="en-US" sz="1400" b="0" i="0" smtClean="0">
                        <a:solidFill>
                          <a:srgbClr val="0070C0"/>
                        </a:solidFill>
                        <a:latin typeface="Cambria Math" panose="02040503050406030204" pitchFamily="18" charset="0"/>
                      </a:rPr>
                      <m:t>,</m:t>
                    </m:r>
                  </m:oMath>
                </a14:m>
                <a:r>
                  <a:rPr lang="en-US" sz="1400" dirty="0" smtClean="0">
                    <a:solidFill>
                      <a:srgbClr val="0070C0"/>
                    </a:solidFill>
                  </a:rPr>
                  <a:t> in several aspects. </a:t>
                </a:r>
              </a:p>
              <a:p>
                <a:pPr marL="800100" lvl="1" indent="-342900">
                  <a:buFont typeface="+mj-lt"/>
                  <a:buAutoNum type="arabicParenR"/>
                </a:pPr>
                <a:endParaRPr lang="en-US" sz="800" dirty="0" smtClean="0">
                  <a:solidFill>
                    <a:srgbClr val="0070C0"/>
                  </a:solidFill>
                </a:endParaRPr>
              </a:p>
              <a:p>
                <a:pPr marL="800100" lvl="1" indent="-342900">
                  <a:buFont typeface="+mj-lt"/>
                  <a:buAutoNum type="arabicParenR"/>
                </a:pPr>
                <a:r>
                  <a:rPr lang="en-US" sz="1400" b="1" dirty="0" smtClean="0">
                    <a:solidFill>
                      <a:srgbClr val="0070C0"/>
                    </a:solidFill>
                  </a:rPr>
                  <a:t>Default Risk</a:t>
                </a:r>
                <a:r>
                  <a:rPr lang="en-US" sz="1400" dirty="0" smtClean="0">
                    <a:solidFill>
                      <a:srgbClr val="0070C0"/>
                    </a:solidFill>
                  </a:rPr>
                  <a:t> refers to the potential loss from default based on a point-estimate of </a:t>
                </a:r>
                <a:r>
                  <a:rPr lang="en-US" sz="1400" i="1" dirty="0" smtClean="0">
                    <a:solidFill>
                      <a:srgbClr val="0070C0"/>
                    </a:solidFill>
                    <a:latin typeface="Times New Roman" panose="02020603050405020304" pitchFamily="18" charset="0"/>
                    <a:cs typeface="Times New Roman" panose="02020603050405020304" pitchFamily="18" charset="0"/>
                  </a:rPr>
                  <a:t>PD</a:t>
                </a:r>
                <a:r>
                  <a:rPr lang="en-US" sz="1400" dirty="0" smtClean="0">
                    <a:solidFill>
                      <a:srgbClr val="0070C0"/>
                    </a:solidFill>
                  </a:rPr>
                  <a:t>, </a:t>
                </a:r>
                <a:r>
                  <a:rPr lang="en-US" sz="1400" i="1" dirty="0" smtClean="0">
                    <a:solidFill>
                      <a:srgbClr val="0070C0"/>
                    </a:solidFill>
                    <a:latin typeface="Times New Roman" panose="02020603050405020304" pitchFamily="18" charset="0"/>
                    <a:cs typeface="Times New Roman" panose="02020603050405020304" pitchFamily="18" charset="0"/>
                  </a:rPr>
                  <a:t>LGD</a:t>
                </a:r>
                <a:r>
                  <a:rPr lang="en-US" sz="1400" dirty="0" smtClean="0">
                    <a:solidFill>
                      <a:srgbClr val="0070C0"/>
                    </a:solidFill>
                  </a:rPr>
                  <a:t> and </a:t>
                </a:r>
                <a:r>
                  <a:rPr lang="en-US" sz="1400" i="1" dirty="0" smtClean="0">
                    <a:solidFill>
                      <a:srgbClr val="0070C0"/>
                    </a:solidFill>
                    <a:latin typeface="Times New Roman" panose="02020603050405020304" pitchFamily="18" charset="0"/>
                    <a:cs typeface="Times New Roman" panose="02020603050405020304" pitchFamily="18" charset="0"/>
                  </a:rPr>
                  <a:t>EAD</a:t>
                </a:r>
                <a:r>
                  <a:rPr lang="en-US" sz="1400" dirty="0" smtClean="0">
                    <a:solidFill>
                      <a:srgbClr val="0070C0"/>
                    </a:solidFill>
                  </a:rPr>
                  <a:t>. It is the core risk that the Basel Standards aim to capture and require capital reserve against.     </a:t>
                </a:r>
              </a:p>
              <a:p>
                <a:pPr marL="800100" lvl="1" indent="-342900">
                  <a:buFont typeface="+mj-lt"/>
                  <a:buAutoNum type="arabicParenR"/>
                </a:pPr>
                <a:endParaRPr lang="en-US" sz="600" dirty="0">
                  <a:solidFill>
                    <a:srgbClr val="0070C0"/>
                  </a:solidFill>
                </a:endParaRPr>
              </a:p>
              <a:p>
                <a:pPr marL="800100" lvl="1" indent="-342900">
                  <a:buFont typeface="+mj-lt"/>
                  <a:buAutoNum type="arabicParenR"/>
                </a:pPr>
                <a:r>
                  <a:rPr lang="en-US" sz="1400" b="1" dirty="0" smtClean="0">
                    <a:solidFill>
                      <a:srgbClr val="0070C0"/>
                    </a:solidFill>
                  </a:rPr>
                  <a:t>Credit Migration Risk</a:t>
                </a:r>
                <a:r>
                  <a:rPr lang="en-US" sz="1400" dirty="0" smtClean="0">
                    <a:solidFill>
                      <a:srgbClr val="0070C0"/>
                    </a:solidFill>
                  </a:rPr>
                  <a:t> arises from worsening (downgrading) of the credit quality (rating) over time. It causes increase in </a:t>
                </a:r>
                <a:r>
                  <a:rPr lang="en-US" sz="1400" i="1" dirty="0" smtClean="0">
                    <a:solidFill>
                      <a:srgbClr val="0070C0"/>
                    </a:solidFill>
                    <a:latin typeface="Times New Roman" panose="02020603050405020304" pitchFamily="18" charset="0"/>
                    <a:cs typeface="Times New Roman" panose="02020603050405020304" pitchFamily="18" charset="0"/>
                  </a:rPr>
                  <a:t>PD</a:t>
                </a:r>
                <a:r>
                  <a:rPr lang="en-US" sz="1400" dirty="0" smtClean="0">
                    <a:solidFill>
                      <a:srgbClr val="0070C0"/>
                    </a:solidFill>
                  </a:rPr>
                  <a:t> and can deteriorate </a:t>
                </a:r>
                <a:r>
                  <a:rPr lang="en-US" sz="1400" i="1" dirty="0" smtClean="0">
                    <a:solidFill>
                      <a:srgbClr val="0070C0"/>
                    </a:solidFill>
                    <a:latin typeface="Times New Roman" panose="02020603050405020304" pitchFamily="18" charset="0"/>
                    <a:cs typeface="Times New Roman" panose="02020603050405020304" pitchFamily="18" charset="0"/>
                  </a:rPr>
                  <a:t>LGD</a:t>
                </a:r>
                <a:r>
                  <a:rPr lang="en-US" sz="1400" dirty="0" smtClean="0">
                    <a:solidFill>
                      <a:srgbClr val="0070C0"/>
                    </a:solidFill>
                  </a:rPr>
                  <a:t> as well. For the banking book of loans and investments, the credit migration risk is captured in the update of the </a:t>
                </a:r>
                <a:r>
                  <a:rPr lang="en-US" sz="1400" i="1" dirty="0" smtClean="0">
                    <a:solidFill>
                      <a:srgbClr val="0070C0"/>
                    </a:solidFill>
                    <a:latin typeface="Times New Roman" panose="02020603050405020304" pitchFamily="18" charset="0"/>
                    <a:cs typeface="Times New Roman" panose="02020603050405020304" pitchFamily="18" charset="0"/>
                  </a:rPr>
                  <a:t>PD</a:t>
                </a:r>
                <a:r>
                  <a:rPr lang="en-US" sz="1400" dirty="0" smtClean="0">
                    <a:solidFill>
                      <a:srgbClr val="0070C0"/>
                    </a:solidFill>
                  </a:rPr>
                  <a:t> </a:t>
                </a:r>
                <a:r>
                  <a:rPr lang="en-US" sz="1400" dirty="0">
                    <a:solidFill>
                      <a:srgbClr val="0070C0"/>
                    </a:solidFill>
                  </a:rPr>
                  <a:t>and </a:t>
                </a:r>
                <a:r>
                  <a:rPr lang="en-US" sz="1400" i="1" dirty="0" smtClean="0">
                    <a:solidFill>
                      <a:srgbClr val="0070C0"/>
                    </a:solidFill>
                    <a:latin typeface="Times New Roman" panose="02020603050405020304" pitchFamily="18" charset="0"/>
                    <a:cs typeface="Times New Roman" panose="02020603050405020304" pitchFamily="18" charset="0"/>
                  </a:rPr>
                  <a:t>LGD</a:t>
                </a:r>
                <a:r>
                  <a:rPr lang="en-US" sz="1400" dirty="0" smtClean="0">
                    <a:solidFill>
                      <a:srgbClr val="0070C0"/>
                    </a:solidFill>
                  </a:rPr>
                  <a:t> over time; For the trading books, the credit migration risk is reflected in the volatility of credit spreads of credit-sensitive products and captured in the market risk capital under </a:t>
                </a:r>
                <a:r>
                  <a:rPr lang="en-US" sz="1400" b="1" dirty="0" smtClean="0">
                    <a:solidFill>
                      <a:srgbClr val="0070C0"/>
                    </a:solidFill>
                  </a:rPr>
                  <a:t>Basel 2.5</a:t>
                </a:r>
                <a:r>
                  <a:rPr lang="en-US" sz="1400" dirty="0" smtClean="0">
                    <a:solidFill>
                      <a:srgbClr val="0070C0"/>
                    </a:solidFill>
                  </a:rPr>
                  <a:t>. </a:t>
                </a:r>
              </a:p>
              <a:p>
                <a:pPr marL="800100" lvl="1" indent="-342900">
                  <a:buFont typeface="+mj-lt"/>
                  <a:buAutoNum type="arabicParenR"/>
                </a:pPr>
                <a:endParaRPr lang="en-US" sz="600" dirty="0" smtClean="0">
                  <a:solidFill>
                    <a:srgbClr val="0070C0"/>
                  </a:solidFill>
                </a:endParaRPr>
              </a:p>
              <a:p>
                <a:pPr marL="800100" lvl="1" indent="-342900">
                  <a:buFont typeface="+mj-lt"/>
                  <a:buAutoNum type="arabicParenR"/>
                </a:pPr>
                <a:r>
                  <a:rPr lang="en-US" sz="1400" b="1" dirty="0" smtClean="0">
                    <a:solidFill>
                      <a:srgbClr val="0070C0"/>
                    </a:solidFill>
                  </a:rPr>
                  <a:t>Counterparty Risk</a:t>
                </a:r>
                <a:r>
                  <a:rPr lang="en-US" sz="1400" dirty="0" smtClean="0">
                    <a:solidFill>
                      <a:srgbClr val="0070C0"/>
                    </a:solidFill>
                  </a:rPr>
                  <a:t> is embedded not only in the </a:t>
                </a:r>
                <a:r>
                  <a:rPr lang="en-US" sz="1400" b="1" i="1" dirty="0" smtClean="0">
                    <a:solidFill>
                      <a:srgbClr val="0070C0"/>
                    </a:solidFill>
                  </a:rPr>
                  <a:t>Default Risk</a:t>
                </a:r>
                <a:r>
                  <a:rPr lang="en-US" sz="1400" dirty="0" smtClean="0">
                    <a:solidFill>
                      <a:srgbClr val="0070C0"/>
                    </a:solidFill>
                  </a:rPr>
                  <a:t> of banks</a:t>
                </a:r>
                <a:r>
                  <a:rPr lang="en-US" sz="1400" dirty="0">
                    <a:solidFill>
                      <a:srgbClr val="0070C0"/>
                    </a:solidFill>
                  </a:rPr>
                  <a:t>’ derivatives, repo and securities </a:t>
                </a:r>
                <a:r>
                  <a:rPr lang="en-US" sz="1400" dirty="0" smtClean="0">
                    <a:solidFill>
                      <a:srgbClr val="0070C0"/>
                    </a:solidFill>
                  </a:rPr>
                  <a:t>financing positions as described above, but also in the </a:t>
                </a:r>
                <a:r>
                  <a:rPr lang="en-US" sz="1400" i="1" dirty="0" smtClean="0">
                    <a:solidFill>
                      <a:srgbClr val="0070C0"/>
                    </a:solidFill>
                    <a:latin typeface="Times New Roman" panose="02020603050405020304" pitchFamily="18" charset="0"/>
                    <a:cs typeface="Times New Roman" panose="02020603050405020304" pitchFamily="18" charset="0"/>
                  </a:rPr>
                  <a:t>Exposure at Default</a:t>
                </a:r>
                <a:r>
                  <a:rPr lang="en-US" sz="1400" dirty="0" smtClean="0">
                    <a:solidFill>
                      <a:srgbClr val="0070C0"/>
                    </a:solidFill>
                  </a:rPr>
                  <a:t> particularly since </a:t>
                </a:r>
                <a14:m>
                  <m:oMath xmlns:m="http://schemas.openxmlformats.org/officeDocument/2006/math">
                    <m:r>
                      <a:rPr lang="en-US" sz="1400" i="1">
                        <a:solidFill>
                          <a:srgbClr val="0070C0"/>
                        </a:solidFill>
                        <a:latin typeface="Cambria Math" panose="02040503050406030204" pitchFamily="18" charset="0"/>
                      </a:rPr>
                      <m:t>𝐸𝐴𝐷</m:t>
                    </m:r>
                    <m:d>
                      <m:dPr>
                        <m:ctrlPr>
                          <a:rPr lang="en-US" sz="1400" i="1">
                            <a:solidFill>
                              <a:srgbClr val="0070C0"/>
                            </a:solidFill>
                            <a:latin typeface="Cambria Math" panose="02040503050406030204" pitchFamily="18" charset="0"/>
                          </a:rPr>
                        </m:ctrlPr>
                      </m:dPr>
                      <m:e>
                        <m:r>
                          <a:rPr lang="en-US" sz="1400" b="1" i="1">
                            <a:solidFill>
                              <a:srgbClr val="0070C0"/>
                            </a:solidFill>
                            <a:latin typeface="Cambria Math" panose="02040503050406030204" pitchFamily="18" charset="0"/>
                          </a:rPr>
                          <m:t>𝒎</m:t>
                        </m:r>
                        <m:r>
                          <a:rPr lang="en-US" sz="1400" b="1" i="1">
                            <a:solidFill>
                              <a:srgbClr val="0070C0"/>
                            </a:solidFill>
                            <a:latin typeface="Cambria Math" panose="02040503050406030204" pitchFamily="18" charset="0"/>
                          </a:rPr>
                          <m:t>, </m:t>
                        </m:r>
                        <m:r>
                          <a:rPr lang="en-US" sz="1400" b="1" i="1">
                            <a:solidFill>
                              <a:srgbClr val="0070C0"/>
                            </a:solidFill>
                            <a:latin typeface="Cambria Math" panose="02040503050406030204" pitchFamily="18" charset="0"/>
                          </a:rPr>
                          <m:t>𝒄</m:t>
                        </m:r>
                      </m:e>
                    </m:d>
                  </m:oMath>
                </a14:m>
                <a:r>
                  <a:rPr lang="en-US" sz="1400" dirty="0" smtClean="0">
                    <a:solidFill>
                      <a:srgbClr val="0070C0"/>
                    </a:solidFill>
                  </a:rPr>
                  <a:t>, which is the value of these positions at default, now is a function of the underlying market factors and varying over time. Basel III introduced a new capital charge for the latter, called (Credit Valuation Adjustment) </a:t>
                </a:r>
                <a:r>
                  <a:rPr lang="en-US" sz="1400" b="1" i="1" dirty="0" smtClean="0">
                    <a:solidFill>
                      <a:srgbClr val="0070C0"/>
                    </a:solidFill>
                  </a:rPr>
                  <a:t>CVA Risk Capital</a:t>
                </a:r>
                <a:r>
                  <a:rPr lang="en-US" sz="1400" dirty="0" smtClean="0">
                    <a:solidFill>
                      <a:srgbClr val="0070C0"/>
                    </a:solidFill>
                  </a:rPr>
                  <a:t>. </a:t>
                </a:r>
                <a:endParaRPr lang="en-US" sz="1400"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391" y="1105033"/>
                <a:ext cx="11221535" cy="5247847"/>
              </a:xfrm>
              <a:prstGeom prst="rect">
                <a:avLst/>
              </a:prstGeom>
              <a:blipFill rotWithShape="0">
                <a:blip r:embed="rId3"/>
                <a:stretch>
                  <a:fillRect l="-163" t="-116" b="-232"/>
                </a:stretch>
              </a:blipFill>
            </p:spPr>
            <p:txBody>
              <a:bodyPr/>
              <a:lstStyle/>
              <a:p>
                <a:r>
                  <a:rPr lang="en-US">
                    <a:noFill/>
                  </a:rPr>
                  <a:t> </a:t>
                </a:r>
              </a:p>
            </p:txBody>
          </p:sp>
        </mc:Fallback>
      </mc:AlternateContent>
    </p:spTree>
    <p:extLst>
      <p:ext uri="{BB962C8B-B14F-4D97-AF65-F5344CB8AC3E}">
        <p14:creationId xmlns:p14="http://schemas.microsoft.com/office/powerpoint/2010/main" val="1220117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Quantitative Risk Analysis – Capital to Capture Tail Risks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31</a:t>
            </a:fld>
            <a:endParaRPr lang="en-US" altLang="en-US" dirty="0">
              <a:solidFill>
                <a:srgbClr val="000000"/>
              </a:solidFill>
            </a:endParaRPr>
          </a:p>
        </p:txBody>
      </p:sp>
      <p:pic>
        <p:nvPicPr>
          <p:cNvPr id="3" name="Picture 2"/>
          <p:cNvPicPr>
            <a:picLocks noChangeAspect="1"/>
          </p:cNvPicPr>
          <p:nvPr/>
        </p:nvPicPr>
        <p:blipFill>
          <a:blip r:embed="rId3"/>
          <a:stretch>
            <a:fillRect/>
          </a:stretch>
        </p:blipFill>
        <p:spPr>
          <a:xfrm>
            <a:off x="2017006" y="1604211"/>
            <a:ext cx="7320687" cy="4120903"/>
          </a:xfrm>
          <a:prstGeom prst="rect">
            <a:avLst/>
          </a:prstGeom>
        </p:spPr>
      </p:pic>
    </p:spTree>
    <p:extLst>
      <p:ext uri="{BB962C8B-B14F-4D97-AF65-F5344CB8AC3E}">
        <p14:creationId xmlns:p14="http://schemas.microsoft.com/office/powerpoint/2010/main" val="318058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Quantitative Risk Analysis – Capital to Capture Tail Risks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32</a:t>
            </a:fld>
            <a:endParaRPr lang="en-US" altLang="en-US" dirty="0">
              <a:solidFill>
                <a:srgbClr val="000000"/>
              </a:solidFill>
            </a:endParaRPr>
          </a:p>
        </p:txBody>
      </p:sp>
      <p:sp>
        <p:nvSpPr>
          <p:cNvPr id="12" name="TextBox 11"/>
          <p:cNvSpPr txBox="1"/>
          <p:nvPr/>
        </p:nvSpPr>
        <p:spPr>
          <a:xfrm>
            <a:off x="359391" y="1105033"/>
            <a:ext cx="11221535" cy="5724644"/>
          </a:xfrm>
          <a:prstGeom prst="rect">
            <a:avLst/>
          </a:prstGeom>
          <a:noFill/>
        </p:spPr>
        <p:txBody>
          <a:bodyPr wrap="square" rtlCol="0">
            <a:spAutoFit/>
          </a:bodyPr>
          <a:lstStyle/>
          <a:p>
            <a:r>
              <a:rPr lang="en-US" sz="1400" dirty="0" smtClean="0">
                <a:solidFill>
                  <a:srgbClr val="0070C0"/>
                </a:solidFill>
              </a:rPr>
              <a:t>The banking business is a risk-taking activity. The goal of risk management is not to eliminate risks, which is not plausible in many cases, but to control and/or mitigate them. The regulatory capital requirements, on the other hand, aim to ensure that banks have adequate capital</a:t>
            </a:r>
            <a:r>
              <a:rPr lang="en-US" sz="1400" strike="sngStrike" dirty="0" smtClean="0">
                <a:solidFill>
                  <a:srgbClr val="0070C0"/>
                </a:solidFill>
              </a:rPr>
              <a:t>s</a:t>
            </a:r>
            <a:r>
              <a:rPr lang="en-US" sz="1400" dirty="0" smtClean="0">
                <a:solidFill>
                  <a:srgbClr val="0070C0"/>
                </a:solidFill>
              </a:rPr>
              <a:t> to protect them against the tail risks, therefore the capital requirements are viewed as the minimum requirements.   </a:t>
            </a:r>
          </a:p>
          <a:p>
            <a:endParaRPr lang="en-US" sz="6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Market Risk Capital</a:t>
            </a:r>
            <a:endParaRPr lang="en-US" sz="1400" b="1"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The most popular financial engineering tool to measure tail market risk is the </a:t>
            </a:r>
            <a:r>
              <a:rPr lang="en-US" sz="1400" b="1" dirty="0" smtClean="0">
                <a:solidFill>
                  <a:srgbClr val="0070C0"/>
                </a:solidFill>
              </a:rPr>
              <a:t>Value-at-Risk (VaR)</a:t>
            </a:r>
            <a:r>
              <a:rPr lang="en-US" sz="1400" dirty="0" smtClean="0">
                <a:solidFill>
                  <a:srgbClr val="0070C0"/>
                </a:solidFill>
              </a:rPr>
              <a:t> model.  </a:t>
            </a:r>
            <a:r>
              <a:rPr lang="en-US" sz="1400" b="1" dirty="0" smtClean="0">
                <a:solidFill>
                  <a:srgbClr val="0070C0"/>
                </a:solidFill>
              </a:rPr>
              <a:t>Basel 2.5</a:t>
            </a:r>
            <a:r>
              <a:rPr lang="en-US" sz="1400" dirty="0" smtClean="0">
                <a:solidFill>
                  <a:srgbClr val="0070C0"/>
                </a:solidFill>
              </a:rPr>
              <a:t> adopted the </a:t>
            </a:r>
            <a:r>
              <a:rPr lang="en-US" sz="1400" b="1" dirty="0" smtClean="0">
                <a:solidFill>
                  <a:srgbClr val="0070C0"/>
                </a:solidFill>
              </a:rPr>
              <a:t>VaR</a:t>
            </a:r>
            <a:r>
              <a:rPr lang="en-US" sz="1400" dirty="0" smtClean="0">
                <a:solidFill>
                  <a:srgbClr val="0070C0"/>
                </a:solidFill>
              </a:rPr>
              <a:t> measure as the base to calculate the market risk capital, and defined the tail threshold at </a:t>
            </a:r>
            <a:r>
              <a:rPr lang="en-US" sz="1400" b="1" dirty="0" smtClean="0">
                <a:solidFill>
                  <a:srgbClr val="0070C0"/>
                </a:solidFill>
              </a:rPr>
              <a:t>99% confidence interval </a:t>
            </a:r>
            <a:r>
              <a:rPr lang="en-US" sz="1400" dirty="0" smtClean="0">
                <a:solidFill>
                  <a:srgbClr val="0070C0"/>
                </a:solidFill>
              </a:rPr>
              <a:t>(with 10-day holding period). </a:t>
            </a:r>
          </a:p>
          <a:p>
            <a:pPr marL="742950" lvl="1" indent="-285750">
              <a:buFont typeface="Courier New" panose="02070309020205020404" pitchFamily="49" charset="0"/>
              <a:buChar char="o"/>
            </a:pPr>
            <a:endParaRPr lang="en-US" sz="600" b="1" dirty="0" smtClean="0">
              <a:solidFill>
                <a:srgbClr val="0070C0"/>
              </a:solidFill>
            </a:endParaRPr>
          </a:p>
          <a:p>
            <a:pPr marL="742950" lvl="1" indent="-285750">
              <a:buFont typeface="Courier New" panose="02070309020205020404" pitchFamily="49" charset="0"/>
              <a:buChar char="o"/>
            </a:pPr>
            <a:r>
              <a:rPr lang="en-US" sz="1400" b="1" dirty="0" smtClean="0">
                <a:solidFill>
                  <a:srgbClr val="0070C0"/>
                </a:solidFill>
              </a:rPr>
              <a:t>FRTB</a:t>
            </a:r>
            <a:r>
              <a:rPr lang="en-US" sz="1400" dirty="0" smtClean="0">
                <a:solidFill>
                  <a:srgbClr val="0070C0"/>
                </a:solidFill>
              </a:rPr>
              <a:t> proposes to replace the </a:t>
            </a:r>
            <a:r>
              <a:rPr lang="en-US" sz="1400" b="1" dirty="0" smtClean="0">
                <a:solidFill>
                  <a:srgbClr val="0070C0"/>
                </a:solidFill>
              </a:rPr>
              <a:t>point estimate</a:t>
            </a:r>
            <a:r>
              <a:rPr lang="en-US" sz="1400" dirty="0" smtClean="0">
                <a:solidFill>
                  <a:srgbClr val="0070C0"/>
                </a:solidFill>
              </a:rPr>
              <a:t> of the tail risk under the </a:t>
            </a:r>
            <a:r>
              <a:rPr lang="en-US" sz="1400" b="1" dirty="0" smtClean="0">
                <a:solidFill>
                  <a:srgbClr val="0070C0"/>
                </a:solidFill>
              </a:rPr>
              <a:t>VaR</a:t>
            </a:r>
            <a:r>
              <a:rPr lang="en-US" sz="1400" dirty="0" smtClean="0">
                <a:solidFill>
                  <a:srgbClr val="0070C0"/>
                </a:solidFill>
              </a:rPr>
              <a:t> measure with an </a:t>
            </a:r>
            <a:r>
              <a:rPr lang="en-US" sz="1400" b="1" dirty="0" smtClean="0">
                <a:solidFill>
                  <a:srgbClr val="0070C0"/>
                </a:solidFill>
              </a:rPr>
              <a:t>average estimate</a:t>
            </a:r>
            <a:r>
              <a:rPr lang="en-US" sz="1400" dirty="0" smtClean="0">
                <a:solidFill>
                  <a:srgbClr val="0070C0"/>
                </a:solidFill>
              </a:rPr>
              <a:t> beyond </a:t>
            </a:r>
            <a:r>
              <a:rPr lang="en-US" sz="1400" b="1" dirty="0" smtClean="0">
                <a:solidFill>
                  <a:srgbClr val="0070C0"/>
                </a:solidFill>
              </a:rPr>
              <a:t>97.5% confidence interval </a:t>
            </a:r>
            <a:r>
              <a:rPr lang="en-US" sz="1400" dirty="0" smtClean="0">
                <a:solidFill>
                  <a:srgbClr val="0070C0"/>
                </a:solidFill>
              </a:rPr>
              <a:t>(with variable holding periods by market factors).</a:t>
            </a:r>
          </a:p>
          <a:p>
            <a:pPr lvl="1"/>
            <a:endParaRPr lang="en-US" sz="600"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Credit Risk Capital (Default)</a:t>
            </a:r>
          </a:p>
          <a:p>
            <a:pPr marL="285750" indent="-285750">
              <a:buFont typeface="Wingdings" panose="05000000000000000000" pitchFamily="2" charset="2"/>
              <a:buChar char="§"/>
            </a:pPr>
            <a:endParaRPr lang="en-US" sz="600" b="1"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The Credit VaR</a:t>
            </a:r>
            <a:r>
              <a:rPr lang="en-US" sz="1400" dirty="0">
                <a:solidFill>
                  <a:srgbClr val="0070C0"/>
                </a:solidFill>
              </a:rPr>
              <a:t> </a:t>
            </a:r>
            <a:r>
              <a:rPr lang="en-US" sz="1400" dirty="0" smtClean="0">
                <a:solidFill>
                  <a:srgbClr val="0070C0"/>
                </a:solidFill>
              </a:rPr>
              <a:t>is also the most popular measure in estimating the tail credit risk. </a:t>
            </a:r>
            <a:r>
              <a:rPr lang="en-US" sz="1400" b="1" dirty="0" smtClean="0">
                <a:solidFill>
                  <a:srgbClr val="0070C0"/>
                </a:solidFill>
              </a:rPr>
              <a:t>Basel II/III</a:t>
            </a:r>
            <a:r>
              <a:rPr lang="en-US" sz="1400" dirty="0" smtClean="0">
                <a:solidFill>
                  <a:srgbClr val="0070C0"/>
                </a:solidFill>
              </a:rPr>
              <a:t> adopted it as the base to calculate the credit risk capital, and defined the tail threshold at </a:t>
            </a:r>
            <a:r>
              <a:rPr lang="en-US" sz="1400" b="1" dirty="0" smtClean="0">
                <a:solidFill>
                  <a:srgbClr val="0070C0"/>
                </a:solidFill>
              </a:rPr>
              <a:t>99.9% confidence interval </a:t>
            </a:r>
            <a:r>
              <a:rPr lang="en-US" sz="1400" dirty="0" smtClean="0">
                <a:solidFill>
                  <a:srgbClr val="0070C0"/>
                </a:solidFill>
              </a:rPr>
              <a:t>for using the </a:t>
            </a:r>
            <a:r>
              <a:rPr lang="en-US" sz="1400" b="1" dirty="0" smtClean="0">
                <a:solidFill>
                  <a:srgbClr val="0070C0"/>
                </a:solidFill>
              </a:rPr>
              <a:t>Internal Model Method (IMM) </a:t>
            </a:r>
            <a:r>
              <a:rPr lang="en-US" sz="1400" dirty="0" smtClean="0">
                <a:solidFill>
                  <a:srgbClr val="0070C0"/>
                </a:solidFill>
              </a:rPr>
              <a:t>which can be approximated by</a:t>
            </a:r>
            <a:endParaRPr lang="en-US" sz="1400" dirty="0">
              <a:solidFill>
                <a:srgbClr val="0070C0"/>
              </a:solidFill>
            </a:endParaRPr>
          </a:p>
          <a:p>
            <a:pPr marL="742950" lvl="1" indent="-285750">
              <a:buFont typeface="Courier New" panose="02070309020205020404" pitchFamily="49" charset="0"/>
              <a:buChar char="o"/>
            </a:pPr>
            <a:endParaRPr lang="en-US" sz="1400" dirty="0" smtClean="0">
              <a:solidFill>
                <a:srgbClr val="0070C0"/>
              </a:solidFill>
            </a:endParaRPr>
          </a:p>
          <a:p>
            <a:pPr marL="742950" lvl="1" indent="-285750">
              <a:buFont typeface="Courier New" panose="02070309020205020404" pitchFamily="49" charset="0"/>
              <a:buChar char="o"/>
            </a:pPr>
            <a:endParaRPr lang="en-US" sz="800" dirty="0" smtClean="0">
              <a:solidFill>
                <a:srgbClr val="0070C0"/>
              </a:solidFill>
            </a:endParaRPr>
          </a:p>
          <a:p>
            <a:pPr marL="742950" lvl="1" indent="-285750">
              <a:buFont typeface="Courier New" panose="02070309020205020404" pitchFamily="49" charset="0"/>
              <a:buChar char="o"/>
            </a:pPr>
            <a:endParaRPr lang="en-US" sz="1400" dirty="0" smtClean="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The most challenging part of the credit VaR measure is the estimation of Probability of Default (</a:t>
            </a:r>
            <a:r>
              <a:rPr lang="en-US" sz="1400" i="1" dirty="0" smtClean="0">
                <a:solidFill>
                  <a:srgbClr val="0070C0"/>
                </a:solidFill>
              </a:rPr>
              <a:t>PD</a:t>
            </a:r>
            <a:r>
              <a:rPr lang="en-US" sz="1400" dirty="0" smtClean="0">
                <a:solidFill>
                  <a:srgbClr val="0070C0"/>
                </a:solidFill>
              </a:rPr>
              <a:t>) and Loss Given Default (</a:t>
            </a:r>
            <a:r>
              <a:rPr lang="en-US" sz="1400" i="1" dirty="0" smtClean="0">
                <a:solidFill>
                  <a:srgbClr val="0070C0"/>
                </a:solidFill>
              </a:rPr>
              <a:t>LGD</a:t>
            </a:r>
            <a:r>
              <a:rPr lang="en-US" sz="1400" dirty="0" smtClean="0">
                <a:solidFill>
                  <a:srgbClr val="0070C0"/>
                </a:solidFill>
              </a:rPr>
              <a:t>) while the correlations within the asset pool are prescribed by BCBS. </a:t>
            </a:r>
          </a:p>
          <a:p>
            <a:pPr lvl="1"/>
            <a:endParaRPr lang="en-US" sz="800"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CVA Risk </a:t>
            </a:r>
            <a:r>
              <a:rPr lang="en-US" sz="1400" b="1" dirty="0">
                <a:solidFill>
                  <a:srgbClr val="0070C0"/>
                </a:solidFill>
              </a:rPr>
              <a:t>Capital</a:t>
            </a:r>
          </a:p>
          <a:p>
            <a:pPr marL="285750" indent="-285750">
              <a:buFont typeface="Wingdings" panose="05000000000000000000" pitchFamily="2" charset="2"/>
              <a:buChar char="§"/>
            </a:pPr>
            <a:endParaRPr lang="en-US" sz="600" b="1"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The VaR measure is also the most effective measure for the CVA tail risk used by banks, although the regulatory rule for the CVA risk capital is not finalized</a:t>
            </a:r>
            <a:endParaRPr lang="en-US" sz="1400" dirty="0">
              <a:solidFill>
                <a:srgbClr val="0070C0"/>
              </a:solidFill>
            </a:endParaRPr>
          </a:p>
          <a:p>
            <a:pPr lvl="1"/>
            <a:endParaRPr lang="en-US" sz="1400" dirty="0" smtClean="0">
              <a:solidFill>
                <a:srgbClr val="0070C0"/>
              </a:solidFill>
            </a:endParaRPr>
          </a:p>
        </p:txBody>
      </p:sp>
      <p:pic>
        <p:nvPicPr>
          <p:cNvPr id="6" name="Picture 5"/>
          <p:cNvPicPr>
            <a:picLocks noChangeAspect="1"/>
          </p:cNvPicPr>
          <p:nvPr/>
        </p:nvPicPr>
        <p:blipFill>
          <a:blip r:embed="rId3"/>
          <a:stretch>
            <a:fillRect/>
          </a:stretch>
        </p:blipFill>
        <p:spPr>
          <a:xfrm>
            <a:off x="1723639" y="4590531"/>
            <a:ext cx="3474437" cy="413322"/>
          </a:xfrm>
          <a:prstGeom prst="rect">
            <a:avLst/>
          </a:prstGeom>
        </p:spPr>
      </p:pic>
    </p:spTree>
    <p:extLst>
      <p:ext uri="{BB962C8B-B14F-4D97-AF65-F5344CB8AC3E}">
        <p14:creationId xmlns:p14="http://schemas.microsoft.com/office/powerpoint/2010/main" val="9638971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Appendix: Basel Capital Rule Reading Materials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33</a:t>
            </a:fld>
            <a:endParaRPr lang="en-US" altLang="en-US" dirty="0">
              <a:solidFill>
                <a:srgbClr val="000000"/>
              </a:solidFill>
            </a:endParaRPr>
          </a:p>
        </p:txBody>
      </p:sp>
      <p:sp>
        <p:nvSpPr>
          <p:cNvPr id="12" name="TextBox 11"/>
          <p:cNvSpPr txBox="1"/>
          <p:nvPr/>
        </p:nvSpPr>
        <p:spPr>
          <a:xfrm>
            <a:off x="359391" y="1105033"/>
            <a:ext cx="11221535" cy="5663089"/>
          </a:xfrm>
          <a:prstGeom prst="rect">
            <a:avLst/>
          </a:prstGeom>
          <a:noFill/>
        </p:spPr>
        <p:txBody>
          <a:bodyPr wrap="square" rtlCol="0">
            <a:spAutoFit/>
          </a:bodyPr>
          <a:lstStyle/>
          <a:p>
            <a:endParaRPr lang="en-US" sz="600"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Basel I: International Convergence of Capital Measurement and Capital Standards</a:t>
            </a:r>
          </a:p>
          <a:p>
            <a:r>
              <a:rPr lang="en-US" sz="1400" b="1" dirty="0">
                <a:solidFill>
                  <a:srgbClr val="0070C0"/>
                </a:solidFill>
              </a:rPr>
              <a:t> </a:t>
            </a:r>
            <a:r>
              <a:rPr lang="en-US" sz="1400" b="1" dirty="0" smtClean="0">
                <a:solidFill>
                  <a:srgbClr val="0070C0"/>
                </a:solidFill>
              </a:rPr>
              <a:t>    July 1988</a:t>
            </a:r>
            <a:endParaRPr lang="en-US" sz="1400" b="1" dirty="0" smtClean="0">
              <a:solidFill>
                <a:srgbClr val="0070C0"/>
              </a:solidFill>
              <a:hlinkClick r:id="rId3"/>
            </a:endParaRPr>
          </a:p>
          <a:p>
            <a:pPr lvl="1"/>
            <a:r>
              <a:rPr lang="en-US" sz="1400" dirty="0" smtClean="0">
                <a:solidFill>
                  <a:srgbClr val="0070C0"/>
                </a:solidFill>
                <a:hlinkClick r:id="rId3"/>
              </a:rPr>
              <a:t>http</a:t>
            </a:r>
            <a:r>
              <a:rPr lang="en-US" sz="1400" dirty="0">
                <a:solidFill>
                  <a:srgbClr val="0070C0"/>
                </a:solidFill>
                <a:hlinkClick r:id="rId3"/>
              </a:rPr>
              <a:t>://</a:t>
            </a:r>
            <a:r>
              <a:rPr lang="en-US" sz="1400" dirty="0" smtClean="0">
                <a:solidFill>
                  <a:srgbClr val="0070C0"/>
                </a:solidFill>
                <a:hlinkClick r:id="rId3"/>
              </a:rPr>
              <a:t>www.bis.org/publ/bcbs04a.pdf</a:t>
            </a:r>
            <a:endParaRPr lang="en-US" sz="1400" dirty="0" smtClean="0">
              <a:solidFill>
                <a:srgbClr val="0070C0"/>
              </a:solidFill>
            </a:endParaRPr>
          </a:p>
          <a:p>
            <a:pPr lvl="1"/>
            <a:endParaRPr lang="en-US" sz="600" dirty="0" smtClean="0">
              <a:solidFill>
                <a:srgbClr val="0070C0"/>
              </a:solidFill>
            </a:endParaRPr>
          </a:p>
          <a:p>
            <a:pPr marL="285750" indent="-285750">
              <a:buFont typeface="Wingdings" panose="05000000000000000000" pitchFamily="2" charset="2"/>
              <a:buChar char="§"/>
            </a:pPr>
            <a:r>
              <a:rPr lang="en-US" sz="1400" b="1" dirty="0">
                <a:solidFill>
                  <a:srgbClr val="0070C0"/>
                </a:solidFill>
              </a:rPr>
              <a:t>Basel </a:t>
            </a:r>
            <a:r>
              <a:rPr lang="en-US" sz="1400" b="1" dirty="0" smtClean="0">
                <a:solidFill>
                  <a:srgbClr val="0070C0"/>
                </a:solidFill>
              </a:rPr>
              <a:t>II: International </a:t>
            </a:r>
            <a:r>
              <a:rPr lang="en-US" sz="1400" b="1" dirty="0">
                <a:solidFill>
                  <a:srgbClr val="0070C0"/>
                </a:solidFill>
              </a:rPr>
              <a:t>Convergence of Capital Measurement and Capital Standards, </a:t>
            </a:r>
            <a:r>
              <a:rPr lang="en-US" sz="1400" b="1" dirty="0" smtClean="0">
                <a:solidFill>
                  <a:srgbClr val="0070C0"/>
                </a:solidFill>
              </a:rPr>
              <a:t>A Revised Framework</a:t>
            </a:r>
          </a:p>
          <a:p>
            <a:r>
              <a:rPr lang="en-US" sz="1400" b="1" dirty="0">
                <a:solidFill>
                  <a:srgbClr val="0070C0"/>
                </a:solidFill>
              </a:rPr>
              <a:t> </a:t>
            </a:r>
            <a:r>
              <a:rPr lang="en-US" sz="1400" b="1" dirty="0" smtClean="0">
                <a:solidFill>
                  <a:srgbClr val="0070C0"/>
                </a:solidFill>
              </a:rPr>
              <a:t>    June 2006</a:t>
            </a:r>
          </a:p>
          <a:p>
            <a:pPr lvl="1"/>
            <a:r>
              <a:rPr lang="en-US" sz="1400" dirty="0" smtClean="0">
                <a:solidFill>
                  <a:srgbClr val="0070C0"/>
                </a:solidFill>
                <a:hlinkClick r:id="rId3"/>
              </a:rPr>
              <a:t>http://www.bis.org/publ/bcbs128.pdf</a:t>
            </a:r>
            <a:endParaRPr lang="en-US" sz="1400" dirty="0">
              <a:solidFill>
                <a:srgbClr val="0070C0"/>
              </a:solidFill>
              <a:hlinkClick r:id="rId3"/>
            </a:endParaRPr>
          </a:p>
          <a:p>
            <a:pPr marL="285750" indent="-285750">
              <a:buFont typeface="Wingdings" panose="05000000000000000000" pitchFamily="2" charset="2"/>
              <a:buChar char="§"/>
            </a:pPr>
            <a:endParaRPr lang="en-US" sz="1400" b="1" dirty="0" smtClean="0">
              <a:solidFill>
                <a:srgbClr val="0070C0"/>
              </a:solidFill>
            </a:endParaRPr>
          </a:p>
          <a:p>
            <a:pPr marL="285750" indent="-285750">
              <a:buFont typeface="Wingdings" panose="05000000000000000000" pitchFamily="2" charset="2"/>
              <a:buChar char="§"/>
            </a:pPr>
            <a:r>
              <a:rPr lang="en-US" sz="1400" b="1" dirty="0">
                <a:solidFill>
                  <a:srgbClr val="0070C0"/>
                </a:solidFill>
              </a:rPr>
              <a:t>Basel </a:t>
            </a:r>
            <a:r>
              <a:rPr lang="en-US" sz="1400" b="1" dirty="0" smtClean="0">
                <a:solidFill>
                  <a:srgbClr val="0070C0"/>
                </a:solidFill>
              </a:rPr>
              <a:t>II.5: Revisions to the Basel II Market Risk Framework</a:t>
            </a:r>
            <a:endParaRPr lang="en-US" sz="1400" b="1" dirty="0">
              <a:solidFill>
                <a:srgbClr val="0070C0"/>
              </a:solidFill>
            </a:endParaRPr>
          </a:p>
          <a:p>
            <a:r>
              <a:rPr lang="en-US" sz="1400" b="1" dirty="0">
                <a:solidFill>
                  <a:srgbClr val="0070C0"/>
                </a:solidFill>
              </a:rPr>
              <a:t>     June 2006</a:t>
            </a:r>
          </a:p>
          <a:p>
            <a:pPr lvl="1"/>
            <a:r>
              <a:rPr lang="en-US" sz="1400" dirty="0">
                <a:solidFill>
                  <a:srgbClr val="0070C0"/>
                </a:solidFill>
                <a:hlinkClick r:id="rId3"/>
              </a:rPr>
              <a:t>http://</a:t>
            </a:r>
            <a:r>
              <a:rPr lang="en-US" sz="1400" dirty="0" smtClean="0">
                <a:solidFill>
                  <a:srgbClr val="0070C0"/>
                </a:solidFill>
                <a:hlinkClick r:id="rId3"/>
              </a:rPr>
              <a:t>www.bis.org/publ/bcbs158.pdf</a:t>
            </a:r>
            <a:endParaRPr lang="en-US" sz="1400" dirty="0">
              <a:solidFill>
                <a:srgbClr val="0070C0"/>
              </a:solidFill>
              <a:hlinkClick r:id="rId3"/>
            </a:endParaRPr>
          </a:p>
          <a:p>
            <a:pPr marL="285750" indent="-285750">
              <a:buFont typeface="Wingdings" panose="05000000000000000000" pitchFamily="2" charset="2"/>
              <a:buChar char="§"/>
            </a:pPr>
            <a:endParaRPr lang="en-US" sz="1400" b="1" dirty="0">
              <a:solidFill>
                <a:srgbClr val="0070C0"/>
              </a:solidFill>
            </a:endParaRPr>
          </a:p>
          <a:p>
            <a:pPr marL="285750" indent="-285750">
              <a:buFont typeface="Wingdings" panose="05000000000000000000" pitchFamily="2" charset="2"/>
              <a:buChar char="§"/>
            </a:pPr>
            <a:r>
              <a:rPr lang="en-US" sz="1400" b="1" dirty="0" smtClean="0">
                <a:solidFill>
                  <a:srgbClr val="0070C0"/>
                </a:solidFill>
              </a:rPr>
              <a:t>Basel III: A Global Regulatory Framework for More Resilient Banks and Banking Systems</a:t>
            </a:r>
          </a:p>
          <a:p>
            <a:r>
              <a:rPr lang="en-US" sz="1400" b="1" dirty="0">
                <a:solidFill>
                  <a:srgbClr val="0070C0"/>
                </a:solidFill>
              </a:rPr>
              <a:t> </a:t>
            </a:r>
            <a:r>
              <a:rPr lang="en-US" sz="1400" b="1" dirty="0" smtClean="0">
                <a:solidFill>
                  <a:srgbClr val="0070C0"/>
                </a:solidFill>
              </a:rPr>
              <a:t>    December 2010 (rev. June 2011)</a:t>
            </a:r>
            <a:endParaRPr lang="en-US" sz="1400" b="1" dirty="0">
              <a:solidFill>
                <a:srgbClr val="0070C0"/>
              </a:solidFill>
            </a:endParaRPr>
          </a:p>
          <a:p>
            <a:pPr lvl="1"/>
            <a:r>
              <a:rPr lang="en-US" sz="1400" dirty="0">
                <a:solidFill>
                  <a:srgbClr val="0070C0"/>
                </a:solidFill>
                <a:hlinkClick r:id="rId3"/>
              </a:rPr>
              <a:t>http://</a:t>
            </a:r>
            <a:r>
              <a:rPr lang="en-US" sz="1400" dirty="0" smtClean="0">
                <a:solidFill>
                  <a:srgbClr val="0070C0"/>
                </a:solidFill>
                <a:hlinkClick r:id="rId3"/>
              </a:rPr>
              <a:t>www.bis.org/publ/bcbs189.pdf</a:t>
            </a:r>
          </a:p>
          <a:p>
            <a:pPr marL="285750" indent="-285750">
              <a:buFont typeface="Wingdings" panose="05000000000000000000" pitchFamily="2" charset="2"/>
              <a:buChar char="§"/>
            </a:pPr>
            <a:endParaRPr lang="en-US" sz="1400" b="1" dirty="0" smtClean="0">
              <a:solidFill>
                <a:srgbClr val="0070C0"/>
              </a:solidFill>
            </a:endParaRPr>
          </a:p>
          <a:p>
            <a:pPr marL="285750" indent="-285750">
              <a:buFont typeface="Wingdings" panose="05000000000000000000" pitchFamily="2" charset="2"/>
              <a:buChar char="§"/>
            </a:pPr>
            <a:r>
              <a:rPr lang="en-US" sz="1400" b="1" dirty="0" smtClean="0">
                <a:solidFill>
                  <a:srgbClr val="0070C0"/>
                </a:solidFill>
              </a:rPr>
              <a:t>New Basel Rule: Minimum Capital Requirements for Market Risk (FRTB)</a:t>
            </a:r>
          </a:p>
          <a:p>
            <a:r>
              <a:rPr lang="en-US" sz="1400" b="1" dirty="0" smtClean="0">
                <a:solidFill>
                  <a:srgbClr val="0070C0"/>
                </a:solidFill>
              </a:rPr>
              <a:t>     January 2016</a:t>
            </a:r>
          </a:p>
          <a:p>
            <a:pPr lvl="1"/>
            <a:r>
              <a:rPr lang="en-US" sz="1400" dirty="0">
                <a:solidFill>
                  <a:srgbClr val="0070C0"/>
                </a:solidFill>
                <a:hlinkClick r:id="rId3"/>
              </a:rPr>
              <a:t>http://</a:t>
            </a:r>
            <a:r>
              <a:rPr lang="en-US" sz="1400" dirty="0" smtClean="0">
                <a:solidFill>
                  <a:srgbClr val="0070C0"/>
                </a:solidFill>
                <a:hlinkClick r:id="rId3"/>
              </a:rPr>
              <a:t>www.bis.org/bcbs/publ/d352.pdf</a:t>
            </a:r>
          </a:p>
          <a:p>
            <a:pPr marL="285750" indent="-285750">
              <a:buFont typeface="Wingdings" panose="05000000000000000000" pitchFamily="2" charset="2"/>
              <a:buChar char="§"/>
            </a:pPr>
            <a:endParaRPr lang="en-US" sz="1400" b="1" dirty="0" smtClean="0">
              <a:solidFill>
                <a:srgbClr val="0070C0"/>
              </a:solidFill>
            </a:endParaRPr>
          </a:p>
          <a:p>
            <a:pPr marL="285750" indent="-285750">
              <a:buFont typeface="Wingdings" panose="05000000000000000000" pitchFamily="2" charset="2"/>
              <a:buChar char="§"/>
            </a:pPr>
            <a:r>
              <a:rPr lang="en-US" sz="1400" b="1" dirty="0">
                <a:solidFill>
                  <a:srgbClr val="0070C0"/>
                </a:solidFill>
              </a:rPr>
              <a:t>New Basel Rule: Interest Rate Risk in the Banking </a:t>
            </a:r>
            <a:r>
              <a:rPr lang="en-US" sz="1400" b="1" dirty="0" smtClean="0">
                <a:solidFill>
                  <a:srgbClr val="0070C0"/>
                </a:solidFill>
              </a:rPr>
              <a:t>Book (IRBB)</a:t>
            </a:r>
            <a:endParaRPr lang="en-US" sz="1400" b="1" dirty="0">
              <a:solidFill>
                <a:srgbClr val="0070C0"/>
              </a:solidFill>
            </a:endParaRPr>
          </a:p>
          <a:p>
            <a:r>
              <a:rPr lang="en-US" sz="1400" b="1" dirty="0">
                <a:solidFill>
                  <a:srgbClr val="0070C0"/>
                </a:solidFill>
              </a:rPr>
              <a:t>     April 2016</a:t>
            </a:r>
          </a:p>
          <a:p>
            <a:pPr lvl="1"/>
            <a:r>
              <a:rPr lang="en-US" sz="1400" dirty="0">
                <a:solidFill>
                  <a:srgbClr val="0070C0"/>
                </a:solidFill>
                <a:hlinkClick r:id="rId3"/>
              </a:rPr>
              <a:t>http://www.bis.org/bcbs/publ/d368.pdf</a:t>
            </a:r>
          </a:p>
          <a:p>
            <a:pPr marL="285750" indent="-285750">
              <a:buFont typeface="Wingdings" panose="05000000000000000000" pitchFamily="2" charset="2"/>
              <a:buChar char="§"/>
            </a:pPr>
            <a:endParaRPr lang="en-US" sz="1400" b="1" dirty="0" smtClean="0">
              <a:solidFill>
                <a:srgbClr val="0070C0"/>
              </a:solidFill>
            </a:endParaRPr>
          </a:p>
          <a:p>
            <a:pPr lvl="1"/>
            <a:endParaRPr lang="en-US" sz="1400" dirty="0" smtClean="0">
              <a:solidFill>
                <a:srgbClr val="0070C0"/>
              </a:solidFill>
            </a:endParaRPr>
          </a:p>
        </p:txBody>
      </p:sp>
    </p:spTree>
    <p:extLst>
      <p:ext uri="{BB962C8B-B14F-4D97-AF65-F5344CB8AC3E}">
        <p14:creationId xmlns:p14="http://schemas.microsoft.com/office/powerpoint/2010/main" val="1076188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Banking regulations and Financial Crisis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4</a:t>
            </a:fld>
            <a:endParaRPr lang="en-US" altLang="en-US" dirty="0">
              <a:solidFill>
                <a:srgbClr val="000000"/>
              </a:solidFill>
            </a:endParaRPr>
          </a:p>
        </p:txBody>
      </p:sp>
      <p:sp>
        <p:nvSpPr>
          <p:cNvPr id="12" name="TextBox 11"/>
          <p:cNvSpPr txBox="1"/>
          <p:nvPr/>
        </p:nvSpPr>
        <p:spPr>
          <a:xfrm>
            <a:off x="359391" y="1057900"/>
            <a:ext cx="11221535" cy="457048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endParaRPr lang="en-US" sz="1400" b="1" dirty="0" smtClean="0"/>
          </a:p>
          <a:p>
            <a:r>
              <a:rPr lang="en-US" sz="1600" b="1" dirty="0" smtClean="0">
                <a:solidFill>
                  <a:srgbClr val="0070C0"/>
                </a:solidFill>
              </a:rPr>
              <a:t>In the modern history of banking, many regulations were created in the wakes of financial crises</a:t>
            </a:r>
          </a:p>
          <a:p>
            <a:endParaRPr lang="en-US" sz="1400" b="1"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Financial crises can be attributed to many causes ranging from economic recessions, sovereign defaults and currency devaluations, stock market crashes, asset bubbles, etc. </a:t>
            </a:r>
          </a:p>
          <a:p>
            <a:pPr marL="285750" indent="-285750">
              <a:buFont typeface="Wingdings" panose="05000000000000000000" pitchFamily="2" charset="2"/>
              <a:buChar char="§"/>
            </a:pPr>
            <a:endParaRPr lang="en-US" sz="1400" dirty="0">
              <a:solidFill>
                <a:srgbClr val="0070C0"/>
              </a:solidFill>
            </a:endParaRPr>
          </a:p>
          <a:p>
            <a:pPr lvl="1"/>
            <a:r>
              <a:rPr lang="en-US" sz="1400" dirty="0" smtClean="0">
                <a:solidFill>
                  <a:srgbClr val="0070C0"/>
                </a:solidFill>
              </a:rPr>
              <a:t>Examples of financial crises since the 20</a:t>
            </a:r>
            <a:r>
              <a:rPr lang="en-US" sz="1400" baseline="30000" dirty="0" smtClean="0">
                <a:solidFill>
                  <a:srgbClr val="0070C0"/>
                </a:solidFill>
              </a:rPr>
              <a:t>th</a:t>
            </a:r>
            <a:r>
              <a:rPr lang="en-US" sz="1400" dirty="0" smtClean="0">
                <a:solidFill>
                  <a:srgbClr val="0070C0"/>
                </a:solidFill>
              </a:rPr>
              <a:t> century:</a:t>
            </a:r>
          </a:p>
          <a:p>
            <a:pPr marL="742950" lvl="1" indent="-285750">
              <a:buFont typeface="Courier New" panose="02070309020205020404" pitchFamily="49" charset="0"/>
              <a:buChar char="o"/>
            </a:pPr>
            <a:r>
              <a:rPr lang="en-US" sz="1400" dirty="0" smtClean="0">
                <a:solidFill>
                  <a:srgbClr val="0070C0"/>
                </a:solidFill>
              </a:rPr>
              <a:t>Great </a:t>
            </a:r>
            <a:r>
              <a:rPr lang="en-US" sz="1400" dirty="0">
                <a:solidFill>
                  <a:srgbClr val="0070C0"/>
                </a:solidFill>
              </a:rPr>
              <a:t>Depression </a:t>
            </a:r>
            <a:r>
              <a:rPr lang="en-US" sz="1400" dirty="0" smtClean="0">
                <a:solidFill>
                  <a:srgbClr val="0070C0"/>
                </a:solidFill>
              </a:rPr>
              <a:t>of the 1930’s</a:t>
            </a:r>
            <a:endParaRPr lang="en-US" sz="1400" dirty="0">
              <a:solidFill>
                <a:srgbClr val="0070C0"/>
              </a:solidFill>
            </a:endParaRPr>
          </a:p>
          <a:p>
            <a:pPr marL="742950" lvl="1" indent="-285750">
              <a:buFont typeface="Courier New" panose="02070309020205020404" pitchFamily="49" charset="0"/>
              <a:buChar char="o"/>
            </a:pPr>
            <a:r>
              <a:rPr lang="en-US" sz="1400" dirty="0">
                <a:solidFill>
                  <a:srgbClr val="0070C0"/>
                </a:solidFill>
              </a:rPr>
              <a:t>S&amp;L </a:t>
            </a:r>
            <a:r>
              <a:rPr lang="en-US" sz="1400" dirty="0" smtClean="0">
                <a:solidFill>
                  <a:srgbClr val="0070C0"/>
                </a:solidFill>
              </a:rPr>
              <a:t>Bank Crisis </a:t>
            </a:r>
            <a:r>
              <a:rPr lang="en-US" sz="1400" dirty="0">
                <a:solidFill>
                  <a:srgbClr val="0070C0"/>
                </a:solidFill>
              </a:rPr>
              <a:t>of the 1980s</a:t>
            </a:r>
          </a:p>
          <a:p>
            <a:pPr marL="742950" lvl="1" indent="-285750">
              <a:buFont typeface="Courier New" panose="02070309020205020404" pitchFamily="49" charset="0"/>
              <a:buChar char="o"/>
            </a:pPr>
            <a:r>
              <a:rPr lang="en-US" sz="1400" dirty="0" smtClean="0">
                <a:solidFill>
                  <a:srgbClr val="0070C0"/>
                </a:solidFill>
              </a:rPr>
              <a:t>Emerging </a:t>
            </a:r>
            <a:r>
              <a:rPr lang="en-US" sz="1400" dirty="0">
                <a:solidFill>
                  <a:srgbClr val="0070C0"/>
                </a:solidFill>
              </a:rPr>
              <a:t>Market Currency Crisis 1997-1998 (Asia and Russia)</a:t>
            </a:r>
          </a:p>
          <a:p>
            <a:pPr marL="742950" lvl="1" indent="-285750">
              <a:buFont typeface="Courier New" panose="02070309020205020404" pitchFamily="49" charset="0"/>
              <a:buChar char="o"/>
            </a:pPr>
            <a:r>
              <a:rPr lang="en-US" sz="1400" dirty="0" smtClean="0">
                <a:solidFill>
                  <a:srgbClr val="0070C0"/>
                </a:solidFill>
              </a:rPr>
              <a:t>Global Financial Crisis 2007-2009</a:t>
            </a:r>
          </a:p>
          <a:p>
            <a:pPr lvl="1"/>
            <a:endParaRPr lang="en-US" sz="1400" b="1"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Major Banking regulations </a:t>
            </a:r>
          </a:p>
          <a:p>
            <a:pPr marL="742950" lvl="1" indent="-285750">
              <a:buFont typeface="Courier New" panose="02070309020205020404" pitchFamily="49" charset="0"/>
              <a:buChar char="o"/>
            </a:pPr>
            <a:r>
              <a:rPr lang="en-US" sz="1400" dirty="0" smtClean="0">
                <a:solidFill>
                  <a:srgbClr val="0070C0"/>
                </a:solidFill>
              </a:rPr>
              <a:t>US Banking Act of 1933 (Glass-Steagall Act)</a:t>
            </a:r>
          </a:p>
          <a:p>
            <a:pPr marL="742950" lvl="1" indent="-285750">
              <a:buFont typeface="Courier New" panose="02070309020205020404" pitchFamily="49" charset="0"/>
              <a:buChar char="o"/>
            </a:pPr>
            <a:r>
              <a:rPr lang="en-US" sz="1400" dirty="0">
                <a:solidFill>
                  <a:srgbClr val="0070C0"/>
                </a:solidFill>
              </a:rPr>
              <a:t>Financial Institutions Reform, Recovery and Enforcement Act of 1989 (FIRREA)</a:t>
            </a:r>
            <a:endParaRPr lang="en-US" sz="1200" dirty="0">
              <a:solidFill>
                <a:srgbClr val="0070C0"/>
              </a:solidFill>
            </a:endParaRPr>
          </a:p>
          <a:p>
            <a:pPr marL="742950" lvl="1" indent="-285750">
              <a:buFont typeface="Courier New" panose="02070309020205020404" pitchFamily="49" charset="0"/>
              <a:buChar char="o"/>
            </a:pPr>
            <a:r>
              <a:rPr lang="en-US" sz="1400" dirty="0" smtClean="0">
                <a:solidFill>
                  <a:srgbClr val="0070C0"/>
                </a:solidFill>
              </a:rPr>
              <a:t>Dodd–Frank </a:t>
            </a:r>
            <a:r>
              <a:rPr lang="en-US" sz="1400" dirty="0">
                <a:solidFill>
                  <a:srgbClr val="0070C0"/>
                </a:solidFill>
              </a:rPr>
              <a:t>Wall Street Reform and Consumer Protection </a:t>
            </a:r>
            <a:r>
              <a:rPr lang="en-US" sz="1400" dirty="0" smtClean="0">
                <a:solidFill>
                  <a:srgbClr val="0070C0"/>
                </a:solidFill>
              </a:rPr>
              <a:t>Act of 2010 (DFA)</a:t>
            </a:r>
          </a:p>
          <a:p>
            <a:pPr marL="742950" lvl="1" indent="-285750">
              <a:buFont typeface="Courier New" panose="02070309020205020404" pitchFamily="49" charset="0"/>
              <a:buChar char="o"/>
            </a:pPr>
            <a:endParaRPr lang="en-US" sz="1400" dirty="0" smtClean="0">
              <a:solidFill>
                <a:srgbClr val="0070C0"/>
              </a:solidFill>
            </a:endParaRPr>
          </a:p>
          <a:p>
            <a:r>
              <a:rPr lang="en-US" sz="1600" b="1" i="1" dirty="0">
                <a:solidFill>
                  <a:srgbClr val="0070C0"/>
                </a:solidFill>
              </a:rPr>
              <a:t>Question</a:t>
            </a:r>
            <a:r>
              <a:rPr lang="en-US" sz="1400" i="1" dirty="0">
                <a:solidFill>
                  <a:srgbClr val="0070C0"/>
                </a:solidFill>
              </a:rPr>
              <a:t>: </a:t>
            </a:r>
            <a:r>
              <a:rPr lang="en-US" sz="1400" i="1" dirty="0" smtClean="0">
                <a:solidFill>
                  <a:srgbClr val="0070C0"/>
                </a:solidFill>
              </a:rPr>
              <a:t>Why did these financial crises lead to considerations by the government for more and stricter regulations?</a:t>
            </a:r>
          </a:p>
          <a:p>
            <a:endParaRPr lang="en-US" sz="1400" dirty="0" smtClean="0">
              <a:solidFill>
                <a:srgbClr val="0070C0"/>
              </a:solidFill>
            </a:endParaRPr>
          </a:p>
        </p:txBody>
      </p:sp>
    </p:spTree>
    <p:extLst>
      <p:ext uri="{BB962C8B-B14F-4D97-AF65-F5344CB8AC3E}">
        <p14:creationId xmlns:p14="http://schemas.microsoft.com/office/powerpoint/2010/main" val="321962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Great Depression vs. Glass Steagall Act (1933)</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5</a:t>
            </a:fld>
            <a:endParaRPr lang="en-US" altLang="en-US" dirty="0">
              <a:solidFill>
                <a:srgbClr val="000000"/>
              </a:solidFill>
            </a:endParaRPr>
          </a:p>
        </p:txBody>
      </p:sp>
      <p:sp>
        <p:nvSpPr>
          <p:cNvPr id="12" name="TextBox 11"/>
          <p:cNvSpPr txBox="1"/>
          <p:nvPr/>
        </p:nvSpPr>
        <p:spPr>
          <a:xfrm>
            <a:off x="359391" y="1057900"/>
            <a:ext cx="11189605" cy="5539978"/>
          </a:xfrm>
          <a:prstGeom prst="rect">
            <a:avLst/>
          </a:prstGeom>
          <a:noFill/>
        </p:spPr>
        <p:txBody>
          <a:bodyPr wrap="square" rtlCol="0">
            <a:spAutoFit/>
          </a:bodyPr>
          <a:lstStyle/>
          <a:p>
            <a:endParaRPr lang="en-US" sz="1600" b="1" dirty="0" smtClean="0">
              <a:solidFill>
                <a:srgbClr val="0070C0"/>
              </a:solidFill>
            </a:endParaRPr>
          </a:p>
          <a:p>
            <a:r>
              <a:rPr lang="en-US" sz="1600" b="1" dirty="0" smtClean="0">
                <a:solidFill>
                  <a:srgbClr val="0070C0"/>
                </a:solidFill>
              </a:rPr>
              <a:t>The Great Depression of 1930s</a:t>
            </a:r>
          </a:p>
          <a:p>
            <a:endParaRPr lang="en-US" sz="800" b="1" dirty="0" smtClean="0">
              <a:solidFill>
                <a:srgbClr val="0070C0"/>
              </a:solidFill>
            </a:endParaRPr>
          </a:p>
          <a:p>
            <a:pPr marL="285750" indent="-285750">
              <a:buFont typeface="Wingdings" panose="05000000000000000000" pitchFamily="2" charset="2"/>
              <a:buChar char="§"/>
            </a:pPr>
            <a:r>
              <a:rPr lang="en-US" sz="1600" b="1" dirty="0" smtClean="0">
                <a:solidFill>
                  <a:srgbClr val="0070C0"/>
                </a:solidFill>
              </a:rPr>
              <a:t>Outcome:</a:t>
            </a:r>
            <a:endParaRPr lang="en-US" sz="1400" b="1" dirty="0" smtClean="0">
              <a:solidFill>
                <a:srgbClr val="0070C0"/>
              </a:solidFill>
            </a:endParaRPr>
          </a:p>
          <a:p>
            <a:pPr marL="463550" indent="-285750">
              <a:buFont typeface="Wingdings" panose="05000000000000000000" pitchFamily="2" charset="2"/>
              <a:buChar char="§"/>
            </a:pPr>
            <a:r>
              <a:rPr lang="en-US" sz="1400" dirty="0" smtClean="0">
                <a:solidFill>
                  <a:srgbClr val="0070C0"/>
                </a:solidFill>
              </a:rPr>
              <a:t>The U.S. economy dropped 30% by 1933</a:t>
            </a:r>
          </a:p>
          <a:p>
            <a:pPr marL="463550" indent="-285750">
              <a:buFont typeface="Wingdings" panose="05000000000000000000" pitchFamily="2" charset="2"/>
              <a:buChar char="§"/>
            </a:pPr>
            <a:r>
              <a:rPr lang="en-US" sz="1400" dirty="0" smtClean="0">
                <a:solidFill>
                  <a:srgbClr val="0070C0"/>
                </a:solidFill>
              </a:rPr>
              <a:t>Stock market lost 90% of its value</a:t>
            </a:r>
          </a:p>
          <a:p>
            <a:pPr marL="463550" indent="-285750">
              <a:buFont typeface="Wingdings" panose="05000000000000000000" pitchFamily="2" charset="2"/>
              <a:buChar char="§"/>
            </a:pPr>
            <a:r>
              <a:rPr lang="en-US" sz="1400" dirty="0" smtClean="0">
                <a:solidFill>
                  <a:srgbClr val="0070C0"/>
                </a:solidFill>
              </a:rPr>
              <a:t>Unemployment rate reached 25%...  </a:t>
            </a:r>
          </a:p>
          <a:p>
            <a:pPr marL="463550" indent="-285750">
              <a:buFont typeface="Wingdings" panose="05000000000000000000" pitchFamily="2" charset="2"/>
              <a:buChar char="§"/>
            </a:pPr>
            <a:r>
              <a:rPr lang="en-US" sz="1400" dirty="0" smtClean="0">
                <a:solidFill>
                  <a:srgbClr val="0070C0"/>
                </a:solidFill>
              </a:rPr>
              <a:t>Bank runs</a:t>
            </a:r>
          </a:p>
          <a:p>
            <a:pPr marL="463550" indent="-285750">
              <a:buFont typeface="Wingdings" panose="05000000000000000000" pitchFamily="2" charset="2"/>
              <a:buChar char="§"/>
            </a:pPr>
            <a:r>
              <a:rPr lang="en-US" sz="1400" dirty="0" smtClean="0">
                <a:solidFill>
                  <a:srgbClr val="0070C0"/>
                </a:solidFill>
              </a:rPr>
              <a:t>More than one third of the 25,000 US banks failed… </a:t>
            </a:r>
          </a:p>
          <a:p>
            <a:pPr marL="285750" indent="-285750">
              <a:buFont typeface="Wingdings" panose="05000000000000000000" pitchFamily="2" charset="2"/>
              <a:buChar char="§"/>
            </a:pPr>
            <a:endParaRPr lang="en-US" sz="800" dirty="0">
              <a:solidFill>
                <a:srgbClr val="0070C0"/>
              </a:solidFill>
            </a:endParaRPr>
          </a:p>
          <a:p>
            <a:pPr marL="285750" indent="-285750">
              <a:buFont typeface="Wingdings" panose="05000000000000000000" pitchFamily="2" charset="2"/>
              <a:buChar char="§"/>
            </a:pPr>
            <a:endParaRPr lang="en-US" sz="1400" dirty="0" smtClean="0">
              <a:solidFill>
                <a:srgbClr val="0070C0"/>
              </a:solidFill>
            </a:endParaRPr>
          </a:p>
          <a:p>
            <a:pPr marL="285750" indent="-285750">
              <a:buFont typeface="Wingdings" panose="05000000000000000000" pitchFamily="2" charset="2"/>
              <a:buChar char="§"/>
            </a:pPr>
            <a:r>
              <a:rPr lang="en-US" sz="1600" b="1" dirty="0" smtClean="0">
                <a:solidFill>
                  <a:srgbClr val="0070C0"/>
                </a:solidFill>
              </a:rPr>
              <a:t>Causes:</a:t>
            </a:r>
          </a:p>
          <a:p>
            <a:pPr marL="463550" indent="-285750">
              <a:buFont typeface="Wingdings" panose="05000000000000000000" pitchFamily="2" charset="2"/>
              <a:buChar char="§"/>
              <a:tabLst>
                <a:tab pos="463550" algn="l"/>
              </a:tabLst>
            </a:pPr>
            <a:r>
              <a:rPr lang="en-US" sz="1400" dirty="0" smtClean="0">
                <a:solidFill>
                  <a:srgbClr val="0070C0"/>
                </a:solidFill>
              </a:rPr>
              <a:t>Ill-regulated </a:t>
            </a:r>
            <a:r>
              <a:rPr lang="en-US" sz="1400" dirty="0">
                <a:solidFill>
                  <a:srgbClr val="0070C0"/>
                </a:solidFill>
              </a:rPr>
              <a:t>banks made excessive loans and speculative investments in the stock market.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r>
              <a:rPr lang="en-US" sz="1600" b="1" dirty="0">
                <a:solidFill>
                  <a:srgbClr val="0070C0"/>
                </a:solidFill>
              </a:rPr>
              <a:t>Solution: The US Banking Act of 1933 (Glass–Steagall Act)</a:t>
            </a:r>
          </a:p>
          <a:p>
            <a:pPr marL="285750" indent="-285750">
              <a:buFont typeface="Wingdings" panose="05000000000000000000" pitchFamily="2" charset="2"/>
              <a:buChar char="§"/>
            </a:pPr>
            <a:endParaRPr lang="en-US" sz="1000" dirty="0">
              <a:solidFill>
                <a:srgbClr val="0070C0"/>
              </a:solidFill>
            </a:endParaRPr>
          </a:p>
          <a:p>
            <a:pPr marL="463550" indent="-285750">
              <a:spcBef>
                <a:spcPts val="600"/>
              </a:spcBef>
              <a:spcAft>
                <a:spcPts val="600"/>
              </a:spcAft>
              <a:buFont typeface="Wingdings" panose="05000000000000000000" pitchFamily="2" charset="2"/>
              <a:buChar char="§"/>
            </a:pPr>
            <a:r>
              <a:rPr lang="en-US" sz="1400" b="1" dirty="0">
                <a:solidFill>
                  <a:srgbClr val="0070C0"/>
                </a:solidFill>
              </a:rPr>
              <a:t>Separate commercial and investment banking </a:t>
            </a:r>
            <a:r>
              <a:rPr lang="en-US" sz="1400" dirty="0">
                <a:solidFill>
                  <a:srgbClr val="0070C0"/>
                </a:solidFill>
              </a:rPr>
              <a:t>by limiting securities, activities, and affiliations within commercial banks and securities firms. With the exception of commercial banks being allowed to underwrite government-issued bonds, commercial banks could only have ten percent of their income come from securities.</a:t>
            </a:r>
          </a:p>
          <a:p>
            <a:pPr marL="463550" indent="-285750">
              <a:buFont typeface="Wingdings" panose="05000000000000000000" pitchFamily="2" charset="2"/>
              <a:buChar char="§"/>
            </a:pPr>
            <a:endParaRPr lang="en-US" sz="1400" dirty="0">
              <a:solidFill>
                <a:srgbClr val="0070C0"/>
              </a:solidFill>
            </a:endParaRPr>
          </a:p>
          <a:p>
            <a:pPr marL="463550" indent="-285750">
              <a:buFont typeface="Wingdings" panose="05000000000000000000" pitchFamily="2" charset="2"/>
              <a:buChar char="§"/>
            </a:pPr>
            <a:r>
              <a:rPr lang="en-US" sz="1400" b="1" dirty="0">
                <a:solidFill>
                  <a:srgbClr val="0070C0"/>
                </a:solidFill>
              </a:rPr>
              <a:t>Created the Federal Deposit </a:t>
            </a:r>
            <a:r>
              <a:rPr lang="en-US" sz="1400" b="1" dirty="0" smtClean="0">
                <a:solidFill>
                  <a:srgbClr val="0070C0"/>
                </a:solidFill>
              </a:rPr>
              <a:t>Insurance Corporation (FDIC</a:t>
            </a:r>
            <a:r>
              <a:rPr lang="en-US" sz="1400" b="1" dirty="0">
                <a:solidFill>
                  <a:srgbClr val="0070C0"/>
                </a:solidFill>
              </a:rPr>
              <a:t>) </a:t>
            </a:r>
            <a:r>
              <a:rPr lang="en-US" sz="1400" dirty="0">
                <a:solidFill>
                  <a:srgbClr val="0070C0"/>
                </a:solidFill>
              </a:rPr>
              <a:t>to provide insurance to depositors in US </a:t>
            </a:r>
            <a:r>
              <a:rPr lang="en-US" sz="1400" dirty="0" smtClean="0">
                <a:solidFill>
                  <a:srgbClr val="0070C0"/>
                </a:solidFill>
              </a:rPr>
              <a:t>banks, </a:t>
            </a:r>
            <a:r>
              <a:rPr lang="en-US" sz="1400" dirty="0">
                <a:solidFill>
                  <a:srgbClr val="0070C0"/>
                </a:solidFill>
              </a:rPr>
              <a:t>in order to restore trust in the US banking system and prevent bank-runs.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endParaRPr lang="en-US" sz="1400" dirty="0" smtClean="0">
              <a:solidFill>
                <a:srgbClr val="0070C0"/>
              </a:solidFill>
            </a:endParaRPr>
          </a:p>
          <a:p>
            <a:r>
              <a:rPr lang="en-US" sz="1400" dirty="0" smtClean="0">
                <a:solidFill>
                  <a:srgbClr val="0070C0"/>
                </a:solidFill>
              </a:rPr>
              <a:t> </a:t>
            </a:r>
          </a:p>
        </p:txBody>
      </p:sp>
    </p:spTree>
    <p:extLst>
      <p:ext uri="{BB962C8B-B14F-4D97-AF65-F5344CB8AC3E}">
        <p14:creationId xmlns:p14="http://schemas.microsoft.com/office/powerpoint/2010/main" val="129480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Savings and Loan Crisis vs. FIRREA (1989) </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6</a:t>
            </a:fld>
            <a:endParaRPr lang="en-US" altLang="en-US" dirty="0">
              <a:solidFill>
                <a:srgbClr val="000000"/>
              </a:solidFill>
            </a:endParaRPr>
          </a:p>
        </p:txBody>
      </p:sp>
      <p:sp>
        <p:nvSpPr>
          <p:cNvPr id="12" name="TextBox 11"/>
          <p:cNvSpPr txBox="1"/>
          <p:nvPr/>
        </p:nvSpPr>
        <p:spPr>
          <a:xfrm>
            <a:off x="359391" y="1057900"/>
            <a:ext cx="11221535" cy="5570756"/>
          </a:xfrm>
          <a:prstGeom prst="rect">
            <a:avLst/>
          </a:prstGeom>
          <a:noFill/>
        </p:spPr>
        <p:txBody>
          <a:bodyPr wrap="square" rtlCol="0">
            <a:spAutoFit/>
          </a:bodyPr>
          <a:lstStyle/>
          <a:p>
            <a:endParaRPr lang="en-US" sz="800" b="1" dirty="0" smtClean="0"/>
          </a:p>
          <a:p>
            <a:r>
              <a:rPr lang="en-US" sz="1600" b="1" dirty="0" smtClean="0">
                <a:solidFill>
                  <a:srgbClr val="0070C0"/>
                </a:solidFill>
              </a:rPr>
              <a:t>S&amp;L </a:t>
            </a:r>
            <a:r>
              <a:rPr lang="en-US" sz="1600" b="1" dirty="0">
                <a:solidFill>
                  <a:srgbClr val="0070C0"/>
                </a:solidFill>
              </a:rPr>
              <a:t>and </a:t>
            </a:r>
            <a:r>
              <a:rPr lang="en-US" sz="1600" b="1" dirty="0" smtClean="0">
                <a:solidFill>
                  <a:srgbClr val="0070C0"/>
                </a:solidFill>
              </a:rPr>
              <a:t>Bank Crisis </a:t>
            </a:r>
            <a:r>
              <a:rPr lang="en-US" sz="1600" b="1" dirty="0">
                <a:solidFill>
                  <a:srgbClr val="0070C0"/>
                </a:solidFill>
              </a:rPr>
              <a:t>of the </a:t>
            </a:r>
            <a:r>
              <a:rPr lang="en-US" sz="1600" b="1" dirty="0" smtClean="0">
                <a:solidFill>
                  <a:srgbClr val="0070C0"/>
                </a:solidFill>
              </a:rPr>
              <a:t>1980s</a:t>
            </a:r>
            <a:endParaRPr lang="en-US" sz="1600" b="1" dirty="0" smtClean="0">
              <a:solidFill>
                <a:srgbClr val="FF0000"/>
              </a:solidFill>
            </a:endParaRP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A </a:t>
            </a:r>
            <a:r>
              <a:rPr lang="en-US" sz="1400" dirty="0">
                <a:solidFill>
                  <a:srgbClr val="0070C0"/>
                </a:solidFill>
              </a:rPr>
              <a:t>savings and loan or "thrift" </a:t>
            </a:r>
            <a:r>
              <a:rPr lang="en-US" sz="1400" dirty="0" smtClean="0">
                <a:solidFill>
                  <a:srgbClr val="0070C0"/>
                </a:solidFill>
              </a:rPr>
              <a:t>accepts </a:t>
            </a:r>
            <a:r>
              <a:rPr lang="en-US" sz="1400" dirty="0">
                <a:solidFill>
                  <a:srgbClr val="0070C0"/>
                </a:solidFill>
              </a:rPr>
              <a:t>savings deposits and makes </a:t>
            </a:r>
            <a:r>
              <a:rPr lang="en-US" sz="1400" dirty="0" smtClean="0">
                <a:solidFill>
                  <a:srgbClr val="0070C0"/>
                </a:solidFill>
              </a:rPr>
              <a:t>mortgage, car and </a:t>
            </a:r>
            <a:r>
              <a:rPr lang="en-US" sz="1400" dirty="0">
                <a:solidFill>
                  <a:srgbClr val="0070C0"/>
                </a:solidFill>
              </a:rPr>
              <a:t>other personal </a:t>
            </a:r>
            <a:r>
              <a:rPr lang="en-US" sz="1400" dirty="0" smtClean="0">
                <a:solidFill>
                  <a:srgbClr val="0070C0"/>
                </a:solidFill>
              </a:rPr>
              <a:t>loans; many of them are not-for-profit cooperative associations to serve members of </a:t>
            </a:r>
            <a:r>
              <a:rPr lang="en-US" sz="1400" dirty="0">
                <a:solidFill>
                  <a:srgbClr val="0070C0"/>
                </a:solidFill>
              </a:rPr>
              <a:t>aspiring </a:t>
            </a:r>
            <a:r>
              <a:rPr lang="en-US" sz="1400" dirty="0" smtClean="0">
                <a:solidFill>
                  <a:srgbClr val="0070C0"/>
                </a:solidFill>
              </a:rPr>
              <a:t>homeowners. There were more than three thousand thrifts or S&amp;Ls besides banks in </a:t>
            </a:r>
            <a:r>
              <a:rPr lang="en-US" sz="1400" dirty="0">
                <a:solidFill>
                  <a:srgbClr val="0070C0"/>
                </a:solidFill>
              </a:rPr>
              <a:t>the United </a:t>
            </a:r>
            <a:r>
              <a:rPr lang="en-US" sz="1400" dirty="0" smtClean="0">
                <a:solidFill>
                  <a:srgbClr val="0070C0"/>
                </a:solidFill>
              </a:rPr>
              <a:t>States. However, about one thousand, or one third, of these S&amp;Ls failed along many banks from </a:t>
            </a:r>
            <a:r>
              <a:rPr lang="en-US" sz="1400" dirty="0">
                <a:solidFill>
                  <a:srgbClr val="0070C0"/>
                </a:solidFill>
              </a:rPr>
              <a:t>1986 to </a:t>
            </a:r>
            <a:r>
              <a:rPr lang="en-US" sz="1400" dirty="0" smtClean="0">
                <a:solidFill>
                  <a:srgbClr val="0070C0"/>
                </a:solidFill>
              </a:rPr>
              <a:t>1995. This crisis was referred to as the </a:t>
            </a:r>
            <a:r>
              <a:rPr lang="en-US" sz="1400" b="1" dirty="0">
                <a:solidFill>
                  <a:srgbClr val="0070C0"/>
                </a:solidFill>
              </a:rPr>
              <a:t>savings and loan crisis</a:t>
            </a:r>
            <a:r>
              <a:rPr lang="en-US" sz="1400" dirty="0">
                <a:solidFill>
                  <a:srgbClr val="0070C0"/>
                </a:solidFill>
              </a:rPr>
              <a:t> of the 1980s and 1990s (commonly dubbed the </a:t>
            </a:r>
            <a:r>
              <a:rPr lang="en-US" sz="1400" b="1" dirty="0" smtClean="0">
                <a:solidFill>
                  <a:srgbClr val="0070C0"/>
                </a:solidFill>
              </a:rPr>
              <a:t>S&amp;L Crisis</a:t>
            </a:r>
            <a:r>
              <a:rPr lang="en-US" sz="1400" dirty="0" smtClean="0">
                <a:solidFill>
                  <a:srgbClr val="0070C0"/>
                </a:solidFill>
              </a:rPr>
              <a:t>). </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The collapse of S&amp;Ls took over a decade to develop under an unusual macroeconomic situation starting in the late 1970s,and its causes were very complicated. Essentially, the high inflation sparked by the energy crisis in 1979 and the subsequent rapidly rising interest rates cast serious challenges and threats to the financial health of the thrift industry. To counter the suppressed interest margins, the S&amp;Ls resorted to unsound </a:t>
            </a:r>
            <a:r>
              <a:rPr lang="en-US" sz="1400" dirty="0">
                <a:solidFill>
                  <a:srgbClr val="0070C0"/>
                </a:solidFill>
              </a:rPr>
              <a:t>real estate </a:t>
            </a:r>
            <a:r>
              <a:rPr lang="en-US" sz="1400" dirty="0" smtClean="0">
                <a:solidFill>
                  <a:srgbClr val="0070C0"/>
                </a:solidFill>
              </a:rPr>
              <a:t>lending. It was estimated that S&amp;Ls had loan assets of </a:t>
            </a:r>
            <a:r>
              <a:rPr lang="en-US" sz="1400" dirty="0">
                <a:solidFill>
                  <a:srgbClr val="0070C0"/>
                </a:solidFill>
              </a:rPr>
              <a:t>$600 billion, of which $480 billion were mortgage </a:t>
            </a:r>
            <a:r>
              <a:rPr lang="en-US" sz="1400" dirty="0" smtClean="0">
                <a:solidFill>
                  <a:srgbClr val="0070C0"/>
                </a:solidFill>
              </a:rPr>
              <a:t>loans, or 50 </a:t>
            </a:r>
            <a:r>
              <a:rPr lang="en-US" sz="1400" dirty="0">
                <a:solidFill>
                  <a:srgbClr val="0070C0"/>
                </a:solidFill>
              </a:rPr>
              <a:t>percent of the entire home mortgage </a:t>
            </a:r>
            <a:r>
              <a:rPr lang="en-US" sz="1400" dirty="0" smtClean="0">
                <a:solidFill>
                  <a:srgbClr val="0070C0"/>
                </a:solidFill>
              </a:rPr>
              <a:t>market by then. The problems were compounded by poor credit risk management on these residential and commercial mortgage loans. </a:t>
            </a:r>
            <a:r>
              <a:rPr lang="en-US" sz="1400" dirty="0">
                <a:solidFill>
                  <a:srgbClr val="0070C0"/>
                </a:solidFill>
              </a:rPr>
              <a:t>Additionally, these institutions poorly managed their interest rate risk leading to balance sheets with long term, low fixed rate mortgage/loan assets and short term floating rate liabilities during </a:t>
            </a:r>
            <a:r>
              <a:rPr lang="en-US" sz="1400" dirty="0" smtClean="0">
                <a:solidFill>
                  <a:srgbClr val="0070C0"/>
                </a:solidFill>
              </a:rPr>
              <a:t>a </a:t>
            </a:r>
            <a:r>
              <a:rPr lang="en-US" sz="1400" dirty="0">
                <a:solidFill>
                  <a:srgbClr val="0070C0"/>
                </a:solidFill>
              </a:rPr>
              <a:t>high inflation era.</a:t>
            </a:r>
          </a:p>
          <a:p>
            <a:endParaRPr lang="en-US" sz="800" b="1" dirty="0" smtClean="0">
              <a:solidFill>
                <a:srgbClr val="0070C0"/>
              </a:solidFill>
            </a:endParaRPr>
          </a:p>
          <a:p>
            <a:r>
              <a:rPr lang="en-US" sz="1600" b="1" dirty="0" smtClean="0">
                <a:solidFill>
                  <a:srgbClr val="0070C0"/>
                </a:solidFill>
              </a:rPr>
              <a:t>Financial </a:t>
            </a:r>
            <a:r>
              <a:rPr lang="en-US" sz="1600" b="1" dirty="0">
                <a:solidFill>
                  <a:srgbClr val="0070C0"/>
                </a:solidFill>
              </a:rPr>
              <a:t>Institutions Reform, Recovery and Enforcement Act of </a:t>
            </a:r>
            <a:r>
              <a:rPr lang="en-US" sz="1600" b="1" dirty="0" smtClean="0">
                <a:solidFill>
                  <a:srgbClr val="0070C0"/>
                </a:solidFill>
              </a:rPr>
              <a:t>1989 (FIRREA)</a:t>
            </a:r>
            <a:endParaRPr lang="en-US" sz="1400" b="1" dirty="0">
              <a:solidFill>
                <a:srgbClr val="0070C0"/>
              </a:solidFill>
            </a:endParaRPr>
          </a:p>
          <a:p>
            <a:endParaRPr lang="en-US" sz="800" b="1" dirty="0">
              <a:solidFill>
                <a:srgbClr val="0070C0"/>
              </a:solidFill>
            </a:endParaRPr>
          </a:p>
          <a:p>
            <a:pPr marL="285750" indent="-285750">
              <a:buFont typeface="Wingdings" panose="05000000000000000000" pitchFamily="2" charset="2"/>
              <a:buChar char="§"/>
            </a:pPr>
            <a:r>
              <a:rPr lang="en-US" sz="1400" dirty="0" smtClean="0">
                <a:solidFill>
                  <a:srgbClr val="0070C0"/>
                </a:solidFill>
              </a:rPr>
              <a:t>Created Office of Thrift Supervisions (OTS) to regulate S&amp;Ls</a:t>
            </a:r>
          </a:p>
          <a:p>
            <a:pPr marL="285750" indent="-285750">
              <a:buFont typeface="Wingdings" panose="05000000000000000000" pitchFamily="2" charset="2"/>
              <a:buChar char="§"/>
            </a:pPr>
            <a:r>
              <a:rPr lang="en-US" sz="1400" dirty="0" smtClean="0">
                <a:solidFill>
                  <a:srgbClr val="0070C0"/>
                </a:solidFill>
              </a:rPr>
              <a:t>Established Savings Association Insurance Fund (</a:t>
            </a:r>
            <a:r>
              <a:rPr lang="en-US" sz="1400" dirty="0">
                <a:solidFill>
                  <a:srgbClr val="0070C0"/>
                </a:solidFill>
              </a:rPr>
              <a:t>SAIF) </a:t>
            </a:r>
            <a:r>
              <a:rPr lang="en-US" sz="1400" dirty="0" smtClean="0">
                <a:solidFill>
                  <a:srgbClr val="0070C0"/>
                </a:solidFill>
              </a:rPr>
              <a:t>as </a:t>
            </a:r>
            <a:r>
              <a:rPr lang="en-US" sz="1400" dirty="0">
                <a:solidFill>
                  <a:srgbClr val="0070C0"/>
                </a:solidFill>
              </a:rPr>
              <a:t>an ongoing insurance fund for </a:t>
            </a:r>
            <a:r>
              <a:rPr lang="en-US" sz="1400" dirty="0" smtClean="0">
                <a:solidFill>
                  <a:srgbClr val="0070C0"/>
                </a:solidFill>
              </a:rPr>
              <a:t>thrifts (like FDIC)</a:t>
            </a:r>
          </a:p>
          <a:p>
            <a:pPr marL="285750" indent="-285750">
              <a:buFont typeface="Wingdings" panose="05000000000000000000" pitchFamily="2" charset="2"/>
              <a:buChar char="§"/>
            </a:pPr>
            <a:r>
              <a:rPr lang="en-US" sz="1400" dirty="0" smtClean="0">
                <a:solidFill>
                  <a:srgbClr val="0070C0"/>
                </a:solidFill>
              </a:rPr>
              <a:t>Gave Freddie Mac and Fannie Mae </a:t>
            </a:r>
            <a:r>
              <a:rPr lang="en-US" sz="1400" dirty="0">
                <a:solidFill>
                  <a:srgbClr val="0070C0"/>
                </a:solidFill>
              </a:rPr>
              <a:t>additional responsibility to support mortgages for </a:t>
            </a:r>
            <a:r>
              <a:rPr lang="en-US" sz="1400" dirty="0" smtClean="0">
                <a:solidFill>
                  <a:srgbClr val="0070C0"/>
                </a:solidFill>
              </a:rPr>
              <a:t>low/moderate-income families </a:t>
            </a:r>
            <a:endParaRPr lang="en-US" sz="1400" dirty="0">
              <a:solidFill>
                <a:srgbClr val="0070C0"/>
              </a:solidFill>
            </a:endParaRPr>
          </a:p>
          <a:p>
            <a:pPr marL="285750" indent="-285750">
              <a:buFont typeface="Wingdings" panose="05000000000000000000" pitchFamily="2" charset="2"/>
              <a:buChar char="§"/>
            </a:pPr>
            <a:r>
              <a:rPr lang="en-US" sz="1400" dirty="0" smtClean="0">
                <a:solidFill>
                  <a:srgbClr val="0070C0"/>
                </a:solidFill>
              </a:rPr>
              <a:t>Required </a:t>
            </a:r>
            <a:r>
              <a:rPr lang="en-US" sz="1400" dirty="0">
                <a:solidFill>
                  <a:srgbClr val="0070C0"/>
                </a:solidFill>
              </a:rPr>
              <a:t>S&amp;Ls to meet minimum capital </a:t>
            </a:r>
            <a:r>
              <a:rPr lang="en-US" sz="1400" dirty="0" smtClean="0">
                <a:solidFill>
                  <a:srgbClr val="0070C0"/>
                </a:solidFill>
              </a:rPr>
              <a:t>standards, raised </a:t>
            </a:r>
            <a:r>
              <a:rPr lang="en-US" sz="1400" dirty="0">
                <a:solidFill>
                  <a:srgbClr val="0070C0"/>
                </a:solidFill>
              </a:rPr>
              <a:t>deposit-insurance </a:t>
            </a:r>
            <a:r>
              <a:rPr lang="en-US" sz="1400" dirty="0" smtClean="0">
                <a:solidFill>
                  <a:srgbClr val="0070C0"/>
                </a:solidFill>
              </a:rPr>
              <a:t>premiums, and limited to no more than</a:t>
            </a:r>
            <a:r>
              <a:rPr lang="en-US" sz="1400" dirty="0" smtClean="0">
                <a:solidFill>
                  <a:srgbClr val="FF0000"/>
                </a:solidFill>
              </a:rPr>
              <a:t> </a:t>
            </a:r>
            <a:r>
              <a:rPr lang="en-US" sz="1400" dirty="0" smtClean="0">
                <a:solidFill>
                  <a:srgbClr val="0070C0"/>
                </a:solidFill>
              </a:rPr>
              <a:t>30</a:t>
            </a:r>
            <a:r>
              <a:rPr lang="en-US" sz="1400" dirty="0">
                <a:solidFill>
                  <a:srgbClr val="0070C0"/>
                </a:solidFill>
              </a:rPr>
              <a:t>% of their portfolios </a:t>
            </a:r>
            <a:r>
              <a:rPr lang="en-US" sz="1400" dirty="0" smtClean="0">
                <a:solidFill>
                  <a:srgbClr val="0070C0"/>
                </a:solidFill>
              </a:rPr>
              <a:t>loans </a:t>
            </a:r>
            <a:r>
              <a:rPr lang="en-US" sz="1400" dirty="0">
                <a:solidFill>
                  <a:srgbClr val="0070C0"/>
                </a:solidFill>
              </a:rPr>
              <a:t>in residential mortgages or mortgage-related </a:t>
            </a:r>
            <a:r>
              <a:rPr lang="en-US" sz="1400" dirty="0" smtClean="0">
                <a:solidFill>
                  <a:srgbClr val="0070C0"/>
                </a:solidFill>
              </a:rPr>
              <a:t>securities</a:t>
            </a:r>
          </a:p>
          <a:p>
            <a:endParaRPr lang="en-US" sz="1400" dirty="0">
              <a:solidFill>
                <a:srgbClr val="0070C0"/>
              </a:solidFill>
            </a:endParaRPr>
          </a:p>
        </p:txBody>
      </p:sp>
    </p:spTree>
    <p:extLst>
      <p:ext uri="{BB962C8B-B14F-4D97-AF65-F5344CB8AC3E}">
        <p14:creationId xmlns:p14="http://schemas.microsoft.com/office/powerpoint/2010/main" val="259792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Global Financial </a:t>
            </a:r>
            <a:r>
              <a:rPr lang="en-US" sz="2400" dirty="0"/>
              <a:t>Crisis vs. Dodd Frank Act (</a:t>
            </a:r>
            <a:r>
              <a:rPr lang="en-US" sz="2400" dirty="0" smtClean="0"/>
              <a:t>2010)</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7</a:t>
            </a:fld>
            <a:endParaRPr lang="en-US" altLang="en-US" dirty="0">
              <a:solidFill>
                <a:srgbClr val="000000"/>
              </a:solidFill>
            </a:endParaRPr>
          </a:p>
        </p:txBody>
      </p:sp>
      <p:sp>
        <p:nvSpPr>
          <p:cNvPr id="12" name="TextBox 11"/>
          <p:cNvSpPr txBox="1"/>
          <p:nvPr/>
        </p:nvSpPr>
        <p:spPr>
          <a:xfrm>
            <a:off x="359391" y="1057900"/>
            <a:ext cx="11221535" cy="5632311"/>
          </a:xfrm>
          <a:prstGeom prst="rect">
            <a:avLst/>
          </a:prstGeom>
          <a:noFill/>
        </p:spPr>
        <p:txBody>
          <a:bodyPr wrap="square" rtlCol="0">
            <a:spAutoFit/>
          </a:bodyPr>
          <a:lstStyle/>
          <a:p>
            <a:endParaRPr lang="en-US" sz="800" b="1" dirty="0" smtClean="0"/>
          </a:p>
          <a:p>
            <a:r>
              <a:rPr lang="en-US" sz="1600" b="1" dirty="0" smtClean="0">
                <a:solidFill>
                  <a:srgbClr val="0070C0"/>
                </a:solidFill>
              </a:rPr>
              <a:t>Global Financial Crisis 2007-2009</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The </a:t>
            </a:r>
            <a:r>
              <a:rPr lang="en-US" sz="1400" dirty="0">
                <a:solidFill>
                  <a:srgbClr val="0070C0"/>
                </a:solidFill>
              </a:rPr>
              <a:t>Global Financial Crisis of 2007–09 is considered to be the worst since the Great Depression of the 1930s. Many financial institutions failed with sizes never seen before and threatened the collapse of the global financial </a:t>
            </a:r>
            <a:r>
              <a:rPr lang="en-US" sz="1400" dirty="0" smtClean="0">
                <a:solidFill>
                  <a:srgbClr val="0070C0"/>
                </a:solidFill>
              </a:rPr>
              <a:t>system, </a:t>
            </a:r>
            <a:r>
              <a:rPr lang="en-US" sz="1400" dirty="0">
                <a:solidFill>
                  <a:srgbClr val="0070C0"/>
                </a:solidFill>
              </a:rPr>
              <a:t>which was prevented by the bailout of banks by national governments. The bank failures led the global economy into a great recession and contributed to </a:t>
            </a:r>
            <a:r>
              <a:rPr lang="en-US" sz="1400" dirty="0" smtClean="0">
                <a:solidFill>
                  <a:srgbClr val="0070C0"/>
                </a:solidFill>
              </a:rPr>
              <a:t>some European sovereign-debt defaults.</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The causes for the crisis were comprehensive. The burst of the US housing bubble starting in 2004 triggered the failure of Northern Rock, IndyMac, RBC, Lloyds, Bear Sterns, Lehman Brothers, AIG, Fannie Mae, Freddie Mac, Wachovia, WaMu, NatCity etc., and weakened almost all financial institutions by incurring severe losses in mortgage loans, sub-prime based securitization holdings and credit default products, and creating stressed liquidity shortages. The impacts were systemic and the US banks’ losses amounted to $1.6tn or about 60% of their values. </a:t>
            </a:r>
          </a:p>
          <a:p>
            <a:endParaRPr lang="en-US" sz="800" b="1" dirty="0" smtClean="0">
              <a:solidFill>
                <a:srgbClr val="0070C0"/>
              </a:solidFill>
            </a:endParaRPr>
          </a:p>
          <a:p>
            <a:r>
              <a:rPr lang="en-US" sz="1600" b="1" dirty="0" smtClean="0">
                <a:solidFill>
                  <a:srgbClr val="0070C0"/>
                </a:solidFill>
              </a:rPr>
              <a:t>Dodd-Frank Wall Street Reform and Consumer Protection Act of 2010 (DFA)</a:t>
            </a:r>
            <a:endParaRPr lang="en-US" sz="1400" b="1" dirty="0">
              <a:solidFill>
                <a:srgbClr val="0070C0"/>
              </a:solidFill>
            </a:endParaRPr>
          </a:p>
          <a:p>
            <a:endParaRPr lang="en-US" sz="800" b="1" dirty="0">
              <a:solidFill>
                <a:srgbClr val="0070C0"/>
              </a:solidFill>
            </a:endParaRPr>
          </a:p>
          <a:p>
            <a:pPr marL="285750" indent="-285750">
              <a:buFont typeface="Wingdings" panose="05000000000000000000" pitchFamily="2" charset="2"/>
              <a:buChar char="§"/>
            </a:pPr>
            <a:r>
              <a:rPr lang="en-US" sz="1400" dirty="0" smtClean="0">
                <a:solidFill>
                  <a:srgbClr val="0070C0"/>
                </a:solidFill>
              </a:rPr>
              <a:t>Among others, DFA brought the most significant changes to financial regulations since the Great Depression, aiming to </a:t>
            </a:r>
            <a:r>
              <a:rPr lang="en-US" sz="1400" dirty="0">
                <a:solidFill>
                  <a:srgbClr val="0070C0"/>
                </a:solidFill>
              </a:rPr>
              <a:t>end "too big to </a:t>
            </a:r>
            <a:r>
              <a:rPr lang="en-US" sz="1400" dirty="0" smtClean="0">
                <a:solidFill>
                  <a:srgbClr val="0070C0"/>
                </a:solidFill>
              </a:rPr>
              <a:t>fail“ banks, </a:t>
            </a:r>
            <a:r>
              <a:rPr lang="en-US" sz="1400" dirty="0">
                <a:solidFill>
                  <a:srgbClr val="0070C0"/>
                </a:solidFill>
              </a:rPr>
              <a:t>to protect </a:t>
            </a:r>
            <a:r>
              <a:rPr lang="en-US" sz="1400" dirty="0" smtClean="0">
                <a:solidFill>
                  <a:srgbClr val="0070C0"/>
                </a:solidFill>
              </a:rPr>
              <a:t>taxpayers </a:t>
            </a:r>
            <a:r>
              <a:rPr lang="en-US" sz="1400" dirty="0">
                <a:solidFill>
                  <a:srgbClr val="0070C0"/>
                </a:solidFill>
              </a:rPr>
              <a:t>by ending </a:t>
            </a:r>
            <a:r>
              <a:rPr lang="en-US" sz="1400" dirty="0" smtClean="0">
                <a:solidFill>
                  <a:srgbClr val="0070C0"/>
                </a:solidFill>
              </a:rPr>
              <a:t>bailouts and to </a:t>
            </a:r>
            <a:r>
              <a:rPr lang="en-US" sz="1400" dirty="0">
                <a:solidFill>
                  <a:srgbClr val="0070C0"/>
                </a:solidFill>
              </a:rPr>
              <a:t>protect consumers from abusive </a:t>
            </a:r>
            <a:r>
              <a:rPr lang="en-US" sz="1400" dirty="0" smtClean="0">
                <a:solidFill>
                  <a:srgbClr val="0070C0"/>
                </a:solidFill>
              </a:rPr>
              <a:t>practice; </a:t>
            </a:r>
          </a:p>
          <a:p>
            <a:pPr marL="285750" indent="-285750">
              <a:buFont typeface="Wingdings" panose="05000000000000000000" pitchFamily="2" charset="2"/>
              <a:buChar char="§"/>
            </a:pPr>
            <a:r>
              <a:rPr lang="en-US" sz="1400" dirty="0" smtClean="0">
                <a:solidFill>
                  <a:srgbClr val="0070C0"/>
                </a:solidFill>
              </a:rPr>
              <a:t>It created or enhanced the power of FRB/OCC/FDIC/SEC, eliminated OTS and phased out Fannie Mae and Freddie Mac;</a:t>
            </a:r>
            <a:endParaRPr lang="en-US" sz="1400" dirty="0">
              <a:solidFill>
                <a:srgbClr val="0070C0"/>
              </a:solidFill>
            </a:endParaRPr>
          </a:p>
          <a:p>
            <a:pPr marL="285750" indent="-285750">
              <a:buFont typeface="Wingdings" panose="05000000000000000000" pitchFamily="2" charset="2"/>
              <a:buChar char="§"/>
            </a:pPr>
            <a:r>
              <a:rPr lang="en-US" sz="1400" dirty="0" smtClean="0">
                <a:solidFill>
                  <a:srgbClr val="0070C0"/>
                </a:solidFill>
              </a:rPr>
              <a:t>It included a part, commonly dubbed as the ‘Volcker Rule’, which bans proprietary trading by commercial banks and limits banking entities to have ownership in hedge funds or private equity funds.</a:t>
            </a:r>
          </a:p>
          <a:p>
            <a:pPr marL="285750" indent="-285750">
              <a:buFont typeface="Wingdings" panose="05000000000000000000" pitchFamily="2" charset="2"/>
              <a:buChar char="§"/>
            </a:pPr>
            <a:endParaRPr lang="en-US" sz="800" dirty="0" smtClean="0">
              <a:solidFill>
                <a:srgbClr val="0070C0"/>
              </a:solidFill>
            </a:endParaRPr>
          </a:p>
          <a:p>
            <a:r>
              <a:rPr lang="en-US" sz="1600" b="1" dirty="0" smtClean="0">
                <a:solidFill>
                  <a:srgbClr val="0070C0"/>
                </a:solidFill>
              </a:rPr>
              <a:t>Basel III (</a:t>
            </a:r>
            <a:r>
              <a:rPr lang="en-US" sz="1600" b="1" dirty="0">
                <a:solidFill>
                  <a:srgbClr val="0070C0"/>
                </a:solidFill>
              </a:rPr>
              <a:t>2010)</a:t>
            </a:r>
            <a:endParaRPr lang="en-US" sz="1400" b="1" dirty="0">
              <a:solidFill>
                <a:srgbClr val="0070C0"/>
              </a:solidFill>
            </a:endParaRPr>
          </a:p>
          <a:p>
            <a:endParaRPr lang="en-US" sz="800" b="1" dirty="0">
              <a:solidFill>
                <a:srgbClr val="0070C0"/>
              </a:solidFill>
            </a:endParaRPr>
          </a:p>
          <a:p>
            <a:pPr marL="285750" indent="-285750">
              <a:buFont typeface="Wingdings" panose="05000000000000000000" pitchFamily="2" charset="2"/>
              <a:buChar char="§"/>
            </a:pPr>
            <a:r>
              <a:rPr lang="en-US" sz="1400" dirty="0" smtClean="0">
                <a:solidFill>
                  <a:srgbClr val="0070C0"/>
                </a:solidFill>
              </a:rPr>
              <a:t>A new standard under the international banking supervision accord, Basel III, was released which, unlike </a:t>
            </a:r>
            <a:r>
              <a:rPr lang="en-US" sz="1400" dirty="0">
                <a:solidFill>
                  <a:srgbClr val="0070C0"/>
                </a:solidFill>
              </a:rPr>
              <a:t>Basel I and Basel II, </a:t>
            </a:r>
            <a:r>
              <a:rPr lang="en-US" sz="1400" dirty="0" smtClean="0">
                <a:solidFill>
                  <a:srgbClr val="0070C0"/>
                </a:solidFill>
              </a:rPr>
              <a:t>focuses on preventing bank failures and establishes a much broader framework </a:t>
            </a:r>
            <a:r>
              <a:rPr lang="en-US" sz="1400" dirty="0">
                <a:solidFill>
                  <a:srgbClr val="0070C0"/>
                </a:solidFill>
              </a:rPr>
              <a:t>on </a:t>
            </a:r>
            <a:r>
              <a:rPr lang="en-US" sz="1400" dirty="0" smtClean="0">
                <a:solidFill>
                  <a:srgbClr val="0070C0"/>
                </a:solidFill>
              </a:rPr>
              <a:t>bank capital adequacy, stress testing and market liquidity risk. </a:t>
            </a:r>
            <a:endParaRPr lang="en-US" sz="1400" dirty="0">
              <a:solidFill>
                <a:srgbClr val="0070C0"/>
              </a:solidFill>
            </a:endParaRPr>
          </a:p>
        </p:txBody>
      </p:sp>
    </p:spTree>
    <p:extLst>
      <p:ext uri="{BB962C8B-B14F-4D97-AF65-F5344CB8AC3E}">
        <p14:creationId xmlns:p14="http://schemas.microsoft.com/office/powerpoint/2010/main" val="114433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Lessons Have We Learned from These Financial Crises?</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8</a:t>
            </a:fld>
            <a:endParaRPr lang="en-US" altLang="en-US" dirty="0">
              <a:solidFill>
                <a:srgbClr val="000000"/>
              </a:solidFill>
            </a:endParaRPr>
          </a:p>
        </p:txBody>
      </p:sp>
      <p:sp>
        <p:nvSpPr>
          <p:cNvPr id="12" name="TextBox 11"/>
          <p:cNvSpPr txBox="1"/>
          <p:nvPr/>
        </p:nvSpPr>
        <p:spPr>
          <a:xfrm>
            <a:off x="332758" y="1040145"/>
            <a:ext cx="11221535" cy="5309146"/>
          </a:xfrm>
          <a:prstGeom prst="rect">
            <a:avLst/>
          </a:prstGeom>
          <a:noFill/>
        </p:spPr>
        <p:txBody>
          <a:bodyPr wrap="square" rtlCol="0">
            <a:spAutoFit/>
          </a:bodyPr>
          <a:lstStyle/>
          <a:p>
            <a:r>
              <a:rPr lang="en-US" sz="1600" b="1" dirty="0" smtClean="0">
                <a:solidFill>
                  <a:srgbClr val="0070C0"/>
                </a:solidFill>
              </a:rPr>
              <a:t>Risk Management is Capital Management!</a:t>
            </a:r>
            <a:endParaRPr lang="en-US" sz="800" b="1" dirty="0">
              <a:solidFill>
                <a:srgbClr val="0070C0"/>
              </a:solidFill>
            </a:endParaRP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Banking is a risk-taking business. These risks include credit </a:t>
            </a:r>
            <a:r>
              <a:rPr lang="en-US" sz="1400" dirty="0">
                <a:solidFill>
                  <a:srgbClr val="0070C0"/>
                </a:solidFill>
              </a:rPr>
              <a:t>risk, </a:t>
            </a:r>
            <a:r>
              <a:rPr lang="en-US" sz="1400" dirty="0" smtClean="0">
                <a:solidFill>
                  <a:srgbClr val="0070C0"/>
                </a:solidFill>
              </a:rPr>
              <a:t>liquidity risk, investment risk, interest </a:t>
            </a:r>
            <a:r>
              <a:rPr lang="en-US" sz="1400" dirty="0">
                <a:solidFill>
                  <a:srgbClr val="0070C0"/>
                </a:solidFill>
              </a:rPr>
              <a:t>rate risk, </a:t>
            </a:r>
            <a:r>
              <a:rPr lang="en-US" sz="1400" dirty="0" smtClean="0">
                <a:solidFill>
                  <a:srgbClr val="0070C0"/>
                </a:solidFill>
              </a:rPr>
              <a:t>trading risk, operational </a:t>
            </a:r>
            <a:r>
              <a:rPr lang="en-US" sz="1400" dirty="0">
                <a:solidFill>
                  <a:srgbClr val="0070C0"/>
                </a:solidFill>
              </a:rPr>
              <a:t>risk, compliance risk, </a:t>
            </a:r>
            <a:r>
              <a:rPr lang="en-US" sz="1400" dirty="0" smtClean="0">
                <a:solidFill>
                  <a:srgbClr val="0070C0"/>
                </a:solidFill>
              </a:rPr>
              <a:t>reputation risk, model risk, etc. </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The risks in the banking business can not be eliminated, but can and should be managed. Risk management is the foremost defense against them. (Basel III Pillar Two; OCC Heightened Standards for Large Banks)</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Capital adequacy was severely underestimated under the Basel I/II capital standards and could not withstand stressed economic conditions (Basel III and US </a:t>
            </a:r>
            <a:r>
              <a:rPr lang="en-US" sz="1400" dirty="0">
                <a:solidFill>
                  <a:srgbClr val="0070C0"/>
                </a:solidFill>
              </a:rPr>
              <a:t>Comprehensive Capital Analysis and Review </a:t>
            </a:r>
            <a:r>
              <a:rPr lang="en-US" sz="1400" dirty="0" smtClean="0">
                <a:solidFill>
                  <a:srgbClr val="0070C0"/>
                </a:solidFill>
              </a:rPr>
              <a:t>(CCAR)/Dodd Frank Act Stress Test (DFAST))</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No regulatory restriction on the leverage that banks can take to expand their investments (Basel III Leverage Limit)  </a:t>
            </a:r>
          </a:p>
          <a:p>
            <a:pPr marL="285750" indent="-285750">
              <a:spcBef>
                <a:spcPts val="600"/>
              </a:spcBef>
              <a:spcAft>
                <a:spcPts val="600"/>
              </a:spcAft>
              <a:buFont typeface="Wingdings" panose="05000000000000000000" pitchFamily="2" charset="2"/>
              <a:buChar char="§"/>
            </a:pPr>
            <a:r>
              <a:rPr lang="en-US" sz="1400" dirty="0">
                <a:solidFill>
                  <a:srgbClr val="0070C0"/>
                </a:solidFill>
              </a:rPr>
              <a:t>N</a:t>
            </a:r>
            <a:r>
              <a:rPr lang="en-US" sz="1400" dirty="0" smtClean="0">
                <a:solidFill>
                  <a:srgbClr val="0070C0"/>
                </a:solidFill>
              </a:rPr>
              <a:t>o quantitative regulatory requirement for banks to maintain sufficient liquidity (Basel III Liquidity Coverage Ratio (LCR)/Net Stable Funding Ratio (NSFR))</a:t>
            </a:r>
          </a:p>
          <a:p>
            <a:pPr marL="285750" indent="-285750">
              <a:spcBef>
                <a:spcPts val="600"/>
              </a:spcBef>
              <a:spcAft>
                <a:spcPts val="600"/>
              </a:spcAft>
              <a:buFont typeface="Wingdings" panose="05000000000000000000" pitchFamily="2" charset="2"/>
              <a:buChar char="§"/>
            </a:pPr>
            <a:r>
              <a:rPr lang="en-US" sz="1400" dirty="0" smtClean="0">
                <a:solidFill>
                  <a:srgbClr val="0070C0"/>
                </a:solidFill>
              </a:rPr>
              <a:t>Moral Hazard:  (Dodd-Frank Act of 2010 / Volcker Rule)</a:t>
            </a:r>
          </a:p>
          <a:p>
            <a:pPr marL="742950" lvl="1" indent="-285750">
              <a:spcBef>
                <a:spcPts val="600"/>
              </a:spcBef>
              <a:spcAft>
                <a:spcPts val="600"/>
              </a:spcAft>
              <a:buFont typeface="Courier New" panose="02070309020205020404" pitchFamily="49" charset="0"/>
              <a:buChar char="o"/>
            </a:pPr>
            <a:r>
              <a:rPr lang="en-US" sz="1400" dirty="0" smtClean="0">
                <a:solidFill>
                  <a:srgbClr val="0070C0"/>
                </a:solidFill>
              </a:rPr>
              <a:t>Banks are implicitly protected by governments (e.g. FDIC in the US). When banks become too big to fail, governments have to bail them out, if their failure threatens the health of the whole economy. </a:t>
            </a:r>
          </a:p>
          <a:p>
            <a:pPr marL="742950" lvl="1" indent="-285750">
              <a:spcBef>
                <a:spcPts val="600"/>
              </a:spcBef>
              <a:spcAft>
                <a:spcPts val="600"/>
              </a:spcAft>
              <a:buFont typeface="Courier New" panose="02070309020205020404" pitchFamily="49" charset="0"/>
              <a:buChar char="o"/>
            </a:pPr>
            <a:r>
              <a:rPr lang="en-US" sz="1400" dirty="0" smtClean="0">
                <a:solidFill>
                  <a:srgbClr val="0070C0"/>
                </a:solidFill>
              </a:rPr>
              <a:t>Therefore, there should be regulatory boundaries set for banks so their business strategies would not lead to exposing the economy to a systemic risk.  </a:t>
            </a:r>
            <a:endParaRPr lang="en-US" sz="1400" dirty="0">
              <a:solidFill>
                <a:srgbClr val="0070C0"/>
              </a:solidFill>
            </a:endParaRPr>
          </a:p>
          <a:p>
            <a:pPr>
              <a:spcBef>
                <a:spcPts val="600"/>
              </a:spcBef>
              <a:spcAft>
                <a:spcPts val="600"/>
              </a:spcAft>
            </a:pPr>
            <a:r>
              <a:rPr lang="en-US" sz="1400" b="1" dirty="0" smtClean="0">
                <a:solidFill>
                  <a:srgbClr val="0070C0"/>
                </a:solidFill>
              </a:rPr>
              <a:t>All of these crises led to the establishment of the risk management framework for the U.S. banking industry practice, which is based on the Basel Accords and guided by the referenced laws and regulations.</a:t>
            </a:r>
            <a:endParaRPr lang="en-US" sz="1400" dirty="0"/>
          </a:p>
        </p:txBody>
      </p:sp>
    </p:spTree>
    <p:extLst>
      <p:ext uri="{BB962C8B-B14F-4D97-AF65-F5344CB8AC3E}">
        <p14:creationId xmlns:p14="http://schemas.microsoft.com/office/powerpoint/2010/main" val="257569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Evolution of Basel Accords: Basel I</a:t>
            </a:r>
            <a:endParaRPr lang="en-US" sz="2400" dirty="0"/>
          </a:p>
        </p:txBody>
      </p:sp>
      <p:sp>
        <p:nvSpPr>
          <p:cNvPr id="5" name="Slide Number Placeholder 4"/>
          <p:cNvSpPr>
            <a:spLocks noGrp="1"/>
          </p:cNvSpPr>
          <p:nvPr>
            <p:ph type="sldNum" sz="quarter" idx="11"/>
          </p:nvPr>
        </p:nvSpPr>
        <p:spPr/>
        <p:txBody>
          <a:bodyPr/>
          <a:lstStyle/>
          <a:p>
            <a:pPr>
              <a:defRPr/>
            </a:pPr>
            <a:fld id="{266ED9DE-8A22-44CE-BE54-AE1AA8C01A85}" type="slidenum">
              <a:rPr lang="en-US" altLang="en-US" smtClean="0">
                <a:solidFill>
                  <a:srgbClr val="000000"/>
                </a:solidFill>
              </a:rPr>
              <a:pPr>
                <a:defRPr/>
              </a:pPr>
              <a:t>9</a:t>
            </a:fld>
            <a:endParaRPr lang="en-US" altLang="en-US" dirty="0">
              <a:solidFill>
                <a:srgbClr val="000000"/>
              </a:solidFill>
            </a:endParaRPr>
          </a:p>
        </p:txBody>
      </p:sp>
      <p:sp>
        <p:nvSpPr>
          <p:cNvPr id="12" name="TextBox 11"/>
          <p:cNvSpPr txBox="1"/>
          <p:nvPr/>
        </p:nvSpPr>
        <p:spPr>
          <a:xfrm>
            <a:off x="359391" y="1057900"/>
            <a:ext cx="11221535" cy="5463034"/>
          </a:xfrm>
          <a:prstGeom prst="rect">
            <a:avLst/>
          </a:prstGeom>
          <a:noFill/>
        </p:spPr>
        <p:txBody>
          <a:bodyPr wrap="square" rtlCol="0">
            <a:spAutoFit/>
          </a:bodyPr>
          <a:lstStyle/>
          <a:p>
            <a:pPr>
              <a:spcBef>
                <a:spcPts val="600"/>
              </a:spcBef>
              <a:spcAft>
                <a:spcPts val="600"/>
              </a:spcAft>
            </a:pPr>
            <a:endParaRPr lang="en-US" sz="1400" b="1" dirty="0" smtClean="0">
              <a:solidFill>
                <a:srgbClr val="0070C0"/>
              </a:solidFill>
            </a:endParaRPr>
          </a:p>
          <a:p>
            <a:pPr>
              <a:spcBef>
                <a:spcPts val="600"/>
              </a:spcBef>
              <a:spcAft>
                <a:spcPts val="600"/>
              </a:spcAft>
            </a:pPr>
            <a:r>
              <a:rPr lang="en-US" sz="1400" b="1" dirty="0" smtClean="0">
                <a:solidFill>
                  <a:srgbClr val="0070C0"/>
                </a:solidFill>
              </a:rPr>
              <a:t>Basel </a:t>
            </a:r>
            <a:r>
              <a:rPr lang="en-US" sz="1400" b="1" dirty="0">
                <a:solidFill>
                  <a:srgbClr val="0070C0"/>
                </a:solidFill>
              </a:rPr>
              <a:t>Accords</a:t>
            </a:r>
            <a:r>
              <a:rPr lang="en-US" sz="1400" dirty="0">
                <a:solidFill>
                  <a:srgbClr val="0070C0"/>
                </a:solidFill>
              </a:rPr>
              <a:t> </a:t>
            </a:r>
            <a:r>
              <a:rPr lang="en-US" sz="1400" dirty="0" smtClean="0">
                <a:solidFill>
                  <a:srgbClr val="0070C0"/>
                </a:solidFill>
              </a:rPr>
              <a:t>refer to </a:t>
            </a:r>
            <a:r>
              <a:rPr lang="en-US" sz="1400" dirty="0">
                <a:solidFill>
                  <a:srgbClr val="0070C0"/>
                </a:solidFill>
              </a:rPr>
              <a:t>a set of recommendations for regulations in the banking </a:t>
            </a:r>
            <a:r>
              <a:rPr lang="en-US" sz="1400" dirty="0" smtClean="0">
                <a:solidFill>
                  <a:srgbClr val="0070C0"/>
                </a:solidFill>
              </a:rPr>
              <a:t>industry issued </a:t>
            </a:r>
            <a:r>
              <a:rPr lang="en-US" sz="1400" dirty="0">
                <a:solidFill>
                  <a:srgbClr val="0070C0"/>
                </a:solidFill>
              </a:rPr>
              <a:t>by </a:t>
            </a:r>
            <a:r>
              <a:rPr lang="en-US" sz="1400" dirty="0" smtClean="0">
                <a:solidFill>
                  <a:srgbClr val="0070C0"/>
                </a:solidFill>
              </a:rPr>
              <a:t>the Basel Committee on Banking Supervision (</a:t>
            </a:r>
            <a:r>
              <a:rPr lang="en-US" sz="1400" dirty="0">
                <a:solidFill>
                  <a:srgbClr val="0070C0"/>
                </a:solidFill>
              </a:rPr>
              <a:t>BCBS</a:t>
            </a:r>
            <a:r>
              <a:rPr lang="en-US" sz="1400" dirty="0" smtClean="0">
                <a:solidFill>
                  <a:srgbClr val="0070C0"/>
                </a:solidFill>
              </a:rPr>
              <a:t>), which consists of representatives from central banks and regulatory authorities of G20 and other major economies in the world. </a:t>
            </a:r>
          </a:p>
          <a:p>
            <a:pPr>
              <a:spcBef>
                <a:spcPts val="600"/>
              </a:spcBef>
              <a:spcAft>
                <a:spcPts val="600"/>
              </a:spcAft>
            </a:pPr>
            <a:r>
              <a:rPr lang="en-US" sz="1400" b="1" dirty="0" smtClean="0">
                <a:solidFill>
                  <a:srgbClr val="0070C0"/>
                </a:solidFill>
              </a:rPr>
              <a:t>Basel I</a:t>
            </a:r>
            <a:r>
              <a:rPr lang="en-US" sz="1400" dirty="0" smtClean="0">
                <a:solidFill>
                  <a:srgbClr val="0070C0"/>
                </a:solidFill>
              </a:rPr>
              <a:t> was published in 1988 </a:t>
            </a:r>
            <a:r>
              <a:rPr lang="en-US" sz="1400" dirty="0">
                <a:solidFill>
                  <a:srgbClr val="0070C0"/>
                </a:solidFill>
              </a:rPr>
              <a:t>and </a:t>
            </a:r>
            <a:r>
              <a:rPr lang="en-US" sz="1400" dirty="0" smtClean="0">
                <a:solidFill>
                  <a:srgbClr val="0070C0"/>
                </a:solidFill>
              </a:rPr>
              <a:t>enforced in </a:t>
            </a:r>
            <a:r>
              <a:rPr lang="en-US" sz="1400" dirty="0">
                <a:solidFill>
                  <a:srgbClr val="0070C0"/>
                </a:solidFill>
              </a:rPr>
              <a:t>the G10 countries in </a:t>
            </a:r>
            <a:r>
              <a:rPr lang="en-US" sz="1400" dirty="0" smtClean="0">
                <a:solidFill>
                  <a:srgbClr val="0070C0"/>
                </a:solidFill>
              </a:rPr>
              <a:t>1992:</a:t>
            </a:r>
            <a:endParaRPr lang="en-US" sz="1400" dirty="0">
              <a:solidFill>
                <a:srgbClr val="0070C0"/>
              </a:solidFill>
            </a:endParaRPr>
          </a:p>
          <a:p>
            <a:pPr marL="285750" indent="-285750">
              <a:buFont typeface="Wingdings" panose="05000000000000000000" pitchFamily="2" charset="2"/>
              <a:buChar char="§"/>
            </a:pPr>
            <a:r>
              <a:rPr lang="en-US" sz="1400" dirty="0">
                <a:solidFill>
                  <a:srgbClr val="0070C0"/>
                </a:solidFill>
              </a:rPr>
              <a:t>F</a:t>
            </a:r>
            <a:r>
              <a:rPr lang="en-US" sz="1400" dirty="0" smtClean="0">
                <a:solidFill>
                  <a:srgbClr val="0070C0"/>
                </a:solidFill>
              </a:rPr>
              <a:t>ocused </a:t>
            </a:r>
            <a:r>
              <a:rPr lang="en-US" sz="1400" dirty="0">
                <a:solidFill>
                  <a:srgbClr val="0070C0"/>
                </a:solidFill>
              </a:rPr>
              <a:t>on </a:t>
            </a:r>
            <a:r>
              <a:rPr lang="en-US" sz="1400" b="1" dirty="0" smtClean="0">
                <a:solidFill>
                  <a:srgbClr val="0070C0"/>
                </a:solidFill>
              </a:rPr>
              <a:t>credit risk </a:t>
            </a:r>
            <a:r>
              <a:rPr lang="en-US" sz="1400" dirty="0" smtClean="0">
                <a:solidFill>
                  <a:srgbClr val="0070C0"/>
                </a:solidFill>
              </a:rPr>
              <a:t>and introduced a </a:t>
            </a:r>
            <a:r>
              <a:rPr lang="en-US" sz="1400" b="1" dirty="0" smtClean="0">
                <a:solidFill>
                  <a:srgbClr val="0070C0"/>
                </a:solidFill>
              </a:rPr>
              <a:t>Standardized Approach (SA) </a:t>
            </a:r>
            <a:r>
              <a:rPr lang="en-US" sz="1400" dirty="0" smtClean="0">
                <a:solidFill>
                  <a:srgbClr val="0070C0"/>
                </a:solidFill>
              </a:rPr>
              <a:t>to calculate</a:t>
            </a:r>
            <a:r>
              <a:rPr lang="en-US" sz="1400" strike="sngStrike" dirty="0" smtClean="0">
                <a:solidFill>
                  <a:srgbClr val="0070C0"/>
                </a:solidFill>
              </a:rPr>
              <a:t>s</a:t>
            </a:r>
            <a:r>
              <a:rPr lang="en-US" sz="1400" dirty="0" smtClean="0">
                <a:solidFill>
                  <a:srgbClr val="0070C0"/>
                </a:solidFill>
              </a:rPr>
              <a:t> risk weighted assets (</a:t>
            </a:r>
            <a:r>
              <a:rPr lang="en-US" sz="1400" b="1" dirty="0" smtClean="0">
                <a:solidFill>
                  <a:srgbClr val="0070C0"/>
                </a:solidFill>
              </a:rPr>
              <a:t>RWA</a:t>
            </a:r>
            <a:r>
              <a:rPr lang="en-US" sz="1400" dirty="0" smtClean="0">
                <a:solidFill>
                  <a:srgbClr val="0070C0"/>
                </a:solidFill>
              </a:rPr>
              <a:t>) using risk weights assigned based on credit quality:</a:t>
            </a:r>
          </a:p>
          <a:p>
            <a:pPr marL="285750" indent="-285750">
              <a:buFont typeface="Wingdings" panose="05000000000000000000" pitchFamily="2" charset="2"/>
              <a:buChar char="§"/>
            </a:pPr>
            <a:endParaRPr lang="en-US" sz="600" dirty="0" smtClean="0">
              <a:solidFill>
                <a:srgbClr val="0070C0"/>
              </a:solidFill>
            </a:endParaRPr>
          </a:p>
          <a:p>
            <a:pPr marL="742950" lvl="1" indent="-285750">
              <a:buFont typeface="Wingdings" panose="05000000000000000000" pitchFamily="2" charset="2"/>
              <a:buChar char="§"/>
            </a:pPr>
            <a:r>
              <a:rPr lang="en-US" sz="1400" dirty="0" smtClean="0">
                <a:solidFill>
                  <a:srgbClr val="0070C0"/>
                </a:solidFill>
              </a:rPr>
              <a:t>0</a:t>
            </a:r>
            <a:r>
              <a:rPr lang="en-US" sz="1400" dirty="0">
                <a:solidFill>
                  <a:srgbClr val="0070C0"/>
                </a:solidFill>
              </a:rPr>
              <a:t>% </a:t>
            </a:r>
            <a:r>
              <a:rPr lang="en-US" sz="1400" dirty="0" smtClean="0">
                <a:solidFill>
                  <a:srgbClr val="0070C0"/>
                </a:solidFill>
              </a:rPr>
              <a:t>for cash, bullion, sovereign bonds; </a:t>
            </a:r>
          </a:p>
          <a:p>
            <a:pPr marL="742950" lvl="1" indent="-285750">
              <a:buFont typeface="Wingdings" panose="05000000000000000000" pitchFamily="2" charset="2"/>
              <a:buChar char="§"/>
            </a:pPr>
            <a:r>
              <a:rPr lang="en-US" sz="1400" dirty="0" smtClean="0">
                <a:solidFill>
                  <a:srgbClr val="0070C0"/>
                </a:solidFill>
              </a:rPr>
              <a:t>20</a:t>
            </a:r>
            <a:r>
              <a:rPr lang="en-US" sz="1400" dirty="0">
                <a:solidFill>
                  <a:srgbClr val="0070C0"/>
                </a:solidFill>
              </a:rPr>
              <a:t>% </a:t>
            </a:r>
            <a:r>
              <a:rPr lang="en-US" sz="1400" dirty="0" smtClean="0">
                <a:solidFill>
                  <a:srgbClr val="0070C0"/>
                </a:solidFill>
              </a:rPr>
              <a:t>for securitizations like MBS with AAA rating; </a:t>
            </a:r>
          </a:p>
          <a:p>
            <a:pPr marL="742950" lvl="1" indent="-285750">
              <a:buFont typeface="Wingdings" panose="05000000000000000000" pitchFamily="2" charset="2"/>
              <a:buChar char="§"/>
            </a:pPr>
            <a:r>
              <a:rPr lang="en-US" sz="1400" dirty="0" smtClean="0">
                <a:solidFill>
                  <a:srgbClr val="0070C0"/>
                </a:solidFill>
              </a:rPr>
              <a:t>50</a:t>
            </a:r>
            <a:r>
              <a:rPr lang="en-US" sz="1400" dirty="0">
                <a:solidFill>
                  <a:srgbClr val="0070C0"/>
                </a:solidFill>
              </a:rPr>
              <a:t>% </a:t>
            </a:r>
            <a:r>
              <a:rPr lang="en-US" sz="1400" dirty="0" smtClean="0">
                <a:solidFill>
                  <a:srgbClr val="0070C0"/>
                </a:solidFill>
              </a:rPr>
              <a:t>for municipal </a:t>
            </a:r>
            <a:r>
              <a:rPr lang="en-US" sz="1400" dirty="0">
                <a:solidFill>
                  <a:srgbClr val="0070C0"/>
                </a:solidFill>
              </a:rPr>
              <a:t>revenue bonds, residential </a:t>
            </a:r>
            <a:r>
              <a:rPr lang="en-US" sz="1400" dirty="0" smtClean="0">
                <a:solidFill>
                  <a:srgbClr val="0070C0"/>
                </a:solidFill>
              </a:rPr>
              <a:t>mortgages loans; </a:t>
            </a:r>
          </a:p>
          <a:p>
            <a:pPr marL="742950" lvl="1" indent="-285750">
              <a:buFont typeface="Wingdings" panose="05000000000000000000" pitchFamily="2" charset="2"/>
              <a:buChar char="§"/>
            </a:pPr>
            <a:r>
              <a:rPr lang="en-US" sz="1400" dirty="0" smtClean="0">
                <a:solidFill>
                  <a:srgbClr val="0070C0"/>
                </a:solidFill>
              </a:rPr>
              <a:t>100</a:t>
            </a:r>
            <a:r>
              <a:rPr lang="en-US" sz="1400" dirty="0">
                <a:solidFill>
                  <a:srgbClr val="0070C0"/>
                </a:solidFill>
              </a:rPr>
              <a:t>% </a:t>
            </a:r>
            <a:r>
              <a:rPr lang="en-US" sz="1400" dirty="0" smtClean="0">
                <a:solidFill>
                  <a:srgbClr val="0070C0"/>
                </a:solidFill>
              </a:rPr>
              <a:t>for most </a:t>
            </a:r>
            <a:r>
              <a:rPr lang="en-US" sz="1400" dirty="0">
                <a:solidFill>
                  <a:srgbClr val="0070C0"/>
                </a:solidFill>
              </a:rPr>
              <a:t>corporate </a:t>
            </a:r>
            <a:r>
              <a:rPr lang="en-US" sz="1400" dirty="0" smtClean="0">
                <a:solidFill>
                  <a:srgbClr val="0070C0"/>
                </a:solidFill>
              </a:rPr>
              <a:t>loans and debt;</a:t>
            </a:r>
          </a:p>
          <a:p>
            <a:pPr marL="742950" lvl="1" indent="-285750">
              <a:buFont typeface="Wingdings" panose="05000000000000000000" pitchFamily="2" charset="2"/>
              <a:buChar char="§"/>
            </a:pPr>
            <a:r>
              <a:rPr lang="en-US" sz="1400" dirty="0" smtClean="0">
                <a:solidFill>
                  <a:srgbClr val="0070C0"/>
                </a:solidFill>
              </a:rPr>
              <a:t>The RWA for off-balance-sheet swaps is set via a ‘Conversion Factor’ to a loan-equivalent exposure, or exposure at </a:t>
            </a:r>
            <a:r>
              <a:rPr lang="en-US" sz="1400" dirty="0">
                <a:solidFill>
                  <a:srgbClr val="0070C0"/>
                </a:solidFill>
              </a:rPr>
              <a:t>d</a:t>
            </a:r>
            <a:r>
              <a:rPr lang="en-US" sz="1400" dirty="0" smtClean="0">
                <a:solidFill>
                  <a:srgbClr val="0070C0"/>
                </a:solidFill>
              </a:rPr>
              <a:t>efault (</a:t>
            </a:r>
            <a:r>
              <a:rPr lang="en-US" sz="1400" b="1" dirty="0" smtClean="0">
                <a:solidFill>
                  <a:srgbClr val="0070C0"/>
                </a:solidFill>
              </a:rPr>
              <a:t>EAD</a:t>
            </a:r>
            <a:r>
              <a:rPr lang="en-US" sz="1400" dirty="0" smtClean="0">
                <a:solidFill>
                  <a:srgbClr val="0070C0"/>
                </a:solidFill>
              </a:rPr>
              <a:t>) with 100% risk weight. </a:t>
            </a:r>
          </a:p>
          <a:p>
            <a:pPr marL="285750" indent="-285750">
              <a:buFont typeface="Wingdings" panose="05000000000000000000" pitchFamily="2" charset="2"/>
              <a:buChar char="§"/>
            </a:pPr>
            <a:endParaRPr lang="en-US" sz="800" dirty="0" smtClean="0">
              <a:solidFill>
                <a:srgbClr val="0070C0"/>
              </a:solidFill>
            </a:endParaRPr>
          </a:p>
          <a:p>
            <a:pPr marL="285750" indent="-285750">
              <a:buFont typeface="Wingdings" panose="05000000000000000000" pitchFamily="2" charset="2"/>
              <a:buChar char="§"/>
            </a:pPr>
            <a:r>
              <a:rPr lang="en-US" sz="1400" dirty="0" smtClean="0">
                <a:solidFill>
                  <a:srgbClr val="0070C0"/>
                </a:solidFill>
              </a:rPr>
              <a:t>The concept of </a:t>
            </a:r>
            <a:r>
              <a:rPr lang="en-US" sz="1400" b="1" dirty="0" smtClean="0">
                <a:solidFill>
                  <a:srgbClr val="0070C0"/>
                </a:solidFill>
              </a:rPr>
              <a:t>RWA</a:t>
            </a:r>
            <a:r>
              <a:rPr lang="en-US" sz="1400" dirty="0" smtClean="0">
                <a:solidFill>
                  <a:srgbClr val="0070C0"/>
                </a:solidFill>
              </a:rPr>
              <a:t> is built on an assumption that the loss rate is set at 8% for one unit of risk weighted asset: </a:t>
            </a:r>
          </a:p>
          <a:p>
            <a:pPr lvl="1"/>
            <a:endParaRPr lang="en-US" sz="400" i="1" dirty="0" smtClean="0">
              <a:solidFill>
                <a:srgbClr val="0070C0"/>
              </a:solidFill>
            </a:endParaRPr>
          </a:p>
          <a:p>
            <a:pPr lvl="1"/>
            <a:r>
              <a:rPr lang="en-US" sz="1400" b="1" i="1" dirty="0" smtClean="0">
                <a:solidFill>
                  <a:srgbClr val="0070C0"/>
                </a:solidFill>
              </a:rPr>
              <a:t>Capital Requirement = 8% of RWA  or  RWA = 12.5 * Capital Requirement</a:t>
            </a:r>
            <a:r>
              <a:rPr lang="en-US" sz="1400" dirty="0" smtClean="0">
                <a:solidFill>
                  <a:srgbClr val="0070C0"/>
                </a:solidFill>
              </a:rPr>
              <a:t> </a:t>
            </a:r>
          </a:p>
          <a:p>
            <a:pPr lvl="1"/>
            <a:endParaRPr lang="en-US" sz="400" dirty="0">
              <a:solidFill>
                <a:srgbClr val="0070C0"/>
              </a:solidFill>
            </a:endParaRPr>
          </a:p>
          <a:p>
            <a:pPr lvl="1"/>
            <a:r>
              <a:rPr lang="en-US" sz="1400" dirty="0" smtClean="0">
                <a:solidFill>
                  <a:srgbClr val="0070C0"/>
                </a:solidFill>
              </a:rPr>
              <a:t>If the loss of one asset class is higher (lower) than 8%, its risk weight relative to the RWA would be higher (lower) than 100% by the loss ratio. For instance, by assigning 50% for the mortgage loans, it implies a loss rate of 4% assumed by the Basel I Capital Accord to this loan asset class that is backed by home properties. </a:t>
            </a:r>
          </a:p>
          <a:p>
            <a:pPr marL="285750" indent="-285750">
              <a:buFont typeface="Wingdings" panose="05000000000000000000" pitchFamily="2" charset="2"/>
              <a:buChar char="§"/>
            </a:pPr>
            <a:endParaRPr lang="en-US" sz="1400" dirty="0">
              <a:solidFill>
                <a:srgbClr val="0070C0"/>
              </a:solidFill>
            </a:endParaRPr>
          </a:p>
          <a:p>
            <a:pPr marL="285750" indent="-285750">
              <a:buFont typeface="Wingdings" panose="05000000000000000000" pitchFamily="2" charset="2"/>
              <a:buChar char="§"/>
            </a:pPr>
            <a:r>
              <a:rPr lang="en-US" sz="1400" dirty="0" smtClean="0">
                <a:solidFill>
                  <a:srgbClr val="0070C0"/>
                </a:solidFill>
              </a:rPr>
              <a:t>Therefore, the </a:t>
            </a:r>
            <a:r>
              <a:rPr lang="en-US" sz="1400" b="1" dirty="0" smtClean="0">
                <a:solidFill>
                  <a:srgbClr val="0070C0"/>
                </a:solidFill>
              </a:rPr>
              <a:t>Minimum </a:t>
            </a:r>
            <a:r>
              <a:rPr lang="en-US" sz="1400" b="1" dirty="0">
                <a:solidFill>
                  <a:srgbClr val="0070C0"/>
                </a:solidFill>
              </a:rPr>
              <a:t>C</a:t>
            </a:r>
            <a:r>
              <a:rPr lang="en-US" sz="1400" b="1" dirty="0" smtClean="0">
                <a:solidFill>
                  <a:srgbClr val="0070C0"/>
                </a:solidFill>
              </a:rPr>
              <a:t>apital</a:t>
            </a:r>
            <a:r>
              <a:rPr lang="en-US" sz="1400" dirty="0" smtClean="0">
                <a:solidFill>
                  <a:srgbClr val="0070C0"/>
                </a:solidFill>
              </a:rPr>
              <a:t> requirement for a bank is to have more capital to cover 8% of its calculated RWA. In other words, the ratio of its capital to RWA should be higher than 8% under Basel I. </a:t>
            </a:r>
          </a:p>
          <a:p>
            <a:pPr marL="285750" indent="-285750">
              <a:buFont typeface="Wingdings" panose="05000000000000000000" pitchFamily="2" charset="2"/>
              <a:buChar char="§"/>
            </a:pPr>
            <a:endParaRPr lang="en-US" sz="800" dirty="0">
              <a:solidFill>
                <a:srgbClr val="0070C0"/>
              </a:solidFill>
            </a:endParaRPr>
          </a:p>
        </p:txBody>
      </p:sp>
    </p:spTree>
    <p:extLst>
      <p:ext uri="{BB962C8B-B14F-4D97-AF65-F5344CB8AC3E}">
        <p14:creationId xmlns:p14="http://schemas.microsoft.com/office/powerpoint/2010/main" val="4268520434"/>
      </p:ext>
    </p:extLst>
  </p:cSld>
  <p:clrMapOvr>
    <a:masterClrMapping/>
  </p:clrMapOvr>
</p:sld>
</file>

<file path=ppt/theme/theme1.xml><?xml version="1.0" encoding="utf-8"?>
<a:theme xmlns:a="http://schemas.openxmlformats.org/drawingml/2006/main" name="PNC Advisors">
  <a:themeElements>
    <a:clrScheme name="">
      <a:dk1>
        <a:srgbClr val="000000"/>
      </a:dk1>
      <a:lt1>
        <a:srgbClr val="FFFFFF"/>
      </a:lt1>
      <a:dk2>
        <a:srgbClr val="0593E2"/>
      </a:dk2>
      <a:lt2>
        <a:srgbClr val="255282"/>
      </a:lt2>
      <a:accent1>
        <a:srgbClr val="EF741D"/>
      </a:accent1>
      <a:accent2>
        <a:srgbClr val="F7C046"/>
      </a:accent2>
      <a:accent3>
        <a:srgbClr val="FFFFFF"/>
      </a:accent3>
      <a:accent4>
        <a:srgbClr val="000000"/>
      </a:accent4>
      <a:accent5>
        <a:srgbClr val="F6BCAB"/>
      </a:accent5>
      <a:accent6>
        <a:srgbClr val="E0AE3F"/>
      </a:accent6>
      <a:hlink>
        <a:srgbClr val="004E9E"/>
      </a:hlink>
      <a:folHlink>
        <a:srgbClr val="3FB000"/>
      </a:folHlink>
    </a:clrScheme>
    <a:fontScheme name="PNC Advisor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Verdana" panose="020B0604030504040204" pitchFamily="34" charset="0"/>
            <a:ea typeface="ＭＳ Ｐゴシック" panose="020B0600070205080204" pitchFamily="34" charset="-128"/>
          </a:defRPr>
        </a:defPPr>
      </a:lstStyle>
    </a:lnDef>
  </a:objectDefaults>
  <a:extraClrSchemeLst>
    <a:extraClrScheme>
      <a:clrScheme name="PNC Advisor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PNC Advisor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PNC Advisor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PNC Advisor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PNC Advisor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PNC Advisor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PNC Advisor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30937</TotalTime>
  <Words>6713</Words>
  <Application>Microsoft Office PowerPoint</Application>
  <PresentationFormat>Widescreen</PresentationFormat>
  <Paragraphs>578</Paragraphs>
  <Slides>33</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ＭＳ Ｐゴシック</vt:lpstr>
      <vt:lpstr>Arial</vt:lpstr>
      <vt:lpstr>Calibri</vt:lpstr>
      <vt:lpstr>Cambria Math</vt:lpstr>
      <vt:lpstr>Courier New</vt:lpstr>
      <vt:lpstr>Times New Roman</vt:lpstr>
      <vt:lpstr>Verdana</vt:lpstr>
      <vt:lpstr>Wingdings</vt:lpstr>
      <vt:lpstr>PNC Advisors</vt:lpstr>
      <vt:lpstr>Review of Risk Management Practice in Banking Industry </vt:lpstr>
      <vt:lpstr>Content</vt:lpstr>
      <vt:lpstr>Why Risk Management?  </vt:lpstr>
      <vt:lpstr>Banking regulations and Financial Crisis</vt:lpstr>
      <vt:lpstr>Great Depression vs. Glass Steagall Act (1933)</vt:lpstr>
      <vt:lpstr>Savings and Loan Crisis vs. FIRREA (1989) </vt:lpstr>
      <vt:lpstr>Global Financial Crisis vs. Dodd Frank Act (2010)</vt:lpstr>
      <vt:lpstr>What Lessons Have We Learned from These Financial Crises?</vt:lpstr>
      <vt:lpstr>Evolution of Basel Accords: Basel I</vt:lpstr>
      <vt:lpstr>RWA and Capital Ratio Calculations under Basel I</vt:lpstr>
      <vt:lpstr>Evolution of Basel Accords: Basel II</vt:lpstr>
      <vt:lpstr>Evolution of Basel Accords: Basel 2.5</vt:lpstr>
      <vt:lpstr>Appendix: Basel 2.5 Definitions</vt:lpstr>
      <vt:lpstr>Evolution of Basel Accords: Basel III</vt:lpstr>
      <vt:lpstr>Evolution of Basel Accords: From Basel I to Basel III</vt:lpstr>
      <vt:lpstr>Appendix: Definition of Capital Ratios</vt:lpstr>
      <vt:lpstr>Upcoming Basel Rules</vt:lpstr>
      <vt:lpstr>Content</vt:lpstr>
      <vt:lpstr>Regulatory Expectation on Risk Management Under Basel</vt:lpstr>
      <vt:lpstr>Expansion of Risk Coverage under Basel Capital Standards </vt:lpstr>
      <vt:lpstr>Dodd-Frank Act and Its Influence on US Banks</vt:lpstr>
      <vt:lpstr>OCC Heightened Standards for Large U.S. Banks (1)</vt:lpstr>
      <vt:lpstr>OCC Heightened Standards (2): Three Lines of Defense</vt:lpstr>
      <vt:lpstr>Appendix: Risk Terminology (1)</vt:lpstr>
      <vt:lpstr>Appendix: Risk Terminology (2) </vt:lpstr>
      <vt:lpstr>Appendix: Rogue Traders</vt:lpstr>
      <vt:lpstr>Content</vt:lpstr>
      <vt:lpstr>Risk Management vs Financial Engineering</vt:lpstr>
      <vt:lpstr>Quantitative Risk Analysis – Basic Settings</vt:lpstr>
      <vt:lpstr>Quantitative Risk Analysis – Risk Types</vt:lpstr>
      <vt:lpstr>Quantitative Risk Analysis – Capital to Capture Tail Risks</vt:lpstr>
      <vt:lpstr>Quantitative Risk Analysis – Capital to Capture Tail Risks</vt:lpstr>
      <vt:lpstr>Appendix: Basel Capital Rule Reading Materials</vt:lpstr>
    </vt:vector>
  </TitlesOfParts>
  <Company>PNC 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 Sensitivity</dc:title>
  <dc:creator>Ramya Sre Rangarajan</dc:creator>
  <cp:lastModifiedBy>John Lehoczky</cp:lastModifiedBy>
  <cp:revision>588</cp:revision>
  <cp:lastPrinted>2016-08-23T12:28:00Z</cp:lastPrinted>
  <dcterms:created xsi:type="dcterms:W3CDTF">2015-12-17T14:24:35Z</dcterms:created>
  <dcterms:modified xsi:type="dcterms:W3CDTF">2017-09-07T21:28:23Z</dcterms:modified>
</cp:coreProperties>
</file>