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8" r:id="rId3"/>
    <p:sldId id="257" r:id="rId4"/>
    <p:sldId id="258" r:id="rId5"/>
    <p:sldId id="259" r:id="rId6"/>
    <p:sldId id="260" r:id="rId7"/>
    <p:sldId id="261" r:id="rId8"/>
    <p:sldId id="262" r:id="rId9"/>
    <p:sldId id="263" r:id="rId10"/>
    <p:sldId id="264" r:id="rId11"/>
    <p:sldId id="269" r:id="rId12"/>
    <p:sldId id="270" r:id="rId13"/>
    <p:sldId id="265" r:id="rId14"/>
    <p:sldId id="266" r:id="rId15"/>
    <p:sldId id="26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93" autoAdjust="0"/>
  </p:normalViewPr>
  <p:slideViewPr>
    <p:cSldViewPr snapToGrid="0">
      <p:cViewPr varScale="1">
        <p:scale>
          <a:sx n="80" d="100"/>
          <a:sy n="80" d="100"/>
        </p:scale>
        <p:origin x="23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846A2-A28E-448B-9C46-23ECFE8CE175}" type="datetimeFigureOut">
              <a:rPr lang="en-US" smtClean="0"/>
              <a:t>4/29/2021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506E3-9D77-4345-998D-C666C9DC7522}" type="slidenum">
              <a:rPr lang="en-US" smtClean="0"/>
              <a:t>‹#›</a:t>
            </a:fld>
            <a:endParaRPr lang="en-US"/>
          </a:p>
        </p:txBody>
      </p:sp>
    </p:spTree>
    <p:extLst>
      <p:ext uri="{BB962C8B-B14F-4D97-AF65-F5344CB8AC3E}">
        <p14:creationId xmlns:p14="http://schemas.microsoft.com/office/powerpoint/2010/main" val="3939461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7506E3-9D77-4345-998D-C666C9DC7522}" type="slidenum">
              <a:rPr lang="en-US" smtClean="0"/>
              <a:t>6</a:t>
            </a:fld>
            <a:endParaRPr lang="en-US"/>
          </a:p>
        </p:txBody>
      </p:sp>
    </p:spTree>
    <p:extLst>
      <p:ext uri="{BB962C8B-B14F-4D97-AF65-F5344CB8AC3E}">
        <p14:creationId xmlns:p14="http://schemas.microsoft.com/office/powerpoint/2010/main" val="2669904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0"/>
              </a:spcAft>
            </a:pPr>
            <a:r>
              <a:rPr lang="en-US" sz="1800" dirty="0">
                <a:effectLst/>
                <a:latin typeface="Times New Roman" panose="02020603050405020304" pitchFamily="18" charset="0"/>
                <a:ea typeface="DengXian" panose="02010600030101010101" pitchFamily="2" charset="-122"/>
                <a:cs typeface="Arial" panose="020B0604020202020204" pitchFamily="34" charset="0"/>
              </a:rPr>
              <a:t>Activation functions serve two primary purposes: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DengXian" panose="02010600030101010101" pitchFamily="2" charset="-122"/>
                <a:cs typeface="Arial" panose="020B0604020202020204" pitchFamily="34" charset="0"/>
              </a:rPr>
              <a:t>Help a model account for interaction effects: It is when one variable A affects a prediction differently depending on the value of B.</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DengXian" panose="02010600030101010101" pitchFamily="2" charset="-122"/>
                <a:cs typeface="Arial" panose="020B0604020202020204" pitchFamily="34" charset="0"/>
              </a:rPr>
              <a:t>Help a model account for non-linear effects: This just means that if I graph a variable on the horizontal axis and my predictions on the vertical axis, it isn't a straight line.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17506E3-9D77-4345-998D-C666C9DC7522}" type="slidenum">
              <a:rPr lang="en-US" smtClean="0"/>
              <a:t>7</a:t>
            </a:fld>
            <a:endParaRPr lang="en-US"/>
          </a:p>
        </p:txBody>
      </p:sp>
    </p:spTree>
    <p:extLst>
      <p:ext uri="{BB962C8B-B14F-4D97-AF65-F5344CB8AC3E}">
        <p14:creationId xmlns:p14="http://schemas.microsoft.com/office/powerpoint/2010/main" val="2525573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rPr>
              <a:t>By minimizing the loss with respect to the network parameters,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rPr>
              <a:t>we can find configurations where the loss is at a minimum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rPr>
              <a:t>the network can predict the correct labels with high accuracy.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rPr>
              <a:t>We find this minimum using the Gradient Descent process. </a:t>
            </a:r>
          </a:p>
          <a:p>
            <a:endParaRPr lang="en-US" dirty="0"/>
          </a:p>
        </p:txBody>
      </p:sp>
      <p:sp>
        <p:nvSpPr>
          <p:cNvPr id="4" name="Slide Number Placeholder 3"/>
          <p:cNvSpPr>
            <a:spLocks noGrp="1"/>
          </p:cNvSpPr>
          <p:nvPr>
            <p:ph type="sldNum" sz="quarter" idx="5"/>
          </p:nvPr>
        </p:nvSpPr>
        <p:spPr/>
        <p:txBody>
          <a:bodyPr/>
          <a:lstStyle/>
          <a:p>
            <a:fld id="{817506E3-9D77-4345-998D-C666C9DC7522}" type="slidenum">
              <a:rPr lang="en-US" smtClean="0"/>
              <a:t>10</a:t>
            </a:fld>
            <a:endParaRPr lang="en-US"/>
          </a:p>
        </p:txBody>
      </p:sp>
    </p:spTree>
    <p:extLst>
      <p:ext uri="{BB962C8B-B14F-4D97-AF65-F5344CB8AC3E}">
        <p14:creationId xmlns:p14="http://schemas.microsoft.com/office/powerpoint/2010/main" val="314298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2"/>
                </a:solidFill>
              </a:rPr>
              <a:t>L2 = weight decay</a:t>
            </a:r>
          </a:p>
          <a:p>
            <a:r>
              <a:rPr lang="en-US" dirty="0"/>
              <a:t>To keep the weights small and avoid exploding gradient. </a:t>
            </a:r>
          </a:p>
          <a:p>
            <a:r>
              <a:rPr lang="en-US" dirty="0"/>
              <a:t>Because the L2 norm of the weights are added to the loss, </a:t>
            </a:r>
          </a:p>
          <a:p>
            <a:r>
              <a:rPr lang="en-US" dirty="0"/>
              <a:t>each iteration of your network will try to optimize/minimize </a:t>
            </a:r>
          </a:p>
          <a:p>
            <a:r>
              <a:rPr lang="en-US" dirty="0"/>
              <a:t>the model weights in addition to the loss. This will help keep </a:t>
            </a:r>
          </a:p>
          <a:p>
            <a:r>
              <a:rPr lang="en-US" dirty="0"/>
              <a:t>the weights as small as possible, preventing the weights to grow </a:t>
            </a:r>
          </a:p>
          <a:p>
            <a:r>
              <a:rPr lang="en-US" dirty="0"/>
              <a:t>out of control, and thus avoid exploding gradient</a:t>
            </a:r>
          </a:p>
        </p:txBody>
      </p:sp>
      <p:sp>
        <p:nvSpPr>
          <p:cNvPr id="4" name="Slide Number Placeholder 3"/>
          <p:cNvSpPr>
            <a:spLocks noGrp="1"/>
          </p:cNvSpPr>
          <p:nvPr>
            <p:ph type="sldNum" sz="quarter" idx="5"/>
          </p:nvPr>
        </p:nvSpPr>
        <p:spPr/>
        <p:txBody>
          <a:bodyPr/>
          <a:lstStyle/>
          <a:p>
            <a:fld id="{817506E3-9D77-4345-998D-C666C9DC7522}" type="slidenum">
              <a:rPr lang="en-US" smtClean="0"/>
              <a:t>12</a:t>
            </a:fld>
            <a:endParaRPr lang="en-US"/>
          </a:p>
        </p:txBody>
      </p:sp>
    </p:spTree>
    <p:extLst>
      <p:ext uri="{BB962C8B-B14F-4D97-AF65-F5344CB8AC3E}">
        <p14:creationId xmlns:p14="http://schemas.microsoft.com/office/powerpoint/2010/main" val="549282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7506E3-9D77-4345-998D-C666C9DC7522}" type="slidenum">
              <a:rPr lang="en-US" smtClean="0"/>
              <a:t>15</a:t>
            </a:fld>
            <a:endParaRPr lang="en-US"/>
          </a:p>
        </p:txBody>
      </p:sp>
    </p:spTree>
    <p:extLst>
      <p:ext uri="{BB962C8B-B14F-4D97-AF65-F5344CB8AC3E}">
        <p14:creationId xmlns:p14="http://schemas.microsoft.com/office/powerpoint/2010/main" val="78875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AAAB3-595E-4D68-881B-602A5C2390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FEE77C-EBEE-42EB-B2A5-C49D03CCC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729B0E-BD70-4DEE-A3E9-6AC53A06A4C2}"/>
              </a:ext>
            </a:extLst>
          </p:cNvPr>
          <p:cNvSpPr>
            <a:spLocks noGrp="1"/>
          </p:cNvSpPr>
          <p:nvPr>
            <p:ph type="dt" sz="half" idx="10"/>
          </p:nvPr>
        </p:nvSpPr>
        <p:spPr/>
        <p:txBody>
          <a:bodyPr/>
          <a:lstStyle/>
          <a:p>
            <a:fld id="{D86352B8-50E5-41C9-AF84-CF973CF97DF8}" type="datetimeFigureOut">
              <a:rPr lang="en-US" smtClean="0"/>
              <a:t>4/29/2021</a:t>
            </a:fld>
            <a:endParaRPr lang="en-US"/>
          </a:p>
        </p:txBody>
      </p:sp>
      <p:sp>
        <p:nvSpPr>
          <p:cNvPr id="5" name="Footer Placeholder 4">
            <a:extLst>
              <a:ext uri="{FF2B5EF4-FFF2-40B4-BE49-F238E27FC236}">
                <a16:creationId xmlns:a16="http://schemas.microsoft.com/office/drawing/2014/main" id="{F75FCB9A-8808-4651-B76B-F78F96A12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D2255-85D4-4B11-948B-BB78A67BA259}"/>
              </a:ext>
            </a:extLst>
          </p:cNvPr>
          <p:cNvSpPr>
            <a:spLocks noGrp="1"/>
          </p:cNvSpPr>
          <p:nvPr>
            <p:ph type="sldNum" sz="quarter" idx="12"/>
          </p:nvPr>
        </p:nvSpPr>
        <p:spPr/>
        <p:txBody>
          <a:bodyPr/>
          <a:lstStyle/>
          <a:p>
            <a:fld id="{5FCD4C9A-FDB0-4BC1-931D-C25D659F9087}" type="slidenum">
              <a:rPr lang="en-US" smtClean="0"/>
              <a:t>‹#›</a:t>
            </a:fld>
            <a:endParaRPr lang="en-US"/>
          </a:p>
        </p:txBody>
      </p:sp>
    </p:spTree>
    <p:extLst>
      <p:ext uri="{BB962C8B-B14F-4D97-AF65-F5344CB8AC3E}">
        <p14:creationId xmlns:p14="http://schemas.microsoft.com/office/powerpoint/2010/main" val="3606747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DD54-6D2A-474C-B5FC-05FDCCCBA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9164E2-FCFC-4CE4-B988-DDB9E43390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B2EC0-2306-4382-94CC-79B83E1CC39C}"/>
              </a:ext>
            </a:extLst>
          </p:cNvPr>
          <p:cNvSpPr>
            <a:spLocks noGrp="1"/>
          </p:cNvSpPr>
          <p:nvPr>
            <p:ph type="dt" sz="half" idx="10"/>
          </p:nvPr>
        </p:nvSpPr>
        <p:spPr/>
        <p:txBody>
          <a:bodyPr/>
          <a:lstStyle/>
          <a:p>
            <a:fld id="{D86352B8-50E5-41C9-AF84-CF973CF97DF8}" type="datetimeFigureOut">
              <a:rPr lang="en-US" smtClean="0"/>
              <a:t>4/29/2021</a:t>
            </a:fld>
            <a:endParaRPr lang="en-US"/>
          </a:p>
        </p:txBody>
      </p:sp>
      <p:sp>
        <p:nvSpPr>
          <p:cNvPr id="5" name="Footer Placeholder 4">
            <a:extLst>
              <a:ext uri="{FF2B5EF4-FFF2-40B4-BE49-F238E27FC236}">
                <a16:creationId xmlns:a16="http://schemas.microsoft.com/office/drawing/2014/main" id="{13B7D695-270A-4204-8C4F-5A5D7D59E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0F3ED-AEB0-4785-9C77-6B5AE332597E}"/>
              </a:ext>
            </a:extLst>
          </p:cNvPr>
          <p:cNvSpPr>
            <a:spLocks noGrp="1"/>
          </p:cNvSpPr>
          <p:nvPr>
            <p:ph type="sldNum" sz="quarter" idx="12"/>
          </p:nvPr>
        </p:nvSpPr>
        <p:spPr/>
        <p:txBody>
          <a:bodyPr/>
          <a:lstStyle/>
          <a:p>
            <a:fld id="{5FCD4C9A-FDB0-4BC1-931D-C25D659F9087}" type="slidenum">
              <a:rPr lang="en-US" smtClean="0"/>
              <a:t>‹#›</a:t>
            </a:fld>
            <a:endParaRPr lang="en-US"/>
          </a:p>
        </p:txBody>
      </p:sp>
    </p:spTree>
    <p:extLst>
      <p:ext uri="{BB962C8B-B14F-4D97-AF65-F5344CB8AC3E}">
        <p14:creationId xmlns:p14="http://schemas.microsoft.com/office/powerpoint/2010/main" val="416636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96C8F7-5A53-4646-AA18-844973E085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CE23BB-8083-402E-971D-1DCFB64832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1EE2E-2CB5-4868-AE9E-4C5EB7A16488}"/>
              </a:ext>
            </a:extLst>
          </p:cNvPr>
          <p:cNvSpPr>
            <a:spLocks noGrp="1"/>
          </p:cNvSpPr>
          <p:nvPr>
            <p:ph type="dt" sz="half" idx="10"/>
          </p:nvPr>
        </p:nvSpPr>
        <p:spPr/>
        <p:txBody>
          <a:bodyPr/>
          <a:lstStyle/>
          <a:p>
            <a:fld id="{D86352B8-50E5-41C9-AF84-CF973CF97DF8}" type="datetimeFigureOut">
              <a:rPr lang="en-US" smtClean="0"/>
              <a:t>4/29/2021</a:t>
            </a:fld>
            <a:endParaRPr lang="en-US"/>
          </a:p>
        </p:txBody>
      </p:sp>
      <p:sp>
        <p:nvSpPr>
          <p:cNvPr id="5" name="Footer Placeholder 4">
            <a:extLst>
              <a:ext uri="{FF2B5EF4-FFF2-40B4-BE49-F238E27FC236}">
                <a16:creationId xmlns:a16="http://schemas.microsoft.com/office/drawing/2014/main" id="{78B9C4FC-C150-414C-A14F-FDB96BF0E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A5C1A-4B1A-4DE0-820A-D24BF7AADC92}"/>
              </a:ext>
            </a:extLst>
          </p:cNvPr>
          <p:cNvSpPr>
            <a:spLocks noGrp="1"/>
          </p:cNvSpPr>
          <p:nvPr>
            <p:ph type="sldNum" sz="quarter" idx="12"/>
          </p:nvPr>
        </p:nvSpPr>
        <p:spPr/>
        <p:txBody>
          <a:bodyPr/>
          <a:lstStyle/>
          <a:p>
            <a:fld id="{5FCD4C9A-FDB0-4BC1-931D-C25D659F9087}" type="slidenum">
              <a:rPr lang="en-US" smtClean="0"/>
              <a:t>‹#›</a:t>
            </a:fld>
            <a:endParaRPr lang="en-US"/>
          </a:p>
        </p:txBody>
      </p:sp>
    </p:spTree>
    <p:extLst>
      <p:ext uri="{BB962C8B-B14F-4D97-AF65-F5344CB8AC3E}">
        <p14:creationId xmlns:p14="http://schemas.microsoft.com/office/powerpoint/2010/main" val="394905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5A64-C9D2-41A9-9778-2F2B51798D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444CE7-FED1-42A5-BEAF-7D3F68BE67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6A140-E6B7-4230-8F65-860C1B9A2633}"/>
              </a:ext>
            </a:extLst>
          </p:cNvPr>
          <p:cNvSpPr>
            <a:spLocks noGrp="1"/>
          </p:cNvSpPr>
          <p:nvPr>
            <p:ph type="dt" sz="half" idx="10"/>
          </p:nvPr>
        </p:nvSpPr>
        <p:spPr/>
        <p:txBody>
          <a:bodyPr/>
          <a:lstStyle/>
          <a:p>
            <a:fld id="{D86352B8-50E5-41C9-AF84-CF973CF97DF8}" type="datetimeFigureOut">
              <a:rPr lang="en-US" smtClean="0"/>
              <a:t>4/29/2021</a:t>
            </a:fld>
            <a:endParaRPr lang="en-US"/>
          </a:p>
        </p:txBody>
      </p:sp>
      <p:sp>
        <p:nvSpPr>
          <p:cNvPr id="5" name="Footer Placeholder 4">
            <a:extLst>
              <a:ext uri="{FF2B5EF4-FFF2-40B4-BE49-F238E27FC236}">
                <a16:creationId xmlns:a16="http://schemas.microsoft.com/office/drawing/2014/main" id="{37D4D409-1726-4B27-A9AB-380CD6438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37EB1-A5A5-4B69-B010-61E8DC83117C}"/>
              </a:ext>
            </a:extLst>
          </p:cNvPr>
          <p:cNvSpPr>
            <a:spLocks noGrp="1"/>
          </p:cNvSpPr>
          <p:nvPr>
            <p:ph type="sldNum" sz="quarter" idx="12"/>
          </p:nvPr>
        </p:nvSpPr>
        <p:spPr/>
        <p:txBody>
          <a:bodyPr/>
          <a:lstStyle/>
          <a:p>
            <a:fld id="{5FCD4C9A-FDB0-4BC1-931D-C25D659F9087}" type="slidenum">
              <a:rPr lang="en-US" smtClean="0"/>
              <a:t>‹#›</a:t>
            </a:fld>
            <a:endParaRPr lang="en-US"/>
          </a:p>
        </p:txBody>
      </p:sp>
    </p:spTree>
    <p:extLst>
      <p:ext uri="{BB962C8B-B14F-4D97-AF65-F5344CB8AC3E}">
        <p14:creationId xmlns:p14="http://schemas.microsoft.com/office/powerpoint/2010/main" val="91374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3630-3971-4D83-9303-AC3607863D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9BE855-70BD-4511-893E-6869CDCC0E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022522-BB40-44A4-AB6C-FB6FF4B43197}"/>
              </a:ext>
            </a:extLst>
          </p:cNvPr>
          <p:cNvSpPr>
            <a:spLocks noGrp="1"/>
          </p:cNvSpPr>
          <p:nvPr>
            <p:ph type="dt" sz="half" idx="10"/>
          </p:nvPr>
        </p:nvSpPr>
        <p:spPr/>
        <p:txBody>
          <a:bodyPr/>
          <a:lstStyle/>
          <a:p>
            <a:fld id="{D86352B8-50E5-41C9-AF84-CF973CF97DF8}" type="datetimeFigureOut">
              <a:rPr lang="en-US" smtClean="0"/>
              <a:t>4/29/2021</a:t>
            </a:fld>
            <a:endParaRPr lang="en-US"/>
          </a:p>
        </p:txBody>
      </p:sp>
      <p:sp>
        <p:nvSpPr>
          <p:cNvPr id="5" name="Footer Placeholder 4">
            <a:extLst>
              <a:ext uri="{FF2B5EF4-FFF2-40B4-BE49-F238E27FC236}">
                <a16:creationId xmlns:a16="http://schemas.microsoft.com/office/drawing/2014/main" id="{20DD2E47-7BC1-42D6-9FD6-C78D0364FD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8DB6F-8A6E-40E6-974B-A070BC018666}"/>
              </a:ext>
            </a:extLst>
          </p:cNvPr>
          <p:cNvSpPr>
            <a:spLocks noGrp="1"/>
          </p:cNvSpPr>
          <p:nvPr>
            <p:ph type="sldNum" sz="quarter" idx="12"/>
          </p:nvPr>
        </p:nvSpPr>
        <p:spPr/>
        <p:txBody>
          <a:bodyPr/>
          <a:lstStyle/>
          <a:p>
            <a:fld id="{5FCD4C9A-FDB0-4BC1-931D-C25D659F9087}" type="slidenum">
              <a:rPr lang="en-US" smtClean="0"/>
              <a:t>‹#›</a:t>
            </a:fld>
            <a:endParaRPr lang="en-US"/>
          </a:p>
        </p:txBody>
      </p:sp>
    </p:spTree>
    <p:extLst>
      <p:ext uri="{BB962C8B-B14F-4D97-AF65-F5344CB8AC3E}">
        <p14:creationId xmlns:p14="http://schemas.microsoft.com/office/powerpoint/2010/main" val="275070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EE8B-B7B2-4648-A42F-AE7A511502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4DEF56-3C4C-46BE-9BEE-6435D51A65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FAB54A-5653-4ED6-83E6-C913D40312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CACE93-A244-42A8-8EF6-96848D108673}"/>
              </a:ext>
            </a:extLst>
          </p:cNvPr>
          <p:cNvSpPr>
            <a:spLocks noGrp="1"/>
          </p:cNvSpPr>
          <p:nvPr>
            <p:ph type="dt" sz="half" idx="10"/>
          </p:nvPr>
        </p:nvSpPr>
        <p:spPr/>
        <p:txBody>
          <a:bodyPr/>
          <a:lstStyle/>
          <a:p>
            <a:fld id="{D86352B8-50E5-41C9-AF84-CF973CF97DF8}" type="datetimeFigureOut">
              <a:rPr lang="en-US" smtClean="0"/>
              <a:t>4/29/2021</a:t>
            </a:fld>
            <a:endParaRPr lang="en-US"/>
          </a:p>
        </p:txBody>
      </p:sp>
      <p:sp>
        <p:nvSpPr>
          <p:cNvPr id="6" name="Footer Placeholder 5">
            <a:extLst>
              <a:ext uri="{FF2B5EF4-FFF2-40B4-BE49-F238E27FC236}">
                <a16:creationId xmlns:a16="http://schemas.microsoft.com/office/drawing/2014/main" id="{D613D94D-D886-4097-9463-AA834C3E8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32C37C-BF75-4878-9F89-D8D683926AB0}"/>
              </a:ext>
            </a:extLst>
          </p:cNvPr>
          <p:cNvSpPr>
            <a:spLocks noGrp="1"/>
          </p:cNvSpPr>
          <p:nvPr>
            <p:ph type="sldNum" sz="quarter" idx="12"/>
          </p:nvPr>
        </p:nvSpPr>
        <p:spPr/>
        <p:txBody>
          <a:bodyPr/>
          <a:lstStyle/>
          <a:p>
            <a:fld id="{5FCD4C9A-FDB0-4BC1-931D-C25D659F9087}" type="slidenum">
              <a:rPr lang="en-US" smtClean="0"/>
              <a:t>‹#›</a:t>
            </a:fld>
            <a:endParaRPr lang="en-US"/>
          </a:p>
        </p:txBody>
      </p:sp>
    </p:spTree>
    <p:extLst>
      <p:ext uri="{BB962C8B-B14F-4D97-AF65-F5344CB8AC3E}">
        <p14:creationId xmlns:p14="http://schemas.microsoft.com/office/powerpoint/2010/main" val="3682703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3CEC-A51B-4557-BD49-30BC5BAFF0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533E05-9C28-4EF1-B812-B21582DA64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54F0CE-B990-4C77-B302-F22DF81E6D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858139-5E56-4D1F-8082-E6B2CA515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83D4D1-2A96-4F63-966F-38DB9959A4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9C5616-F667-4BAB-A4ED-9B9B9627706B}"/>
              </a:ext>
            </a:extLst>
          </p:cNvPr>
          <p:cNvSpPr>
            <a:spLocks noGrp="1"/>
          </p:cNvSpPr>
          <p:nvPr>
            <p:ph type="dt" sz="half" idx="10"/>
          </p:nvPr>
        </p:nvSpPr>
        <p:spPr/>
        <p:txBody>
          <a:bodyPr/>
          <a:lstStyle/>
          <a:p>
            <a:fld id="{D86352B8-50E5-41C9-AF84-CF973CF97DF8}" type="datetimeFigureOut">
              <a:rPr lang="en-US" smtClean="0"/>
              <a:t>4/29/2021</a:t>
            </a:fld>
            <a:endParaRPr lang="en-US"/>
          </a:p>
        </p:txBody>
      </p:sp>
      <p:sp>
        <p:nvSpPr>
          <p:cNvPr id="8" name="Footer Placeholder 7">
            <a:extLst>
              <a:ext uri="{FF2B5EF4-FFF2-40B4-BE49-F238E27FC236}">
                <a16:creationId xmlns:a16="http://schemas.microsoft.com/office/drawing/2014/main" id="{E3EB5155-7A4F-4A84-86BE-D58123C6BB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C9C33-A142-4437-86EA-73DFB2E78395}"/>
              </a:ext>
            </a:extLst>
          </p:cNvPr>
          <p:cNvSpPr>
            <a:spLocks noGrp="1"/>
          </p:cNvSpPr>
          <p:nvPr>
            <p:ph type="sldNum" sz="quarter" idx="12"/>
          </p:nvPr>
        </p:nvSpPr>
        <p:spPr/>
        <p:txBody>
          <a:bodyPr/>
          <a:lstStyle/>
          <a:p>
            <a:fld id="{5FCD4C9A-FDB0-4BC1-931D-C25D659F9087}" type="slidenum">
              <a:rPr lang="en-US" smtClean="0"/>
              <a:t>‹#›</a:t>
            </a:fld>
            <a:endParaRPr lang="en-US"/>
          </a:p>
        </p:txBody>
      </p:sp>
    </p:spTree>
    <p:extLst>
      <p:ext uri="{BB962C8B-B14F-4D97-AF65-F5344CB8AC3E}">
        <p14:creationId xmlns:p14="http://schemas.microsoft.com/office/powerpoint/2010/main" val="52686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0320-A596-4D88-BFF6-74A5236CC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6B7D7A-3A0D-4772-86F1-2DB5CBD03330}"/>
              </a:ext>
            </a:extLst>
          </p:cNvPr>
          <p:cNvSpPr>
            <a:spLocks noGrp="1"/>
          </p:cNvSpPr>
          <p:nvPr>
            <p:ph type="dt" sz="half" idx="10"/>
          </p:nvPr>
        </p:nvSpPr>
        <p:spPr/>
        <p:txBody>
          <a:bodyPr/>
          <a:lstStyle/>
          <a:p>
            <a:fld id="{D86352B8-50E5-41C9-AF84-CF973CF97DF8}" type="datetimeFigureOut">
              <a:rPr lang="en-US" smtClean="0"/>
              <a:t>4/29/2021</a:t>
            </a:fld>
            <a:endParaRPr lang="en-US"/>
          </a:p>
        </p:txBody>
      </p:sp>
      <p:sp>
        <p:nvSpPr>
          <p:cNvPr id="4" name="Footer Placeholder 3">
            <a:extLst>
              <a:ext uri="{FF2B5EF4-FFF2-40B4-BE49-F238E27FC236}">
                <a16:creationId xmlns:a16="http://schemas.microsoft.com/office/drawing/2014/main" id="{AA37CC04-1860-4880-98AD-0D5B747FC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5F8A16-55B2-4D1D-AF65-AA99C0B1B90C}"/>
              </a:ext>
            </a:extLst>
          </p:cNvPr>
          <p:cNvSpPr>
            <a:spLocks noGrp="1"/>
          </p:cNvSpPr>
          <p:nvPr>
            <p:ph type="sldNum" sz="quarter" idx="12"/>
          </p:nvPr>
        </p:nvSpPr>
        <p:spPr/>
        <p:txBody>
          <a:bodyPr/>
          <a:lstStyle/>
          <a:p>
            <a:fld id="{5FCD4C9A-FDB0-4BC1-931D-C25D659F9087}" type="slidenum">
              <a:rPr lang="en-US" smtClean="0"/>
              <a:t>‹#›</a:t>
            </a:fld>
            <a:endParaRPr lang="en-US"/>
          </a:p>
        </p:txBody>
      </p:sp>
    </p:spTree>
    <p:extLst>
      <p:ext uri="{BB962C8B-B14F-4D97-AF65-F5344CB8AC3E}">
        <p14:creationId xmlns:p14="http://schemas.microsoft.com/office/powerpoint/2010/main" val="153342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95663D-7A62-4219-881B-22EAF32298E7}"/>
              </a:ext>
            </a:extLst>
          </p:cNvPr>
          <p:cNvSpPr>
            <a:spLocks noGrp="1"/>
          </p:cNvSpPr>
          <p:nvPr>
            <p:ph type="dt" sz="half" idx="10"/>
          </p:nvPr>
        </p:nvSpPr>
        <p:spPr/>
        <p:txBody>
          <a:bodyPr/>
          <a:lstStyle/>
          <a:p>
            <a:fld id="{D86352B8-50E5-41C9-AF84-CF973CF97DF8}" type="datetimeFigureOut">
              <a:rPr lang="en-US" smtClean="0"/>
              <a:t>4/29/2021</a:t>
            </a:fld>
            <a:endParaRPr lang="en-US"/>
          </a:p>
        </p:txBody>
      </p:sp>
      <p:sp>
        <p:nvSpPr>
          <p:cNvPr id="3" name="Footer Placeholder 2">
            <a:extLst>
              <a:ext uri="{FF2B5EF4-FFF2-40B4-BE49-F238E27FC236}">
                <a16:creationId xmlns:a16="http://schemas.microsoft.com/office/drawing/2014/main" id="{0395FACF-0A02-462F-B18A-9678B4AFE5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545923-5FAC-4A8E-8304-F116977741C9}"/>
              </a:ext>
            </a:extLst>
          </p:cNvPr>
          <p:cNvSpPr>
            <a:spLocks noGrp="1"/>
          </p:cNvSpPr>
          <p:nvPr>
            <p:ph type="sldNum" sz="quarter" idx="12"/>
          </p:nvPr>
        </p:nvSpPr>
        <p:spPr/>
        <p:txBody>
          <a:bodyPr/>
          <a:lstStyle/>
          <a:p>
            <a:fld id="{5FCD4C9A-FDB0-4BC1-931D-C25D659F9087}" type="slidenum">
              <a:rPr lang="en-US" smtClean="0"/>
              <a:t>‹#›</a:t>
            </a:fld>
            <a:endParaRPr lang="en-US"/>
          </a:p>
        </p:txBody>
      </p:sp>
    </p:spTree>
    <p:extLst>
      <p:ext uri="{BB962C8B-B14F-4D97-AF65-F5344CB8AC3E}">
        <p14:creationId xmlns:p14="http://schemas.microsoft.com/office/powerpoint/2010/main" val="206260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BDBF-EF46-41B1-9BCE-7B40002C84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4A510C-E47A-41FB-BD5D-7E075D81F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B60E3F-C7F0-48C3-B5E3-7A556309E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86594E-B18D-4C27-8A19-46E37C8AA768}"/>
              </a:ext>
            </a:extLst>
          </p:cNvPr>
          <p:cNvSpPr>
            <a:spLocks noGrp="1"/>
          </p:cNvSpPr>
          <p:nvPr>
            <p:ph type="dt" sz="half" idx="10"/>
          </p:nvPr>
        </p:nvSpPr>
        <p:spPr/>
        <p:txBody>
          <a:bodyPr/>
          <a:lstStyle/>
          <a:p>
            <a:fld id="{D86352B8-50E5-41C9-AF84-CF973CF97DF8}" type="datetimeFigureOut">
              <a:rPr lang="en-US" smtClean="0"/>
              <a:t>4/29/2021</a:t>
            </a:fld>
            <a:endParaRPr lang="en-US"/>
          </a:p>
        </p:txBody>
      </p:sp>
      <p:sp>
        <p:nvSpPr>
          <p:cNvPr id="6" name="Footer Placeholder 5">
            <a:extLst>
              <a:ext uri="{FF2B5EF4-FFF2-40B4-BE49-F238E27FC236}">
                <a16:creationId xmlns:a16="http://schemas.microsoft.com/office/drawing/2014/main" id="{7B212A23-87A0-4665-9181-63CE1576D9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50E43-6264-4072-BF42-7D243CBEC0DA}"/>
              </a:ext>
            </a:extLst>
          </p:cNvPr>
          <p:cNvSpPr>
            <a:spLocks noGrp="1"/>
          </p:cNvSpPr>
          <p:nvPr>
            <p:ph type="sldNum" sz="quarter" idx="12"/>
          </p:nvPr>
        </p:nvSpPr>
        <p:spPr/>
        <p:txBody>
          <a:bodyPr/>
          <a:lstStyle/>
          <a:p>
            <a:fld id="{5FCD4C9A-FDB0-4BC1-931D-C25D659F9087}" type="slidenum">
              <a:rPr lang="en-US" smtClean="0"/>
              <a:t>‹#›</a:t>
            </a:fld>
            <a:endParaRPr lang="en-US"/>
          </a:p>
        </p:txBody>
      </p:sp>
    </p:spTree>
    <p:extLst>
      <p:ext uri="{BB962C8B-B14F-4D97-AF65-F5344CB8AC3E}">
        <p14:creationId xmlns:p14="http://schemas.microsoft.com/office/powerpoint/2010/main" val="332048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6099-1BB6-4975-A144-FD7B52240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3E0994-ACD0-4EB1-BA92-A660D06CC8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593E3F-DD18-43B9-881A-FD582812F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1A34A-B47D-4AA3-B6BC-D74E04E23B72}"/>
              </a:ext>
            </a:extLst>
          </p:cNvPr>
          <p:cNvSpPr>
            <a:spLocks noGrp="1"/>
          </p:cNvSpPr>
          <p:nvPr>
            <p:ph type="dt" sz="half" idx="10"/>
          </p:nvPr>
        </p:nvSpPr>
        <p:spPr/>
        <p:txBody>
          <a:bodyPr/>
          <a:lstStyle/>
          <a:p>
            <a:fld id="{D86352B8-50E5-41C9-AF84-CF973CF97DF8}" type="datetimeFigureOut">
              <a:rPr lang="en-US" smtClean="0"/>
              <a:t>4/29/2021</a:t>
            </a:fld>
            <a:endParaRPr lang="en-US"/>
          </a:p>
        </p:txBody>
      </p:sp>
      <p:sp>
        <p:nvSpPr>
          <p:cNvPr id="6" name="Footer Placeholder 5">
            <a:extLst>
              <a:ext uri="{FF2B5EF4-FFF2-40B4-BE49-F238E27FC236}">
                <a16:creationId xmlns:a16="http://schemas.microsoft.com/office/drawing/2014/main" id="{2BBECDBA-CC17-4DF6-B955-A8D9F5CBEE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6A03E-B591-443F-B97F-71253A38EBA0}"/>
              </a:ext>
            </a:extLst>
          </p:cNvPr>
          <p:cNvSpPr>
            <a:spLocks noGrp="1"/>
          </p:cNvSpPr>
          <p:nvPr>
            <p:ph type="sldNum" sz="quarter" idx="12"/>
          </p:nvPr>
        </p:nvSpPr>
        <p:spPr/>
        <p:txBody>
          <a:bodyPr/>
          <a:lstStyle/>
          <a:p>
            <a:fld id="{5FCD4C9A-FDB0-4BC1-931D-C25D659F9087}" type="slidenum">
              <a:rPr lang="en-US" smtClean="0"/>
              <a:t>‹#›</a:t>
            </a:fld>
            <a:endParaRPr lang="en-US"/>
          </a:p>
        </p:txBody>
      </p:sp>
    </p:spTree>
    <p:extLst>
      <p:ext uri="{BB962C8B-B14F-4D97-AF65-F5344CB8AC3E}">
        <p14:creationId xmlns:p14="http://schemas.microsoft.com/office/powerpoint/2010/main" val="199079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8ECDD-BC06-4F0F-B944-B93E75F3A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83C067-2429-4C79-B352-0D6BFF7A9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74105-D85D-4816-93BE-22527EF4E5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352B8-50E5-41C9-AF84-CF973CF97DF8}" type="datetimeFigureOut">
              <a:rPr lang="en-US" smtClean="0"/>
              <a:t>4/29/2021</a:t>
            </a:fld>
            <a:endParaRPr lang="en-US"/>
          </a:p>
        </p:txBody>
      </p:sp>
      <p:sp>
        <p:nvSpPr>
          <p:cNvPr id="5" name="Footer Placeholder 4">
            <a:extLst>
              <a:ext uri="{FF2B5EF4-FFF2-40B4-BE49-F238E27FC236}">
                <a16:creationId xmlns:a16="http://schemas.microsoft.com/office/drawing/2014/main" id="{6D38CCC0-0C12-4055-80F2-849E2937B2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6241A6-9A88-4B70-A757-91F30430F0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D4C9A-FDB0-4BC1-931D-C25D659F9087}" type="slidenum">
              <a:rPr lang="en-US" smtClean="0"/>
              <a:t>‹#›</a:t>
            </a:fld>
            <a:endParaRPr lang="en-US"/>
          </a:p>
        </p:txBody>
      </p:sp>
    </p:spTree>
    <p:extLst>
      <p:ext uri="{BB962C8B-B14F-4D97-AF65-F5344CB8AC3E}">
        <p14:creationId xmlns:p14="http://schemas.microsoft.com/office/powerpoint/2010/main" val="158109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3.png"/><Relationship Id="rId7" Type="http://schemas.openxmlformats.org/officeDocument/2006/relationships/image" Target="../media/image15.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17.emf"/><Relationship Id="rId5" Type="http://schemas.openxmlformats.org/officeDocument/2006/relationships/image" Target="../media/image1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6.wmf"/></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1B9B-616E-4BEC-825F-B5B01F8A3BB2}"/>
              </a:ext>
            </a:extLst>
          </p:cNvPr>
          <p:cNvSpPr>
            <a:spLocks noGrp="1"/>
          </p:cNvSpPr>
          <p:nvPr>
            <p:ph type="ctrTitle"/>
          </p:nvPr>
        </p:nvSpPr>
        <p:spPr>
          <a:xfrm>
            <a:off x="1524000" y="581343"/>
            <a:ext cx="9144000" cy="2387600"/>
          </a:xfrm>
        </p:spPr>
        <p:txBody>
          <a:bodyPr>
            <a:normAutofit fontScale="90000"/>
          </a:bodyPr>
          <a:lstStyle/>
          <a:p>
            <a:r>
              <a:rPr lang="en-US" dirty="0">
                <a:latin typeface="Book Antiqua (Headings)"/>
              </a:rPr>
              <a:t>Design and implementation of a MLP (</a:t>
            </a:r>
            <a:r>
              <a:rPr lang="en-US" sz="4800" dirty="0">
                <a:latin typeface="Book Antiqua (Headings)"/>
              </a:rPr>
              <a:t>MNIST</a:t>
            </a:r>
            <a:r>
              <a:rPr lang="en-US" dirty="0">
                <a:latin typeface="Book Antiqua (Headings)"/>
              </a:rPr>
              <a:t>) </a:t>
            </a:r>
          </a:p>
        </p:txBody>
      </p:sp>
      <p:sp>
        <p:nvSpPr>
          <p:cNvPr id="3" name="Subtitle 2">
            <a:extLst>
              <a:ext uri="{FF2B5EF4-FFF2-40B4-BE49-F238E27FC236}">
                <a16:creationId xmlns:a16="http://schemas.microsoft.com/office/drawing/2014/main" id="{B25D6BD9-89D0-4006-A4A1-768E83492359}"/>
              </a:ext>
            </a:extLst>
          </p:cNvPr>
          <p:cNvSpPr>
            <a:spLocks noGrp="1"/>
          </p:cNvSpPr>
          <p:nvPr>
            <p:ph type="subTitle" idx="1"/>
          </p:nvPr>
        </p:nvSpPr>
        <p:spPr>
          <a:xfrm>
            <a:off x="1144772" y="3889058"/>
            <a:ext cx="9144000" cy="1655762"/>
          </a:xfrm>
        </p:spPr>
        <p:txBody>
          <a:bodyPr/>
          <a:lstStyle/>
          <a:p>
            <a:r>
              <a:rPr lang="en-US" dirty="0">
                <a:latin typeface="Century Gothic" panose="020B0502020202020204" pitchFamily="34" charset="0"/>
              </a:rPr>
              <a:t>Franck225-coder</a:t>
            </a:r>
          </a:p>
        </p:txBody>
      </p:sp>
    </p:spTree>
    <p:extLst>
      <p:ext uri="{BB962C8B-B14F-4D97-AF65-F5344CB8AC3E}">
        <p14:creationId xmlns:p14="http://schemas.microsoft.com/office/powerpoint/2010/main" val="4400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7FB637-20F1-4BF4-AAA8-B6C2FFF240DE}"/>
              </a:ext>
            </a:extLst>
          </p:cNvPr>
          <p:cNvSpPr txBox="1">
            <a:spLocks/>
          </p:cNvSpPr>
          <p:nvPr/>
        </p:nvSpPr>
        <p:spPr>
          <a:xfrm>
            <a:off x="1839060" y="205423"/>
            <a:ext cx="8041440" cy="8588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prstClr val="black">
                    <a:lumMod val="85000"/>
                    <a:lumOff val="15000"/>
                  </a:prstClr>
                </a:solidFill>
                <a:latin typeface="Book Antiqua"/>
              </a:rPr>
              <a:t>Gradient Descent</a:t>
            </a:r>
          </a:p>
        </p:txBody>
      </p:sp>
      <p:pic>
        <p:nvPicPr>
          <p:cNvPr id="7" name="Picture 6">
            <a:extLst>
              <a:ext uri="{FF2B5EF4-FFF2-40B4-BE49-F238E27FC236}">
                <a16:creationId xmlns:a16="http://schemas.microsoft.com/office/drawing/2014/main" id="{2D7761CC-45D6-46C9-8BFC-02B4D857113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923" y="1588919"/>
            <a:ext cx="3962815" cy="3680161"/>
          </a:xfrm>
          <a:prstGeom prst="rect">
            <a:avLst/>
          </a:prstGeom>
          <a:noFill/>
          <a:ln>
            <a:noFill/>
          </a:ln>
        </p:spPr>
      </p:pic>
      <p:sp>
        <p:nvSpPr>
          <p:cNvPr id="22" name="Rectangle 13">
            <a:extLst>
              <a:ext uri="{FF2B5EF4-FFF2-40B4-BE49-F238E27FC236}">
                <a16:creationId xmlns:a16="http://schemas.microsoft.com/office/drawing/2014/main" id="{C7A7EE4F-3C98-4A0B-8754-F7A6F3F12C3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3" name="Object 22">
            <a:extLst>
              <a:ext uri="{FF2B5EF4-FFF2-40B4-BE49-F238E27FC236}">
                <a16:creationId xmlns:a16="http://schemas.microsoft.com/office/drawing/2014/main" id="{27C9648F-79E9-4CEB-9363-E3B378063BDE}"/>
              </a:ext>
            </a:extLst>
          </p:cNvPr>
          <p:cNvGraphicFramePr>
            <a:graphicFrameLocks noChangeAspect="1"/>
          </p:cNvGraphicFramePr>
          <p:nvPr>
            <p:extLst>
              <p:ext uri="{D42A27DB-BD31-4B8C-83A1-F6EECF244321}">
                <p14:modId xmlns:p14="http://schemas.microsoft.com/office/powerpoint/2010/main" val="770012049"/>
              </p:ext>
            </p:extLst>
          </p:nvPr>
        </p:nvGraphicFramePr>
        <p:xfrm>
          <a:off x="6891667" y="2230230"/>
          <a:ext cx="2224914" cy="646331"/>
        </p:xfrm>
        <a:graphic>
          <a:graphicData uri="http://schemas.openxmlformats.org/presentationml/2006/ole">
            <mc:AlternateContent xmlns:mc="http://schemas.openxmlformats.org/markup-compatibility/2006">
              <mc:Choice xmlns:v="urn:schemas-microsoft-com:vml" Requires="v">
                <p:oleObj name="Equation" r:id="rId4" imgW="1473200" imgH="431800" progId="Equation.DSMT4">
                  <p:embed/>
                </p:oleObj>
              </mc:Choice>
              <mc:Fallback>
                <p:oleObj name="Equation" r:id="rId4" imgW="1473200" imgH="43180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1667" y="2230230"/>
                        <a:ext cx="2224914" cy="646331"/>
                      </a:xfrm>
                      <a:prstGeom prst="rect">
                        <a:avLst/>
                      </a:prstGeom>
                      <a:noFill/>
                    </p:spPr>
                  </p:pic>
                </p:oleObj>
              </mc:Fallback>
            </mc:AlternateContent>
          </a:graphicData>
        </a:graphic>
      </p:graphicFrame>
      <p:sp>
        <p:nvSpPr>
          <p:cNvPr id="25" name="TextBox 24">
            <a:extLst>
              <a:ext uri="{FF2B5EF4-FFF2-40B4-BE49-F238E27FC236}">
                <a16:creationId xmlns:a16="http://schemas.microsoft.com/office/drawing/2014/main" id="{7258132E-6523-414A-A54E-046AF273076B}"/>
              </a:ext>
            </a:extLst>
          </p:cNvPr>
          <p:cNvSpPr txBox="1"/>
          <p:nvPr/>
        </p:nvSpPr>
        <p:spPr>
          <a:xfrm>
            <a:off x="4799228" y="1493520"/>
            <a:ext cx="6409792" cy="646331"/>
          </a:xfrm>
          <a:prstGeom prst="rect">
            <a:avLst/>
          </a:prstGeom>
          <a:noFill/>
        </p:spPr>
        <p:txBody>
          <a:bodyPr wrap="square">
            <a:spAutoFit/>
          </a:bodyPr>
          <a:lstStyle/>
          <a:p>
            <a:r>
              <a:rPr lang="en-US" dirty="0">
                <a:latin typeface="Century Gothic" panose="020B0502020202020204" pitchFamily="34" charset="0"/>
              </a:rPr>
              <a:t>Mathematically, this is just calculating the gradient of the loss with respect to the weights using the </a:t>
            </a:r>
            <a:r>
              <a:rPr lang="en-US" b="1" dirty="0">
                <a:solidFill>
                  <a:schemeClr val="accent2"/>
                </a:solidFill>
                <a:latin typeface="Century Gothic" panose="020B0502020202020204" pitchFamily="34" charset="0"/>
              </a:rPr>
              <a:t>chain rule</a:t>
            </a:r>
            <a:r>
              <a:rPr lang="en-US" dirty="0">
                <a:latin typeface="Century Gothic" panose="020B0502020202020204" pitchFamily="34" charset="0"/>
              </a:rPr>
              <a:t>.</a:t>
            </a:r>
          </a:p>
        </p:txBody>
      </p:sp>
      <p:sp>
        <p:nvSpPr>
          <p:cNvPr id="27" name="TextBox 26">
            <a:extLst>
              <a:ext uri="{FF2B5EF4-FFF2-40B4-BE49-F238E27FC236}">
                <a16:creationId xmlns:a16="http://schemas.microsoft.com/office/drawing/2014/main" id="{A7755A57-8E7C-40B1-A63A-3BF5534001B6}"/>
              </a:ext>
            </a:extLst>
          </p:cNvPr>
          <p:cNvSpPr txBox="1"/>
          <p:nvPr/>
        </p:nvSpPr>
        <p:spPr>
          <a:xfrm>
            <a:off x="4799228" y="3049270"/>
            <a:ext cx="6096000" cy="646331"/>
          </a:xfrm>
          <a:prstGeom prst="rect">
            <a:avLst/>
          </a:prstGeom>
          <a:noFill/>
        </p:spPr>
        <p:txBody>
          <a:bodyPr wrap="square">
            <a:spAutoFit/>
          </a:bodyPr>
          <a:lstStyle/>
          <a:p>
            <a:r>
              <a:rPr lang="en-US" dirty="0">
                <a:latin typeface="Century Gothic" panose="020B0502020202020204" pitchFamily="34" charset="0"/>
              </a:rPr>
              <a:t>We update our weights using this gradient with some learning rate </a:t>
            </a:r>
          </a:p>
        </p:txBody>
      </p:sp>
      <p:sp>
        <p:nvSpPr>
          <p:cNvPr id="28" name="Rectangle 15">
            <a:extLst>
              <a:ext uri="{FF2B5EF4-FFF2-40B4-BE49-F238E27FC236}">
                <a16:creationId xmlns:a16="http://schemas.microsoft.com/office/drawing/2014/main" id="{E069D3DB-0D7B-46CA-9BED-051D832F52BF}"/>
              </a:ext>
            </a:extLst>
          </p:cNvPr>
          <p:cNvSpPr>
            <a:spLocks noChangeArrowheads="1"/>
          </p:cNvSpPr>
          <p:nvPr/>
        </p:nvSpPr>
        <p:spPr bwMode="auto">
          <a:xfrm>
            <a:off x="7520940" y="39700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9" name="Object 28">
            <a:extLst>
              <a:ext uri="{FF2B5EF4-FFF2-40B4-BE49-F238E27FC236}">
                <a16:creationId xmlns:a16="http://schemas.microsoft.com/office/drawing/2014/main" id="{500C1ED1-A468-4810-980C-16654CC4D331}"/>
              </a:ext>
            </a:extLst>
          </p:cNvPr>
          <p:cNvGraphicFramePr>
            <a:graphicFrameLocks noChangeAspect="1"/>
          </p:cNvGraphicFramePr>
          <p:nvPr>
            <p:extLst>
              <p:ext uri="{D42A27DB-BD31-4B8C-83A1-F6EECF244321}">
                <p14:modId xmlns:p14="http://schemas.microsoft.com/office/powerpoint/2010/main" val="1510859260"/>
              </p:ext>
            </p:extLst>
          </p:nvPr>
        </p:nvGraphicFramePr>
        <p:xfrm>
          <a:off x="7348979" y="3765558"/>
          <a:ext cx="1767601" cy="722622"/>
        </p:xfrm>
        <a:graphic>
          <a:graphicData uri="http://schemas.openxmlformats.org/presentationml/2006/ole">
            <mc:AlternateContent xmlns:mc="http://schemas.openxmlformats.org/markup-compatibility/2006">
              <mc:Choice xmlns:v="urn:schemas-microsoft-com:vml" Requires="v">
                <p:oleObj name="Equation" r:id="rId6" imgW="1040948" imgH="431613" progId="Equation.DSMT4">
                  <p:embed/>
                </p:oleObj>
              </mc:Choice>
              <mc:Fallback>
                <p:oleObj name="Equation" r:id="rId6" imgW="1040948" imgH="431613"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48979" y="3765558"/>
                        <a:ext cx="1767601" cy="722622"/>
                      </a:xfrm>
                      <a:prstGeom prst="rect">
                        <a:avLst/>
                      </a:prstGeom>
                      <a:noFill/>
                    </p:spPr>
                  </p:pic>
                </p:oleObj>
              </mc:Fallback>
            </mc:AlternateContent>
          </a:graphicData>
        </a:graphic>
      </p:graphicFrame>
      <p:graphicFrame>
        <p:nvGraphicFramePr>
          <p:cNvPr id="30" name="Object 29">
            <a:extLst>
              <a:ext uri="{FF2B5EF4-FFF2-40B4-BE49-F238E27FC236}">
                <a16:creationId xmlns:a16="http://schemas.microsoft.com/office/drawing/2014/main" id="{0FC60DFE-64A1-4CC8-97EA-CBA739CCE789}"/>
              </a:ext>
            </a:extLst>
          </p:cNvPr>
          <p:cNvGraphicFramePr>
            <a:graphicFrameLocks noChangeAspect="1"/>
          </p:cNvGraphicFramePr>
          <p:nvPr>
            <p:extLst>
              <p:ext uri="{D42A27DB-BD31-4B8C-83A1-F6EECF244321}">
                <p14:modId xmlns:p14="http://schemas.microsoft.com/office/powerpoint/2010/main" val="3508662730"/>
              </p:ext>
            </p:extLst>
          </p:nvPr>
        </p:nvGraphicFramePr>
        <p:xfrm>
          <a:off x="6365239" y="3400325"/>
          <a:ext cx="211859" cy="233045"/>
        </p:xfrm>
        <a:graphic>
          <a:graphicData uri="http://schemas.openxmlformats.org/presentationml/2006/ole">
            <mc:AlternateContent xmlns:mc="http://schemas.openxmlformats.org/markup-compatibility/2006">
              <mc:Choice xmlns:v="urn:schemas-microsoft-com:vml" Requires="v">
                <p:oleObj name="Equation" r:id="rId8" imgW="126720" imgH="139680" progId="Equation.DSMT4">
                  <p:embed/>
                </p:oleObj>
              </mc:Choice>
              <mc:Fallback>
                <p:oleObj name="Equation" r:id="rId8" imgW="126720" imgH="139680" progId="Equation.DSMT4">
                  <p:embed/>
                  <p:pic>
                    <p:nvPicPr>
                      <p:cNvPr id="0" name=""/>
                      <p:cNvPicPr/>
                      <p:nvPr/>
                    </p:nvPicPr>
                    <p:blipFill>
                      <a:blip r:embed="rId9"/>
                      <a:stretch>
                        <a:fillRect/>
                      </a:stretch>
                    </p:blipFill>
                    <p:spPr>
                      <a:xfrm>
                        <a:off x="6365239" y="3400325"/>
                        <a:ext cx="211859" cy="233045"/>
                      </a:xfrm>
                      <a:prstGeom prst="rect">
                        <a:avLst/>
                      </a:prstGeom>
                    </p:spPr>
                  </p:pic>
                </p:oleObj>
              </mc:Fallback>
            </mc:AlternateContent>
          </a:graphicData>
        </a:graphic>
      </p:graphicFrame>
      <p:sp>
        <p:nvSpPr>
          <p:cNvPr id="32" name="TextBox 31">
            <a:extLst>
              <a:ext uri="{FF2B5EF4-FFF2-40B4-BE49-F238E27FC236}">
                <a16:creationId xmlns:a16="http://schemas.microsoft.com/office/drawing/2014/main" id="{4006BA9B-DD5F-4796-9061-3775E21B5931}"/>
              </a:ext>
            </a:extLst>
          </p:cNvPr>
          <p:cNvSpPr txBox="1"/>
          <p:nvPr/>
        </p:nvSpPr>
        <p:spPr>
          <a:xfrm>
            <a:off x="4799228" y="4605020"/>
            <a:ext cx="6096000" cy="923330"/>
          </a:xfrm>
          <a:prstGeom prst="rect">
            <a:avLst/>
          </a:prstGeom>
          <a:noFill/>
        </p:spPr>
        <p:txBody>
          <a:bodyPr wrap="square">
            <a:spAutoFit/>
          </a:bodyPr>
          <a:lstStyle/>
          <a:p>
            <a:r>
              <a:rPr lang="en-US" dirty="0">
                <a:latin typeface="Century Gothic" panose="020B0502020202020204" pitchFamily="34" charset="0"/>
              </a:rPr>
              <a:t>The learning rate    is set such that the weight update steps are small enough that the iterative method settles at a minimum</a:t>
            </a:r>
          </a:p>
        </p:txBody>
      </p:sp>
      <p:graphicFrame>
        <p:nvGraphicFramePr>
          <p:cNvPr id="33" name="Object 32">
            <a:extLst>
              <a:ext uri="{FF2B5EF4-FFF2-40B4-BE49-F238E27FC236}">
                <a16:creationId xmlns:a16="http://schemas.microsoft.com/office/drawing/2014/main" id="{2AE47AED-24C3-4C34-883D-71D852065B19}"/>
              </a:ext>
            </a:extLst>
          </p:cNvPr>
          <p:cNvGraphicFramePr>
            <a:graphicFrameLocks noChangeAspect="1"/>
          </p:cNvGraphicFramePr>
          <p:nvPr>
            <p:extLst>
              <p:ext uri="{D42A27DB-BD31-4B8C-83A1-F6EECF244321}">
                <p14:modId xmlns:p14="http://schemas.microsoft.com/office/powerpoint/2010/main" val="2845697554"/>
              </p:ext>
            </p:extLst>
          </p:nvPr>
        </p:nvGraphicFramePr>
        <p:xfrm>
          <a:off x="6785304" y="4695028"/>
          <a:ext cx="212725" cy="233363"/>
        </p:xfrm>
        <a:graphic>
          <a:graphicData uri="http://schemas.openxmlformats.org/presentationml/2006/ole">
            <mc:AlternateContent xmlns:mc="http://schemas.openxmlformats.org/markup-compatibility/2006">
              <mc:Choice xmlns:v="urn:schemas-microsoft-com:vml" Requires="v">
                <p:oleObj name="Equation" r:id="rId10" imgW="211942" imgH="233254" progId="Equation.DSMT4">
                  <p:embed/>
                </p:oleObj>
              </mc:Choice>
              <mc:Fallback>
                <p:oleObj name="Equation" r:id="rId10" imgW="211942" imgH="233254" progId="Equation.DSMT4">
                  <p:embed/>
                  <p:pic>
                    <p:nvPicPr>
                      <p:cNvPr id="0" name=""/>
                      <p:cNvPicPr/>
                      <p:nvPr/>
                    </p:nvPicPr>
                    <p:blipFill>
                      <a:blip r:embed="rId11"/>
                      <a:stretch>
                        <a:fillRect/>
                      </a:stretch>
                    </p:blipFill>
                    <p:spPr>
                      <a:xfrm>
                        <a:off x="6785304" y="4695028"/>
                        <a:ext cx="212725" cy="233363"/>
                      </a:xfrm>
                      <a:prstGeom prst="rect">
                        <a:avLst/>
                      </a:prstGeom>
                    </p:spPr>
                  </p:pic>
                </p:oleObj>
              </mc:Fallback>
            </mc:AlternateContent>
          </a:graphicData>
        </a:graphic>
      </p:graphicFrame>
    </p:spTree>
    <p:extLst>
      <p:ext uri="{BB962C8B-B14F-4D97-AF65-F5344CB8AC3E}">
        <p14:creationId xmlns:p14="http://schemas.microsoft.com/office/powerpoint/2010/main" val="2655396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DFF455-7844-4893-8609-D00C5ED3739B}"/>
              </a:ext>
            </a:extLst>
          </p:cNvPr>
          <p:cNvSpPr txBox="1">
            <a:spLocks/>
          </p:cNvSpPr>
          <p:nvPr/>
        </p:nvSpPr>
        <p:spPr>
          <a:xfrm>
            <a:off x="1966194" y="251618"/>
            <a:ext cx="8041440" cy="8588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Avoid Overfitting</a:t>
            </a:r>
          </a:p>
        </p:txBody>
      </p:sp>
      <p:pic>
        <p:nvPicPr>
          <p:cNvPr id="5" name="Εικόνα 12">
            <a:extLst>
              <a:ext uri="{FF2B5EF4-FFF2-40B4-BE49-F238E27FC236}">
                <a16:creationId xmlns:a16="http://schemas.microsoft.com/office/drawing/2014/main" id="{A4A27728-DD2F-4F97-83DF-078B6A02D594}"/>
              </a:ext>
            </a:extLst>
          </p:cNvPr>
          <p:cNvPicPr>
            <a:picLocks noChangeAspect="1"/>
          </p:cNvPicPr>
          <p:nvPr/>
        </p:nvPicPr>
        <p:blipFill>
          <a:blip r:embed="rId2"/>
          <a:stretch>
            <a:fillRect/>
          </a:stretch>
        </p:blipFill>
        <p:spPr>
          <a:xfrm>
            <a:off x="2675822" y="1205455"/>
            <a:ext cx="6368256" cy="2572399"/>
          </a:xfrm>
          <a:prstGeom prst="rect">
            <a:avLst/>
          </a:prstGeom>
        </p:spPr>
      </p:pic>
      <p:pic>
        <p:nvPicPr>
          <p:cNvPr id="6" name="Εικόνα 19">
            <a:extLst>
              <a:ext uri="{FF2B5EF4-FFF2-40B4-BE49-F238E27FC236}">
                <a16:creationId xmlns:a16="http://schemas.microsoft.com/office/drawing/2014/main" id="{6F2B2B62-2045-4B38-A91A-B70C728E039F}"/>
              </a:ext>
            </a:extLst>
          </p:cNvPr>
          <p:cNvPicPr>
            <a:picLocks noChangeAspect="1"/>
          </p:cNvPicPr>
          <p:nvPr/>
        </p:nvPicPr>
        <p:blipFill>
          <a:blip r:embed="rId3"/>
          <a:stretch>
            <a:fillRect/>
          </a:stretch>
        </p:blipFill>
        <p:spPr>
          <a:xfrm>
            <a:off x="1230597" y="3872855"/>
            <a:ext cx="3577055" cy="2627649"/>
          </a:xfrm>
          <a:prstGeom prst="rect">
            <a:avLst/>
          </a:prstGeom>
        </p:spPr>
      </p:pic>
      <p:sp>
        <p:nvSpPr>
          <p:cNvPr id="7" name="TextBox 6">
            <a:extLst>
              <a:ext uri="{FF2B5EF4-FFF2-40B4-BE49-F238E27FC236}">
                <a16:creationId xmlns:a16="http://schemas.microsoft.com/office/drawing/2014/main" id="{4F948A7E-C4D4-4451-B981-54E718488A08}"/>
              </a:ext>
            </a:extLst>
          </p:cNvPr>
          <p:cNvSpPr txBox="1"/>
          <p:nvPr/>
        </p:nvSpPr>
        <p:spPr>
          <a:xfrm>
            <a:off x="5367228" y="4665130"/>
            <a:ext cx="3676850" cy="1200329"/>
          </a:xfrm>
          <a:prstGeom prst="rect">
            <a:avLst/>
          </a:prstGeom>
          <a:noFill/>
        </p:spPr>
        <p:txBody>
          <a:bodyPr wrap="square" rtlCol="0">
            <a:spAutoFit/>
          </a:bodyPr>
          <a:lstStyle/>
          <a:p>
            <a:pPr algn="just"/>
            <a:r>
              <a:rPr lang="en-US" dirty="0"/>
              <a:t>Learned hypothesis (model) may </a:t>
            </a:r>
            <a:r>
              <a:rPr lang="en-US" b="1" dirty="0">
                <a:solidFill>
                  <a:schemeClr val="accent2"/>
                </a:solidFill>
              </a:rPr>
              <a:t>fit</a:t>
            </a:r>
            <a:r>
              <a:rPr lang="en-US" dirty="0"/>
              <a:t> the training data very well, even outliers (</a:t>
            </a:r>
            <a:r>
              <a:rPr lang="en-US" b="1" dirty="0">
                <a:solidFill>
                  <a:schemeClr val="accent2"/>
                </a:solidFill>
              </a:rPr>
              <a:t>noise</a:t>
            </a:r>
            <a:r>
              <a:rPr lang="en-US" dirty="0"/>
              <a:t>) but fail to </a:t>
            </a:r>
            <a:r>
              <a:rPr lang="en-US" b="1" dirty="0">
                <a:solidFill>
                  <a:schemeClr val="accent2"/>
                </a:solidFill>
              </a:rPr>
              <a:t>generalize</a:t>
            </a:r>
            <a:r>
              <a:rPr lang="en-US" dirty="0"/>
              <a:t> to new examples (test data)</a:t>
            </a:r>
            <a:endParaRPr lang="el-GR" dirty="0"/>
          </a:p>
        </p:txBody>
      </p:sp>
    </p:spTree>
    <p:extLst>
      <p:ext uri="{BB962C8B-B14F-4D97-AF65-F5344CB8AC3E}">
        <p14:creationId xmlns:p14="http://schemas.microsoft.com/office/powerpoint/2010/main" val="4070807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FF9DC8-85ED-4318-A415-872E782A3ED0}"/>
              </a:ext>
            </a:extLst>
          </p:cNvPr>
          <p:cNvSpPr txBox="1">
            <a:spLocks/>
          </p:cNvSpPr>
          <p:nvPr/>
        </p:nvSpPr>
        <p:spPr>
          <a:xfrm>
            <a:off x="1879566" y="160925"/>
            <a:ext cx="8041440" cy="8588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prstClr val="black">
                    <a:lumMod val="85000"/>
                    <a:lumOff val="15000"/>
                  </a:prstClr>
                </a:solidFill>
                <a:latin typeface="Book Antiqua"/>
              </a:rPr>
              <a:t>Regularization</a:t>
            </a:r>
          </a:p>
        </p:txBody>
      </p:sp>
      <p:pic>
        <p:nvPicPr>
          <p:cNvPr id="5" name="Picture 4">
            <a:extLst>
              <a:ext uri="{FF2B5EF4-FFF2-40B4-BE49-F238E27FC236}">
                <a16:creationId xmlns:a16="http://schemas.microsoft.com/office/drawing/2014/main" id="{1581F57D-E6B4-4CAB-B015-96E058704C60}"/>
              </a:ext>
            </a:extLst>
          </p:cNvPr>
          <p:cNvPicPr>
            <a:picLocks noChangeAspect="1"/>
          </p:cNvPicPr>
          <p:nvPr/>
        </p:nvPicPr>
        <p:blipFill>
          <a:blip r:embed="rId3"/>
          <a:stretch>
            <a:fillRect/>
          </a:stretch>
        </p:blipFill>
        <p:spPr>
          <a:xfrm>
            <a:off x="6563228" y="1360462"/>
            <a:ext cx="4598693" cy="2460767"/>
          </a:xfrm>
          <a:prstGeom prst="rect">
            <a:avLst/>
          </a:prstGeom>
        </p:spPr>
      </p:pic>
      <p:sp>
        <p:nvSpPr>
          <p:cNvPr id="6" name="Ορθογώνιο 8">
            <a:extLst>
              <a:ext uri="{FF2B5EF4-FFF2-40B4-BE49-F238E27FC236}">
                <a16:creationId xmlns:a16="http://schemas.microsoft.com/office/drawing/2014/main" id="{A1C912B4-EE0D-40B0-B7DC-47A3510FFB4C}"/>
              </a:ext>
            </a:extLst>
          </p:cNvPr>
          <p:cNvSpPr/>
          <p:nvPr/>
        </p:nvSpPr>
        <p:spPr>
          <a:xfrm>
            <a:off x="702643" y="1674674"/>
            <a:ext cx="5284269" cy="1754326"/>
          </a:xfrm>
          <a:prstGeom prst="rect">
            <a:avLst/>
          </a:prstGeom>
        </p:spPr>
        <p:txBody>
          <a:bodyPr wrap="square">
            <a:spAutoFit/>
          </a:bodyPr>
          <a:lstStyle/>
          <a:p>
            <a:r>
              <a:rPr lang="en-US" b="1" dirty="0">
                <a:solidFill>
                  <a:schemeClr val="accent2"/>
                </a:solidFill>
              </a:rPr>
              <a:t>Dropout</a:t>
            </a:r>
          </a:p>
          <a:p>
            <a:pPr marL="285750" indent="-285750">
              <a:buFont typeface="Arial" charset="0"/>
              <a:buChar char="•"/>
            </a:pPr>
            <a:r>
              <a:rPr lang="en-US" dirty="0"/>
              <a:t>Randomly drop units (along with their connections) during training</a:t>
            </a:r>
          </a:p>
          <a:p>
            <a:pPr marL="285750" indent="-285750">
              <a:buFont typeface="Arial" charset="0"/>
              <a:buChar char="•"/>
            </a:pPr>
            <a:r>
              <a:rPr lang="en-US" dirty="0"/>
              <a:t>Each unit retained with a fixed probability p, independent of other units </a:t>
            </a:r>
          </a:p>
          <a:p>
            <a:pPr marL="285750" indent="-285750">
              <a:buClr>
                <a:schemeClr val="tx1"/>
              </a:buClr>
              <a:buFont typeface="Arial" charset="0"/>
              <a:buChar char="•"/>
            </a:pPr>
            <a:r>
              <a:rPr lang="en-US" dirty="0">
                <a:solidFill>
                  <a:schemeClr val="accent2"/>
                </a:solidFill>
              </a:rPr>
              <a:t>Hyper-parameter</a:t>
            </a:r>
            <a:r>
              <a:rPr lang="en-US" dirty="0"/>
              <a:t> p to be chosen (tuned)</a:t>
            </a:r>
          </a:p>
        </p:txBody>
      </p:sp>
      <p:sp>
        <p:nvSpPr>
          <p:cNvPr id="7" name="TextBox 6">
            <a:extLst>
              <a:ext uri="{FF2B5EF4-FFF2-40B4-BE49-F238E27FC236}">
                <a16:creationId xmlns:a16="http://schemas.microsoft.com/office/drawing/2014/main" id="{2F4EEAA0-CE92-4864-827F-4D4E11080344}"/>
              </a:ext>
            </a:extLst>
          </p:cNvPr>
          <p:cNvSpPr txBox="1"/>
          <p:nvPr/>
        </p:nvSpPr>
        <p:spPr>
          <a:xfrm>
            <a:off x="779645" y="4110399"/>
            <a:ext cx="7815715" cy="1477328"/>
          </a:xfrm>
          <a:prstGeom prst="rect">
            <a:avLst/>
          </a:prstGeom>
          <a:noFill/>
        </p:spPr>
        <p:txBody>
          <a:bodyPr wrap="square" rtlCol="0">
            <a:spAutoFit/>
          </a:bodyPr>
          <a:lstStyle/>
          <a:p>
            <a:r>
              <a:rPr lang="en-US" b="1" dirty="0">
                <a:solidFill>
                  <a:schemeClr val="accent2"/>
                </a:solidFill>
              </a:rPr>
              <a:t>Early-stopping</a:t>
            </a:r>
          </a:p>
          <a:p>
            <a:pPr marL="285750" indent="-285750">
              <a:buFont typeface="Arial" charset="0"/>
              <a:buChar char="•"/>
            </a:pPr>
            <a:r>
              <a:rPr lang="en-US" dirty="0"/>
              <a:t>Use validation error to decide when to stop training</a:t>
            </a:r>
          </a:p>
          <a:p>
            <a:pPr marL="285750" indent="-285750">
              <a:buFont typeface="Arial" charset="0"/>
              <a:buChar char="•"/>
            </a:pPr>
            <a:r>
              <a:rPr lang="en-US" dirty="0"/>
              <a:t>Stop when monitored quantity has not improved after n subsequent epochs</a:t>
            </a:r>
          </a:p>
          <a:p>
            <a:pPr marL="285750" indent="-285750">
              <a:buFont typeface="Arial" charset="0"/>
              <a:buChar char="•"/>
            </a:pPr>
            <a:r>
              <a:rPr lang="en-US" dirty="0"/>
              <a:t>n is called patience </a:t>
            </a:r>
          </a:p>
          <a:p>
            <a:endParaRPr lang="el-GR" dirty="0"/>
          </a:p>
        </p:txBody>
      </p:sp>
    </p:spTree>
    <p:extLst>
      <p:ext uri="{BB962C8B-B14F-4D97-AF65-F5344CB8AC3E}">
        <p14:creationId xmlns:p14="http://schemas.microsoft.com/office/powerpoint/2010/main" val="255778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840487F-2007-4BE8-8CD0-13608FE42322}"/>
              </a:ext>
            </a:extLst>
          </p:cNvPr>
          <p:cNvGraphicFramePr>
            <a:graphicFrameLocks noGrp="1"/>
          </p:cNvGraphicFramePr>
          <p:nvPr>
            <p:extLst>
              <p:ext uri="{D42A27DB-BD31-4B8C-83A1-F6EECF244321}">
                <p14:modId xmlns:p14="http://schemas.microsoft.com/office/powerpoint/2010/main" val="1531168060"/>
              </p:ext>
            </p:extLst>
          </p:nvPr>
        </p:nvGraphicFramePr>
        <p:xfrm>
          <a:off x="1241658" y="3166712"/>
          <a:ext cx="4369870" cy="2560320"/>
        </p:xfrm>
        <a:graphic>
          <a:graphicData uri="http://schemas.openxmlformats.org/drawingml/2006/table">
            <a:tbl>
              <a:tblPr firstRow="1" firstCol="1" bandRow="1">
                <a:tableStyleId>{5C22544A-7EE6-4342-B048-85BDC9FD1C3A}</a:tableStyleId>
              </a:tblPr>
              <a:tblGrid>
                <a:gridCol w="2184935">
                  <a:extLst>
                    <a:ext uri="{9D8B030D-6E8A-4147-A177-3AD203B41FA5}">
                      <a16:colId xmlns:a16="http://schemas.microsoft.com/office/drawing/2014/main" val="752698265"/>
                    </a:ext>
                  </a:extLst>
                </a:gridCol>
                <a:gridCol w="2184935">
                  <a:extLst>
                    <a:ext uri="{9D8B030D-6E8A-4147-A177-3AD203B41FA5}">
                      <a16:colId xmlns:a16="http://schemas.microsoft.com/office/drawing/2014/main" val="3223706128"/>
                    </a:ext>
                  </a:extLst>
                </a:gridCol>
              </a:tblGrid>
              <a:tr h="284480">
                <a:tc gridSpan="2">
                  <a:txBody>
                    <a:bodyPr/>
                    <a:lstStyle/>
                    <a:p>
                      <a:pPr marL="0" marR="0" algn="ctr">
                        <a:lnSpc>
                          <a:spcPct val="115000"/>
                        </a:lnSpc>
                        <a:spcBef>
                          <a:spcPts val="0"/>
                        </a:spcBef>
                        <a:spcAft>
                          <a:spcPts val="0"/>
                        </a:spcAft>
                      </a:pPr>
                      <a:r>
                        <a:rPr lang="en-US" sz="1200" dirty="0">
                          <a:effectLst/>
                        </a:rPr>
                        <a:t>Training Parameters</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038595306"/>
                  </a:ext>
                </a:extLst>
              </a:tr>
              <a:tr h="284480">
                <a:tc>
                  <a:txBody>
                    <a:bodyPr/>
                    <a:lstStyle/>
                    <a:p>
                      <a:pPr marL="0" marR="0">
                        <a:lnSpc>
                          <a:spcPct val="115000"/>
                        </a:lnSpc>
                        <a:spcBef>
                          <a:spcPts val="0"/>
                        </a:spcBef>
                        <a:spcAft>
                          <a:spcPts val="0"/>
                        </a:spcAft>
                      </a:pPr>
                      <a:r>
                        <a:rPr lang="en-US" sz="1200" dirty="0" err="1">
                          <a:effectLst/>
                        </a:rPr>
                        <a:t>Batch_size</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64</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79115420"/>
                  </a:ext>
                </a:extLst>
              </a:tr>
              <a:tr h="284480">
                <a:tc>
                  <a:txBody>
                    <a:bodyPr/>
                    <a:lstStyle/>
                    <a:p>
                      <a:pPr marL="0" marR="0">
                        <a:lnSpc>
                          <a:spcPct val="115000"/>
                        </a:lnSpc>
                        <a:spcBef>
                          <a:spcPts val="0"/>
                        </a:spcBef>
                        <a:spcAft>
                          <a:spcPts val="0"/>
                        </a:spcAft>
                      </a:pPr>
                      <a:r>
                        <a:rPr lang="en-US" sz="1200">
                          <a:effectLst/>
                        </a:rPr>
                        <a:t>Learning rate</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Lr = 0.001</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0455917"/>
                  </a:ext>
                </a:extLst>
              </a:tr>
              <a:tr h="284480">
                <a:tc>
                  <a:txBody>
                    <a:bodyPr/>
                    <a:lstStyle/>
                    <a:p>
                      <a:pPr marL="0" marR="0">
                        <a:lnSpc>
                          <a:spcPct val="115000"/>
                        </a:lnSpc>
                        <a:spcBef>
                          <a:spcPts val="0"/>
                        </a:spcBef>
                        <a:spcAft>
                          <a:spcPts val="0"/>
                        </a:spcAft>
                      </a:pPr>
                      <a:r>
                        <a:rPr lang="en-US" sz="1200">
                          <a:effectLst/>
                        </a:rPr>
                        <a:t>Epoch</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10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8365974"/>
                  </a:ext>
                </a:extLst>
              </a:tr>
              <a:tr h="284480">
                <a:tc>
                  <a:txBody>
                    <a:bodyPr/>
                    <a:lstStyle/>
                    <a:p>
                      <a:pPr marL="0" marR="0">
                        <a:lnSpc>
                          <a:spcPct val="115000"/>
                        </a:lnSpc>
                        <a:spcBef>
                          <a:spcPts val="0"/>
                        </a:spcBef>
                        <a:spcAft>
                          <a:spcPts val="0"/>
                        </a:spcAft>
                      </a:pPr>
                      <a:r>
                        <a:rPr lang="en-US" sz="1200">
                          <a:effectLst/>
                        </a:rPr>
                        <a:t>Optimizer</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Adam</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6036680"/>
                  </a:ext>
                </a:extLst>
              </a:tr>
              <a:tr h="284480">
                <a:tc>
                  <a:txBody>
                    <a:bodyPr/>
                    <a:lstStyle/>
                    <a:p>
                      <a:pPr marL="0" marR="0">
                        <a:lnSpc>
                          <a:spcPct val="115000"/>
                        </a:lnSpc>
                        <a:spcBef>
                          <a:spcPts val="0"/>
                        </a:spcBef>
                        <a:spcAft>
                          <a:spcPts val="0"/>
                        </a:spcAft>
                      </a:pPr>
                      <a:r>
                        <a:rPr lang="en-US" sz="1200">
                          <a:effectLst/>
                        </a:rPr>
                        <a:t>Shuffle</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True</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88103841"/>
                  </a:ext>
                </a:extLst>
              </a:tr>
              <a:tr h="284480">
                <a:tc>
                  <a:txBody>
                    <a:bodyPr/>
                    <a:lstStyle/>
                    <a:p>
                      <a:pPr marL="0" marR="0">
                        <a:lnSpc>
                          <a:spcPct val="115000"/>
                        </a:lnSpc>
                        <a:spcBef>
                          <a:spcPts val="0"/>
                        </a:spcBef>
                        <a:spcAft>
                          <a:spcPts val="0"/>
                        </a:spcAft>
                      </a:pPr>
                      <a:r>
                        <a:rPr lang="en-US" sz="1200">
                          <a:effectLst/>
                        </a:rPr>
                        <a:t>Activation function</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err="1">
                          <a:effectLst/>
                        </a:rPr>
                        <a:t>Relu</a:t>
                      </a:r>
                      <a:r>
                        <a:rPr lang="en-US" sz="1200" dirty="0">
                          <a:effectLst/>
                        </a:rPr>
                        <a:t>() and </a:t>
                      </a:r>
                      <a:r>
                        <a:rPr lang="en-US" sz="1200" dirty="0" err="1">
                          <a:effectLst/>
                        </a:rPr>
                        <a:t>LogSoftmax</a:t>
                      </a:r>
                      <a:r>
                        <a:rPr lang="en-US" sz="1200" dirty="0">
                          <a:effectLst/>
                        </a:rPr>
                        <a:t>()</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4499318"/>
                  </a:ext>
                </a:extLst>
              </a:tr>
              <a:tr h="284480">
                <a:tc>
                  <a:txBody>
                    <a:bodyPr/>
                    <a:lstStyle/>
                    <a:p>
                      <a:pPr marL="0" marR="0">
                        <a:lnSpc>
                          <a:spcPct val="115000"/>
                        </a:lnSpc>
                        <a:spcBef>
                          <a:spcPts val="0"/>
                        </a:spcBef>
                        <a:spcAft>
                          <a:spcPts val="0"/>
                        </a:spcAft>
                      </a:pPr>
                      <a:r>
                        <a:rPr lang="en-US" sz="1200">
                          <a:effectLst/>
                        </a:rPr>
                        <a:t>Dropout</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True (P=0.2)</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61312088"/>
                  </a:ext>
                </a:extLst>
              </a:tr>
              <a:tr h="284480">
                <a:tc>
                  <a:txBody>
                    <a:bodyPr/>
                    <a:lstStyle/>
                    <a:p>
                      <a:pPr marL="0" marR="0">
                        <a:lnSpc>
                          <a:spcPct val="115000"/>
                        </a:lnSpc>
                        <a:spcBef>
                          <a:spcPts val="0"/>
                        </a:spcBef>
                        <a:spcAft>
                          <a:spcPts val="0"/>
                        </a:spcAft>
                      </a:pPr>
                      <a:r>
                        <a:rPr lang="en-US" sz="1200">
                          <a:effectLst/>
                        </a:rPr>
                        <a:t>Framework</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err="1">
                          <a:effectLst/>
                        </a:rPr>
                        <a:t>PyTorch</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09376771"/>
                  </a:ext>
                </a:extLst>
              </a:tr>
            </a:tbl>
          </a:graphicData>
        </a:graphic>
      </p:graphicFrame>
      <p:sp>
        <p:nvSpPr>
          <p:cNvPr id="5" name="Title 1">
            <a:extLst>
              <a:ext uri="{FF2B5EF4-FFF2-40B4-BE49-F238E27FC236}">
                <a16:creationId xmlns:a16="http://schemas.microsoft.com/office/drawing/2014/main" id="{60AC076D-3085-4D13-856B-6E68C560DA50}"/>
              </a:ext>
            </a:extLst>
          </p:cNvPr>
          <p:cNvSpPr txBox="1">
            <a:spLocks noGrp="1"/>
          </p:cNvSpPr>
          <p:nvPr>
            <p:ph type="title"/>
          </p:nvPr>
        </p:nvSpPr>
        <p:spPr>
          <a:xfrm>
            <a:off x="1005840" y="205105"/>
            <a:ext cx="10058400" cy="9302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prstClr val="black">
                    <a:lumMod val="85000"/>
                    <a:lumOff val="15000"/>
                  </a:prstClr>
                </a:solidFill>
                <a:latin typeface="Book Antiqua"/>
              </a:rPr>
              <a:t>Training parameters and validation</a:t>
            </a:r>
          </a:p>
        </p:txBody>
      </p:sp>
      <p:sp>
        <p:nvSpPr>
          <p:cNvPr id="7" name="TextBox 6">
            <a:extLst>
              <a:ext uri="{FF2B5EF4-FFF2-40B4-BE49-F238E27FC236}">
                <a16:creationId xmlns:a16="http://schemas.microsoft.com/office/drawing/2014/main" id="{03A2B37F-B468-47AD-A062-89EF22693268}"/>
              </a:ext>
            </a:extLst>
          </p:cNvPr>
          <p:cNvSpPr txBox="1"/>
          <p:nvPr/>
        </p:nvSpPr>
        <p:spPr>
          <a:xfrm>
            <a:off x="1549667" y="1500496"/>
            <a:ext cx="8188292" cy="1200329"/>
          </a:xfrm>
          <a:prstGeom prst="rect">
            <a:avLst/>
          </a:prstGeom>
          <a:noFill/>
        </p:spPr>
        <p:txBody>
          <a:bodyPr wrap="square">
            <a:spAutoFit/>
          </a:bodyPr>
          <a:lstStyle/>
          <a:p>
            <a:pPr algn="just"/>
            <a:r>
              <a:rPr lang="en-US" dirty="0">
                <a:effectLst/>
                <a:latin typeface="Century Gothic" panose="020B0502020202020204" pitchFamily="34" charset="0"/>
                <a:ea typeface="DengXian" panose="02010600030101010101" pitchFamily="2" charset="-122"/>
              </a:rPr>
              <a:t>By performing </a:t>
            </a:r>
            <a:r>
              <a:rPr lang="en-US" b="1" dirty="0">
                <a:solidFill>
                  <a:schemeClr val="accent2"/>
                </a:solidFill>
                <a:effectLst/>
                <a:latin typeface="Century Gothic" panose="020B0502020202020204" pitchFamily="34" charset="0"/>
                <a:ea typeface="DengXian" panose="02010600030101010101" pitchFamily="2" charset="-122"/>
              </a:rPr>
              <a:t>gradient descent </a:t>
            </a:r>
            <a:r>
              <a:rPr lang="en-US" dirty="0">
                <a:effectLst/>
                <a:latin typeface="Century Gothic" panose="020B0502020202020204" pitchFamily="34" charset="0"/>
                <a:ea typeface="DengXian" panose="02010600030101010101" pitchFamily="2" charset="-122"/>
              </a:rPr>
              <a:t>and updating the weights by </a:t>
            </a:r>
            <a:r>
              <a:rPr lang="en-US" b="1" dirty="0">
                <a:solidFill>
                  <a:schemeClr val="accent2"/>
                </a:solidFill>
                <a:effectLst/>
                <a:latin typeface="Century Gothic" panose="020B0502020202020204" pitchFamily="34" charset="0"/>
                <a:ea typeface="DengXian" panose="02010600030101010101" pitchFamily="2" charset="-122"/>
              </a:rPr>
              <a:t>back-propagation</a:t>
            </a:r>
            <a:r>
              <a:rPr lang="en-US" dirty="0">
                <a:effectLst/>
                <a:latin typeface="Century Gothic" panose="020B0502020202020204" pitchFamily="34" charset="0"/>
                <a:ea typeface="DengXian" panose="02010600030101010101" pitchFamily="2" charset="-122"/>
              </a:rPr>
              <a:t>, the model gets better at performing the classification. Therefore, in each epoch, we will be observing a gradual decrease in training loss. The table below is a summary of the training parameters. </a:t>
            </a:r>
            <a:endParaRPr lang="en-US" dirty="0">
              <a:latin typeface="Century Gothic" panose="020B0502020202020204" pitchFamily="34" charset="0"/>
            </a:endParaRPr>
          </a:p>
        </p:txBody>
      </p:sp>
      <p:pic>
        <p:nvPicPr>
          <p:cNvPr id="8" name="Picture 7">
            <a:extLst>
              <a:ext uri="{FF2B5EF4-FFF2-40B4-BE49-F238E27FC236}">
                <a16:creationId xmlns:a16="http://schemas.microsoft.com/office/drawing/2014/main" id="{90F4088C-449E-4134-8204-48767E196B94}"/>
              </a:ext>
            </a:extLst>
          </p:cNvPr>
          <p:cNvPicPr>
            <a:picLocks noChangeAspect="1"/>
          </p:cNvPicPr>
          <p:nvPr/>
        </p:nvPicPr>
        <p:blipFill>
          <a:blip r:embed="rId2"/>
          <a:stretch>
            <a:fillRect/>
          </a:stretch>
        </p:blipFill>
        <p:spPr>
          <a:xfrm>
            <a:off x="6285296" y="3065941"/>
            <a:ext cx="4156809" cy="2968026"/>
          </a:xfrm>
          <a:prstGeom prst="rect">
            <a:avLst/>
          </a:prstGeom>
        </p:spPr>
      </p:pic>
    </p:spTree>
    <p:extLst>
      <p:ext uri="{BB962C8B-B14F-4D97-AF65-F5344CB8AC3E}">
        <p14:creationId xmlns:p14="http://schemas.microsoft.com/office/powerpoint/2010/main" val="57771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5642C34-5C64-4C64-ABB9-F4CEC4F73D14}"/>
              </a:ext>
            </a:extLst>
          </p:cNvPr>
          <p:cNvSpPr txBox="1">
            <a:spLocks noGrp="1"/>
          </p:cNvSpPr>
          <p:nvPr>
            <p:ph type="title"/>
          </p:nvPr>
        </p:nvSpPr>
        <p:spPr>
          <a:xfrm>
            <a:off x="922020" y="98425"/>
            <a:ext cx="10058400" cy="9302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prstClr val="black">
                    <a:lumMod val="85000"/>
                    <a:lumOff val="15000"/>
                  </a:prstClr>
                </a:solidFill>
                <a:latin typeface="Book Antiqua"/>
              </a:rPr>
              <a:t>Result and evaluation</a:t>
            </a:r>
          </a:p>
        </p:txBody>
      </p:sp>
      <p:pic>
        <p:nvPicPr>
          <p:cNvPr id="22" name="Picture 21">
            <a:extLst>
              <a:ext uri="{FF2B5EF4-FFF2-40B4-BE49-F238E27FC236}">
                <a16:creationId xmlns:a16="http://schemas.microsoft.com/office/drawing/2014/main" id="{30824119-C66C-4879-861F-832E2963FAF9}"/>
              </a:ext>
            </a:extLst>
          </p:cNvPr>
          <p:cNvPicPr>
            <a:picLocks noChangeAspect="1"/>
          </p:cNvPicPr>
          <p:nvPr/>
        </p:nvPicPr>
        <p:blipFill>
          <a:blip r:embed="rId2"/>
          <a:stretch>
            <a:fillRect/>
          </a:stretch>
        </p:blipFill>
        <p:spPr>
          <a:xfrm>
            <a:off x="2617469" y="2180628"/>
            <a:ext cx="6667501" cy="4424553"/>
          </a:xfrm>
          <a:prstGeom prst="rect">
            <a:avLst/>
          </a:prstGeom>
        </p:spPr>
      </p:pic>
      <p:sp>
        <p:nvSpPr>
          <p:cNvPr id="36" name="TextBox 35">
            <a:extLst>
              <a:ext uri="{FF2B5EF4-FFF2-40B4-BE49-F238E27FC236}">
                <a16:creationId xmlns:a16="http://schemas.microsoft.com/office/drawing/2014/main" id="{EE10BC67-8AB3-4A92-8BA9-6D3742F5C81A}"/>
              </a:ext>
            </a:extLst>
          </p:cNvPr>
          <p:cNvSpPr txBox="1"/>
          <p:nvPr/>
        </p:nvSpPr>
        <p:spPr>
          <a:xfrm>
            <a:off x="2689860" y="1056499"/>
            <a:ext cx="6096000" cy="1200329"/>
          </a:xfrm>
          <a:prstGeom prst="rect">
            <a:avLst/>
          </a:prstGeom>
          <a:noFill/>
        </p:spPr>
        <p:txBody>
          <a:bodyPr wrap="square">
            <a:spAutoFit/>
          </a:bodyPr>
          <a:lstStyle/>
          <a:p>
            <a:pPr algn="just"/>
            <a:r>
              <a:rPr lang="en-US" dirty="0">
                <a:latin typeface="Century Gothic (Body)"/>
              </a:rPr>
              <a:t>The accuracy is calculated based on the top-class predictions made by our network compared to the actual labels. The network got an accuracy of </a:t>
            </a:r>
            <a:r>
              <a:rPr lang="en-US" b="1" dirty="0">
                <a:solidFill>
                  <a:schemeClr val="accent2"/>
                </a:solidFill>
                <a:latin typeface="Century Gothic (Body)"/>
              </a:rPr>
              <a:t>96.97% </a:t>
            </a:r>
            <a:r>
              <a:rPr lang="en-US" dirty="0">
                <a:latin typeface="Century Gothic (Body)"/>
              </a:rPr>
              <a:t>(Shown in the code).</a:t>
            </a:r>
          </a:p>
        </p:txBody>
      </p:sp>
    </p:spTree>
    <p:extLst>
      <p:ext uri="{BB962C8B-B14F-4D97-AF65-F5344CB8AC3E}">
        <p14:creationId xmlns:p14="http://schemas.microsoft.com/office/powerpoint/2010/main" val="2749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535D3-BBD8-448F-9F0A-AD67CE0EEF0A}"/>
              </a:ext>
            </a:extLst>
          </p:cNvPr>
          <p:cNvSpPr txBox="1">
            <a:spLocks noGrp="1"/>
          </p:cNvSpPr>
          <p:nvPr>
            <p:ph type="title"/>
          </p:nvPr>
        </p:nvSpPr>
        <p:spPr>
          <a:xfrm>
            <a:off x="449580" y="170179"/>
            <a:ext cx="10058400" cy="9302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prstClr val="black">
                    <a:lumMod val="85000"/>
                    <a:lumOff val="15000"/>
                  </a:prstClr>
                </a:solidFill>
                <a:latin typeface="Book Antiqua"/>
              </a:rPr>
              <a:t>Conclusion</a:t>
            </a:r>
          </a:p>
        </p:txBody>
      </p:sp>
      <p:sp>
        <p:nvSpPr>
          <p:cNvPr id="6" name="TextBox 5">
            <a:extLst>
              <a:ext uri="{FF2B5EF4-FFF2-40B4-BE49-F238E27FC236}">
                <a16:creationId xmlns:a16="http://schemas.microsoft.com/office/drawing/2014/main" id="{8066B96D-0C0A-486A-8D55-CB73A266C45E}"/>
              </a:ext>
            </a:extLst>
          </p:cNvPr>
          <p:cNvSpPr txBox="1"/>
          <p:nvPr/>
        </p:nvSpPr>
        <p:spPr>
          <a:xfrm>
            <a:off x="1764030" y="1057908"/>
            <a:ext cx="8191500" cy="1847429"/>
          </a:xfrm>
          <a:prstGeom prst="rect">
            <a:avLst/>
          </a:prstGeom>
          <a:noFill/>
        </p:spPr>
        <p:txBody>
          <a:bodyPr wrap="square">
            <a:spAutoFit/>
          </a:bodyPr>
          <a:lstStyle/>
          <a:p>
            <a:pPr marL="0" marR="0" algn="just">
              <a:lnSpc>
                <a:spcPct val="107000"/>
              </a:lnSpc>
              <a:spcBef>
                <a:spcPts val="0"/>
              </a:spcBef>
              <a:spcAft>
                <a:spcPts val="800"/>
              </a:spcAft>
            </a:pPr>
            <a:r>
              <a:rPr lang="en-US" dirty="0">
                <a:effectLst/>
                <a:latin typeface="Century Gothic (Body)"/>
                <a:ea typeface="DengXian" panose="02010600030101010101" pitchFamily="2" charset="-122"/>
                <a:cs typeface="Times New Roman" panose="02020603050405020304" pitchFamily="18" charset="0"/>
              </a:rPr>
              <a:t>The MNIST dataset is quite simple, therefore the model could easily pick up patterns within the data and correctly classify the digits. Therefore, we implemented quite similar architecture (with more layers) to test our new model on the Fashion MNIST dataset which shows a more complex structure than MNIST handwritten dataset and we had an accuracy of </a:t>
            </a:r>
            <a:r>
              <a:rPr lang="en-US" b="1" dirty="0">
                <a:solidFill>
                  <a:schemeClr val="accent2"/>
                </a:solidFill>
                <a:effectLst/>
                <a:latin typeface="Century Gothic (Body)"/>
                <a:ea typeface="DengXian" panose="02010600030101010101" pitchFamily="2" charset="-122"/>
                <a:cs typeface="Times New Roman" panose="02020603050405020304" pitchFamily="18" charset="0"/>
              </a:rPr>
              <a:t>86,67%</a:t>
            </a:r>
            <a:r>
              <a:rPr lang="en-US" b="1" i="1" dirty="0">
                <a:solidFill>
                  <a:schemeClr val="accent2"/>
                </a:solidFill>
                <a:effectLst/>
                <a:latin typeface="Century Gothic (Body)"/>
                <a:ea typeface="DengXian" panose="02010600030101010101" pitchFamily="2" charset="-122"/>
                <a:cs typeface="Times New Roman" panose="02020603050405020304" pitchFamily="18" charset="0"/>
              </a:rPr>
              <a:t>.</a:t>
            </a:r>
            <a:endParaRPr lang="en-US" sz="1600" dirty="0">
              <a:solidFill>
                <a:schemeClr val="accent2"/>
              </a:solidFill>
              <a:effectLst/>
              <a:latin typeface="Century Gothic (Body)"/>
              <a:ea typeface="DengXian"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18B3F01C-69F4-40D1-B101-F5050FB1A741}"/>
              </a:ext>
            </a:extLst>
          </p:cNvPr>
          <p:cNvPicPr>
            <a:picLocks noChangeAspect="1"/>
          </p:cNvPicPr>
          <p:nvPr/>
        </p:nvPicPr>
        <p:blipFill>
          <a:blip r:embed="rId3"/>
          <a:stretch>
            <a:fillRect/>
          </a:stretch>
        </p:blipFill>
        <p:spPr>
          <a:xfrm>
            <a:off x="2793913" y="2671421"/>
            <a:ext cx="7016394" cy="3750644"/>
          </a:xfrm>
          <a:prstGeom prst="rect">
            <a:avLst/>
          </a:prstGeom>
        </p:spPr>
      </p:pic>
    </p:spTree>
    <p:extLst>
      <p:ext uri="{BB962C8B-B14F-4D97-AF65-F5344CB8AC3E}">
        <p14:creationId xmlns:p14="http://schemas.microsoft.com/office/powerpoint/2010/main" val="2685764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5">
            <a:extLst>
              <a:ext uri="{FF2B5EF4-FFF2-40B4-BE49-F238E27FC236}">
                <a16:creationId xmlns:a16="http://schemas.microsoft.com/office/drawing/2014/main" id="{3E433753-3F71-4CFD-ABC6-8FBBEF977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691" y="572147"/>
            <a:ext cx="5339687" cy="5339687"/>
          </a:xfrm>
          <a:prstGeom prst="rect">
            <a:avLst/>
          </a:prstGeom>
        </p:spPr>
      </p:pic>
    </p:spTree>
    <p:extLst>
      <p:ext uri="{BB962C8B-B14F-4D97-AF65-F5344CB8AC3E}">
        <p14:creationId xmlns:p14="http://schemas.microsoft.com/office/powerpoint/2010/main" val="247699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0E0F0-F96C-4064-8F1C-9122288F2D13}"/>
              </a:ext>
            </a:extLst>
          </p:cNvPr>
          <p:cNvSpPr>
            <a:spLocks noGrp="1"/>
          </p:cNvSpPr>
          <p:nvPr>
            <p:ph type="title"/>
          </p:nvPr>
        </p:nvSpPr>
        <p:spPr>
          <a:xfrm>
            <a:off x="838200" y="365126"/>
            <a:ext cx="10515600" cy="893152"/>
          </a:xfrm>
        </p:spPr>
        <p:txBody>
          <a:bodyPr/>
          <a:lstStyle/>
          <a:p>
            <a:pPr algn="ctr"/>
            <a:r>
              <a:rPr lang="en-US" dirty="0">
                <a:latin typeface="Book Antiqua (Headings)"/>
              </a:rPr>
              <a:t>Outline</a:t>
            </a:r>
          </a:p>
        </p:txBody>
      </p:sp>
      <p:sp>
        <p:nvSpPr>
          <p:cNvPr id="4" name="Rectangle 3">
            <a:extLst>
              <a:ext uri="{FF2B5EF4-FFF2-40B4-BE49-F238E27FC236}">
                <a16:creationId xmlns:a16="http://schemas.microsoft.com/office/drawing/2014/main" id="{6397D3DC-B011-494A-9306-A1D77A9FD59D}"/>
              </a:ext>
            </a:extLst>
          </p:cNvPr>
          <p:cNvSpPr/>
          <p:nvPr/>
        </p:nvSpPr>
        <p:spPr>
          <a:xfrm>
            <a:off x="1426694" y="1258278"/>
            <a:ext cx="5714024" cy="4919745"/>
          </a:xfrm>
          <a:prstGeom prst="rect">
            <a:avLst/>
          </a:prstGeom>
        </p:spPr>
        <p:txBody>
          <a:bodyPr wrap="square">
            <a:spAutoFit/>
          </a:bodyPr>
          <a:lstStyle/>
          <a:p>
            <a:pPr marL="342900" indent="-342900" defTabSz="457200">
              <a:lnSpc>
                <a:spcPct val="200000"/>
              </a:lnSpc>
              <a:buFont typeface="Wingdings" charset="2"/>
              <a:buChar char="q"/>
            </a:pPr>
            <a:r>
              <a:rPr lang="en-US" sz="2000" dirty="0">
                <a:solidFill>
                  <a:prstClr val="black"/>
                </a:solidFill>
                <a:latin typeface="Century Gothic"/>
              </a:rPr>
              <a:t>Machine Learning (ML) basics</a:t>
            </a:r>
          </a:p>
          <a:p>
            <a:pPr marL="342900" indent="-342900" defTabSz="457200">
              <a:lnSpc>
                <a:spcPct val="200000"/>
              </a:lnSpc>
              <a:buFont typeface="Wingdings" charset="2"/>
              <a:buChar char="q"/>
            </a:pPr>
            <a:r>
              <a:rPr lang="en-US" sz="2000" dirty="0">
                <a:solidFill>
                  <a:prstClr val="black"/>
                </a:solidFill>
                <a:latin typeface="Century Gothic"/>
              </a:rPr>
              <a:t>ML Vs. Deep Learning (DL)</a:t>
            </a:r>
          </a:p>
          <a:p>
            <a:pPr marL="342900" indent="-342900" defTabSz="457200">
              <a:lnSpc>
                <a:spcPct val="200000"/>
              </a:lnSpc>
              <a:buFont typeface="Wingdings" charset="2"/>
              <a:buChar char="q"/>
            </a:pPr>
            <a:r>
              <a:rPr lang="en-US" sz="2000" dirty="0">
                <a:solidFill>
                  <a:prstClr val="black"/>
                </a:solidFill>
                <a:latin typeface="Century Gothic"/>
              </a:rPr>
              <a:t>Neural Network Intro</a:t>
            </a:r>
          </a:p>
          <a:p>
            <a:pPr marL="342900" indent="-342900" defTabSz="457200">
              <a:lnSpc>
                <a:spcPct val="200000"/>
              </a:lnSpc>
              <a:buFont typeface="Wingdings" charset="2"/>
              <a:buChar char="q"/>
            </a:pPr>
            <a:r>
              <a:rPr lang="en-US" sz="2000" dirty="0">
                <a:solidFill>
                  <a:prstClr val="black"/>
                </a:solidFill>
                <a:latin typeface="Century Gothic"/>
              </a:rPr>
              <a:t>NN Implementation (MNIST dataset)</a:t>
            </a:r>
          </a:p>
          <a:p>
            <a:pPr marL="342900" indent="-342900" defTabSz="457200">
              <a:lnSpc>
                <a:spcPct val="200000"/>
              </a:lnSpc>
              <a:buFont typeface="Wingdings" charset="2"/>
              <a:buChar char="q"/>
            </a:pPr>
            <a:r>
              <a:rPr lang="en-US" sz="2000" dirty="0">
                <a:solidFill>
                  <a:prstClr val="black"/>
                </a:solidFill>
                <a:latin typeface="Century Gothic"/>
              </a:rPr>
              <a:t>Main components/hyper-parameters: </a:t>
            </a:r>
          </a:p>
          <a:p>
            <a:pPr marL="800100" lvl="1" indent="-342900" defTabSz="457200">
              <a:lnSpc>
                <a:spcPct val="200000"/>
              </a:lnSpc>
              <a:buFont typeface="Wingdings" charset="2"/>
              <a:buChar char="§"/>
            </a:pPr>
            <a:r>
              <a:rPr lang="en-US" sz="2000" dirty="0">
                <a:solidFill>
                  <a:prstClr val="black"/>
                </a:solidFill>
                <a:latin typeface="Century Gothic"/>
              </a:rPr>
              <a:t>optimizers, cost functions and training</a:t>
            </a:r>
          </a:p>
          <a:p>
            <a:pPr marL="800100" lvl="1" indent="-342900" defTabSz="457200">
              <a:lnSpc>
                <a:spcPct val="200000"/>
              </a:lnSpc>
              <a:buFont typeface="Wingdings" charset="2"/>
              <a:buChar char="§"/>
            </a:pPr>
            <a:r>
              <a:rPr lang="en-US" sz="2000" dirty="0">
                <a:solidFill>
                  <a:prstClr val="black"/>
                </a:solidFill>
                <a:latin typeface="Century Gothic"/>
              </a:rPr>
              <a:t>regularization methods </a:t>
            </a:r>
          </a:p>
          <a:p>
            <a:pPr marL="342900" indent="-342900" defTabSz="457200">
              <a:lnSpc>
                <a:spcPct val="200000"/>
              </a:lnSpc>
              <a:buFont typeface="Wingdings" charset="2"/>
              <a:buChar char="q"/>
            </a:pPr>
            <a:r>
              <a:rPr lang="en-US" sz="2000" dirty="0">
                <a:solidFill>
                  <a:prstClr val="black"/>
                </a:solidFill>
                <a:latin typeface="Century Gothic"/>
              </a:rPr>
              <a:t>Result and discussion</a:t>
            </a:r>
          </a:p>
        </p:txBody>
      </p:sp>
    </p:spTree>
    <p:extLst>
      <p:ext uri="{BB962C8B-B14F-4D97-AF65-F5344CB8AC3E}">
        <p14:creationId xmlns:p14="http://schemas.microsoft.com/office/powerpoint/2010/main" val="139330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36C3-4550-4455-A58B-E7B9222C023D}"/>
              </a:ext>
            </a:extLst>
          </p:cNvPr>
          <p:cNvSpPr>
            <a:spLocks noGrp="1"/>
          </p:cNvSpPr>
          <p:nvPr>
            <p:ph type="title"/>
          </p:nvPr>
        </p:nvSpPr>
        <p:spPr>
          <a:xfrm>
            <a:off x="443643" y="489818"/>
            <a:ext cx="10515600" cy="1179576"/>
          </a:xfrm>
        </p:spPr>
        <p:txBody>
          <a:bodyPr>
            <a:normAutofit fontScale="90000"/>
          </a:bodyPr>
          <a:lstStyle/>
          <a:p>
            <a:pPr marL="0" marR="0" lvl="0" indent="0" algn="ctr" defTabSz="457200" rtl="0" eaLnBrk="1" fontAlgn="auto" latinLnBrk="0" hangingPunct="1">
              <a:lnSpc>
                <a:spcPct val="100000"/>
              </a:lnSpc>
              <a:spcBef>
                <a:spcPts val="0"/>
              </a:spcBef>
              <a:spcAft>
                <a:spcPts val="0"/>
              </a:spcAft>
              <a:tabLst/>
              <a:defRPr/>
            </a:pPr>
            <a:r>
              <a:rPr kumimoji="0" lang="en-US" sz="4800" b="0" i="0" u="none" strike="noStrike" kern="1200" cap="none" spc="0" normalizeH="0" baseline="0" noProof="0" dirty="0">
                <a:ln>
                  <a:noFill/>
                </a:ln>
                <a:solidFill>
                  <a:prstClr val="black"/>
                </a:solidFill>
                <a:effectLst/>
                <a:uLnTx/>
                <a:uFillTx/>
                <a:latin typeface="Book Antiqua (Headings)"/>
                <a:ea typeface="+mn-ea"/>
                <a:cs typeface="+mn-cs"/>
              </a:rPr>
              <a:t>Machine</a:t>
            </a:r>
            <a:r>
              <a:rPr kumimoji="0" lang="en-US" sz="4800" b="0" i="0" u="none" strike="noStrike" kern="1200" cap="none" spc="0" normalizeH="0" baseline="0" noProof="0" dirty="0">
                <a:ln>
                  <a:noFill/>
                </a:ln>
                <a:solidFill>
                  <a:prstClr val="black"/>
                </a:solidFill>
                <a:effectLst/>
                <a:uLnTx/>
                <a:uFillTx/>
                <a:latin typeface="Century Gothic"/>
                <a:ea typeface="+mn-ea"/>
                <a:cs typeface="+mn-cs"/>
              </a:rPr>
              <a:t> Learning (ML) Basics</a:t>
            </a:r>
            <a:br>
              <a:rPr kumimoji="0" lang="en-US" sz="1800" b="0" i="0" u="none" strike="noStrike" kern="1200" cap="none" spc="0" normalizeH="0" baseline="0" noProof="0" dirty="0">
                <a:ln>
                  <a:noFill/>
                </a:ln>
                <a:solidFill>
                  <a:prstClr val="black"/>
                </a:solidFill>
                <a:effectLst/>
                <a:uLnTx/>
                <a:uFillTx/>
                <a:latin typeface="Century Gothic"/>
                <a:ea typeface="+mn-ea"/>
                <a:cs typeface="+mn-cs"/>
              </a:rPr>
            </a:br>
            <a:endParaRPr lang="en-US" dirty="0"/>
          </a:p>
        </p:txBody>
      </p:sp>
      <p:sp>
        <p:nvSpPr>
          <p:cNvPr id="4" name="Rectangle 3">
            <a:extLst>
              <a:ext uri="{FF2B5EF4-FFF2-40B4-BE49-F238E27FC236}">
                <a16:creationId xmlns:a16="http://schemas.microsoft.com/office/drawing/2014/main" id="{E8A2A034-C37F-4D86-9DD7-209F336244C2}"/>
              </a:ext>
            </a:extLst>
          </p:cNvPr>
          <p:cNvSpPr/>
          <p:nvPr/>
        </p:nvSpPr>
        <p:spPr>
          <a:xfrm>
            <a:off x="1324356" y="1474634"/>
            <a:ext cx="9137904" cy="646331"/>
          </a:xfrm>
          <a:prstGeom prst="rect">
            <a:avLst/>
          </a:prstGeom>
        </p:spPr>
        <p:txBody>
          <a:bodyPr wrap="square">
            <a:spAutoFit/>
          </a:bodyPr>
          <a:lstStyle/>
          <a:p>
            <a:r>
              <a:rPr lang="en-US" dirty="0">
                <a:latin typeface="Century Gothic" panose="020B0502020202020204" pitchFamily="34" charset="0"/>
              </a:rPr>
              <a:t>Machine learning is a field of computer science that gives computers the ability to </a:t>
            </a:r>
            <a:r>
              <a:rPr lang="en-US" b="1" dirty="0">
                <a:solidFill>
                  <a:schemeClr val="accent2"/>
                </a:solidFill>
                <a:latin typeface="Century Gothic" panose="020B0502020202020204" pitchFamily="34" charset="0"/>
              </a:rPr>
              <a:t>learn without being explicitly programmed</a:t>
            </a:r>
          </a:p>
        </p:txBody>
      </p:sp>
      <p:grpSp>
        <p:nvGrpSpPr>
          <p:cNvPr id="5" name="Group 4">
            <a:extLst>
              <a:ext uri="{FF2B5EF4-FFF2-40B4-BE49-F238E27FC236}">
                <a16:creationId xmlns:a16="http://schemas.microsoft.com/office/drawing/2014/main" id="{E00A7FDA-87C5-4173-A041-3515E5210C74}"/>
              </a:ext>
            </a:extLst>
          </p:cNvPr>
          <p:cNvGrpSpPr/>
          <p:nvPr/>
        </p:nvGrpSpPr>
        <p:grpSpPr>
          <a:xfrm>
            <a:off x="1324356" y="2646262"/>
            <a:ext cx="8496300" cy="2737104"/>
            <a:chOff x="457200" y="2682748"/>
            <a:chExt cx="8496300" cy="2737104"/>
          </a:xfrm>
        </p:grpSpPr>
        <p:sp>
          <p:nvSpPr>
            <p:cNvPr id="6" name="Can 11">
              <a:extLst>
                <a:ext uri="{FF2B5EF4-FFF2-40B4-BE49-F238E27FC236}">
                  <a16:creationId xmlns:a16="http://schemas.microsoft.com/office/drawing/2014/main" id="{918B1F90-C4BD-4C03-9DE4-C218075BD5A6}"/>
                </a:ext>
              </a:extLst>
            </p:cNvPr>
            <p:cNvSpPr/>
            <p:nvPr/>
          </p:nvSpPr>
          <p:spPr>
            <a:xfrm>
              <a:off x="457200" y="2682748"/>
              <a:ext cx="2108200" cy="949452"/>
            </a:xfrm>
            <a:prstGeom prst="ca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Labeled Data</a:t>
              </a:r>
            </a:p>
          </p:txBody>
        </p:sp>
        <p:sp>
          <p:nvSpPr>
            <p:cNvPr id="7" name="Can 12">
              <a:extLst>
                <a:ext uri="{FF2B5EF4-FFF2-40B4-BE49-F238E27FC236}">
                  <a16:creationId xmlns:a16="http://schemas.microsoft.com/office/drawing/2014/main" id="{52AC0B73-CFDF-46E2-B94F-CF68489C9B09}"/>
                </a:ext>
              </a:extLst>
            </p:cNvPr>
            <p:cNvSpPr/>
            <p:nvPr/>
          </p:nvSpPr>
          <p:spPr>
            <a:xfrm>
              <a:off x="457200" y="4470400"/>
              <a:ext cx="2108200" cy="949452"/>
            </a:xfrm>
            <a:prstGeom prst="ca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Labeled Data</a:t>
              </a:r>
            </a:p>
          </p:txBody>
        </p:sp>
        <p:sp>
          <p:nvSpPr>
            <p:cNvPr id="8" name="Rounded Rectangle 13">
              <a:extLst>
                <a:ext uri="{FF2B5EF4-FFF2-40B4-BE49-F238E27FC236}">
                  <a16:creationId xmlns:a16="http://schemas.microsoft.com/office/drawing/2014/main" id="{D4D4F04B-4D72-49F0-A546-A4D51A911D94}"/>
                </a:ext>
              </a:extLst>
            </p:cNvPr>
            <p:cNvSpPr/>
            <p:nvPr/>
          </p:nvSpPr>
          <p:spPr>
            <a:xfrm>
              <a:off x="3542697" y="2682748"/>
              <a:ext cx="2654300" cy="94945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Machine Learning algorithm</a:t>
              </a:r>
            </a:p>
          </p:txBody>
        </p:sp>
        <p:sp>
          <p:nvSpPr>
            <p:cNvPr id="9" name="Cube 8">
              <a:extLst>
                <a:ext uri="{FF2B5EF4-FFF2-40B4-BE49-F238E27FC236}">
                  <a16:creationId xmlns:a16="http://schemas.microsoft.com/office/drawing/2014/main" id="{186E2C85-A7BD-4690-8611-6473E2E0BD83}"/>
                </a:ext>
              </a:extLst>
            </p:cNvPr>
            <p:cNvSpPr/>
            <p:nvPr/>
          </p:nvSpPr>
          <p:spPr>
            <a:xfrm>
              <a:off x="3809397" y="4364454"/>
              <a:ext cx="1943100" cy="909574"/>
            </a:xfrm>
            <a:prstGeom prst="cub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Learned model</a:t>
              </a:r>
            </a:p>
          </p:txBody>
        </p:sp>
        <p:sp>
          <p:nvSpPr>
            <p:cNvPr id="10" name="Bevel 17">
              <a:extLst>
                <a:ext uri="{FF2B5EF4-FFF2-40B4-BE49-F238E27FC236}">
                  <a16:creationId xmlns:a16="http://schemas.microsoft.com/office/drawing/2014/main" id="{DAC2DF47-01D1-43A3-A886-C6FD60B204A9}"/>
                </a:ext>
              </a:extLst>
            </p:cNvPr>
            <p:cNvSpPr/>
            <p:nvPr/>
          </p:nvSpPr>
          <p:spPr>
            <a:xfrm>
              <a:off x="6196997" y="4509782"/>
              <a:ext cx="1536700" cy="870688"/>
            </a:xfrm>
            <a:prstGeom prst="bevel">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Prediction</a:t>
              </a:r>
            </a:p>
          </p:txBody>
        </p:sp>
        <p:cxnSp>
          <p:nvCxnSpPr>
            <p:cNvPr id="11" name="Straight Arrow Connector 10">
              <a:extLst>
                <a:ext uri="{FF2B5EF4-FFF2-40B4-BE49-F238E27FC236}">
                  <a16:creationId xmlns:a16="http://schemas.microsoft.com/office/drawing/2014/main" id="{9922D6E5-670C-48E9-97ED-4D240DEA3A5F}"/>
                </a:ext>
              </a:extLst>
            </p:cNvPr>
            <p:cNvCxnSpPr>
              <a:stCxn id="6" idx="4"/>
              <a:endCxn id="8" idx="1"/>
            </p:cNvCxnSpPr>
            <p:nvPr/>
          </p:nvCxnSpPr>
          <p:spPr>
            <a:xfrm>
              <a:off x="2565400" y="3157474"/>
              <a:ext cx="97729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3F0EF38A-B0AA-4F4A-B524-AD179965D9C8}"/>
                </a:ext>
              </a:extLst>
            </p:cNvPr>
            <p:cNvCxnSpPr>
              <a:stCxn id="7" idx="4"/>
              <a:endCxn id="9" idx="2"/>
            </p:cNvCxnSpPr>
            <p:nvPr/>
          </p:nvCxnSpPr>
          <p:spPr>
            <a:xfrm flipV="1">
              <a:off x="2565400" y="4932938"/>
              <a:ext cx="1243997" cy="121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31F7CA21-27C1-4441-982C-5307D57D6F7E}"/>
                </a:ext>
              </a:extLst>
            </p:cNvPr>
            <p:cNvCxnSpPr>
              <a:stCxn id="9" idx="4"/>
              <a:endCxn id="10" idx="4"/>
            </p:cNvCxnSpPr>
            <p:nvPr/>
          </p:nvCxnSpPr>
          <p:spPr>
            <a:xfrm>
              <a:off x="5525104" y="4932938"/>
              <a:ext cx="671893" cy="121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D27B4BDB-8966-4D77-9C99-27711EB7B722}"/>
                </a:ext>
              </a:extLst>
            </p:cNvPr>
            <p:cNvCxnSpPr>
              <a:stCxn id="8" idx="2"/>
              <a:endCxn id="9" idx="0"/>
            </p:cNvCxnSpPr>
            <p:nvPr/>
          </p:nvCxnSpPr>
          <p:spPr>
            <a:xfrm>
              <a:off x="4869847" y="3632200"/>
              <a:ext cx="24797" cy="732254"/>
            </a:xfrm>
            <a:prstGeom prst="straightConnector1">
              <a:avLst/>
            </a:prstGeom>
            <a:ln w="38100" cmpd="sng">
              <a:tailEnd type="arrow"/>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29485A33-8D62-4AD7-A054-D116A8100DD1}"/>
                </a:ext>
              </a:extLst>
            </p:cNvPr>
            <p:cNvCxnSpPr/>
            <p:nvPr/>
          </p:nvCxnSpPr>
          <p:spPr>
            <a:xfrm flipV="1">
              <a:off x="457200" y="4000500"/>
              <a:ext cx="8496300" cy="381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5145AD34-BA8E-499E-8DDF-D036FB8C4CFA}"/>
                </a:ext>
              </a:extLst>
            </p:cNvPr>
            <p:cNvSpPr txBox="1"/>
            <p:nvPr/>
          </p:nvSpPr>
          <p:spPr>
            <a:xfrm>
              <a:off x="457200" y="3702446"/>
              <a:ext cx="952003" cy="338554"/>
            </a:xfrm>
            <a:prstGeom prst="rect">
              <a:avLst/>
            </a:prstGeom>
            <a:noFill/>
          </p:spPr>
          <p:txBody>
            <a:bodyPr wrap="none" rtlCol="0">
              <a:spAutoFit/>
            </a:bodyPr>
            <a:lstStyle/>
            <a:p>
              <a:r>
                <a:rPr lang="en-US" sz="1600" b="1" dirty="0">
                  <a:solidFill>
                    <a:schemeClr val="accent2"/>
                  </a:solidFill>
                </a:rPr>
                <a:t>Training</a:t>
              </a:r>
            </a:p>
          </p:txBody>
        </p:sp>
        <p:sp>
          <p:nvSpPr>
            <p:cNvPr id="17" name="TextBox 16">
              <a:extLst>
                <a:ext uri="{FF2B5EF4-FFF2-40B4-BE49-F238E27FC236}">
                  <a16:creationId xmlns:a16="http://schemas.microsoft.com/office/drawing/2014/main" id="{1CD0946E-CF56-459D-A222-991CC470082D}"/>
                </a:ext>
              </a:extLst>
            </p:cNvPr>
            <p:cNvSpPr txBox="1"/>
            <p:nvPr/>
          </p:nvSpPr>
          <p:spPr>
            <a:xfrm>
              <a:off x="457200" y="4025900"/>
              <a:ext cx="1177726" cy="338554"/>
            </a:xfrm>
            <a:prstGeom prst="rect">
              <a:avLst/>
            </a:prstGeom>
            <a:noFill/>
          </p:spPr>
          <p:txBody>
            <a:bodyPr wrap="none" rtlCol="0">
              <a:spAutoFit/>
            </a:bodyPr>
            <a:lstStyle/>
            <a:p>
              <a:r>
                <a:rPr lang="en-US" sz="1600" b="1" dirty="0">
                  <a:solidFill>
                    <a:schemeClr val="accent2"/>
                  </a:solidFill>
                </a:rPr>
                <a:t>Prediction</a:t>
              </a:r>
            </a:p>
          </p:txBody>
        </p:sp>
      </p:grpSp>
    </p:spTree>
    <p:extLst>
      <p:ext uri="{BB962C8B-B14F-4D97-AF65-F5344CB8AC3E}">
        <p14:creationId xmlns:p14="http://schemas.microsoft.com/office/powerpoint/2010/main" val="350930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BEC0BE-B24D-418B-8A72-BE82580B39DE}"/>
              </a:ext>
            </a:extLst>
          </p:cNvPr>
          <p:cNvSpPr txBox="1">
            <a:spLocks/>
          </p:cNvSpPr>
          <p:nvPr/>
        </p:nvSpPr>
        <p:spPr>
          <a:xfrm>
            <a:off x="1960980" y="106363"/>
            <a:ext cx="8041440" cy="8588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prstClr val="black">
                    <a:lumMod val="85000"/>
                    <a:lumOff val="15000"/>
                  </a:prstClr>
                </a:solidFill>
                <a:latin typeface="Book Antiqua"/>
              </a:rPr>
              <a:t>Types of Learning</a:t>
            </a:r>
          </a:p>
        </p:txBody>
      </p:sp>
      <p:sp>
        <p:nvSpPr>
          <p:cNvPr id="5" name="TextBox 4">
            <a:extLst>
              <a:ext uri="{FF2B5EF4-FFF2-40B4-BE49-F238E27FC236}">
                <a16:creationId xmlns:a16="http://schemas.microsoft.com/office/drawing/2014/main" id="{27D25153-D009-441B-951B-5DFC639F3D21}"/>
              </a:ext>
            </a:extLst>
          </p:cNvPr>
          <p:cNvSpPr txBox="1"/>
          <p:nvPr/>
        </p:nvSpPr>
        <p:spPr>
          <a:xfrm>
            <a:off x="1052511" y="1294914"/>
            <a:ext cx="10072689" cy="2308324"/>
          </a:xfrm>
          <a:prstGeom prst="rect">
            <a:avLst/>
          </a:prstGeom>
          <a:noFill/>
        </p:spPr>
        <p:txBody>
          <a:bodyPr wrap="square" rtlCol="0">
            <a:spAutoFit/>
          </a:bodyPr>
          <a:lstStyle/>
          <a:p>
            <a:pPr defTabSz="457200"/>
            <a:r>
              <a:rPr lang="en-US" b="1" dirty="0">
                <a:solidFill>
                  <a:prstClr val="black"/>
                </a:solidFill>
                <a:latin typeface="Century Gothic"/>
              </a:rPr>
              <a:t>Supervised</a:t>
            </a:r>
            <a:r>
              <a:rPr lang="en-US" dirty="0">
                <a:solidFill>
                  <a:prstClr val="black"/>
                </a:solidFill>
                <a:latin typeface="Century Gothic"/>
              </a:rPr>
              <a:t>: Learning with a </a:t>
            </a:r>
            <a:r>
              <a:rPr lang="en-US" b="1" dirty="0">
                <a:solidFill>
                  <a:srgbClr val="E68230"/>
                </a:solidFill>
                <a:latin typeface="Century Gothic"/>
              </a:rPr>
              <a:t>labeled training</a:t>
            </a:r>
            <a:r>
              <a:rPr lang="en-US" dirty="0">
                <a:solidFill>
                  <a:prstClr val="black"/>
                </a:solidFill>
                <a:latin typeface="Century Gothic"/>
              </a:rPr>
              <a:t> set</a:t>
            </a:r>
          </a:p>
          <a:p>
            <a:pPr defTabSz="457200"/>
            <a:r>
              <a:rPr lang="en-US" dirty="0">
                <a:solidFill>
                  <a:prstClr val="black"/>
                </a:solidFill>
                <a:latin typeface="Century Gothic"/>
              </a:rPr>
              <a:t>Example: email </a:t>
            </a:r>
            <a:r>
              <a:rPr lang="en-US" i="1" dirty="0">
                <a:solidFill>
                  <a:srgbClr val="E68230">
                    <a:lumMod val="75000"/>
                  </a:srgbClr>
                </a:solidFill>
                <a:latin typeface="Century Gothic"/>
              </a:rPr>
              <a:t>classification</a:t>
            </a:r>
            <a:r>
              <a:rPr lang="en-US" dirty="0">
                <a:solidFill>
                  <a:srgbClr val="E68230">
                    <a:lumMod val="75000"/>
                  </a:srgbClr>
                </a:solidFill>
                <a:latin typeface="Century Gothic"/>
              </a:rPr>
              <a:t> </a:t>
            </a:r>
            <a:r>
              <a:rPr lang="en-US" dirty="0">
                <a:solidFill>
                  <a:prstClr val="black"/>
                </a:solidFill>
                <a:latin typeface="Century Gothic"/>
              </a:rPr>
              <a:t>with already labeled emails</a:t>
            </a:r>
          </a:p>
          <a:p>
            <a:pPr defTabSz="457200"/>
            <a:endParaRPr lang="en-US" dirty="0">
              <a:solidFill>
                <a:prstClr val="black"/>
              </a:solidFill>
              <a:latin typeface="Century Gothic"/>
            </a:endParaRPr>
          </a:p>
          <a:p>
            <a:pPr defTabSz="457200"/>
            <a:r>
              <a:rPr lang="en-US" b="1" dirty="0">
                <a:solidFill>
                  <a:prstClr val="black"/>
                </a:solidFill>
                <a:latin typeface="Century Gothic"/>
              </a:rPr>
              <a:t>Unsupervised</a:t>
            </a:r>
            <a:r>
              <a:rPr lang="en-US" dirty="0">
                <a:solidFill>
                  <a:prstClr val="black"/>
                </a:solidFill>
                <a:latin typeface="Century Gothic"/>
              </a:rPr>
              <a:t>: Discover </a:t>
            </a:r>
            <a:r>
              <a:rPr lang="en-US" b="1" dirty="0">
                <a:solidFill>
                  <a:srgbClr val="E68230"/>
                </a:solidFill>
                <a:latin typeface="Century Gothic"/>
              </a:rPr>
              <a:t>patterns</a:t>
            </a:r>
            <a:r>
              <a:rPr lang="en-US" dirty="0">
                <a:solidFill>
                  <a:prstClr val="black"/>
                </a:solidFill>
                <a:latin typeface="Century Gothic"/>
              </a:rPr>
              <a:t> in </a:t>
            </a:r>
            <a:r>
              <a:rPr lang="en-US" b="1" dirty="0">
                <a:solidFill>
                  <a:srgbClr val="E68230"/>
                </a:solidFill>
                <a:latin typeface="Century Gothic"/>
              </a:rPr>
              <a:t>unlabeled</a:t>
            </a:r>
            <a:r>
              <a:rPr lang="en-US" dirty="0">
                <a:solidFill>
                  <a:prstClr val="black"/>
                </a:solidFill>
                <a:latin typeface="Century Gothic"/>
              </a:rPr>
              <a:t> data</a:t>
            </a:r>
          </a:p>
          <a:p>
            <a:pPr defTabSz="457200"/>
            <a:r>
              <a:rPr lang="en-US" dirty="0">
                <a:solidFill>
                  <a:prstClr val="black"/>
                </a:solidFill>
                <a:latin typeface="Century Gothic"/>
              </a:rPr>
              <a:t>Example: </a:t>
            </a:r>
            <a:r>
              <a:rPr lang="en-US" i="1" dirty="0">
                <a:solidFill>
                  <a:srgbClr val="BA6016"/>
                </a:solidFill>
                <a:latin typeface="Century Gothic"/>
              </a:rPr>
              <a:t>cluster</a:t>
            </a:r>
            <a:r>
              <a:rPr lang="en-US" dirty="0">
                <a:solidFill>
                  <a:srgbClr val="BA6016"/>
                </a:solidFill>
                <a:latin typeface="Century Gothic"/>
              </a:rPr>
              <a:t> </a:t>
            </a:r>
            <a:r>
              <a:rPr lang="en-US" dirty="0">
                <a:solidFill>
                  <a:prstClr val="black"/>
                </a:solidFill>
                <a:latin typeface="Century Gothic"/>
              </a:rPr>
              <a:t>similar documents based on text</a:t>
            </a:r>
          </a:p>
          <a:p>
            <a:pPr defTabSz="457200"/>
            <a:endParaRPr lang="en-US" dirty="0">
              <a:solidFill>
                <a:prstClr val="black"/>
              </a:solidFill>
              <a:latin typeface="Century Gothic"/>
            </a:endParaRPr>
          </a:p>
          <a:p>
            <a:pPr defTabSz="457200"/>
            <a:r>
              <a:rPr lang="en-US" b="1" dirty="0">
                <a:solidFill>
                  <a:prstClr val="black"/>
                </a:solidFill>
                <a:latin typeface="Century Gothic"/>
              </a:rPr>
              <a:t>Reinforcement learning</a:t>
            </a:r>
            <a:r>
              <a:rPr lang="en-US" dirty="0">
                <a:solidFill>
                  <a:prstClr val="black"/>
                </a:solidFill>
                <a:latin typeface="Century Gothic"/>
              </a:rPr>
              <a:t>: learn to </a:t>
            </a:r>
            <a:r>
              <a:rPr lang="en-US" b="1" dirty="0">
                <a:solidFill>
                  <a:srgbClr val="E68230"/>
                </a:solidFill>
                <a:latin typeface="Century Gothic"/>
              </a:rPr>
              <a:t>act</a:t>
            </a:r>
            <a:r>
              <a:rPr lang="en-US" dirty="0">
                <a:solidFill>
                  <a:prstClr val="black"/>
                </a:solidFill>
                <a:latin typeface="Century Gothic"/>
              </a:rPr>
              <a:t> based on </a:t>
            </a:r>
            <a:r>
              <a:rPr lang="en-US" b="1" dirty="0">
                <a:solidFill>
                  <a:srgbClr val="E68230"/>
                </a:solidFill>
                <a:latin typeface="Century Gothic"/>
              </a:rPr>
              <a:t>feedback/reward</a:t>
            </a:r>
          </a:p>
          <a:p>
            <a:pPr defTabSz="457200"/>
            <a:r>
              <a:rPr lang="en-US" dirty="0">
                <a:solidFill>
                  <a:prstClr val="black"/>
                </a:solidFill>
                <a:latin typeface="Century Gothic"/>
              </a:rPr>
              <a:t>Example: learn to play Go, reward: </a:t>
            </a:r>
            <a:r>
              <a:rPr lang="en-US" i="1" dirty="0">
                <a:solidFill>
                  <a:srgbClr val="BA6016"/>
                </a:solidFill>
                <a:latin typeface="Century Gothic"/>
              </a:rPr>
              <a:t>win or lose </a:t>
            </a:r>
          </a:p>
        </p:txBody>
      </p:sp>
      <p:grpSp>
        <p:nvGrpSpPr>
          <p:cNvPr id="6" name="Group 5">
            <a:extLst>
              <a:ext uri="{FF2B5EF4-FFF2-40B4-BE49-F238E27FC236}">
                <a16:creationId xmlns:a16="http://schemas.microsoft.com/office/drawing/2014/main" id="{30BDA023-E3AF-4246-A388-627BC2B99145}"/>
              </a:ext>
            </a:extLst>
          </p:cNvPr>
          <p:cNvGrpSpPr/>
          <p:nvPr/>
        </p:nvGrpSpPr>
        <p:grpSpPr>
          <a:xfrm>
            <a:off x="1114494" y="4071620"/>
            <a:ext cx="2007166" cy="1549400"/>
            <a:chOff x="393134" y="4140200"/>
            <a:chExt cx="2007166" cy="1549400"/>
          </a:xfrm>
        </p:grpSpPr>
        <p:pic>
          <p:nvPicPr>
            <p:cNvPr id="7" name="Picture 6">
              <a:extLst>
                <a:ext uri="{FF2B5EF4-FFF2-40B4-BE49-F238E27FC236}">
                  <a16:creationId xmlns:a16="http://schemas.microsoft.com/office/drawing/2014/main" id="{F1E697B3-ED8B-465F-8AC8-5EF7C9DF8F41}"/>
                </a:ext>
              </a:extLst>
            </p:cNvPr>
            <p:cNvPicPr>
              <a:picLocks noChangeAspect="1"/>
            </p:cNvPicPr>
            <p:nvPr/>
          </p:nvPicPr>
          <p:blipFill>
            <a:blip r:embed="rId2"/>
            <a:stretch>
              <a:fillRect/>
            </a:stretch>
          </p:blipFill>
          <p:spPr>
            <a:xfrm>
              <a:off x="393134" y="4140200"/>
              <a:ext cx="800100" cy="1117600"/>
            </a:xfrm>
            <a:prstGeom prst="rect">
              <a:avLst/>
            </a:prstGeom>
          </p:spPr>
        </p:pic>
        <p:sp>
          <p:nvSpPr>
            <p:cNvPr id="8" name="Rectangle 7">
              <a:extLst>
                <a:ext uri="{FF2B5EF4-FFF2-40B4-BE49-F238E27FC236}">
                  <a16:creationId xmlns:a16="http://schemas.microsoft.com/office/drawing/2014/main" id="{703CC077-8B2B-4EBB-B24F-D6468D171A0A}"/>
                </a:ext>
              </a:extLst>
            </p:cNvPr>
            <p:cNvSpPr/>
            <p:nvPr/>
          </p:nvSpPr>
          <p:spPr>
            <a:xfrm>
              <a:off x="1587500" y="4229100"/>
              <a:ext cx="812800" cy="3429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a:t>class A</a:t>
              </a:r>
            </a:p>
          </p:txBody>
        </p:sp>
        <p:sp>
          <p:nvSpPr>
            <p:cNvPr id="9" name="Rectangle 8">
              <a:extLst>
                <a:ext uri="{FF2B5EF4-FFF2-40B4-BE49-F238E27FC236}">
                  <a16:creationId xmlns:a16="http://schemas.microsoft.com/office/drawing/2014/main" id="{6B48CDEF-0A99-4231-B177-2E12D4FEE6BD}"/>
                </a:ext>
              </a:extLst>
            </p:cNvPr>
            <p:cNvSpPr/>
            <p:nvPr/>
          </p:nvSpPr>
          <p:spPr>
            <a:xfrm>
              <a:off x="1587500" y="4775200"/>
              <a:ext cx="812800" cy="3429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class A</a:t>
              </a:r>
            </a:p>
          </p:txBody>
        </p:sp>
        <p:cxnSp>
          <p:nvCxnSpPr>
            <p:cNvPr id="10" name="Straight Arrow Connector 9">
              <a:extLst>
                <a:ext uri="{FF2B5EF4-FFF2-40B4-BE49-F238E27FC236}">
                  <a16:creationId xmlns:a16="http://schemas.microsoft.com/office/drawing/2014/main" id="{3708152A-3365-4D6D-9EB0-8A119AF19770}"/>
                </a:ext>
              </a:extLst>
            </p:cNvPr>
            <p:cNvCxnSpPr/>
            <p:nvPr/>
          </p:nvCxnSpPr>
          <p:spPr>
            <a:xfrm>
              <a:off x="1193234" y="4660900"/>
              <a:ext cx="322266" cy="0"/>
            </a:xfrm>
            <a:prstGeom prst="straightConnector1">
              <a:avLst/>
            </a:prstGeom>
            <a:ln w="38100" cmpd="sng">
              <a:solidFill>
                <a:srgbClr val="4F81BD"/>
              </a:solidFill>
              <a:tailEnd type="arrow"/>
            </a:ln>
          </p:spPr>
          <p:style>
            <a:lnRef idx="2">
              <a:schemeClr val="accent5"/>
            </a:lnRef>
            <a:fillRef idx="0">
              <a:schemeClr val="accent5"/>
            </a:fillRef>
            <a:effectRef idx="1">
              <a:schemeClr val="accent5"/>
            </a:effectRef>
            <a:fontRef idx="minor">
              <a:schemeClr val="tx1"/>
            </a:fontRef>
          </p:style>
        </p:cxnSp>
        <p:sp>
          <p:nvSpPr>
            <p:cNvPr id="11" name="TextBox 10">
              <a:extLst>
                <a:ext uri="{FF2B5EF4-FFF2-40B4-BE49-F238E27FC236}">
                  <a16:creationId xmlns:a16="http://schemas.microsoft.com/office/drawing/2014/main" id="{BE393F54-9F0B-4DE4-A327-9AFCC96112FF}"/>
                </a:ext>
              </a:extLst>
            </p:cNvPr>
            <p:cNvSpPr txBox="1"/>
            <p:nvPr/>
          </p:nvSpPr>
          <p:spPr>
            <a:xfrm>
              <a:off x="693644" y="5320268"/>
              <a:ext cx="1643712" cy="369332"/>
            </a:xfrm>
            <a:prstGeom prst="rect">
              <a:avLst/>
            </a:prstGeom>
            <a:noFill/>
          </p:spPr>
          <p:txBody>
            <a:bodyPr wrap="none" rtlCol="0">
              <a:spAutoFit/>
            </a:bodyPr>
            <a:lstStyle/>
            <a:p>
              <a:r>
                <a:rPr lang="en-US" dirty="0"/>
                <a:t>Classification</a:t>
              </a:r>
            </a:p>
          </p:txBody>
        </p:sp>
      </p:grpSp>
      <p:grpSp>
        <p:nvGrpSpPr>
          <p:cNvPr id="12" name="Group 11">
            <a:extLst>
              <a:ext uri="{FF2B5EF4-FFF2-40B4-BE49-F238E27FC236}">
                <a16:creationId xmlns:a16="http://schemas.microsoft.com/office/drawing/2014/main" id="{5867B7F8-E1E9-4442-8544-CF3B1EAF6570}"/>
              </a:ext>
            </a:extLst>
          </p:cNvPr>
          <p:cNvGrpSpPr/>
          <p:nvPr/>
        </p:nvGrpSpPr>
        <p:grpSpPr>
          <a:xfrm>
            <a:off x="3916680" y="3944866"/>
            <a:ext cx="3124200" cy="1955800"/>
            <a:chOff x="2806700" y="3998831"/>
            <a:chExt cx="2539492" cy="1690769"/>
          </a:xfrm>
        </p:grpSpPr>
        <p:pic>
          <p:nvPicPr>
            <p:cNvPr id="13" name="Picture 12" descr="m2.gif">
              <a:extLst>
                <a:ext uri="{FF2B5EF4-FFF2-40B4-BE49-F238E27FC236}">
                  <a16:creationId xmlns:a16="http://schemas.microsoft.com/office/drawing/2014/main" id="{B3DB6532-825A-4343-A15E-0FA875B97B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700" y="3998831"/>
              <a:ext cx="2539492" cy="1451138"/>
            </a:xfrm>
            <a:prstGeom prst="rect">
              <a:avLst/>
            </a:prstGeom>
          </p:spPr>
        </p:pic>
        <p:sp>
          <p:nvSpPr>
            <p:cNvPr id="14" name="TextBox 13">
              <a:extLst>
                <a:ext uri="{FF2B5EF4-FFF2-40B4-BE49-F238E27FC236}">
                  <a16:creationId xmlns:a16="http://schemas.microsoft.com/office/drawing/2014/main" id="{F59AC18F-48C0-4227-A6FD-B70121EFB3D8}"/>
                </a:ext>
              </a:extLst>
            </p:cNvPr>
            <p:cNvSpPr txBox="1"/>
            <p:nvPr/>
          </p:nvSpPr>
          <p:spPr>
            <a:xfrm>
              <a:off x="3566292" y="5320268"/>
              <a:ext cx="1365991" cy="369332"/>
            </a:xfrm>
            <a:prstGeom prst="rect">
              <a:avLst/>
            </a:prstGeom>
            <a:noFill/>
          </p:spPr>
          <p:txBody>
            <a:bodyPr wrap="none" rtlCol="0">
              <a:spAutoFit/>
            </a:bodyPr>
            <a:lstStyle/>
            <a:p>
              <a:r>
                <a:rPr lang="en-US" dirty="0"/>
                <a:t>Regression</a:t>
              </a:r>
            </a:p>
          </p:txBody>
        </p:sp>
      </p:grpSp>
      <p:grpSp>
        <p:nvGrpSpPr>
          <p:cNvPr id="15" name="Group 14">
            <a:extLst>
              <a:ext uri="{FF2B5EF4-FFF2-40B4-BE49-F238E27FC236}">
                <a16:creationId xmlns:a16="http://schemas.microsoft.com/office/drawing/2014/main" id="{936FAF90-2493-433C-AC32-4BA67F4A93AE}"/>
              </a:ext>
            </a:extLst>
          </p:cNvPr>
          <p:cNvGrpSpPr/>
          <p:nvPr/>
        </p:nvGrpSpPr>
        <p:grpSpPr>
          <a:xfrm>
            <a:off x="7975365" y="4160520"/>
            <a:ext cx="2670726" cy="1619250"/>
            <a:chOff x="5635074" y="4070350"/>
            <a:chExt cx="2670726" cy="1619250"/>
          </a:xfrm>
        </p:grpSpPr>
        <p:pic>
          <p:nvPicPr>
            <p:cNvPr id="16" name="Picture 15" descr="220px-Cluster-2.svg.png">
              <a:extLst>
                <a:ext uri="{FF2B5EF4-FFF2-40B4-BE49-F238E27FC236}">
                  <a16:creationId xmlns:a16="http://schemas.microsoft.com/office/drawing/2014/main" id="{736A3CEE-F2F6-4AAE-ABDF-E70EDC69C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5174" y="4070350"/>
              <a:ext cx="1870626" cy="1249918"/>
            </a:xfrm>
            <a:prstGeom prst="rect">
              <a:avLst/>
            </a:prstGeom>
          </p:spPr>
        </p:pic>
        <p:pic>
          <p:nvPicPr>
            <p:cNvPr id="17" name="Picture 16">
              <a:extLst>
                <a:ext uri="{FF2B5EF4-FFF2-40B4-BE49-F238E27FC236}">
                  <a16:creationId xmlns:a16="http://schemas.microsoft.com/office/drawing/2014/main" id="{9C2E6AA2-EC67-4928-8B56-FAD2FFFA4CCB}"/>
                </a:ext>
              </a:extLst>
            </p:cNvPr>
            <p:cNvPicPr>
              <a:picLocks noChangeAspect="1"/>
            </p:cNvPicPr>
            <p:nvPr/>
          </p:nvPicPr>
          <p:blipFill>
            <a:blip r:embed="rId2"/>
            <a:stretch>
              <a:fillRect/>
            </a:stretch>
          </p:blipFill>
          <p:spPr>
            <a:xfrm>
              <a:off x="5635074" y="4140200"/>
              <a:ext cx="800100" cy="1117600"/>
            </a:xfrm>
            <a:prstGeom prst="rect">
              <a:avLst/>
            </a:prstGeom>
          </p:spPr>
        </p:pic>
        <p:cxnSp>
          <p:nvCxnSpPr>
            <p:cNvPr id="18" name="Straight Arrow Connector 17">
              <a:extLst>
                <a:ext uri="{FF2B5EF4-FFF2-40B4-BE49-F238E27FC236}">
                  <a16:creationId xmlns:a16="http://schemas.microsoft.com/office/drawing/2014/main" id="{D06CFF4A-B6A4-47C0-9DF3-037DB45C7FE3}"/>
                </a:ext>
              </a:extLst>
            </p:cNvPr>
            <p:cNvCxnSpPr/>
            <p:nvPr/>
          </p:nvCxnSpPr>
          <p:spPr>
            <a:xfrm>
              <a:off x="6435174" y="4660900"/>
              <a:ext cx="322266" cy="0"/>
            </a:xfrm>
            <a:prstGeom prst="straightConnector1">
              <a:avLst/>
            </a:prstGeom>
            <a:ln w="38100" cmpd="sng">
              <a:solidFill>
                <a:srgbClr val="4F81BD"/>
              </a:solidFill>
              <a:tailEnd type="arrow"/>
            </a:ln>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EAFA8FE3-E3B6-4167-9772-DEBF5C596DCD}"/>
                </a:ext>
              </a:extLst>
            </p:cNvPr>
            <p:cNvSpPr txBox="1"/>
            <p:nvPr/>
          </p:nvSpPr>
          <p:spPr>
            <a:xfrm>
              <a:off x="6113217" y="5320268"/>
              <a:ext cx="1288446" cy="369332"/>
            </a:xfrm>
            <a:prstGeom prst="rect">
              <a:avLst/>
            </a:prstGeom>
            <a:noFill/>
          </p:spPr>
          <p:txBody>
            <a:bodyPr wrap="none" rtlCol="0">
              <a:spAutoFit/>
            </a:bodyPr>
            <a:lstStyle/>
            <a:p>
              <a:r>
                <a:rPr lang="en-US" dirty="0"/>
                <a:t>Clustering</a:t>
              </a:r>
            </a:p>
          </p:txBody>
        </p:sp>
      </p:grpSp>
    </p:spTree>
    <p:extLst>
      <p:ext uri="{BB962C8B-B14F-4D97-AF65-F5344CB8AC3E}">
        <p14:creationId xmlns:p14="http://schemas.microsoft.com/office/powerpoint/2010/main" val="336604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8DD05C5-3353-46D3-8042-9046B100F585}"/>
              </a:ext>
            </a:extLst>
          </p:cNvPr>
          <p:cNvSpPr txBox="1">
            <a:spLocks/>
          </p:cNvSpPr>
          <p:nvPr/>
        </p:nvSpPr>
        <p:spPr>
          <a:xfrm>
            <a:off x="1900020" y="342583"/>
            <a:ext cx="8041440" cy="8588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prstClr val="black">
                    <a:lumMod val="85000"/>
                    <a:lumOff val="15000"/>
                  </a:prstClr>
                </a:solidFill>
                <a:latin typeface="Book Antiqua"/>
              </a:rPr>
              <a:t>ML vs. Deep Learning </a:t>
            </a:r>
            <a:r>
              <a:rPr lang="en-US" sz="4000" dirty="0">
                <a:solidFill>
                  <a:prstClr val="black">
                    <a:lumMod val="85000"/>
                    <a:lumOff val="15000"/>
                  </a:prstClr>
                </a:solidFill>
                <a:latin typeface="Book Antiqua"/>
              </a:rPr>
              <a:t>(DL)</a:t>
            </a:r>
            <a:r>
              <a:rPr lang="en-US" dirty="0">
                <a:solidFill>
                  <a:prstClr val="black">
                    <a:lumMod val="85000"/>
                    <a:lumOff val="15000"/>
                  </a:prstClr>
                </a:solidFill>
                <a:latin typeface="Book Antiqua"/>
              </a:rPr>
              <a:t> </a:t>
            </a:r>
          </a:p>
        </p:txBody>
      </p:sp>
      <p:sp>
        <p:nvSpPr>
          <p:cNvPr id="6" name="Rectangle 5">
            <a:extLst>
              <a:ext uri="{FF2B5EF4-FFF2-40B4-BE49-F238E27FC236}">
                <a16:creationId xmlns:a16="http://schemas.microsoft.com/office/drawing/2014/main" id="{4DCB8C46-C79D-470E-9371-3C67E7A69BA4}"/>
              </a:ext>
            </a:extLst>
          </p:cNvPr>
          <p:cNvSpPr/>
          <p:nvPr/>
        </p:nvSpPr>
        <p:spPr>
          <a:xfrm>
            <a:off x="930406" y="1378903"/>
            <a:ext cx="9980668" cy="1754327"/>
          </a:xfrm>
          <a:prstGeom prst="rect">
            <a:avLst/>
          </a:prstGeom>
        </p:spPr>
        <p:txBody>
          <a:bodyPr wrap="square">
            <a:spAutoFit/>
          </a:bodyPr>
          <a:lstStyle/>
          <a:p>
            <a:pPr defTabSz="457200"/>
            <a:r>
              <a:rPr lang="en-US" dirty="0">
                <a:solidFill>
                  <a:prstClr val="black"/>
                </a:solidFill>
                <a:latin typeface="Century Gothic"/>
              </a:rPr>
              <a:t>A machine </a:t>
            </a:r>
            <a:r>
              <a:rPr lang="en-US" b="1" dirty="0">
                <a:solidFill>
                  <a:srgbClr val="E68230"/>
                </a:solidFill>
                <a:latin typeface="Century Gothic"/>
              </a:rPr>
              <a:t>representations</a:t>
            </a:r>
            <a:r>
              <a:rPr lang="en-US" dirty="0">
                <a:solidFill>
                  <a:srgbClr val="E68230"/>
                </a:solidFill>
                <a:latin typeface="Century Gothic"/>
              </a:rPr>
              <a:t> </a:t>
            </a:r>
            <a:r>
              <a:rPr lang="en-US" dirty="0">
                <a:solidFill>
                  <a:prstClr val="black"/>
                </a:solidFill>
                <a:latin typeface="Century Gothic"/>
              </a:rPr>
              <a:t>of data. Exceptional effective at </a:t>
            </a:r>
            <a:r>
              <a:rPr lang="en-US" b="1" dirty="0">
                <a:solidFill>
                  <a:srgbClr val="E68230"/>
                </a:solidFill>
                <a:latin typeface="Century Gothic"/>
              </a:rPr>
              <a:t>learning patterns</a:t>
            </a:r>
            <a:r>
              <a:rPr lang="en-US" dirty="0">
                <a:solidFill>
                  <a:prstClr val="black"/>
                </a:solidFill>
                <a:latin typeface="Century Gothic"/>
              </a:rPr>
              <a:t>. learning subfield of learning </a:t>
            </a:r>
          </a:p>
          <a:p>
            <a:pPr defTabSz="457200"/>
            <a:r>
              <a:rPr lang="en-US" dirty="0">
                <a:solidFill>
                  <a:prstClr val="black"/>
                </a:solidFill>
                <a:latin typeface="Century Gothic"/>
              </a:rPr>
              <a:t>Deep learning algorithms attempt to learn (multiple levels of) representation by using a </a:t>
            </a:r>
            <a:r>
              <a:rPr lang="en-US" b="1" dirty="0">
                <a:solidFill>
                  <a:srgbClr val="E68230"/>
                </a:solidFill>
                <a:latin typeface="Century Gothic"/>
              </a:rPr>
              <a:t>hierarchy of multiple layers</a:t>
            </a:r>
          </a:p>
          <a:p>
            <a:pPr defTabSz="457200"/>
            <a:r>
              <a:rPr lang="en-US" dirty="0">
                <a:solidFill>
                  <a:prstClr val="black"/>
                </a:solidFill>
                <a:latin typeface="Century Gothic"/>
              </a:rPr>
              <a:t>If you provide the system </a:t>
            </a:r>
            <a:r>
              <a:rPr lang="en-US" b="1" dirty="0">
                <a:solidFill>
                  <a:srgbClr val="E68230"/>
                </a:solidFill>
                <a:latin typeface="Century Gothic"/>
              </a:rPr>
              <a:t>tons of information</a:t>
            </a:r>
            <a:r>
              <a:rPr lang="en-US" dirty="0">
                <a:solidFill>
                  <a:prstClr val="black"/>
                </a:solidFill>
                <a:latin typeface="Century Gothic"/>
              </a:rPr>
              <a:t>, it begins to understand it and respond in useful ways.</a:t>
            </a:r>
          </a:p>
        </p:txBody>
      </p:sp>
      <p:pic>
        <p:nvPicPr>
          <p:cNvPr id="7" name="Picture 6" descr="machine-learning-vs-deep-learning.png">
            <a:extLst>
              <a:ext uri="{FF2B5EF4-FFF2-40B4-BE49-F238E27FC236}">
                <a16:creationId xmlns:a16="http://schemas.microsoft.com/office/drawing/2014/main" id="{0CE895BE-9DBA-49C7-B3E7-1DC51CB9A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880" y="3133230"/>
            <a:ext cx="6890920" cy="3360939"/>
          </a:xfrm>
          <a:prstGeom prst="rect">
            <a:avLst/>
          </a:prstGeom>
        </p:spPr>
      </p:pic>
    </p:spTree>
    <p:extLst>
      <p:ext uri="{BB962C8B-B14F-4D97-AF65-F5344CB8AC3E}">
        <p14:creationId xmlns:p14="http://schemas.microsoft.com/office/powerpoint/2010/main" val="2706173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5357F8-B2A3-46D1-952C-CA06912D1247}"/>
              </a:ext>
            </a:extLst>
          </p:cNvPr>
          <p:cNvSpPr txBox="1">
            <a:spLocks/>
          </p:cNvSpPr>
          <p:nvPr/>
        </p:nvSpPr>
        <p:spPr>
          <a:xfrm>
            <a:off x="1854300" y="85250"/>
            <a:ext cx="8041440" cy="8588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prstClr val="black">
                    <a:lumMod val="85000"/>
                    <a:lumOff val="15000"/>
                  </a:prstClr>
                </a:solidFill>
                <a:latin typeface="Book Antiqua"/>
              </a:rPr>
              <a:t>Neural Network Intro</a:t>
            </a:r>
          </a:p>
        </p:txBody>
      </p:sp>
      <p:pic>
        <p:nvPicPr>
          <p:cNvPr id="21" name="Picture 20">
            <a:extLst>
              <a:ext uri="{FF2B5EF4-FFF2-40B4-BE49-F238E27FC236}">
                <a16:creationId xmlns:a16="http://schemas.microsoft.com/office/drawing/2014/main" id="{EF505639-56C3-4E94-8CAD-A41969DDBE48}"/>
              </a:ext>
            </a:extLst>
          </p:cNvPr>
          <p:cNvPicPr/>
          <p:nvPr/>
        </p:nvPicPr>
        <p:blipFill>
          <a:blip r:embed="rId3">
            <a:extLst>
              <a:ext uri="{28A0092B-C50C-407E-A947-70E740481C1C}">
                <a14:useLocalDpi xmlns:a14="http://schemas.microsoft.com/office/drawing/2010/main" val="0"/>
              </a:ext>
            </a:extLst>
          </a:blip>
          <a:srcRect/>
          <a:stretch>
            <a:fillRect/>
          </a:stretch>
        </p:blipFill>
        <p:spPr>
          <a:xfrm>
            <a:off x="2551142" y="1216670"/>
            <a:ext cx="6647755" cy="1509845"/>
          </a:xfrm>
          <a:prstGeom prst="rect">
            <a:avLst/>
          </a:prstGeom>
          <a:noFill/>
          <a:ln>
            <a:noFill/>
          </a:ln>
        </p:spPr>
      </p:pic>
      <p:sp>
        <p:nvSpPr>
          <p:cNvPr id="22" name="TextBox 21">
            <a:extLst>
              <a:ext uri="{FF2B5EF4-FFF2-40B4-BE49-F238E27FC236}">
                <a16:creationId xmlns:a16="http://schemas.microsoft.com/office/drawing/2014/main" id="{C2EDEF9E-9068-4922-9C87-61890EC71AC8}"/>
              </a:ext>
            </a:extLst>
          </p:cNvPr>
          <p:cNvSpPr txBox="1"/>
          <p:nvPr/>
        </p:nvSpPr>
        <p:spPr>
          <a:xfrm>
            <a:off x="1575251" y="3204806"/>
            <a:ext cx="9041498" cy="2862322"/>
          </a:xfrm>
          <a:prstGeom prst="rect">
            <a:avLst/>
          </a:prstGeom>
          <a:noFill/>
        </p:spPr>
        <p:txBody>
          <a:bodyPr wrap="square">
            <a:spAutoFit/>
          </a:bodyPr>
          <a:lstStyle/>
          <a:p>
            <a:r>
              <a:rPr lang="en-US" dirty="0"/>
              <a:t>•	 </a:t>
            </a:r>
            <a:r>
              <a:rPr lang="en-US" dirty="0">
                <a:latin typeface="Book Antiqua (Headings)"/>
              </a:rPr>
              <a:t>(X) denoting the input layer </a:t>
            </a:r>
          </a:p>
          <a:p>
            <a:r>
              <a:rPr lang="en-US" dirty="0">
                <a:latin typeface="Book Antiqua (Headings)"/>
              </a:rPr>
              <a:t>•	 (y) represents the actual output layer</a:t>
            </a:r>
          </a:p>
          <a:p>
            <a:r>
              <a:rPr lang="en-US" dirty="0">
                <a:latin typeface="Book Antiqua (Headings)"/>
              </a:rPr>
              <a:t>•	 (Z) holds the result of the activation function applied to the inputs </a:t>
            </a:r>
          </a:p>
          <a:p>
            <a:r>
              <a:rPr lang="en-US" dirty="0">
                <a:latin typeface="Book Antiqua (Headings)"/>
              </a:rPr>
              <a:t>•	 (ŷ) is the predicted output layer</a:t>
            </a:r>
          </a:p>
          <a:p>
            <a:r>
              <a:rPr lang="en-US" dirty="0">
                <a:latin typeface="Book Antiqua (Headings)"/>
              </a:rPr>
              <a:t>•	(W) representing the Weights including w1, w2</a:t>
            </a:r>
          </a:p>
          <a:p>
            <a:r>
              <a:rPr lang="en-US" dirty="0">
                <a:latin typeface="Book Antiqua (Headings)"/>
              </a:rPr>
              <a:t>•	(b) is the Bias present at each layer including b1, b2</a:t>
            </a:r>
          </a:p>
          <a:p>
            <a:r>
              <a:rPr lang="en-US" dirty="0">
                <a:latin typeface="Book Antiqua (Headings)"/>
              </a:rPr>
              <a:t>•	(β) an activation function</a:t>
            </a:r>
          </a:p>
          <a:p>
            <a:r>
              <a:rPr lang="en-US" dirty="0">
                <a:latin typeface="Book Antiqua (Headings)"/>
              </a:rPr>
              <a:t>•	One or more hidden layers  </a:t>
            </a:r>
          </a:p>
          <a:p>
            <a:r>
              <a:rPr lang="en-US" dirty="0">
                <a:latin typeface="Book Antiqua (Headings)"/>
              </a:rPr>
              <a:t>•	Feedforward </a:t>
            </a:r>
          </a:p>
          <a:p>
            <a:r>
              <a:rPr lang="en-US" dirty="0">
                <a:latin typeface="Book Antiqua (Headings)"/>
              </a:rPr>
              <a:t>•	Backpropagation </a:t>
            </a:r>
          </a:p>
        </p:txBody>
      </p:sp>
      <p:cxnSp>
        <p:nvCxnSpPr>
          <p:cNvPr id="23" name="Straight Arrow Connector 22">
            <a:extLst>
              <a:ext uri="{FF2B5EF4-FFF2-40B4-BE49-F238E27FC236}">
                <a16:creationId xmlns:a16="http://schemas.microsoft.com/office/drawing/2014/main" id="{CCB26808-B3B9-44E3-96F8-E8F90CB62D2A}"/>
              </a:ext>
            </a:extLst>
          </p:cNvPr>
          <p:cNvCxnSpPr>
            <a:cxnSpLocks/>
          </p:cNvCxnSpPr>
          <p:nvPr/>
        </p:nvCxnSpPr>
        <p:spPr>
          <a:xfrm>
            <a:off x="4005513" y="5588836"/>
            <a:ext cx="7123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556CC98D-D31E-4A94-BA25-9B6DE6B2E7A1}"/>
              </a:ext>
            </a:extLst>
          </p:cNvPr>
          <p:cNvCxnSpPr>
            <a:cxnSpLocks/>
          </p:cNvCxnSpPr>
          <p:nvPr/>
        </p:nvCxnSpPr>
        <p:spPr>
          <a:xfrm>
            <a:off x="4406566" y="5877092"/>
            <a:ext cx="622634" cy="0"/>
          </a:xfrm>
          <a:prstGeom prst="straightConnector1">
            <a:avLst/>
          </a:prstGeom>
          <a:ln cmpd="thickThin">
            <a:solidFill>
              <a:schemeClr val="accent1"/>
            </a:solidFill>
            <a:prstDash val="sysDash"/>
            <a:headEnd type="triangle" w="sm" len="sm"/>
            <a:tailEnd type="none" w="sm" len="s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342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A256-8E2A-49E5-A416-8AFD36B7781A}"/>
              </a:ext>
            </a:extLst>
          </p:cNvPr>
          <p:cNvSpPr>
            <a:spLocks noGrp="1"/>
          </p:cNvSpPr>
          <p:nvPr>
            <p:ph type="title"/>
          </p:nvPr>
        </p:nvSpPr>
        <p:spPr>
          <a:xfrm>
            <a:off x="754380" y="169386"/>
            <a:ext cx="10515600" cy="777875"/>
          </a:xfrm>
        </p:spPr>
        <p:txBody>
          <a:bodyPr>
            <a:normAutofit/>
          </a:bodyPr>
          <a:lstStyle/>
          <a:p>
            <a:pPr algn="ctr"/>
            <a:r>
              <a:rPr lang="en-US" sz="4800" dirty="0">
                <a:latin typeface="Book Antiqua" panose="02040602050305030304" pitchFamily="18" charset="0"/>
              </a:rPr>
              <a:t>Basic NN building Blocks</a:t>
            </a:r>
          </a:p>
        </p:txBody>
      </p:sp>
      <p:sp>
        <p:nvSpPr>
          <p:cNvPr id="5" name="TextBox 4">
            <a:extLst>
              <a:ext uri="{FF2B5EF4-FFF2-40B4-BE49-F238E27FC236}">
                <a16:creationId xmlns:a16="http://schemas.microsoft.com/office/drawing/2014/main" id="{A7ACC079-3EA5-42D9-90B8-C9484DCF7430}"/>
              </a:ext>
            </a:extLst>
          </p:cNvPr>
          <p:cNvSpPr txBox="1"/>
          <p:nvPr/>
        </p:nvSpPr>
        <p:spPr>
          <a:xfrm>
            <a:off x="86861" y="1295043"/>
            <a:ext cx="2286953" cy="369332"/>
          </a:xfrm>
          <a:prstGeom prst="rect">
            <a:avLst/>
          </a:prstGeom>
          <a:noFill/>
        </p:spPr>
        <p:txBody>
          <a:bodyPr wrap="square" rtlCol="0">
            <a:spAutoFit/>
          </a:bodyPr>
          <a:lstStyle/>
          <a:p>
            <a:pPr marL="342900" indent="-342900">
              <a:buFont typeface="+mj-lt"/>
              <a:buAutoNum type="arabicPeriod"/>
            </a:pPr>
            <a:r>
              <a:rPr lang="en-US" b="1" dirty="0">
                <a:latin typeface="Century Gothic (Body)"/>
              </a:rPr>
              <a:t>Inputs / outputs</a:t>
            </a:r>
          </a:p>
        </p:txBody>
      </p:sp>
      <p:pic>
        <p:nvPicPr>
          <p:cNvPr id="7" name="Picture 6">
            <a:extLst>
              <a:ext uri="{FF2B5EF4-FFF2-40B4-BE49-F238E27FC236}">
                <a16:creationId xmlns:a16="http://schemas.microsoft.com/office/drawing/2014/main" id="{818D952E-1382-4AE2-8920-AC5B9D6E1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74" y="2407445"/>
            <a:ext cx="2315727" cy="2461023"/>
          </a:xfrm>
          <a:prstGeom prst="rect">
            <a:avLst/>
          </a:prstGeom>
        </p:spPr>
      </p:pic>
      <p:sp>
        <p:nvSpPr>
          <p:cNvPr id="8" name="TextBox 7">
            <a:extLst>
              <a:ext uri="{FF2B5EF4-FFF2-40B4-BE49-F238E27FC236}">
                <a16:creationId xmlns:a16="http://schemas.microsoft.com/office/drawing/2014/main" id="{27F9E2E1-6C31-4B99-B0A9-766EF2513829}"/>
              </a:ext>
            </a:extLst>
          </p:cNvPr>
          <p:cNvSpPr txBox="1"/>
          <p:nvPr/>
        </p:nvSpPr>
        <p:spPr>
          <a:xfrm>
            <a:off x="3853379" y="1295043"/>
            <a:ext cx="1374458" cy="369332"/>
          </a:xfrm>
          <a:prstGeom prst="rect">
            <a:avLst/>
          </a:prstGeom>
          <a:noFill/>
        </p:spPr>
        <p:txBody>
          <a:bodyPr wrap="square" rtlCol="0">
            <a:spAutoFit/>
          </a:bodyPr>
          <a:lstStyle/>
          <a:p>
            <a:r>
              <a:rPr lang="en-US" b="1" dirty="0">
                <a:latin typeface="Century Gothic (Body)"/>
              </a:rPr>
              <a:t>2. Weights </a:t>
            </a:r>
          </a:p>
        </p:txBody>
      </p:sp>
      <p:pic>
        <p:nvPicPr>
          <p:cNvPr id="9" name="Picture 8">
            <a:extLst>
              <a:ext uri="{FF2B5EF4-FFF2-40B4-BE49-F238E27FC236}">
                <a16:creationId xmlns:a16="http://schemas.microsoft.com/office/drawing/2014/main" id="{2E00D263-7A60-4F74-85B5-8BA6050BD01A}"/>
              </a:ext>
            </a:extLst>
          </p:cNvPr>
          <p:cNvPicPr/>
          <p:nvPr/>
        </p:nvPicPr>
        <p:blipFill>
          <a:blip r:embed="rId4"/>
          <a:stretch>
            <a:fillRect/>
          </a:stretch>
        </p:blipFill>
        <p:spPr>
          <a:xfrm>
            <a:off x="2640409" y="2407445"/>
            <a:ext cx="3601243" cy="2597467"/>
          </a:xfrm>
          <a:prstGeom prst="rect">
            <a:avLst/>
          </a:prstGeom>
        </p:spPr>
      </p:pic>
      <p:sp>
        <p:nvSpPr>
          <p:cNvPr id="10" name="TextBox 9">
            <a:extLst>
              <a:ext uri="{FF2B5EF4-FFF2-40B4-BE49-F238E27FC236}">
                <a16:creationId xmlns:a16="http://schemas.microsoft.com/office/drawing/2014/main" id="{D0530A6A-3FCF-4275-A3A7-FB97512CA5B6}"/>
              </a:ext>
            </a:extLst>
          </p:cNvPr>
          <p:cNvSpPr txBox="1"/>
          <p:nvPr/>
        </p:nvSpPr>
        <p:spPr>
          <a:xfrm>
            <a:off x="7396162" y="1297067"/>
            <a:ext cx="1374458" cy="369332"/>
          </a:xfrm>
          <a:prstGeom prst="rect">
            <a:avLst/>
          </a:prstGeom>
          <a:noFill/>
        </p:spPr>
        <p:txBody>
          <a:bodyPr wrap="square" rtlCol="0">
            <a:spAutoFit/>
          </a:bodyPr>
          <a:lstStyle/>
          <a:p>
            <a:r>
              <a:rPr lang="en-US" b="1" dirty="0">
                <a:latin typeface="Century Gothic (Body)"/>
              </a:rPr>
              <a:t>3. bias </a:t>
            </a:r>
          </a:p>
        </p:txBody>
      </p:sp>
      <p:pic>
        <p:nvPicPr>
          <p:cNvPr id="11" name="Picture 10">
            <a:extLst>
              <a:ext uri="{FF2B5EF4-FFF2-40B4-BE49-F238E27FC236}">
                <a16:creationId xmlns:a16="http://schemas.microsoft.com/office/drawing/2014/main" id="{9C069D0B-F4C3-4417-9FF7-19218FFC02F3}"/>
              </a:ext>
            </a:extLst>
          </p:cNvPr>
          <p:cNvPicPr/>
          <p:nvPr/>
        </p:nvPicPr>
        <p:blipFill>
          <a:blip r:embed="rId5"/>
          <a:stretch>
            <a:fillRect/>
          </a:stretch>
        </p:blipFill>
        <p:spPr>
          <a:xfrm>
            <a:off x="6441960" y="2553268"/>
            <a:ext cx="3044315" cy="2286000"/>
          </a:xfrm>
          <a:prstGeom prst="rect">
            <a:avLst/>
          </a:prstGeom>
        </p:spPr>
      </p:pic>
      <p:sp>
        <p:nvSpPr>
          <p:cNvPr id="12" name="TextBox 11">
            <a:extLst>
              <a:ext uri="{FF2B5EF4-FFF2-40B4-BE49-F238E27FC236}">
                <a16:creationId xmlns:a16="http://schemas.microsoft.com/office/drawing/2014/main" id="{207500AC-15E5-4F84-A089-B1BA71BD99B4}"/>
              </a:ext>
            </a:extLst>
          </p:cNvPr>
          <p:cNvSpPr txBox="1"/>
          <p:nvPr/>
        </p:nvSpPr>
        <p:spPr>
          <a:xfrm>
            <a:off x="9574449" y="1297067"/>
            <a:ext cx="2552700" cy="369332"/>
          </a:xfrm>
          <a:prstGeom prst="rect">
            <a:avLst/>
          </a:prstGeom>
          <a:noFill/>
        </p:spPr>
        <p:txBody>
          <a:bodyPr wrap="square" rtlCol="0">
            <a:spAutoFit/>
          </a:bodyPr>
          <a:lstStyle/>
          <a:p>
            <a:r>
              <a:rPr lang="en-US" b="1" dirty="0">
                <a:latin typeface="Century Gothic (Body)"/>
              </a:rPr>
              <a:t>4. Activation function </a:t>
            </a:r>
          </a:p>
        </p:txBody>
      </p:sp>
      <p:pic>
        <p:nvPicPr>
          <p:cNvPr id="13" name="Picture 12">
            <a:extLst>
              <a:ext uri="{FF2B5EF4-FFF2-40B4-BE49-F238E27FC236}">
                <a16:creationId xmlns:a16="http://schemas.microsoft.com/office/drawing/2014/main" id="{21474B32-47C4-43A5-8545-5D6CCE6F6E00}"/>
              </a:ext>
            </a:extLst>
          </p:cNvPr>
          <p:cNvPicPr>
            <a:picLocks noChangeAspect="1"/>
          </p:cNvPicPr>
          <p:nvPr/>
        </p:nvPicPr>
        <p:blipFill>
          <a:blip r:embed="rId6"/>
          <a:stretch>
            <a:fillRect/>
          </a:stretch>
        </p:blipFill>
        <p:spPr>
          <a:xfrm>
            <a:off x="9621689" y="1888214"/>
            <a:ext cx="2377994" cy="1510690"/>
          </a:xfrm>
          <a:prstGeom prst="rect">
            <a:avLst/>
          </a:prstGeom>
        </p:spPr>
      </p:pic>
      <p:cxnSp>
        <p:nvCxnSpPr>
          <p:cNvPr id="15" name="Straight Connector 14">
            <a:extLst>
              <a:ext uri="{FF2B5EF4-FFF2-40B4-BE49-F238E27FC236}">
                <a16:creationId xmlns:a16="http://schemas.microsoft.com/office/drawing/2014/main" id="{70D61FD8-DD59-4B54-BB72-3EDA34450AD5}"/>
              </a:ext>
            </a:extLst>
          </p:cNvPr>
          <p:cNvCxnSpPr>
            <a:cxnSpLocks/>
          </p:cNvCxnSpPr>
          <p:nvPr/>
        </p:nvCxnSpPr>
        <p:spPr>
          <a:xfrm>
            <a:off x="2560320" y="1485900"/>
            <a:ext cx="0" cy="34594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4CBB2C6B-BF62-4011-A419-3A95F986B7A6}"/>
              </a:ext>
            </a:extLst>
          </p:cNvPr>
          <p:cNvCxnSpPr>
            <a:cxnSpLocks/>
          </p:cNvCxnSpPr>
          <p:nvPr/>
        </p:nvCxnSpPr>
        <p:spPr>
          <a:xfrm>
            <a:off x="6316980" y="1485900"/>
            <a:ext cx="0" cy="34594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83DBF61D-3F3D-4868-92C0-B5D8FC6F82D4}"/>
              </a:ext>
            </a:extLst>
          </p:cNvPr>
          <p:cNvCxnSpPr>
            <a:cxnSpLocks/>
          </p:cNvCxnSpPr>
          <p:nvPr/>
        </p:nvCxnSpPr>
        <p:spPr>
          <a:xfrm>
            <a:off x="9559211" y="1325880"/>
            <a:ext cx="0" cy="367903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1" name="Picture 20">
            <a:extLst>
              <a:ext uri="{FF2B5EF4-FFF2-40B4-BE49-F238E27FC236}">
                <a16:creationId xmlns:a16="http://schemas.microsoft.com/office/drawing/2014/main" id="{CFF915C9-7114-48D6-A6FE-2EC338C0D076}"/>
              </a:ext>
            </a:extLst>
          </p:cNvPr>
          <p:cNvPicPr>
            <a:picLocks noChangeAspect="1"/>
          </p:cNvPicPr>
          <p:nvPr/>
        </p:nvPicPr>
        <p:blipFill>
          <a:blip r:embed="rId7"/>
          <a:stretch>
            <a:fillRect/>
          </a:stretch>
        </p:blipFill>
        <p:spPr>
          <a:xfrm>
            <a:off x="9759520" y="3529552"/>
            <a:ext cx="2182557" cy="1475360"/>
          </a:xfrm>
          <a:prstGeom prst="rect">
            <a:avLst/>
          </a:prstGeom>
        </p:spPr>
      </p:pic>
      <p:sp>
        <p:nvSpPr>
          <p:cNvPr id="22" name="TextBox 21">
            <a:extLst>
              <a:ext uri="{FF2B5EF4-FFF2-40B4-BE49-F238E27FC236}">
                <a16:creationId xmlns:a16="http://schemas.microsoft.com/office/drawing/2014/main" id="{48094D3E-6E86-4BB5-9307-1F695B8872FB}"/>
              </a:ext>
            </a:extLst>
          </p:cNvPr>
          <p:cNvSpPr txBox="1"/>
          <p:nvPr/>
        </p:nvSpPr>
        <p:spPr>
          <a:xfrm>
            <a:off x="10412731" y="1567934"/>
            <a:ext cx="1162044" cy="369332"/>
          </a:xfrm>
          <a:prstGeom prst="rect">
            <a:avLst/>
          </a:prstGeom>
          <a:noFill/>
        </p:spPr>
        <p:txBody>
          <a:bodyPr wrap="square" rtlCol="0">
            <a:spAutoFit/>
          </a:bodyPr>
          <a:lstStyle/>
          <a:p>
            <a:r>
              <a:rPr lang="en-US" b="1" dirty="0">
                <a:latin typeface="Century Gothic (Body)"/>
              </a:rPr>
              <a:t>(</a:t>
            </a:r>
            <a:r>
              <a:rPr lang="en-US" b="1" dirty="0" err="1">
                <a:latin typeface="Century Gothic (Body)"/>
              </a:rPr>
              <a:t>ReLu</a:t>
            </a:r>
            <a:r>
              <a:rPr lang="en-US" b="1" dirty="0">
                <a:latin typeface="Century Gothic (Body)"/>
              </a:rPr>
              <a:t>)</a:t>
            </a:r>
          </a:p>
        </p:txBody>
      </p:sp>
      <p:sp>
        <p:nvSpPr>
          <p:cNvPr id="24" name="TextBox 23">
            <a:extLst>
              <a:ext uri="{FF2B5EF4-FFF2-40B4-BE49-F238E27FC236}">
                <a16:creationId xmlns:a16="http://schemas.microsoft.com/office/drawing/2014/main" id="{4871B500-2FEE-423F-A39B-0411850415CA}"/>
              </a:ext>
            </a:extLst>
          </p:cNvPr>
          <p:cNvSpPr txBox="1"/>
          <p:nvPr/>
        </p:nvSpPr>
        <p:spPr>
          <a:xfrm>
            <a:off x="10073640" y="3251387"/>
            <a:ext cx="1908612" cy="369332"/>
          </a:xfrm>
          <a:prstGeom prst="rect">
            <a:avLst/>
          </a:prstGeom>
          <a:noFill/>
        </p:spPr>
        <p:txBody>
          <a:bodyPr wrap="square" rtlCol="0">
            <a:spAutoFit/>
          </a:bodyPr>
          <a:lstStyle/>
          <a:p>
            <a:r>
              <a:rPr lang="en-US" b="1" dirty="0">
                <a:solidFill>
                  <a:schemeClr val="accent2"/>
                </a:solidFill>
                <a:latin typeface="Century Gothic (Body)"/>
              </a:rPr>
              <a:t>f(z) = max(0,z)</a:t>
            </a:r>
          </a:p>
        </p:txBody>
      </p:sp>
      <p:sp>
        <p:nvSpPr>
          <p:cNvPr id="28" name="TextBox 27">
            <a:extLst>
              <a:ext uri="{FF2B5EF4-FFF2-40B4-BE49-F238E27FC236}">
                <a16:creationId xmlns:a16="http://schemas.microsoft.com/office/drawing/2014/main" id="{4A205A80-536F-4F6A-A11C-B22BA179CE9D}"/>
              </a:ext>
            </a:extLst>
          </p:cNvPr>
          <p:cNvSpPr txBox="1"/>
          <p:nvPr/>
        </p:nvSpPr>
        <p:spPr>
          <a:xfrm>
            <a:off x="145651" y="5004911"/>
            <a:ext cx="11981489" cy="1664879"/>
          </a:xfrm>
          <a:prstGeom prst="rect">
            <a:avLst/>
          </a:prstGeom>
          <a:noFill/>
        </p:spPr>
        <p:txBody>
          <a:bodyPr wrap="square">
            <a:spAutoFit/>
          </a:bodyPr>
          <a:lstStyle/>
          <a:p>
            <a:pPr marL="0" marR="0">
              <a:lnSpc>
                <a:spcPct val="115000"/>
              </a:lnSpc>
              <a:spcBef>
                <a:spcPts val="0"/>
              </a:spcBef>
              <a:spcAft>
                <a:spcPts val="0"/>
              </a:spcAft>
            </a:pPr>
            <a:r>
              <a:rPr lang="en-US" sz="1800" dirty="0">
                <a:effectLst/>
                <a:latin typeface="Century Gothic (Body)"/>
                <a:ea typeface="DengXian" panose="02010600030101010101" pitchFamily="2" charset="-122"/>
                <a:cs typeface="Arial" panose="020B0604020202020204" pitchFamily="34" charset="0"/>
              </a:rPr>
              <a:t>Activation functions serve two primary purposes: </a:t>
            </a:r>
            <a:endParaRPr lang="en-US" sz="1800" dirty="0">
              <a:effectLst/>
              <a:latin typeface="Century Gothic (Body)"/>
              <a:ea typeface="DengXian" panose="02010600030101010101" pitchFamily="2" charset="-122"/>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entury Gothic (Body)"/>
                <a:ea typeface="DengXian" panose="02010600030101010101" pitchFamily="2" charset="-122"/>
                <a:cs typeface="Arial" panose="020B0604020202020204" pitchFamily="34" charset="0"/>
              </a:rPr>
              <a:t>Help a model account for </a:t>
            </a:r>
            <a:r>
              <a:rPr lang="en-US" sz="1800" b="1" dirty="0">
                <a:solidFill>
                  <a:schemeClr val="accent2"/>
                </a:solidFill>
                <a:effectLst/>
                <a:latin typeface="Century Gothic (Body)"/>
                <a:ea typeface="DengXian" panose="02010600030101010101" pitchFamily="2" charset="-122"/>
                <a:cs typeface="Arial" panose="020B0604020202020204" pitchFamily="34" charset="0"/>
              </a:rPr>
              <a:t>interaction effects</a:t>
            </a:r>
            <a:r>
              <a:rPr lang="en-US" sz="1800" dirty="0">
                <a:effectLst/>
                <a:latin typeface="Century Gothic (Body)"/>
                <a:ea typeface="DengXian" panose="02010600030101010101" pitchFamily="2" charset="-122"/>
                <a:cs typeface="Arial" panose="020B0604020202020204" pitchFamily="34" charset="0"/>
              </a:rPr>
              <a:t>: It is when one variable A affects a prediction differently depending on the value of B.</a:t>
            </a:r>
            <a:endParaRPr lang="en-US" sz="1800" dirty="0">
              <a:effectLst/>
              <a:latin typeface="Century Gothic (Body)"/>
              <a:ea typeface="DengXian" panose="02010600030101010101" pitchFamily="2" charset="-122"/>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entury Gothic (Body)"/>
                <a:ea typeface="DengXian" panose="02010600030101010101" pitchFamily="2" charset="-122"/>
                <a:cs typeface="Arial" panose="020B0604020202020204" pitchFamily="34" charset="0"/>
              </a:rPr>
              <a:t>Help a model account for </a:t>
            </a:r>
            <a:r>
              <a:rPr lang="en-US" sz="1800" b="1" dirty="0">
                <a:solidFill>
                  <a:schemeClr val="accent2"/>
                </a:solidFill>
                <a:effectLst/>
                <a:latin typeface="Century Gothic (Body)"/>
                <a:ea typeface="DengXian" panose="02010600030101010101" pitchFamily="2" charset="-122"/>
                <a:cs typeface="Arial" panose="020B0604020202020204" pitchFamily="34" charset="0"/>
              </a:rPr>
              <a:t>non-linear effects</a:t>
            </a:r>
            <a:r>
              <a:rPr lang="en-US" sz="1800" dirty="0">
                <a:effectLst/>
                <a:latin typeface="Century Gothic (Body)"/>
                <a:ea typeface="DengXian" panose="02010600030101010101" pitchFamily="2" charset="-122"/>
                <a:cs typeface="Arial" panose="020B0604020202020204" pitchFamily="34" charset="0"/>
              </a:rPr>
              <a:t>: This just means that if I graph a variable on the horizontal axis and my predictions on the vertical axis, it isn't a straight line.</a:t>
            </a:r>
            <a:endParaRPr lang="en-US" sz="1800" dirty="0">
              <a:effectLst/>
              <a:latin typeface="Century Gothic (Body)"/>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89465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CB51897-7BFD-4133-9B30-B643C5366F11}"/>
              </a:ext>
            </a:extLst>
          </p:cNvPr>
          <p:cNvSpPr txBox="1">
            <a:spLocks/>
          </p:cNvSpPr>
          <p:nvPr/>
        </p:nvSpPr>
        <p:spPr>
          <a:xfrm>
            <a:off x="1016100" y="153951"/>
            <a:ext cx="8973720" cy="8588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prstClr val="black">
                    <a:lumMod val="85000"/>
                    <a:lumOff val="15000"/>
                  </a:prstClr>
                </a:solidFill>
                <a:latin typeface="Book Antiqua"/>
              </a:rPr>
              <a:t>Implementation and Training</a:t>
            </a:r>
          </a:p>
        </p:txBody>
      </p:sp>
      <p:sp>
        <p:nvSpPr>
          <p:cNvPr id="9" name="Arrow: Right 8">
            <a:extLst>
              <a:ext uri="{FF2B5EF4-FFF2-40B4-BE49-F238E27FC236}">
                <a16:creationId xmlns:a16="http://schemas.microsoft.com/office/drawing/2014/main" id="{A6FE4A22-8DD3-4157-BC60-2A944A2632B6}"/>
              </a:ext>
            </a:extLst>
          </p:cNvPr>
          <p:cNvSpPr/>
          <p:nvPr/>
        </p:nvSpPr>
        <p:spPr>
          <a:xfrm>
            <a:off x="5682615" y="8355330"/>
            <a:ext cx="335524" cy="4571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Arrow: Right 9">
            <a:extLst>
              <a:ext uri="{FF2B5EF4-FFF2-40B4-BE49-F238E27FC236}">
                <a16:creationId xmlns:a16="http://schemas.microsoft.com/office/drawing/2014/main" id="{2E94610B-C218-4BBA-A512-269705D01161}"/>
              </a:ext>
            </a:extLst>
          </p:cNvPr>
          <p:cNvSpPr/>
          <p:nvPr/>
        </p:nvSpPr>
        <p:spPr>
          <a:xfrm>
            <a:off x="7605396" y="8326120"/>
            <a:ext cx="305902" cy="4571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3D06A8C5-2748-44D1-AD49-D846A5C84EB2}"/>
              </a:ext>
            </a:extLst>
          </p:cNvPr>
          <p:cNvSpPr/>
          <p:nvPr/>
        </p:nvSpPr>
        <p:spPr>
          <a:xfrm>
            <a:off x="2133919" y="1348432"/>
            <a:ext cx="1331596" cy="801053"/>
          </a:xfrm>
          <a:prstGeom prst="rect">
            <a:avLst/>
          </a:prstGeom>
          <a:solidFill>
            <a:schemeClr val="bg2">
              <a:lumMod val="90000"/>
            </a:scheme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entury Gothic (Body)"/>
                <a:ea typeface="DengXian" panose="02010600030101010101" pitchFamily="2" charset="-122"/>
                <a:cs typeface="Times New Roman" panose="02020603050405020304" pitchFamily="18" charset="0"/>
              </a:rPr>
              <a:t>Data collection </a:t>
            </a:r>
          </a:p>
        </p:txBody>
      </p:sp>
      <p:sp>
        <p:nvSpPr>
          <p:cNvPr id="14" name="Rectangle 13">
            <a:extLst>
              <a:ext uri="{FF2B5EF4-FFF2-40B4-BE49-F238E27FC236}">
                <a16:creationId xmlns:a16="http://schemas.microsoft.com/office/drawing/2014/main" id="{7173BAF7-8EE8-468B-99B1-EFE1D104D5E1}"/>
              </a:ext>
            </a:extLst>
          </p:cNvPr>
          <p:cNvSpPr/>
          <p:nvPr/>
        </p:nvSpPr>
        <p:spPr>
          <a:xfrm>
            <a:off x="4577460" y="1319540"/>
            <a:ext cx="1536700" cy="858837"/>
          </a:xfrm>
          <a:prstGeom prst="rect">
            <a:avLst/>
          </a:prstGeom>
          <a:solidFill>
            <a:schemeClr val="bg2">
              <a:lumMod val="90000"/>
            </a:scheme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1100" kern="0" dirty="0">
                <a:solidFill>
                  <a:sysClr val="windowText" lastClr="000000"/>
                </a:solidFill>
                <a:latin typeface="Century Gothic (Body)"/>
                <a:ea typeface="DengXian" panose="02010600030101010101" pitchFamily="2" charset="-122"/>
                <a:cs typeface="Times New Roman" panose="02020603050405020304" pitchFamily="18" charset="0"/>
              </a:rPr>
              <a:t>NN</a:t>
            </a:r>
            <a:r>
              <a:rPr kumimoji="0" lang="en-US" sz="1100" b="0" i="0" u="none" strike="noStrike" kern="0" cap="none" spc="0" normalizeH="0" baseline="0" noProof="0" dirty="0">
                <a:ln>
                  <a:noFill/>
                </a:ln>
                <a:solidFill>
                  <a:sysClr val="windowText" lastClr="000000"/>
                </a:solidFill>
                <a:effectLst/>
                <a:uLnTx/>
                <a:uFillTx/>
                <a:latin typeface="Century Gothic (Body)"/>
                <a:ea typeface="DengXian" panose="02010600030101010101" pitchFamily="2" charset="-122"/>
                <a:cs typeface="Times New Roman" panose="02020603050405020304" pitchFamily="18" charset="0"/>
              </a:rPr>
              <a:t> architecture</a:t>
            </a:r>
          </a:p>
        </p:txBody>
      </p:sp>
      <p:sp>
        <p:nvSpPr>
          <p:cNvPr id="15" name="Rectangle 14">
            <a:extLst>
              <a:ext uri="{FF2B5EF4-FFF2-40B4-BE49-F238E27FC236}">
                <a16:creationId xmlns:a16="http://schemas.microsoft.com/office/drawing/2014/main" id="{189EE977-20C0-414F-8514-E26131C75644}"/>
              </a:ext>
            </a:extLst>
          </p:cNvPr>
          <p:cNvSpPr/>
          <p:nvPr/>
        </p:nvSpPr>
        <p:spPr>
          <a:xfrm>
            <a:off x="7113270" y="1319540"/>
            <a:ext cx="1776729" cy="858837"/>
          </a:xfrm>
          <a:prstGeom prst="rect">
            <a:avLst/>
          </a:prstGeom>
          <a:solidFill>
            <a:schemeClr val="bg2">
              <a:lumMod val="90000"/>
            </a:scheme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entury Gothic (Body)"/>
                <a:ea typeface="DengXian" panose="02010600030101010101" pitchFamily="2" charset="-122"/>
                <a:cs typeface="Times New Roman" panose="02020603050405020304" pitchFamily="18" charset="0"/>
              </a:rPr>
              <a:t>Training and Validation</a:t>
            </a:r>
          </a:p>
        </p:txBody>
      </p:sp>
      <p:sp>
        <p:nvSpPr>
          <p:cNvPr id="16" name="TextBox 15">
            <a:extLst>
              <a:ext uri="{FF2B5EF4-FFF2-40B4-BE49-F238E27FC236}">
                <a16:creationId xmlns:a16="http://schemas.microsoft.com/office/drawing/2014/main" id="{4DD16642-8D5A-4D83-8D4C-38A7559B1504}"/>
              </a:ext>
            </a:extLst>
          </p:cNvPr>
          <p:cNvSpPr txBox="1"/>
          <p:nvPr/>
        </p:nvSpPr>
        <p:spPr>
          <a:xfrm>
            <a:off x="2513977" y="2563197"/>
            <a:ext cx="6534149"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entury Gothic (Body)"/>
                <a:ea typeface="DengXian" panose="02010600030101010101" pitchFamily="2" charset="-122"/>
                <a:cs typeface="Times New Roman" panose="02020603050405020304" pitchFamily="18" charset="0"/>
              </a:rPr>
              <a:t>The </a:t>
            </a:r>
            <a:r>
              <a:rPr lang="en-US" sz="1800" b="1" dirty="0">
                <a:solidFill>
                  <a:schemeClr val="accent2"/>
                </a:solidFill>
                <a:effectLst/>
                <a:latin typeface="Century Gothic (Body)"/>
                <a:ea typeface="DengXian" panose="02010600030101010101" pitchFamily="2" charset="-122"/>
                <a:cs typeface="Times New Roman" panose="02020603050405020304" pitchFamily="18" charset="0"/>
              </a:rPr>
              <a:t>MNIST of handwritten digits </a:t>
            </a:r>
            <a:r>
              <a:rPr lang="en-US" sz="1800" dirty="0">
                <a:effectLst/>
                <a:latin typeface="Century Gothic (Body)"/>
                <a:ea typeface="DengXian" panose="02010600030101010101" pitchFamily="2" charset="-122"/>
                <a:cs typeface="Times New Roman" panose="02020603050405020304" pitchFamily="18" charset="0"/>
              </a:rPr>
              <a:t>contains </a:t>
            </a:r>
            <a:r>
              <a:rPr lang="en-US" sz="1800" b="1" dirty="0">
                <a:solidFill>
                  <a:schemeClr val="accent2"/>
                </a:solidFill>
                <a:effectLst/>
                <a:latin typeface="Century Gothic (Body)"/>
                <a:ea typeface="DengXian" panose="02010600030101010101" pitchFamily="2" charset="-122"/>
                <a:cs typeface="Times New Roman" panose="02020603050405020304" pitchFamily="18" charset="0"/>
              </a:rPr>
              <a:t>60,000 training images </a:t>
            </a:r>
            <a:r>
              <a:rPr lang="en-US" sz="1800" dirty="0">
                <a:effectLst/>
                <a:latin typeface="Century Gothic (Body)"/>
                <a:ea typeface="DengXian" panose="02010600030101010101" pitchFamily="2" charset="-122"/>
                <a:cs typeface="Times New Roman" panose="02020603050405020304" pitchFamily="18" charset="0"/>
              </a:rPr>
              <a:t>and </a:t>
            </a:r>
            <a:r>
              <a:rPr lang="en-US" sz="1800" b="1" dirty="0">
                <a:solidFill>
                  <a:schemeClr val="accent2"/>
                </a:solidFill>
                <a:effectLst/>
                <a:latin typeface="Century Gothic (Body)"/>
                <a:ea typeface="DengXian" panose="02010600030101010101" pitchFamily="2" charset="-122"/>
                <a:cs typeface="Times New Roman" panose="02020603050405020304" pitchFamily="18" charset="0"/>
              </a:rPr>
              <a:t>10,000 test images</a:t>
            </a:r>
            <a:r>
              <a:rPr lang="en-US" sz="1800" dirty="0">
                <a:effectLst/>
                <a:latin typeface="Century Gothic (Body)"/>
                <a:ea typeface="DengXian" panose="02010600030101010101" pitchFamily="2" charset="-122"/>
                <a:cs typeface="Times New Roman" panose="02020603050405020304" pitchFamily="18" charset="0"/>
              </a:rPr>
              <a:t> each of size </a:t>
            </a:r>
            <a:r>
              <a:rPr lang="en-US" sz="1800" b="1" dirty="0">
                <a:solidFill>
                  <a:schemeClr val="accent2"/>
                </a:solidFill>
                <a:effectLst/>
                <a:latin typeface="Century Gothic (Body)"/>
                <a:ea typeface="DengXian" panose="02010600030101010101" pitchFamily="2" charset="-122"/>
                <a:cs typeface="Times New Roman" panose="02020603050405020304" pitchFamily="18" charset="0"/>
              </a:rPr>
              <a:t>28 x 28 pixels</a:t>
            </a:r>
            <a:r>
              <a:rPr lang="en-US" sz="1800" dirty="0">
                <a:effectLst/>
                <a:latin typeface="Century Gothic (Body)"/>
                <a:ea typeface="DengXian" panose="02010600030101010101" pitchFamily="2" charset="-122"/>
                <a:cs typeface="Times New Roman" panose="02020603050405020304" pitchFamily="18" charset="0"/>
              </a:rPr>
              <a:t>, including numbers 0- 9 total </a:t>
            </a:r>
            <a:r>
              <a:rPr lang="en-US" sz="1800" b="1" dirty="0">
                <a:solidFill>
                  <a:schemeClr val="accent2"/>
                </a:solidFill>
                <a:effectLst/>
                <a:latin typeface="Century Gothic (Body)"/>
                <a:ea typeface="DengXian" panose="02010600030101010101" pitchFamily="2" charset="-122"/>
                <a:cs typeface="Times New Roman" panose="02020603050405020304" pitchFamily="18" charset="0"/>
              </a:rPr>
              <a:t>10 categories.</a:t>
            </a:r>
            <a:endParaRPr lang="en-US" b="1" dirty="0">
              <a:solidFill>
                <a:schemeClr val="accent2"/>
              </a:solidFill>
              <a:latin typeface="Century Gothic (Body)"/>
              <a:cs typeface="Times New Roman" panose="02020603050405020304" pitchFamily="18" charset="0"/>
            </a:endParaRPr>
          </a:p>
        </p:txBody>
      </p:sp>
      <p:pic>
        <p:nvPicPr>
          <p:cNvPr id="17" name="Picture 16">
            <a:extLst>
              <a:ext uri="{FF2B5EF4-FFF2-40B4-BE49-F238E27FC236}">
                <a16:creationId xmlns:a16="http://schemas.microsoft.com/office/drawing/2014/main" id="{A7DBA23E-A140-49A0-A5CB-462D881C4C8C}"/>
              </a:ext>
            </a:extLst>
          </p:cNvPr>
          <p:cNvPicPr/>
          <p:nvPr/>
        </p:nvPicPr>
        <p:blipFill>
          <a:blip r:embed="rId2"/>
          <a:stretch>
            <a:fillRect/>
          </a:stretch>
        </p:blipFill>
        <p:spPr>
          <a:xfrm>
            <a:off x="3788518" y="3759820"/>
            <a:ext cx="3985069" cy="2547770"/>
          </a:xfrm>
          <a:prstGeom prst="rect">
            <a:avLst/>
          </a:prstGeom>
        </p:spPr>
      </p:pic>
      <p:cxnSp>
        <p:nvCxnSpPr>
          <p:cNvPr id="18" name="Ευθύγραμμο βέλος σύνδεσης 10">
            <a:extLst>
              <a:ext uri="{FF2B5EF4-FFF2-40B4-BE49-F238E27FC236}">
                <a16:creationId xmlns:a16="http://schemas.microsoft.com/office/drawing/2014/main" id="{717BDB4E-BE62-4529-8F85-DE4E0AE25E25}"/>
              </a:ext>
            </a:extLst>
          </p:cNvPr>
          <p:cNvCxnSpPr>
            <a:cxnSpLocks/>
            <a:stCxn id="13" idx="3"/>
            <a:endCxn id="14" idx="1"/>
          </p:cNvCxnSpPr>
          <p:nvPr/>
        </p:nvCxnSpPr>
        <p:spPr>
          <a:xfrm>
            <a:off x="3465515" y="1748959"/>
            <a:ext cx="1111945" cy="0"/>
          </a:xfrm>
          <a:prstGeom prst="straightConnector1">
            <a:avLst/>
          </a:prstGeom>
          <a:noFill/>
          <a:ln w="9525" cap="flat" cmpd="sng" algn="ctr">
            <a:solidFill>
              <a:srgbClr val="A63212"/>
            </a:solidFill>
            <a:prstDash val="solid"/>
            <a:tailEnd type="triangle"/>
          </a:ln>
          <a:effectLst/>
        </p:spPr>
      </p:cxnSp>
      <p:cxnSp>
        <p:nvCxnSpPr>
          <p:cNvPr id="22" name="Ευθύγραμμο βέλος σύνδεσης 10">
            <a:extLst>
              <a:ext uri="{FF2B5EF4-FFF2-40B4-BE49-F238E27FC236}">
                <a16:creationId xmlns:a16="http://schemas.microsoft.com/office/drawing/2014/main" id="{96F3B48B-C164-457F-B4F3-D625595BD400}"/>
              </a:ext>
            </a:extLst>
          </p:cNvPr>
          <p:cNvCxnSpPr>
            <a:cxnSpLocks/>
            <a:stCxn id="14" idx="3"/>
            <a:endCxn id="15" idx="1"/>
          </p:cNvCxnSpPr>
          <p:nvPr/>
        </p:nvCxnSpPr>
        <p:spPr>
          <a:xfrm>
            <a:off x="6114160" y="1748959"/>
            <a:ext cx="999110" cy="0"/>
          </a:xfrm>
          <a:prstGeom prst="straightConnector1">
            <a:avLst/>
          </a:prstGeom>
          <a:noFill/>
          <a:ln w="9525" cap="flat" cmpd="sng" algn="ctr">
            <a:solidFill>
              <a:srgbClr val="A63212"/>
            </a:solidFill>
            <a:prstDash val="solid"/>
            <a:tailEnd type="triangle"/>
          </a:ln>
          <a:effectLst/>
        </p:spPr>
      </p:cxnSp>
    </p:spTree>
    <p:extLst>
      <p:ext uri="{BB962C8B-B14F-4D97-AF65-F5344CB8AC3E}">
        <p14:creationId xmlns:p14="http://schemas.microsoft.com/office/powerpoint/2010/main" val="260619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68842B-4A41-4D3D-8AB3-D70C91A5F151}"/>
              </a:ext>
            </a:extLst>
          </p:cNvPr>
          <p:cNvSpPr txBox="1">
            <a:spLocks/>
          </p:cNvSpPr>
          <p:nvPr/>
        </p:nvSpPr>
        <p:spPr>
          <a:xfrm>
            <a:off x="1203960" y="38138"/>
            <a:ext cx="8973720" cy="8588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prstClr val="black">
                    <a:lumMod val="85000"/>
                    <a:lumOff val="15000"/>
                  </a:prstClr>
                </a:solidFill>
                <a:latin typeface="Book Antiqua"/>
              </a:rPr>
              <a:t>Implementation and Training</a:t>
            </a:r>
          </a:p>
        </p:txBody>
      </p:sp>
      <p:sp>
        <p:nvSpPr>
          <p:cNvPr id="5" name="TextBox 4">
            <a:extLst>
              <a:ext uri="{FF2B5EF4-FFF2-40B4-BE49-F238E27FC236}">
                <a16:creationId xmlns:a16="http://schemas.microsoft.com/office/drawing/2014/main" id="{0F6E21BB-9A38-4EA4-B297-B5CACFEFCCAE}"/>
              </a:ext>
            </a:extLst>
          </p:cNvPr>
          <p:cNvSpPr txBox="1"/>
          <p:nvPr/>
        </p:nvSpPr>
        <p:spPr>
          <a:xfrm>
            <a:off x="1203960" y="1143000"/>
            <a:ext cx="229362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Century Gothic" panose="020B0502020202020204" pitchFamily="34" charset="0"/>
              </a:rPr>
              <a:t>NN architecture</a:t>
            </a:r>
          </a:p>
        </p:txBody>
      </p:sp>
      <p:pic>
        <p:nvPicPr>
          <p:cNvPr id="6" name="Picture 5">
            <a:extLst>
              <a:ext uri="{FF2B5EF4-FFF2-40B4-BE49-F238E27FC236}">
                <a16:creationId xmlns:a16="http://schemas.microsoft.com/office/drawing/2014/main" id="{A0C395E0-E58D-4492-B37D-D10DCDDB1E8F}"/>
              </a:ext>
            </a:extLst>
          </p:cNvPr>
          <p:cNvPicPr/>
          <p:nvPr/>
        </p:nvPicPr>
        <p:blipFill>
          <a:blip r:embed="rId2">
            <a:extLst>
              <a:ext uri="{28A0092B-C50C-407E-A947-70E740481C1C}">
                <a14:useLocalDpi xmlns:a14="http://schemas.microsoft.com/office/drawing/2010/main" val="0"/>
              </a:ext>
            </a:extLst>
          </a:blip>
          <a:stretch>
            <a:fillRect/>
          </a:stretch>
        </p:blipFill>
        <p:spPr>
          <a:xfrm>
            <a:off x="3680462" y="1371610"/>
            <a:ext cx="5130600" cy="2775684"/>
          </a:xfrm>
          <a:prstGeom prst="rect">
            <a:avLst/>
          </a:prstGeom>
        </p:spPr>
      </p:pic>
      <p:sp>
        <p:nvSpPr>
          <p:cNvPr id="7" name="Ορθογώνιο 6">
            <a:extLst>
              <a:ext uri="{FF2B5EF4-FFF2-40B4-BE49-F238E27FC236}">
                <a16:creationId xmlns:a16="http://schemas.microsoft.com/office/drawing/2014/main" id="{562DAB1D-EC4B-489F-8B23-3CF1AF5D1E95}"/>
              </a:ext>
            </a:extLst>
          </p:cNvPr>
          <p:cNvSpPr/>
          <p:nvPr/>
        </p:nvSpPr>
        <p:spPr>
          <a:xfrm>
            <a:off x="4474568" y="4658769"/>
            <a:ext cx="1708704" cy="1412648"/>
          </a:xfrm>
          <a:prstGeom prst="rect">
            <a:avLst/>
          </a:prstGeom>
          <a:solidFill>
            <a:srgbClr val="6B9BC7"/>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entury Gothic"/>
                <a:ea typeface="+mn-ea"/>
                <a:cs typeface="+mn-cs"/>
              </a:rPr>
              <a:t>Forward</a:t>
            </a:r>
            <a:r>
              <a:rPr kumimoji="0" lang="en-US" sz="2000" b="0" i="0" u="none" strike="noStrike" kern="0" cap="none" spc="0" normalizeH="0" baseline="0" noProof="0" dirty="0">
                <a:ln>
                  <a:noFill/>
                </a:ln>
                <a:solidFill>
                  <a:prstClr val="white"/>
                </a:solidFill>
                <a:effectLst/>
                <a:uLnTx/>
                <a:uFillTx/>
                <a:latin typeface="Century Gothic"/>
                <a:ea typeface="+mn-ea"/>
                <a:cs typeface="+mn-cs"/>
              </a:rPr>
              <a:t> </a:t>
            </a:r>
            <a:r>
              <a:rPr kumimoji="0" lang="en-US" sz="1800" b="0" i="0" u="none" strike="noStrike" kern="0" cap="none" spc="0" normalizeH="0" baseline="0" noProof="0" dirty="0">
                <a:ln>
                  <a:noFill/>
                </a:ln>
                <a:solidFill>
                  <a:prstClr val="white"/>
                </a:solidFill>
                <a:effectLst/>
                <a:uLnTx/>
                <a:uFillTx/>
                <a:latin typeface="Century Gothic"/>
                <a:ea typeface="+mn-ea"/>
                <a:cs typeface="+mn-cs"/>
              </a:rPr>
              <a:t>it through the network, get predictions</a:t>
            </a:r>
            <a:endParaRPr kumimoji="0" lang="el-GR"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8" name="Ορθογώνιο 7">
            <a:extLst>
              <a:ext uri="{FF2B5EF4-FFF2-40B4-BE49-F238E27FC236}">
                <a16:creationId xmlns:a16="http://schemas.microsoft.com/office/drawing/2014/main" id="{36E5F007-5670-4C25-8463-B3F48A02C626}"/>
              </a:ext>
            </a:extLst>
          </p:cNvPr>
          <p:cNvSpPr/>
          <p:nvPr/>
        </p:nvSpPr>
        <p:spPr>
          <a:xfrm>
            <a:off x="6642815" y="4658769"/>
            <a:ext cx="1708704" cy="1412648"/>
          </a:xfrm>
          <a:prstGeom prst="rect">
            <a:avLst/>
          </a:prstGeom>
          <a:solidFill>
            <a:srgbClr val="6B9BC7"/>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entury Gothic"/>
                <a:ea typeface="+mn-ea"/>
                <a:cs typeface="+mn-cs"/>
              </a:rPr>
              <a:t>Back-propagate</a:t>
            </a:r>
            <a:r>
              <a:rPr kumimoji="0" lang="en-US" sz="1800" b="0" i="0" u="none" strike="noStrike" kern="0" cap="none" spc="0" normalizeH="0" baseline="0" noProof="0" dirty="0">
                <a:ln>
                  <a:noFill/>
                </a:ln>
                <a:solidFill>
                  <a:prstClr val="white"/>
                </a:solidFill>
                <a:effectLst/>
                <a:uLnTx/>
                <a:uFillTx/>
                <a:latin typeface="Century Gothic"/>
                <a:ea typeface="+mn-ea"/>
                <a:cs typeface="+mn-cs"/>
              </a:rPr>
              <a:t> the errors</a:t>
            </a:r>
            <a:endParaRPr kumimoji="0" lang="el-GR"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9" name="Ορθογώνιο 8">
            <a:extLst>
              <a:ext uri="{FF2B5EF4-FFF2-40B4-BE49-F238E27FC236}">
                <a16:creationId xmlns:a16="http://schemas.microsoft.com/office/drawing/2014/main" id="{AA0E9556-BA20-4FBB-9E05-F4E23012296E}"/>
              </a:ext>
            </a:extLst>
          </p:cNvPr>
          <p:cNvSpPr/>
          <p:nvPr/>
        </p:nvSpPr>
        <p:spPr>
          <a:xfrm>
            <a:off x="8811062" y="4658769"/>
            <a:ext cx="1708704" cy="1412648"/>
          </a:xfrm>
          <a:prstGeom prst="rect">
            <a:avLst/>
          </a:prstGeom>
          <a:solidFill>
            <a:srgbClr val="6B9BC7"/>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entury Gothic"/>
                <a:ea typeface="+mn-ea"/>
                <a:cs typeface="+mn-cs"/>
              </a:rPr>
              <a:t>Update</a:t>
            </a:r>
            <a:r>
              <a:rPr kumimoji="0" lang="en-US" sz="2000" b="0" i="0" u="none" strike="noStrike" kern="0" cap="none" spc="0" normalizeH="0" baseline="0" noProof="0" dirty="0">
                <a:ln>
                  <a:noFill/>
                </a:ln>
                <a:solidFill>
                  <a:prstClr val="white"/>
                </a:solidFill>
                <a:effectLst/>
                <a:uLnTx/>
                <a:uFillTx/>
                <a:latin typeface="Century Gothic"/>
                <a:ea typeface="+mn-ea"/>
                <a:cs typeface="+mn-cs"/>
              </a:rPr>
              <a:t> </a:t>
            </a:r>
            <a:r>
              <a:rPr kumimoji="0" lang="en-US" sz="1800" b="0" i="0" u="none" strike="noStrike" kern="0" cap="none" spc="0" normalizeH="0" baseline="0" noProof="0" dirty="0">
                <a:ln>
                  <a:noFill/>
                </a:ln>
                <a:solidFill>
                  <a:prstClr val="white"/>
                </a:solidFill>
                <a:effectLst/>
                <a:uLnTx/>
                <a:uFillTx/>
                <a:latin typeface="Century Gothic"/>
                <a:ea typeface="+mn-ea"/>
                <a:cs typeface="+mn-cs"/>
              </a:rPr>
              <a:t>the network weights</a:t>
            </a:r>
            <a:endParaRPr kumimoji="0" lang="el-GR" sz="1800" b="0" i="0" u="none" strike="noStrike" kern="0" cap="none" spc="0" normalizeH="0" baseline="0" noProof="0" dirty="0">
              <a:ln>
                <a:noFill/>
              </a:ln>
              <a:solidFill>
                <a:prstClr val="white"/>
              </a:solidFill>
              <a:effectLst/>
              <a:uLnTx/>
              <a:uFillTx/>
              <a:latin typeface="Century Gothic"/>
              <a:ea typeface="+mn-ea"/>
              <a:cs typeface="+mn-cs"/>
            </a:endParaRPr>
          </a:p>
        </p:txBody>
      </p:sp>
      <p:cxnSp>
        <p:nvCxnSpPr>
          <p:cNvPr id="10" name="Ευθύγραμμο βέλος σύνδεσης 10">
            <a:extLst>
              <a:ext uri="{FF2B5EF4-FFF2-40B4-BE49-F238E27FC236}">
                <a16:creationId xmlns:a16="http://schemas.microsoft.com/office/drawing/2014/main" id="{C2031D3C-EAF5-4571-A0C8-9A063839ED61}"/>
              </a:ext>
            </a:extLst>
          </p:cNvPr>
          <p:cNvCxnSpPr>
            <a:endCxn id="7" idx="1"/>
          </p:cNvCxnSpPr>
          <p:nvPr/>
        </p:nvCxnSpPr>
        <p:spPr>
          <a:xfrm>
            <a:off x="4015025" y="5365093"/>
            <a:ext cx="459543" cy="0"/>
          </a:xfrm>
          <a:prstGeom prst="straightConnector1">
            <a:avLst/>
          </a:prstGeom>
          <a:noFill/>
          <a:ln w="9525" cap="flat" cmpd="sng" algn="ctr">
            <a:solidFill>
              <a:srgbClr val="A63212"/>
            </a:solidFill>
            <a:prstDash val="solid"/>
            <a:tailEnd type="triangle"/>
          </a:ln>
          <a:effectLst/>
        </p:spPr>
      </p:cxnSp>
      <p:cxnSp>
        <p:nvCxnSpPr>
          <p:cNvPr id="11" name="Ευθύγραμμο βέλος σύνδεσης 11">
            <a:extLst>
              <a:ext uri="{FF2B5EF4-FFF2-40B4-BE49-F238E27FC236}">
                <a16:creationId xmlns:a16="http://schemas.microsoft.com/office/drawing/2014/main" id="{62AF6939-22A8-4854-9D0F-8BB45BDF5E8B}"/>
              </a:ext>
            </a:extLst>
          </p:cNvPr>
          <p:cNvCxnSpPr/>
          <p:nvPr/>
        </p:nvCxnSpPr>
        <p:spPr>
          <a:xfrm>
            <a:off x="6183272" y="5365093"/>
            <a:ext cx="459543" cy="0"/>
          </a:xfrm>
          <a:prstGeom prst="straightConnector1">
            <a:avLst/>
          </a:prstGeom>
          <a:noFill/>
          <a:ln w="9525" cap="flat" cmpd="sng" algn="ctr">
            <a:solidFill>
              <a:srgbClr val="A63212"/>
            </a:solidFill>
            <a:prstDash val="solid"/>
            <a:tailEnd type="triangle"/>
          </a:ln>
          <a:effectLst/>
        </p:spPr>
      </p:cxnSp>
      <p:cxnSp>
        <p:nvCxnSpPr>
          <p:cNvPr id="12" name="Ευθύγραμμο βέλος σύνδεσης 12">
            <a:extLst>
              <a:ext uri="{FF2B5EF4-FFF2-40B4-BE49-F238E27FC236}">
                <a16:creationId xmlns:a16="http://schemas.microsoft.com/office/drawing/2014/main" id="{F1807AAB-9B2F-4B51-8B08-73DF3F0FC786}"/>
              </a:ext>
            </a:extLst>
          </p:cNvPr>
          <p:cNvCxnSpPr/>
          <p:nvPr/>
        </p:nvCxnSpPr>
        <p:spPr>
          <a:xfrm>
            <a:off x="8351519" y="5375865"/>
            <a:ext cx="459543" cy="0"/>
          </a:xfrm>
          <a:prstGeom prst="straightConnector1">
            <a:avLst/>
          </a:prstGeom>
          <a:noFill/>
          <a:ln w="9525" cap="flat" cmpd="sng" algn="ctr">
            <a:solidFill>
              <a:srgbClr val="A63212"/>
            </a:solidFill>
            <a:prstDash val="solid"/>
            <a:tailEnd type="triangle"/>
          </a:ln>
          <a:effectLst/>
        </p:spPr>
      </p:cxnSp>
      <p:cxnSp>
        <p:nvCxnSpPr>
          <p:cNvPr id="13" name="Γωνιώδης σύνδεση 14">
            <a:extLst>
              <a:ext uri="{FF2B5EF4-FFF2-40B4-BE49-F238E27FC236}">
                <a16:creationId xmlns:a16="http://schemas.microsoft.com/office/drawing/2014/main" id="{8D5246E9-EDE4-4B87-A212-A541316E64F1}"/>
              </a:ext>
            </a:extLst>
          </p:cNvPr>
          <p:cNvCxnSpPr>
            <a:stCxn id="9" idx="2"/>
          </p:cNvCxnSpPr>
          <p:nvPr/>
        </p:nvCxnSpPr>
        <p:spPr>
          <a:xfrm rot="5400000">
            <a:off x="6413044" y="2819047"/>
            <a:ext cx="12700" cy="6504741"/>
          </a:xfrm>
          <a:prstGeom prst="bentConnector3">
            <a:avLst>
              <a:gd name="adj1" fmla="val 1800000"/>
            </a:avLst>
          </a:prstGeom>
          <a:noFill/>
          <a:ln w="9525" cap="flat" cmpd="sng" algn="ctr">
            <a:solidFill>
              <a:srgbClr val="A63212"/>
            </a:solidFill>
            <a:prstDash val="solid"/>
            <a:tailEnd type="triangle"/>
          </a:ln>
          <a:effectLst/>
        </p:spPr>
      </p:cxnSp>
      <p:sp>
        <p:nvSpPr>
          <p:cNvPr id="14" name="Ορθογώνιο 2">
            <a:extLst>
              <a:ext uri="{FF2B5EF4-FFF2-40B4-BE49-F238E27FC236}">
                <a16:creationId xmlns:a16="http://schemas.microsoft.com/office/drawing/2014/main" id="{0A0CB716-A5CE-482E-ADDF-D9F41309DEB6}"/>
              </a:ext>
            </a:extLst>
          </p:cNvPr>
          <p:cNvSpPr/>
          <p:nvPr/>
        </p:nvSpPr>
        <p:spPr>
          <a:xfrm>
            <a:off x="2306321" y="4639344"/>
            <a:ext cx="1708704" cy="1412648"/>
          </a:xfrm>
          <a:prstGeom prst="rect">
            <a:avLst/>
          </a:prstGeom>
          <a:solidFill>
            <a:srgbClr val="6B9BC7"/>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entury Gothic"/>
                <a:ea typeface="+mn-ea"/>
                <a:cs typeface="+mn-cs"/>
              </a:rPr>
              <a:t>Sample labeled data</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entury Gothic"/>
                <a:ea typeface="+mn-ea"/>
                <a:cs typeface="+mn-cs"/>
              </a:rPr>
              <a:t>(</a:t>
            </a:r>
            <a:r>
              <a:rPr kumimoji="0" lang="en-US" sz="2000" b="1" i="0" u="none" strike="noStrike" kern="0" cap="none" spc="0" normalizeH="0" baseline="0" noProof="0" dirty="0">
                <a:ln>
                  <a:noFill/>
                </a:ln>
                <a:solidFill>
                  <a:prstClr val="white"/>
                </a:solidFill>
                <a:effectLst/>
                <a:uLnTx/>
                <a:uFillTx/>
                <a:latin typeface="Century Gothic"/>
                <a:ea typeface="+mn-ea"/>
                <a:cs typeface="+mn-cs"/>
              </a:rPr>
              <a:t>batch</a:t>
            </a:r>
            <a:r>
              <a:rPr kumimoji="0" lang="en-US" sz="1800" b="0" i="0" u="none" strike="noStrike" kern="0" cap="none" spc="0" normalizeH="0" baseline="0" noProof="0" dirty="0">
                <a:ln>
                  <a:noFill/>
                </a:ln>
                <a:solidFill>
                  <a:prstClr val="white"/>
                </a:solidFill>
                <a:effectLst/>
                <a:uLnTx/>
                <a:uFillTx/>
                <a:latin typeface="Century Gothic"/>
                <a:ea typeface="+mn-ea"/>
                <a:cs typeface="+mn-cs"/>
              </a:rPr>
              <a:t>)</a:t>
            </a:r>
            <a:endParaRPr kumimoji="0" lang="el-GR"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15" name="TextBox 14">
            <a:extLst>
              <a:ext uri="{FF2B5EF4-FFF2-40B4-BE49-F238E27FC236}">
                <a16:creationId xmlns:a16="http://schemas.microsoft.com/office/drawing/2014/main" id="{3FAA0B19-08B5-4068-A450-1807BF6214E7}"/>
              </a:ext>
            </a:extLst>
          </p:cNvPr>
          <p:cNvSpPr txBox="1"/>
          <p:nvPr/>
        </p:nvSpPr>
        <p:spPr>
          <a:xfrm>
            <a:off x="1318260" y="3985849"/>
            <a:ext cx="229362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Century Gothic" panose="020B0502020202020204" pitchFamily="34" charset="0"/>
              </a:rPr>
              <a:t>Training process</a:t>
            </a:r>
          </a:p>
        </p:txBody>
      </p:sp>
    </p:spTree>
    <p:extLst>
      <p:ext uri="{BB962C8B-B14F-4D97-AF65-F5344CB8AC3E}">
        <p14:creationId xmlns:p14="http://schemas.microsoft.com/office/powerpoint/2010/main" val="4028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TotalTime>
  <Words>1001</Words>
  <Application>Microsoft Office PowerPoint</Application>
  <PresentationFormat>Widescreen</PresentationFormat>
  <Paragraphs>129</Paragraphs>
  <Slides>16</Slides>
  <Notes>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8" baseType="lpstr">
      <vt:lpstr>Book Antiqua (Headings)</vt:lpstr>
      <vt:lpstr>Century Gothic (Body)</vt:lpstr>
      <vt:lpstr>Arial</vt:lpstr>
      <vt:lpstr>Book Antiqua</vt:lpstr>
      <vt:lpstr>Calibri</vt:lpstr>
      <vt:lpstr>Calibri Light</vt:lpstr>
      <vt:lpstr>Century Gothic</vt:lpstr>
      <vt:lpstr>Symbol</vt:lpstr>
      <vt:lpstr>Times New Roman</vt:lpstr>
      <vt:lpstr>Wingdings</vt:lpstr>
      <vt:lpstr>Office Theme</vt:lpstr>
      <vt:lpstr>Equation</vt:lpstr>
      <vt:lpstr>Design and implementation of a MLP (MNIST) </vt:lpstr>
      <vt:lpstr>Outline</vt:lpstr>
      <vt:lpstr>Machine Learning (ML) Basics </vt:lpstr>
      <vt:lpstr>PowerPoint Presentation</vt:lpstr>
      <vt:lpstr>PowerPoint Presentation</vt:lpstr>
      <vt:lpstr>PowerPoint Presentation</vt:lpstr>
      <vt:lpstr>Basic NN building Blocks</vt:lpstr>
      <vt:lpstr>PowerPoint Presentation</vt:lpstr>
      <vt:lpstr>PowerPoint Presentation</vt:lpstr>
      <vt:lpstr>PowerPoint Presentation</vt:lpstr>
      <vt:lpstr>PowerPoint Presentation</vt:lpstr>
      <vt:lpstr>PowerPoint Presentation</vt:lpstr>
      <vt:lpstr>Training parameters and validation</vt:lpstr>
      <vt:lpstr>Result and evaluation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 </dc:title>
  <dc:creator>armand kouassi</dc:creator>
  <cp:lastModifiedBy>armand kouassi</cp:lastModifiedBy>
  <cp:revision>50</cp:revision>
  <dcterms:created xsi:type="dcterms:W3CDTF">2021-04-23T17:30:47Z</dcterms:created>
  <dcterms:modified xsi:type="dcterms:W3CDTF">2021-04-29T07:51:49Z</dcterms:modified>
</cp:coreProperties>
</file>