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973F-25F6-4828-83EC-A264F3756F87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1A48-61DD-4ED1-B79B-28F3F991A3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28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973F-25F6-4828-83EC-A264F3756F87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1A48-61DD-4ED1-B79B-28F3F991A3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84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973F-25F6-4828-83EC-A264F3756F87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1A48-61DD-4ED1-B79B-28F3F991A3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24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973F-25F6-4828-83EC-A264F3756F87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1A48-61DD-4ED1-B79B-28F3F991A3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794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973F-25F6-4828-83EC-A264F3756F87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1A48-61DD-4ED1-B79B-28F3F991A3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63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973F-25F6-4828-83EC-A264F3756F87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1A48-61DD-4ED1-B79B-28F3F991A3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1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973F-25F6-4828-83EC-A264F3756F87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1A48-61DD-4ED1-B79B-28F3F991A3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58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973F-25F6-4828-83EC-A264F3756F87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1A48-61DD-4ED1-B79B-28F3F991A3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76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973F-25F6-4828-83EC-A264F3756F87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1A48-61DD-4ED1-B79B-28F3F991A3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56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973F-25F6-4828-83EC-A264F3756F87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1A48-61DD-4ED1-B79B-28F3F991A3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52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973F-25F6-4828-83EC-A264F3756F87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1A48-61DD-4ED1-B79B-28F3F991A3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78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3973F-25F6-4828-83EC-A264F3756F87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C1A48-61DD-4ED1-B79B-28F3F991A3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1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9348" y="181176"/>
            <a:ext cx="126256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600" b="1" dirty="0" smtClean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(?&lt;=</a:t>
            </a:r>
            <a:r>
              <a:rPr lang="en-US" altLang="zh-CN" sz="1600" b="1" dirty="0" smtClean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altLang="zh-CN" sz="1600" b="1" dirty="0" smtClean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https</a:t>
            </a:r>
            <a:r>
              <a:rPr lang="en-US" altLang="zh-CN" sz="1600" b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zh-CN" sz="1600" b="1" dirty="0" smtClean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 smtClean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\/\/</a:t>
            </a:r>
            <a:r>
              <a:rPr lang="en-US" altLang="zh-CN" sz="1600" b="1" dirty="0" smtClean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(?:</a:t>
            </a:r>
            <a:r>
              <a:rPr lang="en-US" altLang="zh-CN" sz="1600" b="1" dirty="0" smtClean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www.</a:t>
            </a:r>
            <a:r>
              <a:rPr lang="en-US" altLang="zh-CN" sz="1600" b="1" dirty="0" smtClean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zh-CN" sz="1600" b="1" dirty="0" smtClean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\w</a:t>
            </a:r>
            <a:r>
              <a:rPr lang="en-US" altLang="zh-CN" sz="1600" b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600" b="1" dirty="0" smtClean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(?:</a:t>
            </a:r>
            <a:r>
              <a:rPr lang="en-US" altLang="zh-CN" sz="1600" b="1" dirty="0" smtClean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altLang="zh-CN" sz="1600" b="1" dirty="0" smtClean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\w</a:t>
            </a:r>
            <a:r>
              <a:rPr lang="en-US" altLang="zh-CN" sz="1600" b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600" b="1" dirty="0" smtClean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zh-CN" sz="1600" b="1" dirty="0" smtClean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(?:</a:t>
            </a:r>
            <a:r>
              <a:rPr lang="en-US" altLang="zh-CN" sz="1600" b="1" dirty="0" smtClean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:\d</a:t>
            </a:r>
            <a:r>
              <a:rPr lang="en-US" altLang="zh-CN" sz="1600" b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600" b="1" dirty="0" smtClean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zh-CN" sz="1600" b="1" dirty="0" smtClean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)(?&lt;</a:t>
            </a:r>
            <a:r>
              <a:rPr lang="en-US" altLang="zh-CN" sz="1600" b="1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folder</a:t>
            </a:r>
            <a:r>
              <a:rPr lang="en-US" altLang="zh-CN" sz="1600" b="1" dirty="0" smtClean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&gt;(?:</a:t>
            </a:r>
            <a:r>
              <a:rPr lang="en-US" altLang="zh-CN" sz="1600" b="1" dirty="0" smtClean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\/</a:t>
            </a:r>
            <a:r>
              <a:rPr lang="en-US" altLang="zh-CN" sz="1600" b="1" dirty="0" smtClean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1" dirty="0" smtClean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\w\d</a:t>
            </a:r>
            <a:r>
              <a:rPr lang="en-US" altLang="zh-CN" sz="1600" b="1" dirty="0" smtClean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altLang="zh-CN" sz="1600" b="1" dirty="0" smtClean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600" b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600" b="1" dirty="0" smtClean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600" b="1" dirty="0" smtClean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)(?=</a:t>
            </a:r>
            <a:r>
              <a:rPr lang="en-US" altLang="zh-CN" sz="1600" b="1" dirty="0" smtClean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\/</a:t>
            </a:r>
            <a:r>
              <a:rPr lang="en-US" altLang="zh-CN" sz="1600" b="1" dirty="0" smtClean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1" dirty="0" smtClean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\w\d</a:t>
            </a:r>
            <a:r>
              <a:rPr lang="en-US" altLang="zh-CN" sz="1600" b="1" dirty="0" smtClean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600" b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600" b="1" dirty="0" smtClean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altLang="zh-CN" sz="1600" b="1" dirty="0" smtClean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1" dirty="0" smtClean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\w\d</a:t>
            </a:r>
            <a:r>
              <a:rPr lang="en-US" altLang="zh-CN" sz="1600" b="1" dirty="0" smtClean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600" b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600" b="1" dirty="0" smtClean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1" dirty="0" smtClean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600" b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27774" y="571147"/>
            <a:ext cx="5259334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8941482" y="571147"/>
            <a:ext cx="2362711" cy="1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940532" y="571147"/>
            <a:ext cx="28782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31003" y="852841"/>
            <a:ext cx="437812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正向</a:t>
            </a:r>
            <a:r>
              <a:rPr lang="en-US" altLang="zh-CN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CN" altLang="en-US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从前往后找</a:t>
            </a:r>
            <a:r>
              <a:rPr lang="en-US" altLang="zh-CN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zh-CN" altLang="en-US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后行</a:t>
            </a:r>
            <a:r>
              <a:rPr lang="en-US" altLang="zh-CN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CN" altLang="en-US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后面的要匹配</a:t>
            </a:r>
            <a:r>
              <a:rPr lang="en-US" altLang="zh-CN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zh-CN" altLang="en-US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断言</a:t>
            </a:r>
            <a:endParaRPr lang="zh-CN" altLang="en-US" b="0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13878" y="852841"/>
            <a:ext cx="437812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正向</a:t>
            </a:r>
            <a:r>
              <a:rPr lang="en-US" altLang="zh-CN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CN" altLang="en-US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从前往后找</a:t>
            </a:r>
            <a:r>
              <a:rPr lang="en-US" altLang="zh-CN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zh-CN" altLang="en-US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先行</a:t>
            </a:r>
            <a:r>
              <a:rPr lang="en-US" altLang="zh-CN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CN" altLang="en-US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前面的要匹配</a:t>
            </a:r>
            <a:r>
              <a:rPr lang="en-US" altLang="zh-CN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zh-CN" altLang="en-US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断言</a:t>
            </a:r>
            <a:endParaRPr lang="zh-CN" altLang="en-US" b="0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33306" y="853426"/>
            <a:ext cx="6463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匹配</a:t>
            </a:r>
            <a:endParaRPr lang="zh-CN" altLang="en-US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8218" y="1894360"/>
            <a:ext cx="6797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D16969"/>
                </a:solidFill>
                <a:latin typeface="Consolas" panose="020B0609020204030204" pitchFamily="49" charset="0"/>
              </a:rPr>
              <a:t>(?&lt;=</a:t>
            </a:r>
            <a:r>
              <a:rPr lang="en-US" altLang="zh-CN" b="1" dirty="0" smtClean="0">
                <a:solidFill>
                  <a:srgbClr val="EE0000"/>
                </a:solidFill>
                <a:latin typeface="Consolas" panose="020B0609020204030204" pitchFamily="49" charset="0"/>
              </a:rPr>
              <a:t>^</a:t>
            </a:r>
            <a:r>
              <a:rPr lang="en-US" altLang="zh-CN" b="1" dirty="0">
                <a:solidFill>
                  <a:srgbClr val="811F3F"/>
                </a:solidFill>
                <a:latin typeface="Consolas" panose="020B0609020204030204" pitchFamily="49" charset="0"/>
              </a:rPr>
              <a:t>https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altLang="zh-CN" b="1" dirty="0">
                <a:solidFill>
                  <a:srgbClr val="811F3F"/>
                </a:solidFill>
                <a:latin typeface="Consolas" panose="020B0609020204030204" pitchFamily="49" charset="0"/>
              </a:rPr>
              <a:t>:</a:t>
            </a:r>
            <a:r>
              <a:rPr lang="en-US" altLang="zh-CN" b="1" dirty="0">
                <a:solidFill>
                  <a:srgbClr val="EE0000"/>
                </a:solidFill>
                <a:latin typeface="Consolas" panose="020B0609020204030204" pitchFamily="49" charset="0"/>
              </a:rPr>
              <a:t>\/\/</a:t>
            </a:r>
            <a:r>
              <a:rPr lang="en-US" altLang="zh-CN" b="1" dirty="0">
                <a:solidFill>
                  <a:srgbClr val="D16969"/>
                </a:solidFill>
                <a:latin typeface="Consolas" panose="020B0609020204030204" pitchFamily="49" charset="0"/>
              </a:rPr>
              <a:t>(?:</a:t>
            </a:r>
            <a:r>
              <a:rPr lang="en-US" altLang="zh-CN" b="1" dirty="0">
                <a:solidFill>
                  <a:srgbClr val="811F3F"/>
                </a:solidFill>
                <a:latin typeface="Consolas" panose="020B0609020204030204" pitchFamily="49" charset="0"/>
              </a:rPr>
              <a:t>www</a:t>
            </a:r>
            <a:r>
              <a:rPr lang="en-US" altLang="zh-CN" b="1" dirty="0" smtClean="0">
                <a:solidFill>
                  <a:srgbClr val="811F3F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smtClean="0">
                <a:solidFill>
                  <a:srgbClr val="D16969"/>
                </a:solidFill>
                <a:latin typeface="Consolas" panose="020B0609020204030204" pitchFamily="49" charset="0"/>
              </a:rPr>
              <a:t>)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?[</a:t>
            </a:r>
            <a:r>
              <a:rPr lang="en-US" altLang="zh-CN" b="1" dirty="0" smtClean="0">
                <a:solidFill>
                  <a:srgbClr val="811F3F"/>
                </a:solidFill>
                <a:latin typeface="Consolas" panose="020B0609020204030204" pitchFamily="49" charset="0"/>
              </a:rPr>
              <a:t>\w\d]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b="1" dirty="0" smtClean="0">
                <a:solidFill>
                  <a:srgbClr val="D16969"/>
                </a:solidFill>
                <a:latin typeface="Consolas" panose="020B0609020204030204" pitchFamily="49" charset="0"/>
              </a:rPr>
              <a:t>(?:</a:t>
            </a:r>
            <a:r>
              <a:rPr lang="en-US" altLang="zh-CN" b="1" dirty="0" smtClean="0">
                <a:solidFill>
                  <a:srgbClr val="EE0000"/>
                </a:solidFill>
                <a:latin typeface="Consolas" panose="020B0609020204030204" pitchFamily="49" charset="0"/>
              </a:rPr>
              <a:t>\.</a:t>
            </a:r>
            <a:r>
              <a:rPr lang="en-US" altLang="zh-CN" b="1" dirty="0" smtClean="0">
                <a:solidFill>
                  <a:srgbClr val="811F3F"/>
                </a:solidFill>
                <a:latin typeface="Consolas" panose="020B0609020204030204" pitchFamily="49" charset="0"/>
              </a:rPr>
              <a:t>\</a:t>
            </a:r>
            <a:r>
              <a:rPr lang="en-US" altLang="zh-CN" b="1" dirty="0">
                <a:solidFill>
                  <a:srgbClr val="811F3F"/>
                </a:solidFill>
                <a:latin typeface="Consolas" panose="020B0609020204030204" pitchFamily="49" charset="0"/>
              </a:rPr>
              <a:t>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b="1" dirty="0">
                <a:solidFill>
                  <a:srgbClr val="D16969"/>
                </a:solidFill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altLang="zh-CN" b="1" dirty="0">
                <a:solidFill>
                  <a:srgbClr val="D16969"/>
                </a:solidFill>
                <a:latin typeface="Consolas" panose="020B0609020204030204" pitchFamily="49" charset="0"/>
              </a:rPr>
              <a:t>(?:</a:t>
            </a:r>
            <a:r>
              <a:rPr lang="en-US" altLang="zh-CN" b="1" dirty="0">
                <a:solidFill>
                  <a:srgbClr val="811F3F"/>
                </a:solidFill>
                <a:latin typeface="Consolas" panose="020B0609020204030204" pitchFamily="49" charset="0"/>
              </a:rPr>
              <a:t>:\d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b="1" dirty="0" smtClean="0">
                <a:solidFill>
                  <a:srgbClr val="D16969"/>
                </a:solidFill>
                <a:latin typeface="Consolas" panose="020B0609020204030204" pitchFamily="49" charset="0"/>
              </a:rPr>
              <a:t>)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altLang="zh-CN" b="1" dirty="0" smtClean="0">
                <a:solidFill>
                  <a:srgbClr val="D16969"/>
                </a:solidFill>
                <a:latin typeface="Consolas" panose="020B0609020204030204" pitchFamily="49" charset="0"/>
              </a:rPr>
              <a:t>)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371284" y="2263486"/>
            <a:ext cx="1813457" cy="9731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下箭头 18"/>
          <p:cNvSpPr/>
          <p:nvPr/>
        </p:nvSpPr>
        <p:spPr>
          <a:xfrm>
            <a:off x="1104645" y="2308368"/>
            <a:ext cx="190244" cy="288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1970" y="2596803"/>
            <a:ext cx="25907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http:// </a:t>
            </a:r>
            <a:r>
              <a:rPr lang="zh-CN" altLang="en-US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或者</a:t>
            </a:r>
            <a:r>
              <a:rPr lang="en-US" altLang="zh-CN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 </a:t>
            </a:r>
            <a:r>
              <a:rPr lang="zh-CN" altLang="en-US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开头</a:t>
            </a:r>
            <a:endParaRPr lang="zh-CN" altLang="en-US" b="0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275354" y="2291025"/>
            <a:ext cx="119669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下箭头 26"/>
          <p:cNvSpPr/>
          <p:nvPr/>
        </p:nvSpPr>
        <p:spPr>
          <a:xfrm>
            <a:off x="2697174" y="2282329"/>
            <a:ext cx="190244" cy="8381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48775" y="3139136"/>
            <a:ext cx="26693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{0, 1}</a:t>
            </a:r>
            <a:r>
              <a:rPr lang="zh-CN" altLang="en-US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</a:t>
            </a:r>
            <a:r>
              <a:rPr lang="en-US" altLang="zh-CN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www. </a:t>
            </a:r>
            <a:r>
              <a:rPr lang="zh-CN" altLang="en-US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并忽略分组</a:t>
            </a:r>
            <a:endParaRPr lang="zh-CN" altLang="en-US" b="0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13243" y="3547179"/>
            <a:ext cx="50097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{0, 1}</a:t>
            </a:r>
            <a:r>
              <a:rPr lang="zh-CN" altLang="en-US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</a:t>
            </a:r>
            <a:r>
              <a:rPr lang="en-US" altLang="zh-CN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.com</a:t>
            </a:r>
            <a:r>
              <a:rPr lang="zh-CN" altLang="en-US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之类的任意非数字字符</a:t>
            </a:r>
            <a:r>
              <a:rPr lang="en-US" altLang="zh-CN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并忽略分组</a:t>
            </a:r>
            <a:endParaRPr lang="zh-CN" altLang="en-US" b="0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下箭头 30"/>
          <p:cNvSpPr/>
          <p:nvPr/>
        </p:nvSpPr>
        <p:spPr>
          <a:xfrm>
            <a:off x="4652774" y="2307258"/>
            <a:ext cx="190244" cy="1269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>
            <a:off x="5578931" y="2282329"/>
            <a:ext cx="1063254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下箭头 34"/>
          <p:cNvSpPr/>
          <p:nvPr/>
        </p:nvSpPr>
        <p:spPr>
          <a:xfrm>
            <a:off x="5974744" y="2319637"/>
            <a:ext cx="190244" cy="1638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2829117" y="3983129"/>
            <a:ext cx="364875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{0, 1}</a:t>
            </a:r>
            <a:r>
              <a:rPr lang="zh-CN" altLang="en-US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</a:t>
            </a:r>
            <a:r>
              <a:rPr lang="en-US" altLang="zh-CN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:8080</a:t>
            </a:r>
            <a:r>
              <a:rPr lang="zh-CN" altLang="en-US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端口数字</a:t>
            </a:r>
            <a:r>
              <a:rPr lang="en-US" altLang="zh-CN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并忽略分组</a:t>
            </a:r>
            <a:endParaRPr lang="zh-CN" altLang="en-US" b="0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2289069" y="2263692"/>
            <a:ext cx="1080096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3405987" y="2268351"/>
            <a:ext cx="824273" cy="728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上箭头 41"/>
          <p:cNvSpPr/>
          <p:nvPr/>
        </p:nvSpPr>
        <p:spPr>
          <a:xfrm>
            <a:off x="3732206" y="1711270"/>
            <a:ext cx="171833" cy="2494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323703" y="1322230"/>
            <a:ext cx="453201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{1, n}</a:t>
            </a:r>
            <a:r>
              <a:rPr lang="zh-CN" altLang="en-US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个字符表示主机名</a:t>
            </a:r>
            <a:r>
              <a:rPr lang="en-US" altLang="zh-CN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zh-CN" altLang="en-US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优化为可以是</a:t>
            </a:r>
            <a:r>
              <a:rPr lang="zh-CN" altLang="en-US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数字</a:t>
            </a:r>
            <a:endParaRPr lang="zh-CN" altLang="en-US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398109" y="2078820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D16969"/>
                </a:solidFill>
                <a:latin typeface="Consolas" panose="020B0609020204030204" pitchFamily="49" charset="0"/>
              </a:rPr>
              <a:t>(?=</a:t>
            </a:r>
            <a:r>
              <a:rPr lang="en-US" altLang="zh-CN" b="1" dirty="0" smtClean="0">
                <a:solidFill>
                  <a:srgbClr val="EE0000"/>
                </a:solidFill>
                <a:latin typeface="Consolas" panose="020B0609020204030204" pitchFamily="49" charset="0"/>
              </a:rPr>
              <a:t>\/</a:t>
            </a:r>
            <a:r>
              <a:rPr lang="en-US" altLang="zh-CN" b="1" dirty="0" smtClean="0">
                <a:solidFill>
                  <a:srgbClr val="D16969"/>
                </a:solidFill>
                <a:latin typeface="Consolas" panose="020B0609020204030204" pitchFamily="49" charset="0"/>
              </a:rPr>
              <a:t>[</a:t>
            </a:r>
            <a:r>
              <a:rPr lang="en-US" altLang="zh-CN" b="1" dirty="0" smtClean="0">
                <a:solidFill>
                  <a:srgbClr val="811F3F"/>
                </a:solidFill>
                <a:latin typeface="Consolas" panose="020B0609020204030204" pitchFamily="49" charset="0"/>
              </a:rPr>
              <a:t>\</a:t>
            </a:r>
            <a:r>
              <a:rPr lang="en-US" altLang="zh-CN" b="1" dirty="0">
                <a:solidFill>
                  <a:srgbClr val="811F3F"/>
                </a:solidFill>
                <a:latin typeface="Consolas" panose="020B0609020204030204" pitchFamily="49" charset="0"/>
              </a:rPr>
              <a:t>w\d</a:t>
            </a:r>
            <a:r>
              <a:rPr lang="en-US" altLang="zh-CN" b="1" dirty="0">
                <a:solidFill>
                  <a:srgbClr val="D16969"/>
                </a:solidFill>
                <a:latin typeface="Consolas" panose="020B0609020204030204" pitchFamily="49" charset="0"/>
              </a:rPr>
              <a:t>]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b="1" dirty="0">
                <a:solidFill>
                  <a:srgbClr val="EE0000"/>
                </a:solidFill>
                <a:latin typeface="Consolas" panose="020B0609020204030204" pitchFamily="49" charset="0"/>
              </a:rPr>
              <a:t>\.</a:t>
            </a:r>
            <a:r>
              <a:rPr lang="en-US" altLang="zh-CN" b="1" dirty="0">
                <a:solidFill>
                  <a:srgbClr val="D16969"/>
                </a:solidFill>
                <a:latin typeface="Consolas" panose="020B0609020204030204" pitchFamily="49" charset="0"/>
              </a:rPr>
              <a:t>[</a:t>
            </a:r>
            <a:r>
              <a:rPr lang="en-US" altLang="zh-CN" b="1" dirty="0">
                <a:solidFill>
                  <a:srgbClr val="811F3F"/>
                </a:solidFill>
                <a:latin typeface="Consolas" panose="020B0609020204030204" pitchFamily="49" charset="0"/>
              </a:rPr>
              <a:t>\w\d</a:t>
            </a:r>
            <a:r>
              <a:rPr lang="en-US" altLang="zh-CN" b="1" dirty="0">
                <a:solidFill>
                  <a:srgbClr val="D16969"/>
                </a:solidFill>
                <a:latin typeface="Consolas" panose="020B0609020204030204" pitchFamily="49" charset="0"/>
              </a:rPr>
              <a:t>]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b="1" dirty="0">
                <a:solidFill>
                  <a:srgbClr val="D16969"/>
                </a:solidFill>
                <a:latin typeface="Consolas" panose="020B0609020204030204" pitchFamily="49" charset="0"/>
              </a:rPr>
              <a:t>)</a:t>
            </a:r>
            <a:r>
              <a:rPr lang="en-US" altLang="zh-CN" b="1" dirty="0">
                <a:solidFill>
                  <a:srgbClr val="811F3F"/>
                </a:solidFill>
                <a:latin typeface="Consolas" panose="020B0609020204030204" pitchFamily="49" charset="0"/>
              </a:rPr>
              <a:t>/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zh-CN" altLang="en-US" dirty="0"/>
          </a:p>
        </p:txBody>
      </p:sp>
      <p:sp>
        <p:nvSpPr>
          <p:cNvPr id="47" name="下箭头 46"/>
          <p:cNvSpPr/>
          <p:nvPr/>
        </p:nvSpPr>
        <p:spPr>
          <a:xfrm>
            <a:off x="7048117" y="1182241"/>
            <a:ext cx="190244" cy="158550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603629" y="2763160"/>
            <a:ext cx="11079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匹配部分</a:t>
            </a:r>
            <a:endParaRPr lang="en-US" altLang="zh-CN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是需要的</a:t>
            </a:r>
            <a:endParaRPr lang="zh-CN" altLang="en-US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8941482" y="2441413"/>
            <a:ext cx="1093951" cy="6739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0164547" y="2448152"/>
            <a:ext cx="1093951" cy="6739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下箭头 52"/>
          <p:cNvSpPr/>
          <p:nvPr/>
        </p:nvSpPr>
        <p:spPr>
          <a:xfrm>
            <a:off x="10647621" y="2454892"/>
            <a:ext cx="190244" cy="8499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下箭头 53"/>
          <p:cNvSpPr/>
          <p:nvPr/>
        </p:nvSpPr>
        <p:spPr>
          <a:xfrm>
            <a:off x="9406779" y="2448152"/>
            <a:ext cx="190244" cy="3625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9132925" y="2817484"/>
            <a:ext cx="9622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文件名</a:t>
            </a:r>
            <a:endParaRPr lang="zh-CN" altLang="en-US" b="0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0296203" y="3362513"/>
            <a:ext cx="9622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后缀名</a:t>
            </a:r>
            <a:endParaRPr lang="zh-CN" altLang="en-US" b="0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7072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134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Consolas</vt:lpstr>
      <vt:lpstr>Office 主题​​</vt:lpstr>
      <vt:lpstr>PowerPoint 演示文稿</vt:lpstr>
    </vt:vector>
  </TitlesOfParts>
  <Company>demry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aaaa</cp:lastModifiedBy>
  <cp:revision>14</cp:revision>
  <dcterms:created xsi:type="dcterms:W3CDTF">2022-01-16T09:01:01Z</dcterms:created>
  <dcterms:modified xsi:type="dcterms:W3CDTF">2022-01-16T09:27:22Z</dcterms:modified>
</cp:coreProperties>
</file>