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3" r:id="rId2"/>
    <p:sldId id="433" r:id="rId3"/>
    <p:sldId id="514" r:id="rId4"/>
    <p:sldId id="518" r:id="rId5"/>
    <p:sldId id="516" r:id="rId6"/>
    <p:sldId id="517" r:id="rId7"/>
    <p:sldId id="521" r:id="rId8"/>
    <p:sldId id="520" r:id="rId9"/>
    <p:sldId id="519" r:id="rId10"/>
    <p:sldId id="522" r:id="rId11"/>
    <p:sldId id="524" r:id="rId12"/>
    <p:sldId id="525" r:id="rId13"/>
    <p:sldId id="526" r:id="rId14"/>
    <p:sldId id="527" r:id="rId15"/>
    <p:sldId id="540" r:id="rId16"/>
    <p:sldId id="528" r:id="rId17"/>
    <p:sldId id="529" r:id="rId18"/>
    <p:sldId id="532" r:id="rId19"/>
    <p:sldId id="533" r:id="rId20"/>
    <p:sldId id="534" r:id="rId21"/>
    <p:sldId id="542" r:id="rId22"/>
    <p:sldId id="535" r:id="rId23"/>
    <p:sldId id="531" r:id="rId24"/>
    <p:sldId id="536" r:id="rId25"/>
    <p:sldId id="537" r:id="rId26"/>
    <p:sldId id="538" r:id="rId27"/>
    <p:sldId id="541" r:id="rId28"/>
    <p:sldId id="539" r:id="rId29"/>
    <p:sldId id="543" r:id="rId30"/>
    <p:sldId id="544" r:id="rId31"/>
    <p:sldId id="546" r:id="rId32"/>
    <p:sldId id="548" r:id="rId33"/>
    <p:sldId id="545" r:id="rId34"/>
    <p:sldId id="549" r:id="rId35"/>
    <p:sldId id="550" r:id="rId36"/>
    <p:sldId id="551" r:id="rId37"/>
    <p:sldId id="552" r:id="rId38"/>
    <p:sldId id="555" r:id="rId39"/>
    <p:sldId id="554" r:id="rId40"/>
    <p:sldId id="553" r:id="rId41"/>
    <p:sldId id="556" r:id="rId42"/>
    <p:sldId id="505" r:id="rId43"/>
    <p:sldId id="547" r:id="rId44"/>
    <p:sldId id="352" r:id="rId4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 autoAdjust="0"/>
    <p:restoredTop sz="95494" autoAdjust="0"/>
  </p:normalViewPr>
  <p:slideViewPr>
    <p:cSldViewPr snapToGrid="0" showGuides="1">
      <p:cViewPr varScale="1">
        <p:scale>
          <a:sx n="96" d="100"/>
          <a:sy n="96" d="100"/>
        </p:scale>
        <p:origin x="-368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SH3bADiB7uQ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alykhantejani.github.io/a-brief-introduction-to-gradient-descen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://scikit-learn.org/stable/auto_examples/model_selection/plot_underfitting_overfitt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www.researchgate.net/post/How_does_model_complexity_impact_the_bias-variance_tradeof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https://machinelearningmastery.com/a-tour-of-machine-learning-algorithm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cloud.google.com/blog/big-data/2016/08/how-a-japanese-cucumber-farmer-is-using-deep-learning-and-tensorflow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://scikit-learn.org/stable/modules/tree.html%23classification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franckalbinet/iot-nbtc-itu/tree/gh-pages/labs/src/machine-learni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www.cs.nthu.edu.tw/~shwu/courses/ml/labs/08_CV_Ensembling/08_CV_Ensembling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shwu/courses/ml/labs/08_CV_Ensembling/08_CV_Ensembling.html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shwu/courses/ml/labs/08_CV_Ensembling/08_CV_Ensembling.html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6.html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n.wikipedia.org/wiki/David_H._Hube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hyperlink" Target="https://github.com/Hvass-Labs/TensorFlow-Tutorials/blob/master/02_Convolutional_Neural_Network.ipyn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ass-Labs/TensorFlow-Tutorials/blob/master/02_Convolutional_Neural_Network.ipynb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hyperlink" Target="https://pjreddie.com/darknet/yol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xkcd.com/1838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https://www.pyimagesearch.com/2017/10/02/deep-learning-on-the-raspberry-pi-with-opencv/" TargetMode="External"/><Relationship Id="rId5" Type="http://schemas.openxmlformats.org/officeDocument/2006/relationships/hyperlink" Target="https://github.com/leehaesung/YOLO-Powered_Robot_Vision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://deeplearning.net/software/theano/" TargetMode="External"/><Relationship Id="rId6" Type="http://schemas.openxmlformats.org/officeDocument/2006/relationships/hyperlink" Target="http://pytorch.org/" TargetMode="External"/><Relationship Id="rId7" Type="http://schemas.openxmlformats.org/officeDocument/2006/relationships/hyperlink" Target="http://scikit-learn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4" Type="http://schemas.openxmlformats.org/officeDocument/2006/relationships/hyperlink" Target="https://www.udacity.com/courses/all" TargetMode="External"/><Relationship Id="rId5" Type="http://schemas.openxmlformats.org/officeDocument/2006/relationships/hyperlink" Target="http://www.fast.ai/" TargetMode="External"/><Relationship Id="rId6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acktpub.com/big-data-and-business-intelligence/python-machine-learning-second-edi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://scikit-learn.org/stable/tutorial/statistical_inference/supervised_learning.ht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scikit-learn.org/stable/unsupervised_learning.html%23unsupervised-learn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9130" y="2399218"/>
            <a:ext cx="8855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Machine learning | A Big picture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6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339" y="2086506"/>
            <a:ext cx="5352863" cy="19690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3011" y="5104346"/>
            <a:ext cx="502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https://www.youtube.com/watch?v=SH3bADiB7uQ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7172" y="4796143"/>
            <a:ext cx="99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EXAMPLE: ROBOT LEARNING HOW TO PLAY TABLE TENNIS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26812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720033"/>
            <a:ext cx="20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</a:t>
            </a:r>
            <a:endParaRPr lang="en-US" sz="2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61000" y="2668166"/>
            <a:ext cx="3745956" cy="221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8056374" y="391245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46943" y="4706235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5492" y="3950934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6207" y="307865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57637" y="4156176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95175" y="274513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36012" y="339781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1952" y="2410080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75956" y="22566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081398" y="3194101"/>
            <a:ext cx="4502846" cy="105187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505644" y="30119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7453428" y="2232025"/>
            <a:ext cx="2668353" cy="3014506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094496" y="18574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33262" y="4924299"/>
            <a:ext cx="3722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J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0,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) =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(x(i))  – y(i) )2 </a:t>
            </a:r>
            <a:endParaRPr lang="en-US" sz="2000" b="1">
              <a:solidFill>
                <a:srgbClr val="418AB3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0263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[2]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61000" y="2668166"/>
            <a:ext cx="3745956" cy="221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8056374" y="391245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46943" y="4706235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095492" y="3950934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6207" y="307865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57637" y="4156176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595175" y="2745132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36012" y="3397811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91952" y="2410080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775956" y="22566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8344" y="2676860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6"/>
                </a:solidFill>
                <a:latin typeface="Cambria"/>
                <a:cs typeface="Cambria"/>
              </a:rPr>
              <a:t>i</a:t>
            </a:r>
            <a:r>
              <a:rPr lang="en-US" sz="1400" b="1" baseline="30000">
                <a:solidFill>
                  <a:schemeClr val="accent6"/>
                </a:solidFill>
                <a:latin typeface="Cambria"/>
                <a:cs typeface="Cambria"/>
              </a:rPr>
              <a:t>th</a:t>
            </a:r>
            <a:r>
              <a:rPr lang="en-US" sz="1400" b="1">
                <a:solidFill>
                  <a:schemeClr val="accent6"/>
                </a:solidFill>
                <a:latin typeface="Cambria"/>
                <a:cs typeface="Cambria"/>
              </a:rPr>
              <a:t> point</a:t>
            </a:r>
            <a:r>
              <a:rPr lang="en-US" sz="1400" b="1" baseline="-25000">
                <a:solidFill>
                  <a:schemeClr val="accent6"/>
                </a:solidFill>
                <a:latin typeface="Cambria"/>
                <a:cs typeface="Cambria"/>
              </a:rPr>
              <a:t> </a:t>
            </a:r>
            <a:endParaRPr lang="en-US" sz="1400">
              <a:solidFill>
                <a:schemeClr val="accent6"/>
              </a:solidFill>
            </a:endParaRPr>
          </a:p>
        </p:txBody>
      </p:sp>
      <p:cxnSp>
        <p:nvCxnSpPr>
          <p:cNvPr id="28" name="Straight Connector 27"/>
          <p:cNvCxnSpPr>
            <a:endCxn id="23" idx="4"/>
          </p:cNvCxnSpPr>
          <p:nvPr/>
        </p:nvCxnSpPr>
        <p:spPr>
          <a:xfrm flipV="1">
            <a:off x="8684976" y="2925132"/>
            <a:ext cx="0" cy="1128416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07230" y="4140278"/>
            <a:ext cx="112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hθ(x(i))</a:t>
            </a:r>
            <a:endParaRPr lang="en-US" sz="2000" b="1">
              <a:solidFill>
                <a:srgbClr val="DF5327"/>
              </a:solidFill>
              <a:latin typeface="Cambria"/>
              <a:cs typeface="Cambr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0945" y="2342871"/>
            <a:ext cx="61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y(i)  </a:t>
            </a:r>
            <a:endParaRPr lang="en-US" sz="2000" b="1">
              <a:solidFill>
                <a:srgbClr val="DF5327"/>
              </a:solidFill>
              <a:latin typeface="Cambria"/>
              <a:cs typeface="Cambri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672147" y="4040721"/>
            <a:ext cx="12829" cy="1372561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76141" y="4066372"/>
            <a:ext cx="1796007" cy="0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25597" y="326812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3262" y="3720033"/>
            <a:ext cx="2087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</a:t>
            </a:r>
            <a:endParaRPr lang="en-US" sz="2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3262" y="4924299"/>
            <a:ext cx="3722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J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0,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) =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(x(i))  – y(i) )2 </a:t>
            </a:r>
            <a:endParaRPr lang="en-US" sz="2000" b="1">
              <a:solidFill>
                <a:srgbClr val="418AB3"/>
              </a:solidFill>
              <a:latin typeface="Cambria"/>
              <a:cs typeface="Cambr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3468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ZOOM ON SUPERVISED LEARNING &amp;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LEARNING PROCESS [3]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19" y="1944702"/>
            <a:ext cx="8077133" cy="39251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75653" y="5966407"/>
            <a:ext cx="8266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https://alykhantejani.github.io/a-brief-introduction-to-gradient-descent/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BIAS/VARIANCE &amp; OVER/UNDERFITTING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65" y="1701929"/>
            <a:ext cx="10014910" cy="38781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1709" y="5528255"/>
            <a:ext cx="10486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http://scikit-learn.org/stable/auto_examples/model_selection/plot_underfitting_overfitting.html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DIAGNOSING BIAS/VARIANCE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22" y="1816639"/>
            <a:ext cx="6092047" cy="38515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3643" y="5626526"/>
            <a:ext cx="11080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https://www.researchgate.net/post/How_does_model_complexity_impact_the_bias-variance_tradeoff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7385" y="2095221"/>
            <a:ext cx="9089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THIS IS ONLY ONE TYPE OF ALGORITHM! 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98564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25" y="221729"/>
            <a:ext cx="8901070" cy="57846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8249" y="59899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https://machinelearningmastery.com/a-tour-of-machine-learning-algorithms/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LOGISTIC REGRESSION 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17551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627423"/>
            <a:ext cx="24308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   </a:t>
            </a:r>
            <a:r>
              <a:rPr lang="en-US" sz="3000" b="1">
                <a:solidFill>
                  <a:srgbClr val="418AB3"/>
                </a:solidFill>
                <a:latin typeface="Cambria"/>
                <a:cs typeface="Cambria"/>
              </a:rPr>
              <a:t>?</a:t>
            </a:r>
            <a:endParaRPr lang="en-US" sz="3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V="1">
            <a:off x="6429201" y="3439749"/>
            <a:ext cx="4577167" cy="1799254"/>
          </a:xfrm>
          <a:prstGeom prst="line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868558" y="3037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725134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22778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127490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20422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8555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5502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11608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24661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LOGISTIC REGRESSION [2]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5597" y="22947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(TRAINING/TEST)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317551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HYPOTHESIS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5597" y="452369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COST FUNCTION TO MINIMIZE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262" y="3693573"/>
            <a:ext cx="24931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sz="2000" b="1" baseline="-25000">
                <a:solidFill>
                  <a:schemeClr val="accent1"/>
                </a:solidFill>
                <a:latin typeface="Cambria"/>
                <a:cs typeface="Cambria"/>
              </a:rPr>
              <a:t>θ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(X) = </a:t>
            </a:r>
            <a:r>
              <a:rPr lang="en-US" sz="2500" b="1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(</a:t>
            </a:r>
            <a:r>
              <a:rPr lang="en-US" sz="2000" b="1">
                <a:solidFill>
                  <a:schemeClr val="accent6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chemeClr val="accent6"/>
                </a:solidFill>
                <a:latin typeface="Cambria"/>
                <a:cs typeface="Cambria"/>
              </a:rPr>
              <a:t>0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+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DF5327"/>
                </a:solidFill>
                <a:latin typeface="Cambria"/>
                <a:cs typeface="Cambria"/>
              </a:rPr>
              <a:t>θ</a:t>
            </a:r>
            <a:r>
              <a:rPr lang="en-US" sz="2000" b="1" baseline="-25000">
                <a:solidFill>
                  <a:srgbClr val="DF5327"/>
                </a:solidFill>
                <a:latin typeface="Cambria"/>
                <a:cs typeface="Cambria"/>
              </a:rPr>
              <a:t>1</a:t>
            </a:r>
            <a:r>
              <a:rPr lang="en-US" sz="2000" b="1" baseline="-25000">
                <a:solidFill>
                  <a:srgbClr val="418AB3"/>
                </a:solidFill>
                <a:latin typeface="Cambria"/>
                <a:cs typeface="Cambria"/>
              </a:rPr>
              <a:t> </a:t>
            </a:r>
            <a:r>
              <a:rPr lang="en-US" sz="2000" b="1">
                <a:solidFill>
                  <a:srgbClr val="418AB3"/>
                </a:solidFill>
                <a:latin typeface="Cambria"/>
                <a:cs typeface="Cambria"/>
              </a:rPr>
              <a:t> X)   </a:t>
            </a:r>
            <a:endParaRPr lang="en-US" sz="3000" b="1" baseline="-25000">
              <a:solidFill>
                <a:srgbClr val="418AB3"/>
              </a:solidFill>
              <a:latin typeface="Cambria"/>
              <a:cs typeface="Cambri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60225" y="2629683"/>
            <a:ext cx="4544417" cy="2783607"/>
            <a:chOff x="7488828" y="1821531"/>
            <a:chExt cx="3672072" cy="262967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7490371" y="1821531"/>
              <a:ext cx="1543" cy="2628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88828" y="4448143"/>
              <a:ext cx="3672072" cy="30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7498555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5502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11608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725134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324661" y="5314808"/>
            <a:ext cx="179601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22778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27490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20422" y="3150850"/>
            <a:ext cx="179601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3296" y="3685430"/>
            <a:ext cx="3041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h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θ</a:t>
            </a:r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 : output a probability</a:t>
            </a:r>
          </a:p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        of being blue or </a:t>
            </a:r>
            <a:r>
              <a:rPr lang="en-US" b="1">
                <a:solidFill>
                  <a:srgbClr val="DF5327"/>
                </a:solidFill>
                <a:latin typeface="Cambria"/>
                <a:cs typeface="Cambria"/>
              </a:rPr>
              <a:t>orange</a:t>
            </a:r>
            <a:endParaRPr lang="en-US">
              <a:solidFill>
                <a:srgbClr val="DF5327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6733461" y="3373600"/>
            <a:ext cx="3677608" cy="1931552"/>
          </a:xfrm>
          <a:custGeom>
            <a:avLst/>
            <a:gdLst>
              <a:gd name="connsiteX0" fmla="*/ 0 w 3677608"/>
              <a:gd name="connsiteY0" fmla="*/ 1931552 h 1931552"/>
              <a:gd name="connsiteX1" fmla="*/ 1627143 w 3677608"/>
              <a:gd name="connsiteY1" fmla="*/ 1653726 h 1931552"/>
              <a:gd name="connsiteX2" fmla="*/ 2195982 w 3677608"/>
              <a:gd name="connsiteY2" fmla="*/ 304286 h 1931552"/>
              <a:gd name="connsiteX3" fmla="*/ 3677608 w 3677608"/>
              <a:gd name="connsiteY3" fmla="*/ 0 h 193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608" h="1931552">
                <a:moveTo>
                  <a:pt x="0" y="1931552"/>
                </a:moveTo>
                <a:cubicBezTo>
                  <a:pt x="630573" y="1928244"/>
                  <a:pt x="1261146" y="1924937"/>
                  <a:pt x="1627143" y="1653726"/>
                </a:cubicBezTo>
                <a:cubicBezTo>
                  <a:pt x="1993140" y="1382515"/>
                  <a:pt x="1854238" y="579907"/>
                  <a:pt x="2195982" y="304286"/>
                </a:cubicBezTo>
                <a:cubicBezTo>
                  <a:pt x="2537726" y="28665"/>
                  <a:pt x="3677608" y="0"/>
                  <a:pt x="3677608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76141" y="4225130"/>
            <a:ext cx="1796007" cy="0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1189" y="4023047"/>
            <a:ext cx="51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18AB3"/>
                </a:solidFill>
                <a:latin typeface="Cambria"/>
                <a:cs typeface="Cambria"/>
              </a:rPr>
              <a:t>0.5</a:t>
            </a:r>
            <a:r>
              <a:rPr lang="en-US" b="1" baseline="-2500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778539" y="3069315"/>
            <a:ext cx="965703" cy="648260"/>
          </a:xfrm>
          <a:prstGeom prst="line">
            <a:avLst/>
          </a:prstGeom>
          <a:ln w="12700" cmpd="sng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959714" y="2686836"/>
            <a:ext cx="244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418AB3"/>
                </a:solidFill>
                <a:latin typeface="Cambria"/>
                <a:cs typeface="Cambria"/>
              </a:rPr>
              <a:t>σ</a:t>
            </a:r>
            <a:r>
              <a:rPr lang="en-US" sz="1400" b="1">
                <a:solidFill>
                  <a:srgbClr val="418AB3"/>
                </a:solidFill>
                <a:latin typeface="Cambria"/>
                <a:cs typeface="Cambria"/>
              </a:rPr>
              <a:t>: </a:t>
            </a:r>
            <a:r>
              <a:rPr lang="en-US" sz="1400">
                <a:solidFill>
                  <a:srgbClr val="418AB3"/>
                </a:solidFill>
                <a:latin typeface="Cambria"/>
                <a:cs typeface="Cambria"/>
              </a:rPr>
              <a:t>Sigmoid/logistic func</a:t>
            </a:r>
            <a:r>
              <a:rPr lang="en-US">
                <a:solidFill>
                  <a:srgbClr val="418AB3"/>
                </a:solidFill>
                <a:latin typeface="Cambria"/>
                <a:cs typeface="Cambria"/>
              </a:rPr>
              <a:t>tion</a:t>
            </a:r>
            <a:endParaRPr lang="en-US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033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MOTIVATING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55" y="1977505"/>
            <a:ext cx="8134793" cy="1873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2626" y="3828534"/>
            <a:ext cx="9701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https://cloud.google.com/blog/big-data/2016/08/how-a-japanese-cucumber-farmer-is-using-deep-learning-and-tensorflow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CLASSIFICATION | DECISION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09" y="158033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TOY EXAMPLE: ARRANGING A LOAN [the 20 questions game]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70083" y="2328075"/>
            <a:ext cx="161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AGE &gt; 30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9510" y="3406562"/>
            <a:ext cx="308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UNIVERSITY DEGREE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6696" y="4562505"/>
            <a:ext cx="286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LOAN IN PROGRESS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280738" y="2857637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1733" y="3433022"/>
            <a:ext cx="238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INCOME &gt; 5000 ? 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308689" y="3989043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40707" y="3969456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881963" y="2844922"/>
            <a:ext cx="925484" cy="409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463073" y="5021480"/>
            <a:ext cx="859872" cy="4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648277" y="3949869"/>
            <a:ext cx="1084223" cy="488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81251" y="4485561"/>
            <a:ext cx="1354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</a:rPr>
              <a:t>LEND</a:t>
            </a:r>
            <a:endParaRPr lang="en-US" sz="2500" dirty="0">
              <a:solidFill>
                <a:srgbClr val="008000"/>
              </a:solidFill>
              <a:latin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59329" y="4472188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0436" y="2811590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2155" y="3922894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8819" y="2811590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23512" y="5067527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9631" y="5067527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YES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51904" y="3922894"/>
            <a:ext cx="594362" cy="31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NO</a:t>
            </a:r>
            <a:endParaRPr lang="en-US" sz="1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7938355" y="4935744"/>
            <a:ext cx="1084223" cy="488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41736" y="5550815"/>
            <a:ext cx="3955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DF5327"/>
                </a:solidFill>
                <a:latin typeface="Cambria" panose="02040503050406030204" pitchFamily="18" charset="0"/>
              </a:rPr>
              <a:t>DO NOT LEND</a:t>
            </a:r>
            <a:endParaRPr lang="en-US" sz="2500" dirty="0">
              <a:solidFill>
                <a:srgbClr val="DF5327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47810" y="5550815"/>
            <a:ext cx="1354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</a:rPr>
              <a:t>LEND</a:t>
            </a:r>
            <a:endParaRPr lang="en-US" sz="2500" dirty="0">
              <a:solidFill>
                <a:srgbClr val="008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TREE | IRIS DATASET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72" y="1653727"/>
            <a:ext cx="6337613" cy="4858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7257" y="6409288"/>
            <a:ext cx="60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http://scikit-learn.org/stable/modules/tree.html#classification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564" y="1661099"/>
            <a:ext cx="3504055" cy="2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869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TREE | ENSEMBLE METHODS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0549" y="161483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PREDICTING AS A TEAM RATHER THAN SOLO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0973" y="2362579"/>
            <a:ext cx="9909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SEVERAL SUBSETS OF FEATURES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SEVERAL SUBSETS OF SAMPLES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INDIVIDUAL CLASSIFIER FOR EACH SUBSETS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AGGREGATE PREDICTIONS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36774" y="5434280"/>
            <a:ext cx="523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See labs exercise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0928" y="2201059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TUNING &amp; EVALUATING MODELS</a:t>
            </a:r>
          </a:p>
        </p:txBody>
      </p:sp>
    </p:spTree>
    <p:extLst>
      <p:ext uri="{BB962C8B-B14F-4D97-AF65-F5344CB8AC3E}">
        <p14:creationId xmlns:p14="http://schemas.microsoft.com/office/powerpoint/2010/main" val="98435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4" y="10765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HOLD OUT METHOD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46" y="1658954"/>
            <a:ext cx="6928654" cy="43485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http://www.cs.nthu.edu.tw/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K-FOLD CROSS VALIDATION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http://www.cs.nthu.edu.tw/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3" y="1825652"/>
            <a:ext cx="8077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K-FOLD CROSS VALIDATION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0009" y="6148687"/>
            <a:ext cx="9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http://www.cs.nthu.edu.tw/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3" y="1825652"/>
            <a:ext cx="8077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TYPICAL PIPELINE | GRID SEARCH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71" y="1805476"/>
            <a:ext cx="10261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7652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IMPORTANCE OF FEATURES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597" y="208306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MIGHT BE 1,000,000 INPUT FEATURES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296310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DIMENSIONALITY REDUCTION SOMETIMES RELEVANT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597" y="384314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FEATURE ENGINEERING IS SOMETIMES KEY (see lab exercise)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7231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CASE OF DEEP LEARNING AND COMPUTER VISION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212169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&amp; NEURAL NETWORKS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MACHINE LEARNING [1]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114" y="203819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GIVING COMPUTERS THE ABILITY TO LEARN FROM DATA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2114" y="2870457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PREDICTING vs. EXPLAINING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114" y="370272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CAN BE SUPERVISED, UNSUPERVISED, REINFORCEMENT LEARNING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&amp; NEURAL NETWORKS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597" y="176554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LOGISTIC REGRESSION IS ALREADY A NEURON (BUT NEED NON-LINEARITY)	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4748" y="6009362"/>
            <a:ext cx="549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http://neuralnetworksanddeeplearning.com/chap6.html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32480" y="232806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INCREASING # OF NODES/NEURON and CONNECTIVITY -&gt; NON-LINEARITY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92" y="2791489"/>
            <a:ext cx="6320245" cy="30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97" y="648262"/>
            <a:ext cx="8876775" cy="5093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6941" y="5850607"/>
            <a:ext cx="340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http://playground.tensorflow.org/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CASE OF “MNIST” HANDWRITTEN DIGIT DATASET RECOGNITION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1093" y="3191415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http://yann.lecun.com/exdb/mnist/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343" y="2990922"/>
            <a:ext cx="4099398" cy="2301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7121" y="1983307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TRAINING SET OF 60,000 EXAMPLES, TEST SET OF 10,000 EXAMPLES OF 28 x 28 IMAGES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2631" y="2883451"/>
            <a:ext cx="273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CLASSIFIERS BENCHMARK:</a:t>
            </a:r>
          </a:p>
        </p:txBody>
      </p:sp>
    </p:spTree>
    <p:extLst>
      <p:ext uri="{BB962C8B-B14F-4D97-AF65-F5344CB8AC3E}">
        <p14:creationId xmlns:p14="http://schemas.microsoft.com/office/powerpoint/2010/main" val="13067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MOTIVATION(S)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7121" y="2380205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28 x 28 PIXELS IMAGE = 784 FEATURES, 1 BY PIXEL, VALUE FROM 0-255  (LEVEL OF GRAY)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7121" y="3035337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IF 1000 x 1000 x 3 (R,G,B) + 4 HIDDEN LAYERS + … ?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121" y="3690469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IF IMAGE IS TRANSLATED, ROTATED, AT DIFFERENT SCALES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7121" y="4345601"/>
            <a:ext cx="10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HIGHER ABSTRACTION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7121" y="5000734"/>
            <a:ext cx="1064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ONE OF THE GREATEST SUCCESS STORY OF BIOLOGICALLY INSPIRED AI</a:t>
            </a:r>
            <a:b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16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https://en.wikipedia.org/wiki/David_H._Hubel</a:t>
            </a:r>
            <a:endParaRPr lang="en-US" sz="16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EXAMPLE [1]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4" y="2253214"/>
            <a:ext cx="9937788" cy="3053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6302" y="5341672"/>
            <a:ext cx="1040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https://github.com/Hvass-Labs/TensorFlow-Tutorials/blob/master/02_Convolutional_Neural_Network.ipynb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FOR IMAGE RECOGNITION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3781" y="1539852"/>
            <a:ext cx="894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CONVOLUTIONAL NETS EXAMPLE [2]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302" y="5341672"/>
            <a:ext cx="10405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https://github.com/Hvass-Labs/TensorFlow-Tutorials/blob/master/02_Convolutional_Neural_Network.ipynb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82" y="2000334"/>
            <a:ext cx="5606354" cy="32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| TRANSFER LEARNING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662" y="1559957"/>
            <a:ext cx="1064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RE-USE (USE WEIGHTS &amp; TOPOLOGY) OF STATE OF THE ART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162" y="2327286"/>
            <a:ext cx="458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LeNet-5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AlexNet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VGG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ResNet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9139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 OF THE ART IN OBJECT DETECTION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18" y="1640495"/>
            <a:ext cx="5256553" cy="4102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4710" y="5982903"/>
            <a:ext cx="354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https://pjreddie.com/darknet/yolo/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| TRANSFER LEARNING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0662" y="1559957"/>
            <a:ext cx="1064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RE-USE (USE WEIGHTS &amp; TOPOLOGY) OF STATE OF THE ART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162" y="2327286"/>
            <a:ext cx="458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LeNet-5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AlexNet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VGG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ResNet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Inception</a:t>
            </a:r>
          </a:p>
        </p:txBody>
      </p:sp>
    </p:spTree>
    <p:extLst>
      <p:ext uri="{BB962C8B-B14F-4D97-AF65-F5344CB8AC3E}">
        <p14:creationId xmlns:p14="http://schemas.microsoft.com/office/powerpoint/2010/main" val="32170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WORD ON CPU vs GPU</a:t>
            </a:r>
            <a:endParaRPr lang="en-US" sz="28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597" y="197722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FORWARD/BACKWARD PROPAGATION CAN BE // AND VECTORIZED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597" y="2878149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GAMER’S GPUs  CAN BE FULLY HARNESSED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5597" y="377907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BACKWARD PROPAGATION WITH MILLION OF PARAMETERS REQUIRES CONSIDERABLE RESOURCES 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597" y="498777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FORWARD PROPAGATION IS FAST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107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PRACTITIONER CARICATURE?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29" y="1641942"/>
            <a:ext cx="3711179" cy="4364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1411" y="6117734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https://xkcd.com/1838/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BTW, WHAT THE RELATION WITH IOT ? [1]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88" y="1813512"/>
            <a:ext cx="3783440" cy="29404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43539" y="29073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https://www.pyimagesearch.com/2017/10/02/deep-learning-on-the-raspberry-pi-with-opencv/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612" y="4686383"/>
            <a:ext cx="3803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https://github.com/leehaesung/YOLO-</a:t>
            </a:r>
          </a:p>
          <a:p>
            <a:r>
              <a:rPr lang="en-US">
                <a:hlinkClick r:id="rId5"/>
              </a:rPr>
              <a:t>Powered_Robot_Vision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872" y="1799131"/>
            <a:ext cx="4755436" cy="10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0613" y="1023606"/>
            <a:ext cx="901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BTW, WHAT THE RELATION WITH IOT ? 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368" y="2030144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OTHER DOMAIN SUCH AS SEQUENTIAL MODELS ARE RELEVANT AS WELL (TIME SERIES PREDICTION, …)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2479" y="306894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WILL NOT RUN ON A IoT NODE BUT SOMEWHERE IN YOUR TOPOLOGY …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2904" y="3816686"/>
            <a:ext cx="9909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THOUGH SIMPLER MODEL SUCH AS LOGISTIC REG., DECISION TREE, … MIGHT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BE EMBEDDED IN IoT DEVICES ?</a:t>
            </a:r>
            <a:b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CASES ?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PYTHON LIBRARIES FOR ML &amp; 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890202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TensorFlow: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https://www.tensorflow.org/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141844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Keras [wrapper]: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https://keras.io/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51602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Theano: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http://deeplearning.net/software/theano/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767665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PyTorch: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6"/>
              </a:rPr>
              <a:t>http://pytorch.org/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0084" y="226438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Scikit-learn: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7"/>
              </a:rPr>
              <a:t>http://scikit-learn.org/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084" y="5393488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62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512719"/>
            <a:ext cx="76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LEARNING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0084" y="295735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Deeplearning.ai: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3"/>
              </a:rPr>
              <a:t>https://www.deeplearning.ai/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84" y="4290386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UDACITY: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4"/>
              </a:rPr>
              <a:t>https://www.udacity.com/courses/all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084" y="362387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FastAI: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http://www.fast.ai/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0084" y="4956903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0084" y="229084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Coursera/Stanford: </a:t>
            </a:r>
            <a:r>
              <a:rPr lang="en-US" sz="2000">
                <a:hlinkClick r:id="rId6"/>
              </a:rPr>
              <a:t>https://www.coursera.org/learn/machine-learning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075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9100" y="924127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MACHINE LEARNING [2] 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02594"/>
              </p:ext>
            </p:extLst>
          </p:nvPr>
        </p:nvGraphicFramePr>
        <p:xfrm>
          <a:off x="1736938" y="2040918"/>
          <a:ext cx="8525956" cy="341084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262978"/>
                <a:gridCol w="4262978"/>
              </a:tblGrid>
              <a:tr h="1136949">
                <a:tc>
                  <a:txBody>
                    <a:bodyPr/>
                    <a:lstStyle/>
                    <a:p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Labeled data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Direct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feedback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Predict outcome/future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136949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UNSUPERVISED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No labels/targets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No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feedback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Find hidden structure in data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136949">
                <a:tc>
                  <a:txBody>
                    <a:bodyPr/>
                    <a:lstStyle/>
                    <a:p>
                      <a:r>
                        <a:rPr lang="en-US" sz="2500" b="1">
                          <a:solidFill>
                            <a:schemeClr val="accent1"/>
                          </a:solidFill>
                        </a:rPr>
                        <a:t>REINFORCEMENT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Decision process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Reward</a:t>
                      </a: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 system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</a:rPr>
                        <a:t>Learn series of action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>
            <a:hlinkClick r:id="rId3"/>
          </p:cNvPr>
          <p:cNvSpPr/>
          <p:nvPr/>
        </p:nvSpPr>
        <p:spPr>
          <a:xfrm>
            <a:off x="1784739" y="5573113"/>
            <a:ext cx="9701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S. Raschka &amp; V. Mirjalili, Python Machine Learning, Second Edition, Packt, 2017</a:t>
            </a:r>
          </a:p>
        </p:txBody>
      </p:sp>
    </p:spTree>
    <p:extLst>
      <p:ext uri="{BB962C8B-B14F-4D97-AF65-F5344CB8AC3E}">
        <p14:creationId xmlns:p14="http://schemas.microsoft.com/office/powerpoint/2010/main" val="35481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06" y="1844368"/>
            <a:ext cx="9906000" cy="1193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27" y="3449491"/>
            <a:ext cx="9880600" cy="1511300"/>
          </a:xfrm>
          <a:prstGeom prst="rect">
            <a:avLst/>
          </a:prstGeom>
        </p:spPr>
      </p:pic>
      <p:sp>
        <p:nvSpPr>
          <p:cNvPr id="10" name="Rectangle 9">
            <a:hlinkClick r:id="rId5"/>
          </p:cNvPr>
          <p:cNvSpPr/>
          <p:nvPr/>
        </p:nvSpPr>
        <p:spPr>
          <a:xfrm>
            <a:off x="1778033" y="5460741"/>
            <a:ext cx="9281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http://scikit-learn.org/stable/tutorial/statistical_inference/supervised_learning.html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590" y="949250"/>
            <a:ext cx="2224452" cy="8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 - REGRESSION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90" y="2038001"/>
            <a:ext cx="5018373" cy="299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7294" y="3179733"/>
            <a:ext cx="1610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TARGET</a:t>
            </a:r>
          </a:p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CONTINUOUS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8081" y="5371735"/>
            <a:ext cx="14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FEATURE(S)</a:t>
            </a:r>
          </a:p>
        </p:txBody>
      </p:sp>
    </p:spTree>
    <p:extLst>
      <p:ext uri="{BB962C8B-B14F-4D97-AF65-F5344CB8AC3E}">
        <p14:creationId xmlns:p14="http://schemas.microsoft.com/office/powerpoint/2010/main" val="8822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4" y="924126"/>
            <a:ext cx="780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 - CLASSIFICATION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41" y="2067999"/>
            <a:ext cx="5182355" cy="3704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9761" y="5705256"/>
            <a:ext cx="13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036" y="3471707"/>
            <a:ext cx="137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FEATURE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6723" y="1781516"/>
            <a:ext cx="477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ambria"/>
                <a:cs typeface="Cambria"/>
              </a:rPr>
              <a:t>TARGET DISCRETE: DOGS vs CATS</a:t>
            </a:r>
          </a:p>
        </p:txBody>
      </p:sp>
    </p:spTree>
    <p:extLst>
      <p:ext uri="{BB962C8B-B14F-4D97-AF65-F5344CB8AC3E}">
        <p14:creationId xmlns:p14="http://schemas.microsoft.com/office/powerpoint/2010/main" val="7410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8213" y="924126"/>
            <a:ext cx="96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|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DISCOVERING HIDDEN STRUCTURE</a:t>
            </a:r>
            <a:endParaRPr lang="en-US" sz="20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05" y="1345817"/>
            <a:ext cx="7358635" cy="4586644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1970397" y="6030546"/>
            <a:ext cx="7753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http://scikit-learn.org/stable/unsupervised_learning.html#unsupervised-learning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20202</TotalTime>
  <Words>1303</Words>
  <Application>Microsoft Macintosh PowerPoint</Application>
  <PresentationFormat>Custom</PresentationFormat>
  <Paragraphs>240</Paragraphs>
  <Slides>44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279</cp:revision>
  <cp:lastPrinted>2017-04-24T07:32:52Z</cp:lastPrinted>
  <dcterms:created xsi:type="dcterms:W3CDTF">2017-02-20T15:39:54Z</dcterms:created>
  <dcterms:modified xsi:type="dcterms:W3CDTF">2017-11-22T18:42:37Z</dcterms:modified>
</cp:coreProperties>
</file>