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433" r:id="rId3"/>
    <p:sldId id="511" r:id="rId4"/>
    <p:sldId id="512" r:id="rId5"/>
    <p:sldId id="509" r:id="rId6"/>
    <p:sldId id="510" r:id="rId7"/>
    <p:sldId id="478" r:id="rId8"/>
    <p:sldId id="507" r:id="rId9"/>
    <p:sldId id="506" r:id="rId10"/>
    <p:sldId id="508" r:id="rId11"/>
    <p:sldId id="481" r:id="rId12"/>
    <p:sldId id="480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1" r:id="rId22"/>
    <p:sldId id="492" r:id="rId23"/>
    <p:sldId id="493" r:id="rId24"/>
    <p:sldId id="494" r:id="rId25"/>
    <p:sldId id="496" r:id="rId26"/>
    <p:sldId id="497" r:id="rId27"/>
    <p:sldId id="499" r:id="rId28"/>
    <p:sldId id="502" r:id="rId29"/>
    <p:sldId id="503" r:id="rId30"/>
    <p:sldId id="504" r:id="rId31"/>
    <p:sldId id="505" r:id="rId32"/>
    <p:sldId id="352" r:id="rId3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9" d="100"/>
          <a:sy n="99" d="100"/>
        </p:scale>
        <p:origin x="-256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cloud.google.com/blog/big-data/2016/08/how-a-japanese-cucumber-farmer-is-using-deep-learning-and-tensor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blog.sqlauthority.com/2013/10/09/big-data-buzz-words-what-is-mapreduce-day-7-of-21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languages=en&amp;query=big+data" TargetMode="External"/><Relationship Id="rId4" Type="http://schemas.openxmlformats.org/officeDocument/2006/relationships/hyperlink" Target="https://www.udacity.com/courses/all" TargetMode="External"/><Relationship Id="rId5" Type="http://schemas.openxmlformats.org/officeDocument/2006/relationships/hyperlink" Target="https://www.pluralsight.com/search?q=big%20dat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itu.int/dms_pub/itu-t/oth/23/01/T23010000220001PDFE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9130" y="2399218"/>
            <a:ext cx="88554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3: Machine learning introduction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6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969" y="2128441"/>
            <a:ext cx="99093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</a:t>
            </a:r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TRY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5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MAKE </a:t>
            </a:r>
            <a:r>
              <a:rPr lang="en-US" sz="6600" b="1" dirty="0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8800" b="1" dirty="0">
                <a:solidFill>
                  <a:schemeClr val="accent1"/>
                </a:solidFill>
                <a:latin typeface="Cambria" panose="02040503050406030204" pitchFamily="18" charset="0"/>
              </a:rPr>
              <a:t>BIG!</a:t>
            </a:r>
          </a:p>
        </p:txBody>
      </p:sp>
    </p:spTree>
    <p:extLst>
      <p:ext uri="{BB962C8B-B14F-4D97-AF65-F5344CB8AC3E}">
        <p14:creationId xmlns:p14="http://schemas.microsoft.com/office/powerpoint/2010/main" val="5471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6636" y="1078574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CASE STUDY: MONITORING AIR POLLUTION IN BANGKOK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30" y="1800044"/>
            <a:ext cx="4370712" cy="44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100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1473" y="4524294"/>
            <a:ext cx="6441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376 MB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 x 100 x 24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5441" y="5171560"/>
            <a:ext cx="7164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137 GB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(10 x 10) x  100 x 24 x 365 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4034786" y="432123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1: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06096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7319" y="4263800"/>
            <a:ext cx="27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B3C19"/>
                </a:solidFill>
                <a:latin typeface="Cambria" panose="02040503050406030204" pitchFamily="18" charset="0"/>
              </a:rPr>
              <a:t>* NOT REALLY!</a:t>
            </a:r>
            <a:endParaRPr lang="en-US" sz="8800" b="1" dirty="0">
              <a:solidFill>
                <a:srgbClr val="AB3C19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minute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1898" y="4643022"/>
            <a:ext cx="6952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903 GB / day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60 X 1000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866" y="5290288"/>
            <a:ext cx="7794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329 TB / year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60 x 1000 x 365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087702" y="4519689"/>
            <a:ext cx="654825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2: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22845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7807" y="4313573"/>
            <a:ext cx="752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Only use case justify accessing a year of data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1690" y="1535547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AREA:                              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km</a:t>
            </a:r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2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~ 40 x 40 km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690" y="2099455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SPATIAL SAMPLING: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station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50</a:t>
            </a:r>
            <a:r>
              <a:rPr lang="en-US" sz="3600" b="1" dirty="0">
                <a:solidFill>
                  <a:srgbClr val="262626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1690" y="2734972"/>
            <a:ext cx="99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TEMPORAL SAMPLING: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measurement every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1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second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690" y="3385636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STRUCTURE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         </a:t>
            </a:r>
            <a:r>
              <a:rPr lang="en-US" sz="3600" b="1" dirty="0">
                <a:solidFill>
                  <a:srgbClr val="AB3C19"/>
                </a:solidFill>
                <a:latin typeface="Cambria" panose="02040503050406030204" pitchFamily="18" charset="0"/>
              </a:rPr>
              <a:t>~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1000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bytes/measurement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                                          [ 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TIME, LON, LAT, STATION_ID, CO_2, SO_2, PM, … , … , … , … , … ]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8983" y="4682713"/>
            <a:ext cx="7322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54 TB / day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3600 X 1000 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3995100" y="4546150"/>
            <a:ext cx="6019108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96808" y="5356439"/>
            <a:ext cx="788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~ 20 PB / year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1,569 x (20 x 20) x 24 x  3600 x 1000 x 365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3: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59507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60895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6532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644" y="4313573"/>
            <a:ext cx="389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0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 of acquisition and processing</a:t>
            </a:r>
            <a:endParaRPr lang="en-US" sz="2000" i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 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1690" y="202301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AS SCENARIO 3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~54 TB / day and ~20 PB /year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5626" y="2706144"/>
            <a:ext cx="1037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CROWD-SOURCED DATA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citizen science, third party institutions, …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4113" y="3544821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WEB APP. DATA COLLECTION </a:t>
            </a:r>
            <a:r>
              <a:rPr lang="en-US" sz="1600" dirty="0">
                <a:solidFill>
                  <a:schemeClr val="accent1"/>
                </a:solidFill>
                <a:latin typeface="Cambria" panose="02040503050406030204" pitchFamily="18" charset="0"/>
              </a:rPr>
              <a:t>- perception on air quality (good, moderate, poor)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4113" y="4395120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SENTIMENT ANALYSIS ON SOCIAL NETWORKS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4113" y="5218557"/>
            <a:ext cx="1069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+ IMAGE CLASSIFICATION (SATELLITE IMAGERY, CAMERAS, …)</a:t>
            </a:r>
          </a:p>
        </p:txBody>
      </p:sp>
    </p:spTree>
    <p:extLst>
      <p:ext uri="{BB962C8B-B14F-4D97-AF65-F5344CB8AC3E}">
        <p14:creationId xmlns:p14="http://schemas.microsoft.com/office/powerpoint/2010/main" val="13705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45584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SCENARIO 4: HOW BIG IS IT?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81012"/>
              </p:ext>
            </p:extLst>
          </p:nvPr>
        </p:nvGraphicFramePr>
        <p:xfrm>
          <a:off x="1289841" y="2540297"/>
          <a:ext cx="8572608" cy="7917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52"/>
                <a:gridCol w="2143152"/>
                <a:gridCol w="2143152"/>
                <a:gridCol w="2143152"/>
              </a:tblGrid>
              <a:tr h="7917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319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0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8183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1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16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4142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3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2644" y="3255258"/>
            <a:ext cx="69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50" y="3643464"/>
            <a:ext cx="153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olume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70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elocity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9709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ariety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9030" y="3643464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V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eracity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42895" y="3590621"/>
            <a:ext cx="18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8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033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MOTIVATING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55" y="1977505"/>
            <a:ext cx="8134793" cy="1873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2626" y="3828534"/>
            <a:ext cx="9701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https://cloud.google.com/blog/big-data/2016/08/how-a-japanese-cucumber-farmer-is-using-deep-learning-and-tensorflow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6335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CHECK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229367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Different problems | different solutions</a:t>
            </a:r>
          </a:p>
        </p:txBody>
      </p:sp>
    </p:spTree>
    <p:extLst>
      <p:ext uri="{BB962C8B-B14F-4D97-AF65-F5344CB8AC3E}">
        <p14:creationId xmlns:p14="http://schemas.microsoft.com/office/powerpoint/2010/main" val="27324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5274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DECISION WE WANT TO MAKE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 FIRST 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398" y="332110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DATA WILL SUPPORT THAT DECISION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7051" y="4657543"/>
            <a:ext cx="10027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000" b="1" i="1" baseline="30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*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as opposed to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“let’s collect everything we can,</a:t>
            </a:r>
            <a:b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</a:b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then we will see what we can do with it”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syndrom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000" i="1" baseline="30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PROVIDES  PERSPECTIVE AND 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MIGHT DOWNSIZE CONSIDERABLY THE AMOUNT OF DATA NEEDED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KNOWLEDGE IS A KEY INPUT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60374" y="194633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YOUR USE CASE REQUIRE PROCESSING HISTORICAL DATA REAL-TIME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8830" y="26262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DOES CLASSICAL DRILL-DOWN ROLL-UP STRATEGY ADDRESS YOUR PROBLEM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REAL-TIME vs. BATCH PROCESSING 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7991" y="2253984"/>
            <a:ext cx="7350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Evading the hype</a:t>
            </a:r>
          </a:p>
        </p:txBody>
      </p:sp>
    </p:spTree>
    <p:extLst>
      <p:ext uri="{BB962C8B-B14F-4D97-AF65-F5344CB8AC3E}">
        <p14:creationId xmlns:p14="http://schemas.microsoft.com/office/powerpoint/2010/main" val="17244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DIVIDE &amp; CONQUER APPROACH</a:t>
            </a:r>
            <a:endParaRPr lang="en-US" sz="8800" b="1" baseline="30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45" y="1784385"/>
            <a:ext cx="6598695" cy="36001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570" y="5489008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https://blog.sqlauthority.com/2013/10/09/big-data-buzz-words-what-is-mapreduce-day-7-of-21/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098503"/>
            <a:ext cx="9909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CASE: # OF PARTICIPANTS BY MOBILE OS USED</a:t>
            </a:r>
            <a:endParaRPr lang="en-US" sz="28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Folded Corner 21"/>
          <p:cNvSpPr/>
          <p:nvPr/>
        </p:nvSpPr>
        <p:spPr>
          <a:xfrm rot="10800000">
            <a:off x="1387636" y="2432928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1628" y="2773303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ANDROID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2053" y="3177069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12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Folded Corner 27"/>
          <p:cNvSpPr/>
          <p:nvPr/>
        </p:nvSpPr>
        <p:spPr>
          <a:xfrm rot="10800000">
            <a:off x="3841851" y="243980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5843" y="278017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iOS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6268" y="318394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6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>
            <a:off x="7889867" y="2426570"/>
            <a:ext cx="1774049" cy="2171047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83859" y="2753715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KEY: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OTHERS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4284" y="3157481"/>
            <a:ext cx="244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rPr>
              <a:t>VALUE: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3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6602" y="2958519"/>
            <a:ext cx="1441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…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1690" y="1667394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NAIVE IMPLEMENTATION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VS.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&amp; CONQUER | PARALLELIZING | MapReduce</a:t>
            </a:r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8469" y="5447967"/>
            <a:ext cx="99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ROLE PLAYING: MAKING CONRETE THE MAP-SHUFFLE-REDUCE PHASES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8682" y="5927383"/>
            <a:ext cx="990936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*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PRINTED IN 10 COPIES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5880" y="1308392"/>
            <a:ext cx="3348278" cy="4221666"/>
            <a:chOff x="1930015" y="1824355"/>
            <a:chExt cx="3348278" cy="4221666"/>
          </a:xfrm>
        </p:grpSpPr>
        <p:sp>
          <p:nvSpPr>
            <p:cNvPr id="22" name="Folded Corner 21"/>
            <p:cNvSpPr/>
            <p:nvPr/>
          </p:nvSpPr>
          <p:spPr>
            <a:xfrm rot="10800000">
              <a:off x="1930015" y="18243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16094" y="26611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ANDROID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747" y="36337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63601" y="1302036"/>
            <a:ext cx="3348278" cy="4221666"/>
            <a:chOff x="5535134" y="1857687"/>
            <a:chExt cx="3348278" cy="4221666"/>
          </a:xfrm>
        </p:grpSpPr>
        <p:sp>
          <p:nvSpPr>
            <p:cNvPr id="14" name="Folded Corner 13"/>
            <p:cNvSpPr/>
            <p:nvPr/>
          </p:nvSpPr>
          <p:spPr>
            <a:xfrm rot="10800000">
              <a:off x="5535134" y="1857687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21213" y="2694438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iOS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4866" y="3667085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87779" y="1295677"/>
            <a:ext cx="3348278" cy="4221666"/>
            <a:chOff x="8399440" y="753255"/>
            <a:chExt cx="3348278" cy="4221666"/>
          </a:xfrm>
        </p:grpSpPr>
        <p:sp>
          <p:nvSpPr>
            <p:cNvPr id="17" name="Folded Corner 16"/>
            <p:cNvSpPr/>
            <p:nvPr/>
          </p:nvSpPr>
          <p:spPr>
            <a:xfrm rot="10800000">
              <a:off x="8399440" y="753255"/>
              <a:ext cx="3255677" cy="42216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85519" y="1590006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KEY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OTHERS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9172" y="2562653"/>
              <a:ext cx="30621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VALUE</a:t>
              </a:r>
              <a:r>
                <a:rPr lang="en-US" sz="2400" b="1" dirty="0">
                  <a:solidFill>
                    <a:srgbClr val="262626"/>
                  </a:solidFill>
                  <a:latin typeface="Cambria" panose="02040503050406030204" pitchFamily="18" charset="0"/>
                </a:rPr>
                <a:t>:  </a:t>
              </a:r>
            </a:p>
            <a:p>
              <a:endParaRPr lang="en-US" sz="20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3175" y="1056879"/>
            <a:ext cx="990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VELOCITY, VARIETY, …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369" y="272055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DBMS TECHNOLOGIES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369" y="338891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PIPELINES (DATA MOVING AROUND)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369" y="408373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VARIETY OF PROGRAMMING PARADIGMS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369" y="20590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BATCH vs. STREAM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369" y="47520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1252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90962" y="2347999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AN ATTEMPT TO REVERSE ENGINEER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0962" y="3036695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LEARN THE CONCEPT OF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“SHPINBLE”</a:t>
            </a:r>
          </a:p>
        </p:txBody>
      </p:sp>
    </p:spTree>
    <p:extLst>
      <p:ext uri="{BB962C8B-B14F-4D97-AF65-F5344CB8AC3E}">
        <p14:creationId xmlns:p14="http://schemas.microsoft.com/office/powerpoint/2010/main" val="37434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7" y="1115819"/>
            <a:ext cx="974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CANONICAL TECHNOLOGICAL ECOSYSTEM/STACK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084" y="17944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CLUSTERED FILE SYSTEM: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HDFS, GFS,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0084" y="231471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“DIVIDE &amp; CONQUER”: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Hadoop, Spark,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0084" y="283497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“FLAT FILE STORAGE” | API: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 Simple Storate Service (S3), …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0084" y="335523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RDBMS: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PostGres,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0084" y="387549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NoSQL DB: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MongoDB, DynamoDB,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0084" y="439575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“PREPARE DATA FOR DATA ANALYTICS” | DATA WAREHOUSE: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Redshift,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084" y="595652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BI/ANALYTICS CLIENT PLATFORM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: JasperSoft,  Python, R, SAS, Tableau…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0084" y="491600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“MOVING DATA AROUND”: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Data pipeline, …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0084" y="543626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STREAMING PROCESSING: </a:t>
            </a:r>
            <a:r>
              <a:rPr lang="en-US" sz="2000" dirty="0">
                <a:solidFill>
                  <a:schemeClr val="accent1"/>
                </a:solidFill>
                <a:latin typeface="Cambria" panose="02040503050406030204" pitchFamily="18" charset="0"/>
              </a:rPr>
              <a:t>AWS Kinesis, Spark stream, …</a:t>
            </a:r>
          </a:p>
        </p:txBody>
      </p:sp>
    </p:spTree>
    <p:extLst>
      <p:ext uri="{BB962C8B-B14F-4D97-AF65-F5344CB8AC3E}">
        <p14:creationId xmlns:p14="http://schemas.microsoft.com/office/powerpoint/2010/main" val="29649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LEARNING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38980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COURSERA: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https://www.coursera.org/courses?languages=en&amp;query=big+data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03717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UDACITY: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https://www.udacity.com/courses/all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2502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PLURALSIGHT: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https://www.pluralsight.com/search?q=big%20data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83783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62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2758" y="932943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SHPINBLE or not SHPINBLE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744697" y="1924136"/>
            <a:ext cx="769717" cy="85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181503" y="1917722"/>
            <a:ext cx="859518" cy="8722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4900545" y="1969033"/>
            <a:ext cx="846689" cy="769661"/>
          </a:xfrm>
          <a:prstGeom prst="pentagon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 rot="1834699">
            <a:off x="6504126" y="1872825"/>
            <a:ext cx="1064776" cy="962076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8415597" y="1898481"/>
            <a:ext cx="923660" cy="9107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4667" y="3930145"/>
            <a:ext cx="859518" cy="872283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6643694" y="3955801"/>
            <a:ext cx="846689" cy="769661"/>
          </a:xfrm>
          <a:prstGeom prst="pentag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8884917">
            <a:off x="3269777" y="3782627"/>
            <a:ext cx="923660" cy="910765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8491015" y="3968629"/>
            <a:ext cx="846689" cy="769661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4796376" y="3782627"/>
            <a:ext cx="1064776" cy="962076"/>
          </a:xfrm>
          <a:prstGeom prst="diamond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07291" y="2525503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6460" y="2551158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75682" y="2357211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26955" y="4355274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77046" y="2472660"/>
            <a:ext cx="180000" cy="180000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68395" y="4359872"/>
            <a:ext cx="180000" cy="180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94722" y="4460961"/>
            <a:ext cx="180000" cy="180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1664" y="2839799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2184" y="4924297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6461" y="2839799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19289" y="4924297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3898" y="2839799"/>
            <a:ext cx="417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4447" y="2839799"/>
            <a:ext cx="417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48940" y="2839799"/>
            <a:ext cx="417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84264" y="4924297"/>
            <a:ext cx="4318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4447" y="4924297"/>
            <a:ext cx="4318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40" name="Oval 39"/>
          <p:cNvSpPr/>
          <p:nvPr/>
        </p:nvSpPr>
        <p:spPr>
          <a:xfrm>
            <a:off x="6752966" y="4238293"/>
            <a:ext cx="180000" cy="18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44767" y="4948421"/>
            <a:ext cx="58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400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4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6098" y="898471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ALGORITHM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74" y="1946339"/>
            <a:ext cx="990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“A COMPUTER PROGRAM IS SAID TO LEARN FROM EXPERIENCE 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WITH RESPECT TO SOME CLASS OF TASKS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AND PERFORMANCE MEASURE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IF  ITS PERFORMANCE AT TASKS IN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AS MEASURED BY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IMPROVES WITH     EXPERIENCE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195" y="4655379"/>
            <a:ext cx="1923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Michell (1997)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579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6098" y="898471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LET’S SEE HOW WE LEARN?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74" y="1946339"/>
            <a:ext cx="99093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“A COMPUTER PROGRAM IS SAID TO LEARN FROM EXPERIENCE 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WITH RESPECT TO SOME CLASS OF TASKS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AND PERFORMANCE MEASURE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IF  ITS PERFORMANCE AT TASKS IN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AS MEASURED BY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P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, IMPROVES WITH     EXPERIENCE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195" y="4655379"/>
            <a:ext cx="1923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Michell (1997)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0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969" y="2128441"/>
            <a:ext cx="9909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THIS IS SUPERVISED LEARNING &amp; CLASSIFICATION!</a:t>
            </a:r>
          </a:p>
          <a:p>
            <a:pPr algn="ctr"/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ELSE? </a:t>
            </a:r>
          </a:p>
        </p:txBody>
      </p:sp>
    </p:spTree>
    <p:extLst>
      <p:ext uri="{BB962C8B-B14F-4D97-AF65-F5344CB8AC3E}">
        <p14:creationId xmlns:p14="http://schemas.microsoft.com/office/powerpoint/2010/main" val="7776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0374" y="1946339"/>
            <a:ext cx="990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vs. microPython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Could be C or whatever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Protype vs. production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Illustration Python vs. assembly vs. C++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everywhere (trend, examples) ESP32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quiz – where you are?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836" y="1129375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MEANING OF BIG?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59" y="2027406"/>
            <a:ext cx="7313123" cy="2294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0303" y="4457084"/>
            <a:ext cx="970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https://www.itu.int/dms_pub/itu-t/oth/23/01/T23010000220001PDFE.pdf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17186</TotalTime>
  <Words>1128</Words>
  <Application>Microsoft Macintosh PowerPoint</Application>
  <PresentationFormat>Custom</PresentationFormat>
  <Paragraphs>198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234</cp:revision>
  <cp:lastPrinted>2017-04-24T07:32:52Z</cp:lastPrinted>
  <dcterms:created xsi:type="dcterms:W3CDTF">2017-02-20T15:39:54Z</dcterms:created>
  <dcterms:modified xsi:type="dcterms:W3CDTF">2017-11-20T16:26:45Z</dcterms:modified>
</cp:coreProperties>
</file>