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3" r:id="rId2"/>
    <p:sldId id="538" r:id="rId3"/>
    <p:sldId id="542" r:id="rId4"/>
    <p:sldId id="433" r:id="rId5"/>
    <p:sldId id="537" r:id="rId6"/>
    <p:sldId id="550" r:id="rId7"/>
    <p:sldId id="552" r:id="rId8"/>
    <p:sldId id="553" r:id="rId9"/>
    <p:sldId id="554" r:id="rId10"/>
    <p:sldId id="543" r:id="rId11"/>
    <p:sldId id="555" r:id="rId12"/>
    <p:sldId id="556" r:id="rId13"/>
    <p:sldId id="544" r:id="rId14"/>
    <p:sldId id="545" r:id="rId15"/>
    <p:sldId id="547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8" r:id="rId24"/>
    <p:sldId id="569" r:id="rId25"/>
    <p:sldId id="570" r:id="rId26"/>
    <p:sldId id="564" r:id="rId27"/>
    <p:sldId id="565" r:id="rId28"/>
    <p:sldId id="566" r:id="rId29"/>
    <p:sldId id="567" r:id="rId30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90" autoAdjust="0"/>
    <p:restoredTop sz="90944" autoAdjust="0"/>
  </p:normalViewPr>
  <p:slideViewPr>
    <p:cSldViewPr snapToGrid="0" showGuides="1">
      <p:cViewPr varScale="1">
        <p:scale>
          <a:sx n="152" d="100"/>
          <a:sy n="152" d="100"/>
        </p:scale>
        <p:origin x="216" y="5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7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Supposed to define intelligence! Hum, quite </a:t>
            </a:r>
            <a:r>
              <a:rPr lang="en-US" dirty="0" err="1"/>
              <a:t>embarassing</a:t>
            </a: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44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Marvin Minsky, John </a:t>
            </a:r>
            <a:r>
              <a:rPr lang="en-US" dirty="0" err="1"/>
              <a:t>MacCarthy</a:t>
            </a:r>
            <a:r>
              <a:rPr lang="en-US" dirty="0"/>
              <a:t>, Claude Shannon, Herbert Simon, John Nash, Arthur Samuel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7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1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based – domain knowledge of prime importance – Series of logical rules – Solving toy problems</a:t>
            </a:r>
          </a:p>
          <a:p>
            <a:r>
              <a:rPr lang="en-US" dirty="0"/>
              <a:t>Neural Networks – agnostic/learn by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28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5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71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7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based – domain knowledge of prime importance</a:t>
            </a:r>
          </a:p>
          <a:p>
            <a:r>
              <a:rPr lang="en-US" dirty="0"/>
              <a:t>Neural Networks – agnostic/learn by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70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/What-is-the-difference-between-supervised-and-unsupervised-learning-algorithms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8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/What-is-the-difference-between-supervised-and-unsupervised-learning-algorithms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7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/What-is-the-difference-between-supervised-and-unsupervised-learning-algorithms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92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08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90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8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53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66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98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18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Supposed to define intelligence! Hum, quite </a:t>
            </a:r>
            <a:r>
              <a:rPr lang="en-US" dirty="0" err="1"/>
              <a:t>embarassing</a:t>
            </a: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7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anning.com/books/grokking-deep-reinforcement-learning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svg"/><Relationship Id="rId4" Type="http://schemas.openxmlformats.org/officeDocument/2006/relationships/image" Target="../media/image11.svg"/><Relationship Id="rId9" Type="http://schemas.openxmlformats.org/officeDocument/2006/relationships/image" Target="../media/image18.png"/><Relationship Id="rId14" Type="http://schemas.openxmlformats.org/officeDocument/2006/relationships/image" Target="../media/image1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politics-ai/an-overview-of-national-ai-strategies-2a70ec6edfd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isuperpowers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dioma.com/9-types-of-intelligence-infographic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SESSION 4: INTRODUCTION TO AI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116000"/>
            <a:ext cx="8126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ARTIFICIAL INTELLIGENCE (AI)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1768" y="2804214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NOT MUCH SIMPLER OR CLEARER …</a:t>
            </a:r>
          </a:p>
        </p:txBody>
      </p:sp>
    </p:spTree>
    <p:extLst>
      <p:ext uri="{BB962C8B-B14F-4D97-AF65-F5344CB8AC3E}">
        <p14:creationId xmlns:p14="http://schemas.microsoft.com/office/powerpoint/2010/main" val="345010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PRELIMINARY QUIZ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2BBBB-07D7-B747-9F77-8DC7B8E97394}"/>
              </a:ext>
            </a:extLst>
          </p:cNvPr>
          <p:cNvSpPr txBox="1"/>
          <p:nvPr/>
        </p:nvSpPr>
        <p:spPr>
          <a:xfrm>
            <a:off x="1275701" y="1830236"/>
            <a:ext cx="99093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WAS INVENTED 10 YEARS AGO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RESEARCH ACHIEVES MAJOR BREAKTHROUGHS EVERY 6 MONTHS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WILL REPLACE 50% OF ALL JOBS IN 10 YEARS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 LEAD IN AI IS ABSOLUTELY UNDENIABLE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IMPLEMENTATION AT LARGE SCALE IS WELL MARKED OUT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3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5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116000"/>
            <a:ext cx="10661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BRIEF OVERVIEW OF AI HISTORY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1768" y="1815819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BOOM AND BUST CYCLES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056535-5D6B-AA48-B608-A321376FF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704312"/>
            <a:ext cx="3966012" cy="296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3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DARTMOUTH SEMINAL WORKSHOP [1956]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4E09FB-7F92-174B-BEBE-B3569C86E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75027"/>
            <a:ext cx="5778500" cy="38721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A5F8E9-C93A-0648-AE0E-8A16CD5D96EA}"/>
              </a:ext>
            </a:extLst>
          </p:cNvPr>
          <p:cNvSpPr txBox="1"/>
          <p:nvPr/>
        </p:nvSpPr>
        <p:spPr>
          <a:xfrm>
            <a:off x="7302500" y="1917897"/>
            <a:ext cx="16578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z="1400" dirty="0"/>
              <a:t>Marvin </a:t>
            </a:r>
            <a:r>
              <a:rPr lang="fr-FR" sz="1400" dirty="0" err="1"/>
              <a:t>Minsky</a:t>
            </a:r>
            <a:endParaRPr lang="fr-FR" sz="1400" dirty="0"/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/>
              <a:t>John McCarthy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/>
              <a:t>Claude Shannon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/>
              <a:t>Herbert Simon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/>
              <a:t>John Nash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/>
              <a:t>Arthur Samuel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7901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277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PROPOSAL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A3F06-BE67-CB40-8C9C-2F5061039440}"/>
              </a:ext>
            </a:extLst>
          </p:cNvPr>
          <p:cNvSpPr txBox="1"/>
          <p:nvPr/>
        </p:nvSpPr>
        <p:spPr>
          <a:xfrm>
            <a:off x="1271768" y="2108200"/>
            <a:ext cx="87104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« An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attempt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will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made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find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how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make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machines use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language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,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form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abstractions and concepts,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solve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kinds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now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reserved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for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humans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, and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improve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themselves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. </a:t>
            </a:r>
          </a:p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… </a:t>
            </a:r>
          </a:p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For the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present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purpose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the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artificial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intelligence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taken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making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 machine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behave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ways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would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called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INTELLIGENT IF A HUMAN WERE SO BEHAVING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. »</a:t>
            </a:r>
          </a:p>
          <a:p>
            <a:endParaRPr lang="fr-FR" sz="2400" b="1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PROMISED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A3F06-BE67-CB40-8C9C-2F5061039440}"/>
              </a:ext>
            </a:extLst>
          </p:cNvPr>
          <p:cNvSpPr txBox="1"/>
          <p:nvPr/>
        </p:nvSpPr>
        <p:spPr>
          <a:xfrm>
            <a:off x="1271768" y="2108200"/>
            <a:ext cx="8088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« 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think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significant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advance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can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made in one or more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these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if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carefully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selected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group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scientists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work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together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for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summer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 »</a:t>
            </a:r>
            <a:endParaRPr lang="fr-FR" sz="2400" b="1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FA004-8A51-824B-B625-D85D528A715D}"/>
              </a:ext>
            </a:extLst>
          </p:cNvPr>
          <p:cNvSpPr txBox="1"/>
          <p:nvPr/>
        </p:nvSpPr>
        <p:spPr>
          <a:xfrm>
            <a:off x="1271768" y="3593415"/>
            <a:ext cx="919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Cambria" panose="02040503050406030204" pitchFamily="18" charset="0"/>
              </a:rPr>
              <a:t>UNDERESTIMATED DIFFICULTY</a:t>
            </a:r>
          </a:p>
        </p:txBody>
      </p:sp>
    </p:spTree>
    <p:extLst>
      <p:ext uri="{BB962C8B-B14F-4D97-AF65-F5344CB8AC3E}">
        <p14:creationId xmlns:p14="http://schemas.microsoft.com/office/powerpoint/2010/main" val="34337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TWO MAIN SCHOOLS OF THOUGHTS [1950s - 60s]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RULE-BASED – SYMBOLIC EXPERT SYSTEM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NEURAL NETWORKS AS AN ATTEMPT TO MIMIC BRAIN</a:t>
            </a:r>
          </a:p>
        </p:txBody>
      </p:sp>
    </p:spTree>
    <p:extLst>
      <p:ext uri="{BB962C8B-B14F-4D97-AF65-F5344CB8AC3E}">
        <p14:creationId xmlns:p14="http://schemas.microsoft.com/office/powerpoint/2010/main" val="13136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FIRST AI WINTER [1970s]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PRACTICAL RESULTS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EXPECTATIONS RAISE TO HIGH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CONTROVERSY BETWEEN DIFFERENT SCHOOLS OF THOUGHT</a:t>
            </a:r>
          </a:p>
        </p:txBody>
      </p:sp>
    </p:spTree>
    <p:extLst>
      <p:ext uri="{BB962C8B-B14F-4D97-AF65-F5344CB8AC3E}">
        <p14:creationId xmlns:p14="http://schemas.microsoft.com/office/powerpoint/2010/main" val="7042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STINTS OF PROMINENCE [1980s]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RISE OF EXPERT SYSTEMS FOLLOWED BY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NEAR TOTAL ABANDONMENT</a:t>
            </a:r>
          </a:p>
        </p:txBody>
      </p:sp>
    </p:spTree>
    <p:extLst>
      <p:ext uri="{BB962C8B-B14F-4D97-AF65-F5344CB8AC3E}">
        <p14:creationId xmlns:p14="http://schemas.microsoft.com/office/powerpoint/2010/main" val="404821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PROLONGED ICE IN THE [1990s] DESPITE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DATA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COMPUTING POWER</a:t>
            </a:r>
          </a:p>
        </p:txBody>
      </p:sp>
    </p:spTree>
    <p:extLst>
      <p:ext uri="{BB962C8B-B14F-4D97-AF65-F5344CB8AC3E}">
        <p14:creationId xmlns:p14="http://schemas.microsoft.com/office/powerpoint/2010/main" val="428137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DECIPHER WHAT IS AI BEYOND MEDIA HYPE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 MOMENTUM FOR WIDE SCALE AI IMPLEMENTATION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OPPORTUNITIES AND CHALLENGES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OVERVIEW OF FORTHCOMING SESSIONS</a:t>
            </a:r>
          </a:p>
        </p:txBody>
      </p: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AI CONSPIRACY [MID-2000s]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HINTON, BENGIO, LECUN,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TO BEST USE/TRAIN NEURAL NETWORKS (NN)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RE-BRANDED NN AS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11342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EVERYBODY BUZZING ABOUT [2010s]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MAJOR BREAKTHOUGHS – IMAGE NET CONTEST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USE OF GPUs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HUGE AMOUNT OF DATA HARNESSED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OPTIMIZATION TRICKS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1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DECYPHERING AI JARGON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FAEC1-7F1C-9345-A4EA-D2461FC59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68" y="2415539"/>
            <a:ext cx="4227986" cy="3121147"/>
          </a:xfrm>
          <a:prstGeom prst="rect">
            <a:avLst/>
          </a:prstGeom>
        </p:spPr>
      </p:pic>
      <p:sp>
        <p:nvSpPr>
          <p:cNvPr id="4" name="Rectangle 3">
            <a:hlinkClick r:id="rId4"/>
            <a:extLst>
              <a:ext uri="{FF2B5EF4-FFF2-40B4-BE49-F238E27FC236}">
                <a16:creationId xmlns:a16="http://schemas.microsoft.com/office/drawing/2014/main" id="{E471A7C8-5746-4640-8707-366F5B32A990}"/>
              </a:ext>
            </a:extLst>
          </p:cNvPr>
          <p:cNvSpPr/>
          <p:nvPr/>
        </p:nvSpPr>
        <p:spPr>
          <a:xfrm>
            <a:off x="1348508" y="6098417"/>
            <a:ext cx="8146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Source: https://www.manning.com/books/grokking-deep-reinforcement-learning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533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SUPERVISED LEARNING</a:t>
            </a:r>
          </a:p>
        </p:txBody>
      </p:sp>
      <p:pic>
        <p:nvPicPr>
          <p:cNvPr id="4" name="Graphic 3" descr="Cat">
            <a:extLst>
              <a:ext uri="{FF2B5EF4-FFF2-40B4-BE49-F238E27FC236}">
                <a16:creationId xmlns:a16="http://schemas.microsoft.com/office/drawing/2014/main" id="{B1606297-9C3D-614A-8FF4-35EC8104A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5475" y="2283903"/>
            <a:ext cx="643855" cy="643855"/>
          </a:xfrm>
          <a:prstGeom prst="rect">
            <a:avLst/>
          </a:prstGeom>
        </p:spPr>
      </p:pic>
      <p:pic>
        <p:nvPicPr>
          <p:cNvPr id="7" name="Graphic 6" descr="Cat">
            <a:extLst>
              <a:ext uri="{FF2B5EF4-FFF2-40B4-BE49-F238E27FC236}">
                <a16:creationId xmlns:a16="http://schemas.microsoft.com/office/drawing/2014/main" id="{6C43DDEE-8F1F-8A49-A0BD-08BA07C32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380" y="2283903"/>
            <a:ext cx="643855" cy="643855"/>
          </a:xfrm>
          <a:prstGeom prst="rect">
            <a:avLst/>
          </a:prstGeom>
        </p:spPr>
      </p:pic>
      <p:pic>
        <p:nvPicPr>
          <p:cNvPr id="9" name="Graphic 8" descr="Cat">
            <a:extLst>
              <a:ext uri="{FF2B5EF4-FFF2-40B4-BE49-F238E27FC236}">
                <a16:creationId xmlns:a16="http://schemas.microsoft.com/office/drawing/2014/main" id="{E87FB87B-6302-384E-8CE1-7AFD78B55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3452" y="2923924"/>
            <a:ext cx="643855" cy="643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576821-FF5A-3840-8745-9101FB1C1201}"/>
              </a:ext>
            </a:extLst>
          </p:cNvPr>
          <p:cNvSpPr txBox="1"/>
          <p:nvPr/>
        </p:nvSpPr>
        <p:spPr>
          <a:xfrm>
            <a:off x="1576041" y="4941826"/>
            <a:ext cx="23333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b="1" dirty="0"/>
              <a:t>THESE ARE CATS</a:t>
            </a:r>
          </a:p>
        </p:txBody>
      </p:sp>
      <p:pic>
        <p:nvPicPr>
          <p:cNvPr id="10" name="Graphic 9" descr="Cat">
            <a:extLst>
              <a:ext uri="{FF2B5EF4-FFF2-40B4-BE49-F238E27FC236}">
                <a16:creationId xmlns:a16="http://schemas.microsoft.com/office/drawing/2014/main" id="{4FF3B2DE-B7F9-8343-ACC3-CA72C4F91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3453" y="4748673"/>
            <a:ext cx="643855" cy="643855"/>
          </a:xfrm>
          <a:prstGeom prst="rect">
            <a:avLst/>
          </a:prstGeom>
        </p:spPr>
      </p:pic>
      <p:pic>
        <p:nvPicPr>
          <p:cNvPr id="12" name="Graphic 11" descr="Dog">
            <a:extLst>
              <a:ext uri="{FF2B5EF4-FFF2-40B4-BE49-F238E27FC236}">
                <a16:creationId xmlns:a16="http://schemas.microsoft.com/office/drawing/2014/main" id="{114D866F-A11F-7D4F-8881-00152ACAB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4191" y="4613400"/>
            <a:ext cx="914400" cy="9144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04551B75-AFD8-B94A-809C-27B9E674CC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7990" y="2160354"/>
            <a:ext cx="1507921" cy="1507921"/>
          </a:xfrm>
          <a:prstGeom prst="rect">
            <a:avLst/>
          </a:prstGeom>
        </p:spPr>
      </p:pic>
      <p:pic>
        <p:nvPicPr>
          <p:cNvPr id="16" name="Graphic 15" descr="Thought bubble">
            <a:extLst>
              <a:ext uri="{FF2B5EF4-FFF2-40B4-BE49-F238E27FC236}">
                <a16:creationId xmlns:a16="http://schemas.microsoft.com/office/drawing/2014/main" id="{078A6290-4F11-FB46-968A-A77259C861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77290" y="1973465"/>
            <a:ext cx="1764332" cy="1764332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2488A7C-975E-7941-852D-5D531557D976}"/>
              </a:ext>
            </a:extLst>
          </p:cNvPr>
          <p:cNvSpPr/>
          <p:nvPr/>
        </p:nvSpPr>
        <p:spPr>
          <a:xfrm>
            <a:off x="1456719" y="1988190"/>
            <a:ext cx="2007934" cy="1837189"/>
          </a:xfrm>
          <a:prstGeom prst="roundRect">
            <a:avLst/>
          </a:prstGeom>
          <a:noFill/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AAE357-DC04-7B41-ABE0-FF41B34720D4}"/>
              </a:ext>
            </a:extLst>
          </p:cNvPr>
          <p:cNvSpPr txBox="1"/>
          <p:nvPr/>
        </p:nvSpPr>
        <p:spPr>
          <a:xfrm>
            <a:off x="1855475" y="3869246"/>
            <a:ext cx="1230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KNOWN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FED00B-5D12-3442-BE4C-1793307EF8BF}"/>
              </a:ext>
            </a:extLst>
          </p:cNvPr>
          <p:cNvSpPr txBox="1"/>
          <p:nvPr/>
        </p:nvSpPr>
        <p:spPr>
          <a:xfrm>
            <a:off x="1843775" y="5525974"/>
            <a:ext cx="16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KNOWN RESPONSE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5E25CC0-7A4C-2047-AD4B-9CFD479A465D}"/>
              </a:ext>
            </a:extLst>
          </p:cNvPr>
          <p:cNvSpPr/>
          <p:nvPr/>
        </p:nvSpPr>
        <p:spPr>
          <a:xfrm>
            <a:off x="1455866" y="4850570"/>
            <a:ext cx="2580305" cy="675404"/>
          </a:xfrm>
          <a:prstGeom prst="roundRect">
            <a:avLst/>
          </a:prstGeom>
          <a:noFill/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13CFB4-4CA6-9C40-81C7-9B383452ABF2}"/>
              </a:ext>
            </a:extLst>
          </p:cNvPr>
          <p:cNvSpPr txBox="1"/>
          <p:nvPr/>
        </p:nvSpPr>
        <p:spPr>
          <a:xfrm>
            <a:off x="8397260" y="3706530"/>
            <a:ext cx="1377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NEW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DBD813-61FF-294D-BAF3-F9D345AB59EA}"/>
              </a:ext>
            </a:extLst>
          </p:cNvPr>
          <p:cNvSpPr txBox="1"/>
          <p:nvPr/>
        </p:nvSpPr>
        <p:spPr>
          <a:xfrm>
            <a:off x="5389358" y="5510753"/>
            <a:ext cx="982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NEW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485910-0C7A-9D4E-B557-CCBDE6DE228D}"/>
              </a:ext>
            </a:extLst>
          </p:cNvPr>
          <p:cNvCxnSpPr/>
          <p:nvPr/>
        </p:nvCxnSpPr>
        <p:spPr>
          <a:xfrm>
            <a:off x="3724712" y="2923924"/>
            <a:ext cx="1568741" cy="0"/>
          </a:xfrm>
          <a:prstGeom prst="straightConnector1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521483-E927-6445-ADEF-B97C39ACE532}"/>
              </a:ext>
            </a:extLst>
          </p:cNvPr>
          <p:cNvCxnSpPr>
            <a:cxnSpLocks/>
          </p:cNvCxnSpPr>
          <p:nvPr/>
        </p:nvCxnSpPr>
        <p:spPr>
          <a:xfrm flipV="1">
            <a:off x="4036171" y="3422708"/>
            <a:ext cx="1257282" cy="1174978"/>
          </a:xfrm>
          <a:prstGeom prst="straightConnector1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Brain">
            <a:extLst>
              <a:ext uri="{FF2B5EF4-FFF2-40B4-BE49-F238E27FC236}">
                <a16:creationId xmlns:a16="http://schemas.microsoft.com/office/drawing/2014/main" id="{7E90D8CE-89DF-4845-A6F7-426B37A56E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9961" y="2599176"/>
            <a:ext cx="467686" cy="46768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802C83-6F5E-5D4E-8E00-C61ACAE34014}"/>
              </a:ext>
            </a:extLst>
          </p:cNvPr>
          <p:cNvCxnSpPr>
            <a:cxnSpLocks/>
          </p:cNvCxnSpPr>
          <p:nvPr/>
        </p:nvCxnSpPr>
        <p:spPr>
          <a:xfrm>
            <a:off x="7313128" y="2833019"/>
            <a:ext cx="897050" cy="0"/>
          </a:xfrm>
          <a:prstGeom prst="straightConnector1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D79E8-F45C-C64C-BC39-3F049619CAEF}"/>
              </a:ext>
            </a:extLst>
          </p:cNvPr>
          <p:cNvSpPr txBox="1"/>
          <p:nvPr/>
        </p:nvSpPr>
        <p:spPr>
          <a:xfrm>
            <a:off x="7120917" y="4647329"/>
            <a:ext cx="6123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>
                <a:latin typeface="Arial Rounded MT Bold" panose="020F0704030504030204" pitchFamily="34" charset="77"/>
              </a:rPr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276893-A9B5-114F-9BE6-689C57A4A111}"/>
              </a:ext>
            </a:extLst>
          </p:cNvPr>
          <p:cNvSpPr txBox="1"/>
          <p:nvPr/>
        </p:nvSpPr>
        <p:spPr>
          <a:xfrm>
            <a:off x="5733994" y="3418597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/>
                </a:solidFill>
              </a:rPr>
              <a:t>MODEL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7F10BE-7AB3-3548-971A-24CB7ACB9AB0}"/>
              </a:ext>
            </a:extLst>
          </p:cNvPr>
          <p:cNvCxnSpPr>
            <a:cxnSpLocks/>
          </p:cNvCxnSpPr>
          <p:nvPr/>
        </p:nvCxnSpPr>
        <p:spPr>
          <a:xfrm flipV="1">
            <a:off x="6398728" y="3851487"/>
            <a:ext cx="0" cy="713207"/>
          </a:xfrm>
          <a:prstGeom prst="straightConnector1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8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UNSUPERVISED LEARNING</a:t>
            </a:r>
          </a:p>
        </p:txBody>
      </p:sp>
      <p:pic>
        <p:nvPicPr>
          <p:cNvPr id="4" name="Graphic 3" descr="Cat">
            <a:extLst>
              <a:ext uri="{FF2B5EF4-FFF2-40B4-BE49-F238E27FC236}">
                <a16:creationId xmlns:a16="http://schemas.microsoft.com/office/drawing/2014/main" id="{B1606297-9C3D-614A-8FF4-35EC8104A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3547" y="2277248"/>
            <a:ext cx="643855" cy="643855"/>
          </a:xfrm>
          <a:prstGeom prst="rect">
            <a:avLst/>
          </a:prstGeom>
        </p:spPr>
      </p:pic>
      <p:pic>
        <p:nvPicPr>
          <p:cNvPr id="7" name="Graphic 6" descr="Cat">
            <a:extLst>
              <a:ext uri="{FF2B5EF4-FFF2-40B4-BE49-F238E27FC236}">
                <a16:creationId xmlns:a16="http://schemas.microsoft.com/office/drawing/2014/main" id="{6C43DDEE-8F1F-8A49-A0BD-08BA07C32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8559" y="3793326"/>
            <a:ext cx="643855" cy="643855"/>
          </a:xfrm>
          <a:prstGeom prst="rect">
            <a:avLst/>
          </a:prstGeom>
        </p:spPr>
      </p:pic>
      <p:pic>
        <p:nvPicPr>
          <p:cNvPr id="9" name="Graphic 8" descr="Cat">
            <a:extLst>
              <a:ext uri="{FF2B5EF4-FFF2-40B4-BE49-F238E27FC236}">
                <a16:creationId xmlns:a16="http://schemas.microsoft.com/office/drawing/2014/main" id="{E87FB87B-6302-384E-8CE1-7AFD78B55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4361" y="3078706"/>
            <a:ext cx="643855" cy="643855"/>
          </a:xfrm>
          <a:prstGeom prst="rect">
            <a:avLst/>
          </a:prstGeom>
        </p:spPr>
      </p:pic>
      <p:pic>
        <p:nvPicPr>
          <p:cNvPr id="12" name="Graphic 11" descr="Dog">
            <a:extLst>
              <a:ext uri="{FF2B5EF4-FFF2-40B4-BE49-F238E27FC236}">
                <a16:creationId xmlns:a16="http://schemas.microsoft.com/office/drawing/2014/main" id="{114D866F-A11F-7D4F-8881-00152ACAB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9089" y="2137276"/>
            <a:ext cx="914400" cy="9144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04551B75-AFD8-B94A-809C-27B9E674CC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0486" y="2349423"/>
            <a:ext cx="1507921" cy="15079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AAE357-DC04-7B41-ABE0-FF41B34720D4}"/>
              </a:ext>
            </a:extLst>
          </p:cNvPr>
          <p:cNvSpPr txBox="1"/>
          <p:nvPr/>
        </p:nvSpPr>
        <p:spPr>
          <a:xfrm>
            <a:off x="1555700" y="4635500"/>
            <a:ext cx="146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INPUT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485910-0C7A-9D4E-B557-CCBDE6DE228D}"/>
              </a:ext>
            </a:extLst>
          </p:cNvPr>
          <p:cNvCxnSpPr/>
          <p:nvPr/>
        </p:nvCxnSpPr>
        <p:spPr>
          <a:xfrm>
            <a:off x="3422708" y="3276261"/>
            <a:ext cx="1568741" cy="0"/>
          </a:xfrm>
          <a:prstGeom prst="straightConnector1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Brain">
            <a:extLst>
              <a:ext uri="{FF2B5EF4-FFF2-40B4-BE49-F238E27FC236}">
                <a16:creationId xmlns:a16="http://schemas.microsoft.com/office/drawing/2014/main" id="{7E90D8CE-89DF-4845-A6F7-426B37A56E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92457" y="2788245"/>
            <a:ext cx="467686" cy="46768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802C83-6F5E-5D4E-8E00-C61ACAE34014}"/>
              </a:ext>
            </a:extLst>
          </p:cNvPr>
          <p:cNvCxnSpPr>
            <a:cxnSpLocks/>
          </p:cNvCxnSpPr>
          <p:nvPr/>
        </p:nvCxnSpPr>
        <p:spPr>
          <a:xfrm flipV="1">
            <a:off x="6910456" y="2410552"/>
            <a:ext cx="1000362" cy="510551"/>
          </a:xfrm>
          <a:prstGeom prst="straightConnector1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276893-A9B5-114F-9BE6-689C57A4A111}"/>
              </a:ext>
            </a:extLst>
          </p:cNvPr>
          <p:cNvSpPr txBox="1"/>
          <p:nvPr/>
        </p:nvSpPr>
        <p:spPr>
          <a:xfrm>
            <a:off x="5392306" y="3683183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/>
                </a:solidFill>
              </a:rPr>
              <a:t>MODEL</a:t>
            </a:r>
          </a:p>
        </p:txBody>
      </p:sp>
      <p:pic>
        <p:nvPicPr>
          <p:cNvPr id="3" name="Graphic 2" descr="Turtle">
            <a:extLst>
              <a:ext uri="{FF2B5EF4-FFF2-40B4-BE49-F238E27FC236}">
                <a16:creationId xmlns:a16="http://schemas.microsoft.com/office/drawing/2014/main" id="{0C011372-E3A3-F34E-BEB4-AEB25143FF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48559" y="3066862"/>
            <a:ext cx="790482" cy="790482"/>
          </a:xfrm>
          <a:prstGeom prst="rect">
            <a:avLst/>
          </a:prstGeom>
        </p:spPr>
      </p:pic>
      <p:pic>
        <p:nvPicPr>
          <p:cNvPr id="26" name="Graphic 25" descr="Dog">
            <a:extLst>
              <a:ext uri="{FF2B5EF4-FFF2-40B4-BE49-F238E27FC236}">
                <a16:creationId xmlns:a16="http://schemas.microsoft.com/office/drawing/2014/main" id="{0E5397AA-213F-7442-859A-461EDF6C8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5636" y="3721100"/>
            <a:ext cx="914400" cy="914400"/>
          </a:xfrm>
          <a:prstGeom prst="rect">
            <a:avLst/>
          </a:prstGeom>
        </p:spPr>
      </p:pic>
      <p:pic>
        <p:nvPicPr>
          <p:cNvPr id="27" name="Graphic 26" descr="Thought bubble">
            <a:extLst>
              <a:ext uri="{FF2B5EF4-FFF2-40B4-BE49-F238E27FC236}">
                <a16:creationId xmlns:a16="http://schemas.microsoft.com/office/drawing/2014/main" id="{E0DA8056-4881-5A47-8996-740D97F038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90911" y="2179783"/>
            <a:ext cx="461536" cy="4615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53BE709-1A89-0A4D-8494-C750B037E747}"/>
              </a:ext>
            </a:extLst>
          </p:cNvPr>
          <p:cNvSpPr txBox="1"/>
          <p:nvPr/>
        </p:nvSpPr>
        <p:spPr>
          <a:xfrm>
            <a:off x="4937031" y="1855854"/>
            <a:ext cx="197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I CAN SEE A PATTERN</a:t>
            </a:r>
          </a:p>
        </p:txBody>
      </p:sp>
      <p:pic>
        <p:nvPicPr>
          <p:cNvPr id="31" name="Graphic 30" descr="Cat">
            <a:extLst>
              <a:ext uri="{FF2B5EF4-FFF2-40B4-BE49-F238E27FC236}">
                <a16:creationId xmlns:a16="http://schemas.microsoft.com/office/drawing/2014/main" id="{BB0DA1FB-33D9-1947-9ECC-48083C9A7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1964" y="1902665"/>
            <a:ext cx="643855" cy="643855"/>
          </a:xfrm>
          <a:prstGeom prst="rect">
            <a:avLst/>
          </a:prstGeom>
        </p:spPr>
      </p:pic>
      <p:pic>
        <p:nvPicPr>
          <p:cNvPr id="35" name="Graphic 34" descr="Cat">
            <a:extLst>
              <a:ext uri="{FF2B5EF4-FFF2-40B4-BE49-F238E27FC236}">
                <a16:creationId xmlns:a16="http://schemas.microsoft.com/office/drawing/2014/main" id="{2F032752-5F4D-8647-B2E1-C5B4874E2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6033" y="1892138"/>
            <a:ext cx="643855" cy="643855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D320B67F-4D3D-004C-BCBF-41D38EE8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3901" y="1892139"/>
            <a:ext cx="643855" cy="643855"/>
          </a:xfrm>
          <a:prstGeom prst="rect">
            <a:avLst/>
          </a:prstGeom>
        </p:spPr>
      </p:pic>
      <p:pic>
        <p:nvPicPr>
          <p:cNvPr id="37" name="Graphic 36" descr="Dog">
            <a:extLst>
              <a:ext uri="{FF2B5EF4-FFF2-40B4-BE49-F238E27FC236}">
                <a16:creationId xmlns:a16="http://schemas.microsoft.com/office/drawing/2014/main" id="{2985F125-DD32-A446-A1AA-3C8839E1C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1964" y="2719768"/>
            <a:ext cx="914400" cy="914400"/>
          </a:xfrm>
          <a:prstGeom prst="rect">
            <a:avLst/>
          </a:prstGeom>
        </p:spPr>
      </p:pic>
      <p:pic>
        <p:nvPicPr>
          <p:cNvPr id="38" name="Graphic 37" descr="Dog">
            <a:extLst>
              <a:ext uri="{FF2B5EF4-FFF2-40B4-BE49-F238E27FC236}">
                <a16:creationId xmlns:a16="http://schemas.microsoft.com/office/drawing/2014/main" id="{37D17743-25BA-C24E-8729-EB5A261C0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64375" y="2704189"/>
            <a:ext cx="914400" cy="9144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317DBC-B3B6-014F-B6D3-E1C6D8EF1747}"/>
              </a:ext>
            </a:extLst>
          </p:cNvPr>
          <p:cNvCxnSpPr>
            <a:cxnSpLocks/>
          </p:cNvCxnSpPr>
          <p:nvPr/>
        </p:nvCxnSpPr>
        <p:spPr>
          <a:xfrm flipV="1">
            <a:off x="6910456" y="3182321"/>
            <a:ext cx="1063497" cy="1"/>
          </a:xfrm>
          <a:prstGeom prst="straightConnector1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56E816-7602-234A-B1CF-4BC67B07AEE4}"/>
              </a:ext>
            </a:extLst>
          </p:cNvPr>
          <p:cNvCxnSpPr>
            <a:cxnSpLocks/>
          </p:cNvCxnSpPr>
          <p:nvPr/>
        </p:nvCxnSpPr>
        <p:spPr>
          <a:xfrm>
            <a:off x="6953437" y="3556932"/>
            <a:ext cx="1020516" cy="880249"/>
          </a:xfrm>
          <a:prstGeom prst="straightConnector1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Turtle">
            <a:extLst>
              <a:ext uri="{FF2B5EF4-FFF2-40B4-BE49-F238E27FC236}">
                <a16:creationId xmlns:a16="http://schemas.microsoft.com/office/drawing/2014/main" id="{6384093C-E8B6-B047-ACB1-0FE3D0CD75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73923" y="3990960"/>
            <a:ext cx="790482" cy="7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5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REINFORCEMENT LEARNING</a:t>
            </a:r>
          </a:p>
        </p:txBody>
      </p:sp>
      <p:pic>
        <p:nvPicPr>
          <p:cNvPr id="10" name="Graphic 9" descr="Robot">
            <a:extLst>
              <a:ext uri="{FF2B5EF4-FFF2-40B4-BE49-F238E27FC236}">
                <a16:creationId xmlns:a16="http://schemas.microsoft.com/office/drawing/2014/main" id="{56BEF216-DCFB-C146-97E9-FF96446BF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0758" y="4653397"/>
            <a:ext cx="1233180" cy="1233180"/>
          </a:xfrm>
          <a:prstGeom prst="rect">
            <a:avLst/>
          </a:prstGeom>
        </p:spPr>
      </p:pic>
      <p:pic>
        <p:nvPicPr>
          <p:cNvPr id="13" name="Graphic 12" descr="Earth Globe Americas">
            <a:extLst>
              <a:ext uri="{FF2B5EF4-FFF2-40B4-BE49-F238E27FC236}">
                <a16:creationId xmlns:a16="http://schemas.microsoft.com/office/drawing/2014/main" id="{88F602A1-233E-EF41-9BCB-8229DC9185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4760" y="1899727"/>
            <a:ext cx="1160827" cy="1160827"/>
          </a:xfrm>
          <a:prstGeom prst="rect">
            <a:avLst/>
          </a:prstGeom>
        </p:spPr>
      </p:pic>
      <p:sp>
        <p:nvSpPr>
          <p:cNvPr id="32" name="U-Turn Arrow 31">
            <a:extLst>
              <a:ext uri="{FF2B5EF4-FFF2-40B4-BE49-F238E27FC236}">
                <a16:creationId xmlns:a16="http://schemas.microsoft.com/office/drawing/2014/main" id="{19F352C9-DB36-3140-9F3A-20B8B60E375C}"/>
              </a:ext>
            </a:extLst>
          </p:cNvPr>
          <p:cNvSpPr/>
          <p:nvPr/>
        </p:nvSpPr>
        <p:spPr>
          <a:xfrm rot="5400000" flipH="1">
            <a:off x="6169259" y="3517222"/>
            <a:ext cx="3227666" cy="637563"/>
          </a:xfrm>
          <a:prstGeom prst="utur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C8C119-0CD5-A647-BFFE-3919F4BE110C}"/>
              </a:ext>
            </a:extLst>
          </p:cNvPr>
          <p:cNvSpPr txBox="1"/>
          <p:nvPr/>
        </p:nvSpPr>
        <p:spPr>
          <a:xfrm>
            <a:off x="8319987" y="3348667"/>
            <a:ext cx="17949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1: ACT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84A41E-4F80-2544-9A3D-85C5DE53CBBB}"/>
              </a:ext>
            </a:extLst>
          </p:cNvPr>
          <p:cNvSpPr txBox="1"/>
          <p:nvPr/>
        </p:nvSpPr>
        <p:spPr>
          <a:xfrm>
            <a:off x="6244760" y="2945754"/>
            <a:ext cx="133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ENVIRONMENT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292F9F-2AAD-7347-994F-9578EB05F829}"/>
              </a:ext>
            </a:extLst>
          </p:cNvPr>
          <p:cNvSpPr txBox="1"/>
          <p:nvPr/>
        </p:nvSpPr>
        <p:spPr>
          <a:xfrm>
            <a:off x="6457220" y="5823901"/>
            <a:ext cx="700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AGENT</a:t>
            </a:r>
          </a:p>
        </p:txBody>
      </p:sp>
      <p:sp>
        <p:nvSpPr>
          <p:cNvPr id="44" name="U-Turn Arrow 43">
            <a:extLst>
              <a:ext uri="{FF2B5EF4-FFF2-40B4-BE49-F238E27FC236}">
                <a16:creationId xmlns:a16="http://schemas.microsoft.com/office/drawing/2014/main" id="{6F6E0AF7-43C6-3441-991A-FF8457B9E3EB}"/>
              </a:ext>
            </a:extLst>
          </p:cNvPr>
          <p:cNvSpPr/>
          <p:nvPr/>
        </p:nvSpPr>
        <p:spPr>
          <a:xfrm rot="16200000" flipH="1">
            <a:off x="4204900" y="3584335"/>
            <a:ext cx="3227666" cy="637563"/>
          </a:xfrm>
          <a:prstGeom prst="utur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6F0142-6365-BA40-8C46-EF0CFBAAE827}"/>
              </a:ext>
            </a:extLst>
          </p:cNvPr>
          <p:cNvSpPr txBox="1"/>
          <p:nvPr/>
        </p:nvSpPr>
        <p:spPr>
          <a:xfrm>
            <a:off x="1271768" y="3253531"/>
            <a:ext cx="42281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2: OBSERVE ITS STATE &amp;</a:t>
            </a:r>
          </a:p>
          <a:p>
            <a:r>
              <a:rPr lang="fr-FR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GET REWARD</a:t>
            </a:r>
          </a:p>
        </p:txBody>
      </p:sp>
    </p:spTree>
    <p:extLst>
      <p:ext uri="{BB962C8B-B14F-4D97-AF65-F5344CB8AC3E}">
        <p14:creationId xmlns:p14="http://schemas.microsoft.com/office/powerpoint/2010/main" val="42258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6172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AI KEY ENABLERS?</a:t>
            </a:r>
            <a:b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DOES IOT FIT INTO THE OVERALL PICTURE?</a:t>
            </a:r>
          </a:p>
          <a:p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5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RACE FOR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 WORLD TOUR OF RECENT PUBLIC AI STRATEGIES/POLICIES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ON WHICH ASPECTS?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 vs. CHINA vs. ALL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AN IDEA OF THE RUSH 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5C09A1-72FB-A146-8EBE-91EABA0C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72251"/>
            <a:ext cx="9821105" cy="40318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FEB433-FC07-574C-92FC-604103C5B326}"/>
              </a:ext>
            </a:extLst>
          </p:cNvPr>
          <p:cNvSpPr/>
          <p:nvPr/>
        </p:nvSpPr>
        <p:spPr>
          <a:xfrm>
            <a:off x="1408928" y="6107275"/>
            <a:ext cx="7803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Source: https://medium.com/politics-ai/an-overview-of-national-ai-strategies-2a70ec6edfd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5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STUFF OF AN AI SUPERPOWER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ABUNDANT DATA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TENACIOUS ENTREPRENEURS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WELL-TRAINED AI SCIENTISTS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SUPPORTIVE POLICY ENVIRONMENT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9659FD-F966-1645-85BD-D12C829C7AD2}"/>
              </a:ext>
            </a:extLst>
          </p:cNvPr>
          <p:cNvSpPr/>
          <p:nvPr/>
        </p:nvSpPr>
        <p:spPr>
          <a:xfrm>
            <a:off x="1271768" y="5696136"/>
            <a:ext cx="283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aisuperpowers.com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948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116000"/>
            <a:ext cx="81262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I(NTELLIGENCE)?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6773" y="1884734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CONTROVERSIAL AND VAST SUBJECT …</a:t>
            </a:r>
          </a:p>
        </p:txBody>
      </p: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QUOTES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“Intelligence is the ability to adapt to change”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Stephen Hawking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“Intelligence is the ability to avoid doing work, yet getting the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work done”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Linus Torvalds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“The true sign of intelligence is not knowledge but imagination”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Albert Einstein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“The intelligent man who is proud of his intelligence is like the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condemned man who is proud of his large cell”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Simone Weil</a:t>
            </a:r>
          </a:p>
        </p:txBody>
      </p: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15A286-8368-E242-940D-FA03E017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29" y="739954"/>
            <a:ext cx="5623302" cy="5292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9874E0-597E-524B-8EEB-D859A950DA2A}"/>
              </a:ext>
            </a:extLst>
          </p:cNvPr>
          <p:cNvSpPr/>
          <p:nvPr/>
        </p:nvSpPr>
        <p:spPr>
          <a:xfrm>
            <a:off x="2907896" y="6160529"/>
            <a:ext cx="6689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Source: https://blog.adioma.com/9-types-of-intelligence-infographic/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67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116000"/>
            <a:ext cx="96629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I[NTELLIGENCE]? REDUX</a:t>
            </a:r>
            <a:b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14908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 STORY OF A BUTTERFLY AND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D7B06-9FB2-194E-BDC0-F783F3B5C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946272"/>
            <a:ext cx="5799348" cy="36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DECISION MAKING UNDER UNCERTAINTY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2BBBB-07D7-B747-9F77-8DC7B8E97394}"/>
              </a:ext>
            </a:extLst>
          </p:cNvPr>
          <p:cNvSpPr txBox="1"/>
          <p:nvPr/>
        </p:nvSpPr>
        <p:spPr>
          <a:xfrm>
            <a:off x="1275701" y="1830236"/>
            <a:ext cx="990936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AFFECT BEHAVIOUR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AFFECT DECISIONS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ARE SOMETIMES BIASED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3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IS REALLY REALLY GOOD AT IT</a:t>
            </a:r>
            <a:br>
              <a:rPr lang="en-US" sz="3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IDENTIFY 10 AI APPLICATIONS</a:t>
            </a:r>
            <a:b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DOES IT PREDICT?</a:t>
            </a:r>
          </a:p>
        </p:txBody>
      </p:sp>
    </p:spTree>
    <p:extLst>
      <p:ext uri="{BB962C8B-B14F-4D97-AF65-F5344CB8AC3E}">
        <p14:creationId xmlns:p14="http://schemas.microsoft.com/office/powerpoint/2010/main" val="298224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32607</TotalTime>
  <Words>456</Words>
  <Application>Microsoft Macintosh PowerPoint</Application>
  <PresentationFormat>Widescreen</PresentationFormat>
  <Paragraphs>147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Rounded MT Bold</vt:lpstr>
      <vt:lpstr>Calibri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289</cp:revision>
  <cp:lastPrinted>2017-04-24T07:32:52Z</cp:lastPrinted>
  <dcterms:created xsi:type="dcterms:W3CDTF">2017-02-20T15:39:54Z</dcterms:created>
  <dcterms:modified xsi:type="dcterms:W3CDTF">2018-11-12T10:39:38Z</dcterms:modified>
</cp:coreProperties>
</file>