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538" r:id="rId3"/>
    <p:sldId id="542" r:id="rId4"/>
    <p:sldId id="433" r:id="rId5"/>
    <p:sldId id="537" r:id="rId6"/>
    <p:sldId id="578" r:id="rId7"/>
    <p:sldId id="552" r:id="rId8"/>
    <p:sldId id="553" r:id="rId9"/>
    <p:sldId id="554" r:id="rId10"/>
    <p:sldId id="579" r:id="rId11"/>
    <p:sldId id="555" r:id="rId12"/>
    <p:sldId id="580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81" r:id="rId23"/>
    <p:sldId id="568" r:id="rId24"/>
    <p:sldId id="569" r:id="rId25"/>
    <p:sldId id="570" r:id="rId26"/>
    <p:sldId id="571" r:id="rId27"/>
    <p:sldId id="582" r:id="rId28"/>
    <p:sldId id="572" r:id="rId29"/>
    <p:sldId id="573" r:id="rId30"/>
    <p:sldId id="574" r:id="rId31"/>
    <p:sldId id="575" r:id="rId32"/>
    <p:sldId id="566" r:id="rId33"/>
    <p:sldId id="567" r:id="rId34"/>
    <p:sldId id="583" r:id="rId35"/>
    <p:sldId id="577" r:id="rId36"/>
    <p:sldId id="585" r:id="rId37"/>
    <p:sldId id="586" r:id="rId38"/>
    <p:sldId id="584" r:id="rId39"/>
    <p:sldId id="589" r:id="rId40"/>
    <p:sldId id="593" r:id="rId41"/>
    <p:sldId id="592" r:id="rId42"/>
    <p:sldId id="587" r:id="rId43"/>
    <p:sldId id="588" r:id="rId4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0944" autoAdjust="0"/>
  </p:normalViewPr>
  <p:slideViewPr>
    <p:cSldViewPr snapToGrid="0" showGuides="1">
      <p:cViewPr varScale="1">
        <p:scale>
          <a:sx n="152" d="100"/>
          <a:sy n="152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rules, ifs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2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strong strategy otherwise risk of becoming a Cyber-colony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Strategic sectors may vary according to the country/region: healthcare in France, Manufacturing in China,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1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on data, entrepreneurship, delegation, multidisciplinary research, education, public awareness, ethical committees,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3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0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1.2 billion people</a:t>
            </a:r>
          </a:p>
          <a:p>
            <a:r>
              <a:rPr lang="en-US" dirty="0"/>
              <a:t>Median age is 19 while in Europe 43 (me)</a:t>
            </a:r>
          </a:p>
          <a:p>
            <a:r>
              <a:rPr lang="en-US" dirty="0"/>
              <a:t>What are strategic sectors in Africa for AI</a:t>
            </a:r>
          </a:p>
          <a:p>
            <a:r>
              <a:rPr lang="en-US" dirty="0"/>
              <a:t>US$560 million VC in 2017 (60 of them through Google Launchpad accelerator)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African Institute for Mathematical Science (African Master of Machine Intelligence) – Google, Facebook sponsorship</a:t>
            </a:r>
          </a:p>
          <a:p>
            <a:r>
              <a:rPr lang="en-US" dirty="0" err="1"/>
              <a:t>Exemple</a:t>
            </a:r>
            <a:r>
              <a:rPr lang="en-US" dirty="0"/>
              <a:t> of applications but will be shown on later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9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4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Faulty reasoning, objective, state prediction, long/short horizon, assumptions, question of perspective</a:t>
            </a:r>
          </a:p>
          <a:p>
            <a:r>
              <a:rPr lang="en-US" dirty="0"/>
              <a:t>Lizard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isuperpower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indaba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ims-ammi.co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37764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956071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933C2-F785-6045-B6E4-DD33265BF13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71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285037"/>
            <a:ext cx="8126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0116" y="281643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426127"/>
            <a:ext cx="0" cy="404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4D9BEE-20DB-C24C-AEE0-D968D071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642017" y="3325203"/>
            <a:ext cx="2901450" cy="2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361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68231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Marvin </a:t>
            </a:r>
            <a:r>
              <a:rPr lang="fr-FR" sz="1400" dirty="0" err="1">
                <a:solidFill>
                  <a:schemeClr val="accent1"/>
                </a:solidFill>
              </a:rPr>
              <a:t>Minsky</a:t>
            </a:r>
            <a:endParaRPr lang="fr-FR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13F2AF-7F9D-164D-8666-92474F48453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4303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562F9-245B-1D4C-9B85-E14C48C7E8E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52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EC2D9-C172-A345-B22D-CA7B7A6A5DF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5813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7363C4-9728-6C4B-8018-676723502B4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628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91643-CD48-6F48-A717-9F93BCE08D41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890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DFDBD5-49D9-D840-8F25-ADC0A341039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54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2B558-4AA6-2D4C-8AB5-2212371F0F1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176782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6E0E1A-929F-1846-B6E8-E1BD90762DF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DA7D40-5A00-4C41-AFB9-AE303B6C51C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6232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BA6B9-5E39-F24E-9888-2535F13FC22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773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DECYPHERING AI JARGON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9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88839" y="2606561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SUPERVISED, UNSUPERVISED,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9973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75" y="2367793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380" y="2367793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452" y="3007814"/>
            <a:ext cx="643855" cy="64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76821-FF5A-3840-8745-9101FB1C1201}"/>
              </a:ext>
            </a:extLst>
          </p:cNvPr>
          <p:cNvSpPr txBox="1"/>
          <p:nvPr/>
        </p:nvSpPr>
        <p:spPr>
          <a:xfrm>
            <a:off x="1576041" y="5025716"/>
            <a:ext cx="2333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THESE ARE CATS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4FF3B2DE-B7F9-8343-ACC3-CA72C4F9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53" y="4832563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4191" y="4697290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7990" y="2244244"/>
            <a:ext cx="1507921" cy="1507921"/>
          </a:xfrm>
          <a:prstGeom prst="rect">
            <a:avLst/>
          </a:prstGeom>
        </p:spPr>
      </p:pic>
      <p:pic>
        <p:nvPicPr>
          <p:cNvPr id="16" name="Graphic 15" descr="Thought bubble">
            <a:extLst>
              <a:ext uri="{FF2B5EF4-FFF2-40B4-BE49-F238E27FC236}">
                <a16:creationId xmlns:a16="http://schemas.microsoft.com/office/drawing/2014/main" id="{078A6290-4F11-FB46-968A-A77259C86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90" y="2057355"/>
            <a:ext cx="1764332" cy="176433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488A7C-975E-7941-852D-5D531557D976}"/>
              </a:ext>
            </a:extLst>
          </p:cNvPr>
          <p:cNvSpPr/>
          <p:nvPr/>
        </p:nvSpPr>
        <p:spPr>
          <a:xfrm>
            <a:off x="1456719" y="2072080"/>
            <a:ext cx="2007934" cy="1837189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855475" y="3953136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ED00B-5D12-3442-BE4C-1793307EF8BF}"/>
              </a:ext>
            </a:extLst>
          </p:cNvPr>
          <p:cNvSpPr txBox="1"/>
          <p:nvPr/>
        </p:nvSpPr>
        <p:spPr>
          <a:xfrm>
            <a:off x="1843775" y="5609864"/>
            <a:ext cx="16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RESPONSE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E25CC0-7A4C-2047-AD4B-9CFD479A465D}"/>
              </a:ext>
            </a:extLst>
          </p:cNvPr>
          <p:cNvSpPr/>
          <p:nvPr/>
        </p:nvSpPr>
        <p:spPr>
          <a:xfrm>
            <a:off x="1455866" y="4934460"/>
            <a:ext cx="2580305" cy="675404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3CFB4-4CA6-9C40-81C7-9B383452ABF2}"/>
              </a:ext>
            </a:extLst>
          </p:cNvPr>
          <p:cNvSpPr txBox="1"/>
          <p:nvPr/>
        </p:nvSpPr>
        <p:spPr>
          <a:xfrm>
            <a:off x="8397260" y="3790420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D813-61FF-294D-BAF3-F9D345AB59EA}"/>
              </a:ext>
            </a:extLst>
          </p:cNvPr>
          <p:cNvSpPr txBox="1"/>
          <p:nvPr/>
        </p:nvSpPr>
        <p:spPr>
          <a:xfrm>
            <a:off x="5389358" y="5594643"/>
            <a:ext cx="98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724712" y="3007814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1483-E927-6445-ADEF-B97C39ACE532}"/>
              </a:ext>
            </a:extLst>
          </p:cNvPr>
          <p:cNvCxnSpPr>
            <a:cxnSpLocks/>
          </p:cNvCxnSpPr>
          <p:nvPr/>
        </p:nvCxnSpPr>
        <p:spPr>
          <a:xfrm flipV="1">
            <a:off x="4036171" y="3506598"/>
            <a:ext cx="1257282" cy="117497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9961" y="2683066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>
            <a:off x="7313128" y="2916909"/>
            <a:ext cx="89705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79E8-F45C-C64C-BC39-3F049619CAEF}"/>
              </a:ext>
            </a:extLst>
          </p:cNvPr>
          <p:cNvSpPr txBox="1"/>
          <p:nvPr/>
        </p:nvSpPr>
        <p:spPr>
          <a:xfrm>
            <a:off x="7120917" y="4731219"/>
            <a:ext cx="61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733994" y="35024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7F10BE-7AB3-3548-971A-24CB7ACB9AB0}"/>
              </a:ext>
            </a:extLst>
          </p:cNvPr>
          <p:cNvCxnSpPr>
            <a:cxnSpLocks/>
          </p:cNvCxnSpPr>
          <p:nvPr/>
        </p:nvCxnSpPr>
        <p:spPr>
          <a:xfrm flipV="1">
            <a:off x="6398728" y="3935377"/>
            <a:ext cx="0" cy="71320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56197E-0C6D-B048-881C-BB7CF53ADB67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041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47" y="2428250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559" y="3944328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361" y="3229708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9089" y="2288278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486" y="2500425"/>
            <a:ext cx="1507921" cy="1507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555700" y="4786502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INPUT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422708" y="3427263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457" y="2939247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 flipV="1">
            <a:off x="6910456" y="2561554"/>
            <a:ext cx="1000362" cy="51055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392306" y="383418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0C011372-E3A3-F34E-BEB4-AEB25143F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8559" y="3217864"/>
            <a:ext cx="790482" cy="79048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0E5397AA-213F-7442-859A-461EDF6C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636" y="3872102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">
            <a:extLst>
              <a:ext uri="{FF2B5EF4-FFF2-40B4-BE49-F238E27FC236}">
                <a16:creationId xmlns:a16="http://schemas.microsoft.com/office/drawing/2014/main" id="{E0DA8056-4881-5A47-8996-740D97F0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90911" y="2330785"/>
            <a:ext cx="461536" cy="461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BE709-1A89-0A4D-8494-C750B037E747}"/>
              </a:ext>
            </a:extLst>
          </p:cNvPr>
          <p:cNvSpPr txBox="1"/>
          <p:nvPr/>
        </p:nvSpPr>
        <p:spPr>
          <a:xfrm>
            <a:off x="4937031" y="2006856"/>
            <a:ext cx="197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</a:rPr>
              <a:t>I CAN SEE A PATTERN</a:t>
            </a: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BB0DA1FB-33D9-1947-9ECC-48083C9A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64" y="2053667"/>
            <a:ext cx="643855" cy="643855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2F032752-5F4D-8647-B2E1-C5B4874E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033" y="2043140"/>
            <a:ext cx="643855" cy="643855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D320B67F-4D3D-004C-BCBF-41D38EE8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901" y="2043141"/>
            <a:ext cx="643855" cy="643855"/>
          </a:xfrm>
          <a:prstGeom prst="rect">
            <a:avLst/>
          </a:prstGeom>
        </p:spPr>
      </p:pic>
      <p:pic>
        <p:nvPicPr>
          <p:cNvPr id="37" name="Graphic 36" descr="Dog">
            <a:extLst>
              <a:ext uri="{FF2B5EF4-FFF2-40B4-BE49-F238E27FC236}">
                <a16:creationId xmlns:a16="http://schemas.microsoft.com/office/drawing/2014/main" id="{2985F125-DD32-A446-A1AA-3C8839E1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964" y="2870770"/>
            <a:ext cx="914400" cy="914400"/>
          </a:xfrm>
          <a:prstGeom prst="rect">
            <a:avLst/>
          </a:prstGeom>
        </p:spPr>
      </p:pic>
      <p:pic>
        <p:nvPicPr>
          <p:cNvPr id="38" name="Graphic 37" descr="Dog">
            <a:extLst>
              <a:ext uri="{FF2B5EF4-FFF2-40B4-BE49-F238E27FC236}">
                <a16:creationId xmlns:a16="http://schemas.microsoft.com/office/drawing/2014/main" id="{37D17743-25BA-C24E-8729-EB5A261C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4375" y="285519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17DBC-B3B6-014F-B6D3-E1C6D8EF1747}"/>
              </a:ext>
            </a:extLst>
          </p:cNvPr>
          <p:cNvCxnSpPr>
            <a:cxnSpLocks/>
          </p:cNvCxnSpPr>
          <p:nvPr/>
        </p:nvCxnSpPr>
        <p:spPr>
          <a:xfrm flipV="1">
            <a:off x="6910456" y="3333323"/>
            <a:ext cx="1063497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6E816-7602-234A-B1CF-4BC67B07AEE4}"/>
              </a:ext>
            </a:extLst>
          </p:cNvPr>
          <p:cNvCxnSpPr>
            <a:cxnSpLocks/>
          </p:cNvCxnSpPr>
          <p:nvPr/>
        </p:nvCxnSpPr>
        <p:spPr>
          <a:xfrm>
            <a:off x="6953437" y="3707934"/>
            <a:ext cx="1020516" cy="88024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Turtle">
            <a:extLst>
              <a:ext uri="{FF2B5EF4-FFF2-40B4-BE49-F238E27FC236}">
                <a16:creationId xmlns:a16="http://schemas.microsoft.com/office/drawing/2014/main" id="{6384093C-E8B6-B047-ACB1-0FE3D0CD7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23" y="4141962"/>
            <a:ext cx="790482" cy="79048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967E2E-ED6E-784F-8202-AAB4EA901892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054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6BEF216-DCFB-C146-97E9-FF96446B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326" y="4569087"/>
            <a:ext cx="1476881" cy="1476881"/>
          </a:xfrm>
          <a:prstGeom prst="rect">
            <a:avLst/>
          </a:prstGeom>
        </p:spPr>
      </p:pic>
      <p:pic>
        <p:nvPicPr>
          <p:cNvPr id="13" name="Graphic 12" descr="Earth Globe Americas">
            <a:extLst>
              <a:ext uri="{FF2B5EF4-FFF2-40B4-BE49-F238E27FC236}">
                <a16:creationId xmlns:a16="http://schemas.microsoft.com/office/drawing/2014/main" id="{88F602A1-233E-EF41-9BCB-8229DC918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486" y="2022113"/>
            <a:ext cx="1329718" cy="1329718"/>
          </a:xfrm>
          <a:prstGeom prst="rect">
            <a:avLst/>
          </a:prstGeom>
        </p:spPr>
      </p:pic>
      <p:sp>
        <p:nvSpPr>
          <p:cNvPr id="32" name="U-Turn Arrow 31">
            <a:extLst>
              <a:ext uri="{FF2B5EF4-FFF2-40B4-BE49-F238E27FC236}">
                <a16:creationId xmlns:a16="http://schemas.microsoft.com/office/drawing/2014/main" id="{19F352C9-DB36-3140-9F3A-20B8B60E375C}"/>
              </a:ext>
            </a:extLst>
          </p:cNvPr>
          <p:cNvSpPr/>
          <p:nvPr/>
        </p:nvSpPr>
        <p:spPr>
          <a:xfrm rot="5400000" flipH="1">
            <a:off x="5460077" y="3850445"/>
            <a:ext cx="3227666" cy="384002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C119-0CD5-A647-BFFE-3919F4BE110C}"/>
              </a:ext>
            </a:extLst>
          </p:cNvPr>
          <p:cNvSpPr txBox="1"/>
          <p:nvPr/>
        </p:nvSpPr>
        <p:spPr>
          <a:xfrm>
            <a:off x="7472076" y="3800446"/>
            <a:ext cx="60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4A41E-4F80-2544-9A3D-85C5DE53CBBB}"/>
              </a:ext>
            </a:extLst>
          </p:cNvPr>
          <p:cNvSpPr txBox="1"/>
          <p:nvPr/>
        </p:nvSpPr>
        <p:spPr>
          <a:xfrm>
            <a:off x="5607754" y="3246656"/>
            <a:ext cx="133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92F9F-2AAD-7347-994F-9578EB05F829}"/>
              </a:ext>
            </a:extLst>
          </p:cNvPr>
          <p:cNvSpPr txBox="1"/>
          <p:nvPr/>
        </p:nvSpPr>
        <p:spPr>
          <a:xfrm>
            <a:off x="5759231" y="6045968"/>
            <a:ext cx="70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AGENT</a:t>
            </a: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6F6E0AF7-43C6-3441-991A-FF8457B9E3EB}"/>
              </a:ext>
            </a:extLst>
          </p:cNvPr>
          <p:cNvSpPr/>
          <p:nvPr/>
        </p:nvSpPr>
        <p:spPr>
          <a:xfrm rot="16200000" flipH="1">
            <a:off x="3584711" y="3951837"/>
            <a:ext cx="3227666" cy="35556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F0142-6365-BA40-8C46-EF0CFBAAE827}"/>
              </a:ext>
            </a:extLst>
          </p:cNvPr>
          <p:cNvSpPr txBox="1"/>
          <p:nvPr/>
        </p:nvSpPr>
        <p:spPr>
          <a:xfrm>
            <a:off x="2405145" y="3646558"/>
            <a:ext cx="261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OBSERVE ITS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GET REWARD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D870BC-E5D0-864A-85FA-C488B9FDCA1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36801" cy="587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REBRANDING &amp; CONFUSION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DIFFERENCE BETWEEN AI &amp;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DATA SCIENCE?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OR DEEP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A224-C948-F54B-9230-ED17C27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2333156"/>
            <a:ext cx="3991853" cy="2946831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9153D7E-C5B6-2E47-B1D3-1FAF28B6AAB3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9EA9AF-4C84-3449-8424-05A9B538758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1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ENABLERS?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832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30115" y="338673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TECHNOLOGY, SCIENCE, BUSINESS, SOCIAL, POLICY, … </a:t>
            </a:r>
          </a:p>
        </p:txBody>
      </p:sp>
    </p:spTree>
    <p:extLst>
      <p:ext uri="{BB962C8B-B14F-4D97-AF65-F5344CB8AC3E}">
        <p14:creationId xmlns:p14="http://schemas.microsoft.com/office/powerpoint/2010/main" val="15553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TECHNOLOGICAL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POWER (GPU)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OF LEARNING ALGORITHMS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59D79-7EC4-EC43-8315-1B47CDFDAC89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4488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SCIENTIFIC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EXTREMELY ACTIVE SCIENTIFIC RESEARCH WORLDWIDE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DEMOCRATIZATION / OPEN SOURCE / EDUCATION / SaaS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CFC9F-ED1B-4742-A698-C7E5C95F3CB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776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12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343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02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INNOVATION TO IMPLEMENTATION “ERA”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HARNESSING THE “NARROW”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INFINITE DOMAIN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AWARENESS THROUGH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RACE FOR AI AS A GEOPOLOTICAL STAKE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DIGITALIZATION OF THE SOCIETY ALREADY STARTED IN MANY COUNTRIES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81308"/>
            <a:ext cx="9256415" cy="3800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378101" y="5889162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499B2-2514-B64B-9131-30B26ABABCC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931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STUFF OF AN AI SUPERPOWER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ABUNDANT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TENACIOUS ENTREPRENEURS [ON STRATEGIC SECTORS]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WELL-TRAINED AI SCIENTISTS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SUPPORTIVE POLICY ENVIRONMENT [ON STRATEGIC SECTORS]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659FD-F966-1645-85BD-D12C829C7AD2}"/>
              </a:ext>
            </a:extLst>
          </p:cNvPr>
          <p:cNvSpPr/>
          <p:nvPr/>
        </p:nvSpPr>
        <p:spPr>
          <a:xfrm>
            <a:off x="1271768" y="5696136"/>
            <a:ext cx="28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aisuperpowers.com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ECF7-BD9E-524A-9E3D-AD233E417BF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964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CHALLENGES?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605616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ETHICS, SOCIETAL, TECHNOLOGY, … </a:t>
            </a:r>
          </a:p>
        </p:txBody>
      </p:sp>
    </p:spTree>
    <p:extLst>
      <p:ext uri="{BB962C8B-B14F-4D97-AF65-F5344CB8AC3E}">
        <p14:creationId xmlns:p14="http://schemas.microsoft.com/office/powerpoint/2010/main" val="40727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TECHNOLOGICAL/SCIENTIFIC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UNDERSTAND WHY DOES IT WORK SO WELL !!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PREDICTION ON LONG TERM HORIZON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 -&gt; BUILD A MODEL OF THE WORLD FROM SCRATCH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744B6-4EC2-6C48-9DA0-1BB07AA25EF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8598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TRANSITION TO INDUSTRIALIZATION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EAGER ENTREPRENEURS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MANY ETHICAL CONSIDERATIONS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INFORMED AND AMBITIOUS 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SOCIAL IMPACT TO ANTICIPATE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A MATTER OF TRADEOFFS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=&gt; LESS PRIVACY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AUTONOMY =&gt; LESS CONTROL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SPEED =&gt; LESS ACCURACY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4263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IN AFRICA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015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46893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 A PAN-AFRICAN STRATEGY SETTING UP ROADMAP ?</a:t>
            </a:r>
          </a:p>
        </p:txBody>
      </p:sp>
    </p:spTree>
    <p:extLst>
      <p:ext uri="{BB962C8B-B14F-4D97-AF65-F5344CB8AC3E}">
        <p14:creationId xmlns:p14="http://schemas.microsoft.com/office/powerpoint/2010/main" val="12016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014794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09FD6D-5F84-D54D-ACB2-8029F49BA0E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094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73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NO EXCEPTION PAN-AFRICAN STRATEGY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ENCOURAGE AI EDUCATION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INCENTIVIZE ENTREPRENEURSHIP [STRATEGIC SECTORS?]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FACILITATE COOPERATION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MOBILIZE HUMAN &amp; FINANCIAL RESOURCES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9235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73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RECENT INITIATIVES IN EDUCATION &amp; RESEARCH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AFRICAN MASTER IN MACHINE INTELLIGENCE (AMMI), AIMS KIGALI, RWANDA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INDABA GATHERINGS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GOOGLE RESEARCH LAB IN ACCRA, GHANA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500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3DD4A57-9039-9F41-9695-C3062F18C683}"/>
              </a:ext>
            </a:extLst>
          </p:cNvPr>
          <p:cNvSpPr/>
          <p:nvPr/>
        </p:nvSpPr>
        <p:spPr>
          <a:xfrm>
            <a:off x="1378101" y="6016156"/>
            <a:ext cx="378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www.deeplearningindaba.com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75BD1-E049-3640-A8C4-F9E665C17635}"/>
              </a:ext>
            </a:extLst>
          </p:cNvPr>
          <p:cNvSpPr/>
          <p:nvPr/>
        </p:nvSpPr>
        <p:spPr>
          <a:xfrm>
            <a:off x="1378101" y="5719500"/>
            <a:ext cx="2493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aims-ammi.com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5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FORTHCOMING SESSIONS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595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2436" y="1098273"/>
            <a:ext cx="53807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 OF AI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 ISSUES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E68F0-334B-734C-B779-7B6D77A6FF4C}"/>
              </a:ext>
            </a:extLst>
          </p:cNvPr>
          <p:cNvSpPr txBox="1"/>
          <p:nvPr/>
        </p:nvSpPr>
        <p:spPr>
          <a:xfrm>
            <a:off x="5444456" y="2364107"/>
            <a:ext cx="1319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1"/>
                </a:solidFill>
                <a:latin typeface="Cambria" panose="02040503050406030204" pitchFamily="18" charset="0"/>
              </a:rPr>
              <a:t>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F8419-E8E0-2349-913F-44A3E2BB6B55}"/>
              </a:ext>
            </a:extLst>
          </p:cNvPr>
          <p:cNvSpPr txBox="1"/>
          <p:nvPr/>
        </p:nvSpPr>
        <p:spPr>
          <a:xfrm>
            <a:off x="7145460" y="2492828"/>
            <a:ext cx="538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SESSIONS</a:t>
            </a:r>
          </a:p>
        </p:txBody>
      </p:sp>
    </p:spTree>
    <p:extLst>
      <p:ext uri="{BB962C8B-B14F-4D97-AF65-F5344CB8AC3E}">
        <p14:creationId xmlns:p14="http://schemas.microsoft.com/office/powerpoint/2010/main" val="397906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580725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88377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41959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929467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46895" y="1761002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30DB4608-980D-1D4C-A540-EA728E2F7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8D045-D8AD-F943-9A03-859648331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370" y="2906863"/>
            <a:ext cx="2873435" cy="1898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BF03DB-4A4F-0844-A17C-3EFB12C6EDDB}"/>
              </a:ext>
            </a:extLst>
          </p:cNvPr>
          <p:cNvSpPr/>
          <p:nvPr/>
        </p:nvSpPr>
        <p:spPr>
          <a:xfrm>
            <a:off x="7317996" y="4865271"/>
            <a:ext cx="4946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http://reptile-</a:t>
            </a:r>
            <a:r>
              <a:rPr lang="fr-FR" sz="1100" dirty="0" err="1"/>
              <a:t>database.reptarium.cz</a:t>
            </a:r>
            <a:endParaRPr lang="fr-FR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D7779-9DE0-ED43-9021-F4C072A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324" y="2948648"/>
            <a:ext cx="2479705" cy="1856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E84548-5BB4-3247-B66B-B2DA96A4ADDC}"/>
              </a:ext>
            </a:extLst>
          </p:cNvPr>
          <p:cNvSpPr/>
          <p:nvPr/>
        </p:nvSpPr>
        <p:spPr>
          <a:xfrm>
            <a:off x="2572062" y="4900438"/>
            <a:ext cx="41894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https://</a:t>
            </a:r>
            <a:r>
              <a:rPr lang="fr-FR" sz="1100" dirty="0" err="1"/>
              <a:t>www.smithsonianmag.com</a:t>
            </a:r>
            <a:r>
              <a:rPr lang="fr-FR" sz="1100" dirty="0"/>
              <a:t>/smart-news/</a:t>
            </a:r>
            <a:br>
              <a:rPr lang="fr-FR" sz="1100" dirty="0"/>
            </a:br>
            <a:r>
              <a:rPr lang="fr-FR" sz="1100" dirty="0"/>
              <a:t>butterfly-recently-returned-scotland-now-its-laying-eggs-180968195/</a:t>
            </a:r>
          </a:p>
        </p:txBody>
      </p:sp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2056739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2791EF-1CEE-9540-9AF9-4AD87077842E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5952" y="2197231"/>
            <a:ext cx="91963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</a:t>
            </a: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C2A6FE80-28AC-AE4A-9305-04C95947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36958</TotalTime>
  <Words>782</Words>
  <Application>Microsoft Macintosh PowerPoint</Application>
  <PresentationFormat>Widescreen</PresentationFormat>
  <Paragraphs>232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Rounded MT Bold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331</cp:revision>
  <cp:lastPrinted>2017-04-24T07:32:52Z</cp:lastPrinted>
  <dcterms:created xsi:type="dcterms:W3CDTF">2017-02-20T15:39:54Z</dcterms:created>
  <dcterms:modified xsi:type="dcterms:W3CDTF">2018-11-15T11:10:33Z</dcterms:modified>
</cp:coreProperties>
</file>