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3" r:id="rId2"/>
    <p:sldId id="538" r:id="rId3"/>
    <p:sldId id="542" r:id="rId4"/>
    <p:sldId id="590" r:id="rId5"/>
    <p:sldId id="564" r:id="rId6"/>
    <p:sldId id="565" r:id="rId7"/>
    <p:sldId id="567" r:id="rId8"/>
    <p:sldId id="568" r:id="rId9"/>
    <p:sldId id="566" r:id="rId10"/>
    <p:sldId id="591" r:id="rId11"/>
    <p:sldId id="570" r:id="rId12"/>
    <p:sldId id="575" r:id="rId13"/>
    <p:sldId id="569" r:id="rId14"/>
    <p:sldId id="576" r:id="rId15"/>
    <p:sldId id="572" r:id="rId16"/>
    <p:sldId id="581" r:id="rId17"/>
    <p:sldId id="592" r:id="rId18"/>
    <p:sldId id="583" r:id="rId19"/>
    <p:sldId id="586" r:id="rId20"/>
    <p:sldId id="593" r:id="rId21"/>
    <p:sldId id="587" r:id="rId22"/>
    <p:sldId id="588" r:id="rId23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9" autoAdjust="0"/>
    <p:restoredTop sz="90944" autoAdjust="0"/>
  </p:normalViewPr>
  <p:slideViewPr>
    <p:cSldViewPr snapToGrid="0" showGuides="1">
      <p:cViewPr>
        <p:scale>
          <a:sx n="155" d="100"/>
          <a:sy n="155" d="100"/>
        </p:scale>
        <p:origin x="1400" y="4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66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51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53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 a pure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reinforcement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technique, and train a system to drive a car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simulator,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have to crash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40,000 times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figures out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claiming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somehow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reinforcement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key to intelligence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wrong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51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Forget Terminator </a:t>
            </a:r>
          </a:p>
          <a:p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: “Less urgent to anticipate AGI and singularity than overpopulation on Mars”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39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global warning reduction… There is a simple straightforward solution. </a:t>
            </a:r>
          </a:p>
          <a:p>
            <a:r>
              <a:rPr lang="en-US" dirty="0"/>
              <a:t>Reward shaping and sparse rewards in Reinforcement learning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2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52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Bullet 1: dire prediction</a:t>
            </a:r>
          </a:p>
          <a:p>
            <a:endParaRPr lang="en-US" dirty="0"/>
          </a:p>
          <a:p>
            <a:r>
              <a:rPr lang="en-US" dirty="0"/>
              <a:t>Why such a huge gap? OECD focused on a task-based approach rather than entire occupation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308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87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45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869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3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5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95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allow to time-stamp research papers without delay and risky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05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03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example of https://</a:t>
            </a:r>
            <a:r>
              <a:rPr lang="en-US" dirty="0" err="1"/>
              <a:t>landing.ai</a:t>
            </a:r>
            <a:r>
              <a:rPr lang="en-US" dirty="0"/>
              <a:t>/ initiative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25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Virtual environments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79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evolvingai.org/files/DNNsEasilyFooled_cvpr15.pdf" TargetMode="Externa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heverge.com/2017/10/26/16552056/a-intelligence-terminator-facebook-yann-lecun-interview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verge.com/2017/10/26/16552056/a-intelligence-terminator-facebook-yann-lecun-interview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sswrong.com/posts/3ZyEC2vagoePPcj3o/andrew-ng-dismisses-ufai-concern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xfordmartin.ox.ac.uk/downloads/academic/The_Future_of_Employment.pd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futuro.org/sites/default/files/docs/automation.pd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econdmachineage.com/about-2ma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arxiv-sanity.com/" TargetMode="External"/><Relationship Id="rId5" Type="http://schemas.openxmlformats.org/officeDocument/2006/relationships/hyperlink" Target="https://arxiv.org/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Petuum/what-is-industrialized-ai-and-why-is-it-important-42c0ee65211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d41586-018-07196-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lab.research.google.com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hallenger.ai/" TargetMode="External"/><Relationship Id="rId3" Type="http://schemas.openxmlformats.org/officeDocument/2006/relationships/hyperlink" Target="https://www.deeplearning.ai/" TargetMode="External"/><Relationship Id="rId7" Type="http://schemas.openxmlformats.org/officeDocument/2006/relationships/hyperlink" Target="https://www.kaggle.com/competition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mlyearning.org/" TargetMode="External"/><Relationship Id="rId5" Type="http://schemas.openxmlformats.org/officeDocument/2006/relationships/hyperlink" Target="https://eu.udacity.com/" TargetMode="External"/><Relationship Id="rId4" Type="http://schemas.openxmlformats.org/officeDocument/2006/relationships/hyperlink" Target="https://www.fast.a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933" y="2399218"/>
            <a:ext cx="86868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ITU - EACO </a:t>
            </a:r>
          </a:p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WORKSHOP ON EMERGING TECHNOLOGIES</a:t>
            </a:r>
            <a:endParaRPr lang="en-US" sz="3200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SESSION 9: OPEN ISSUES IN AI</a:t>
            </a:r>
            <a:endParaRPr lang="en-US" sz="32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" y="2827866"/>
            <a:ext cx="3284540" cy="2189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7B93B6-DCBA-154A-BCA6-7EDD3B3A7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680" y="138206"/>
            <a:ext cx="2132520" cy="9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7" y="1738043"/>
            <a:ext cx="985165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ARTIFICIAL </a:t>
            </a:r>
          </a:p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NARROW | GENERAL INTELLIGENCE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20832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06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990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NARROW AI 1/2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SELF-DRIVING CARS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INTERPRETING MEDICAL IMAGES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BEATING WORLD CHAMPION GO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49AA050-4EF1-E445-8C73-9E3A18E845FE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494855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63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990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NARROW AI 2/2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DOMAIN SPECIFIC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LOTS OF TRAINING DATA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NO MODEL OF THE WORLD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3056DA-427E-7843-9AE3-6302EDFA9A71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409182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42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B7D02FA-354D-E24F-8B88-979688A07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046" y="593727"/>
            <a:ext cx="5506841" cy="15659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AA66C7-6BC9-C541-9FBF-760EFBE8E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026" y="2247901"/>
            <a:ext cx="9802202" cy="335192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2B9E7F-6677-FA4C-A5C7-549B27D793C3}"/>
              </a:ext>
            </a:extLst>
          </p:cNvPr>
          <p:cNvSpPr/>
          <p:nvPr/>
        </p:nvSpPr>
        <p:spPr>
          <a:xfrm>
            <a:off x="3774706" y="5890620"/>
            <a:ext cx="6043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5"/>
              </a:rPr>
              <a:t>http://</a:t>
            </a:r>
            <a:r>
              <a:rPr lang="fr-FR" dirty="0" err="1">
                <a:hlinkClick r:id="rId5"/>
              </a:rPr>
              <a:t>www.evolvingai.org</a:t>
            </a:r>
            <a:r>
              <a:rPr lang="fr-FR" dirty="0">
                <a:hlinkClick r:id="rId5"/>
              </a:rPr>
              <a:t>/files/DNNsEasilyFooled_cvpr15.pdf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599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990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ALPHAGO ZERO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60CC87-9216-D94E-9ADE-1F0D9760F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241" y="2088162"/>
            <a:ext cx="4593297" cy="25579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89DFB1-1ADD-684A-835E-E698B49FD91E}"/>
              </a:ext>
            </a:extLst>
          </p:cNvPr>
          <p:cNvSpPr txBox="1"/>
          <p:nvPr/>
        </p:nvSpPr>
        <p:spPr>
          <a:xfrm>
            <a:off x="6153664" y="2077784"/>
            <a:ext cx="56429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MILLIONS OF GAMES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VERY SIMPLE ENVIRONMENT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THOUSANDS OF FRAMES PER SECOND ON MULTIPLE COMPUTERS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6047C-C3FC-2145-ACAC-534C88D93F66}"/>
              </a:ext>
            </a:extLst>
          </p:cNvPr>
          <p:cNvSpPr txBox="1"/>
          <p:nvPr/>
        </p:nvSpPr>
        <p:spPr>
          <a:xfrm>
            <a:off x="1271768" y="4943720"/>
            <a:ext cx="11406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ambria" panose="02040503050406030204" pitchFamily="18" charset="0"/>
              </a:rPr>
              <a:t>“… you cannot run the real world faster than real time” – Yann </a:t>
            </a:r>
            <a:r>
              <a:rPr lang="en-US" sz="2400" b="1" dirty="0" err="1">
                <a:solidFill>
                  <a:schemeClr val="accent6"/>
                </a:solidFill>
                <a:latin typeface="Cambria" panose="02040503050406030204" pitchFamily="18" charset="0"/>
              </a:rPr>
              <a:t>LeCun</a:t>
            </a:r>
            <a:endParaRPr lang="en-US" sz="2400" b="1" dirty="0">
              <a:solidFill>
                <a:schemeClr val="accent6"/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999D97-FD1E-5B48-82CD-95444D317BBE}"/>
              </a:ext>
            </a:extLst>
          </p:cNvPr>
          <p:cNvSpPr/>
          <p:nvPr/>
        </p:nvSpPr>
        <p:spPr>
          <a:xfrm>
            <a:off x="1271768" y="5494809"/>
            <a:ext cx="10488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www.theverge.com</a:t>
            </a:r>
            <a:r>
              <a:rPr lang="fr-FR" dirty="0">
                <a:hlinkClick r:id="rId4"/>
              </a:rPr>
              <a:t>/2017/10/26/16552056/a-intelligence-</a:t>
            </a:r>
            <a:r>
              <a:rPr lang="fr-FR" dirty="0" err="1">
                <a:hlinkClick r:id="rId4"/>
              </a:rPr>
              <a:t>terminator</a:t>
            </a:r>
            <a:r>
              <a:rPr lang="fr-FR" dirty="0">
                <a:hlinkClick r:id="rId4"/>
              </a:rPr>
              <a:t>-</a:t>
            </a:r>
            <a:r>
              <a:rPr lang="fr-FR" dirty="0" err="1">
                <a:hlinkClick r:id="rId4"/>
              </a:rPr>
              <a:t>facebook</a:t>
            </a:r>
            <a:r>
              <a:rPr lang="fr-FR" dirty="0">
                <a:hlinkClick r:id="rId4"/>
              </a:rPr>
              <a:t>-</a:t>
            </a:r>
            <a:r>
              <a:rPr lang="fr-FR" dirty="0" err="1">
                <a:hlinkClick r:id="rId4"/>
              </a:rPr>
              <a:t>yann</a:t>
            </a:r>
            <a:r>
              <a:rPr lang="fr-FR" dirty="0">
                <a:hlinkClick r:id="rId4"/>
              </a:rPr>
              <a:t>-</a:t>
            </a:r>
            <a:r>
              <a:rPr lang="fr-FR" dirty="0" err="1">
                <a:hlinkClick r:id="rId4"/>
              </a:rPr>
              <a:t>lecun</a:t>
            </a:r>
            <a:r>
              <a:rPr lang="fr-FR" dirty="0">
                <a:hlinkClick r:id="rId4"/>
              </a:rPr>
              <a:t>-interview</a:t>
            </a:r>
            <a:endParaRPr lang="fr-FR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C52E17-6084-B145-B8A8-B8533ECCBD28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1009720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1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ARTIFICIAL GENERAL INTELLIGENCE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LONG WAY TO GO BEFORE APPROACHING NEAR THE INTELLIGENCE OF A BABY, OR EVEN AN ANIMAL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HOW TO GET MACHINES TO LEARN HOW THE WORLD WORKS BY OBSERVATION – UNSUPERVISED LEARNING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CONTINUOUS PROGRESS 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1E94C7-9D42-FB42-95C0-9A8C49E520F6}"/>
              </a:ext>
            </a:extLst>
          </p:cNvPr>
          <p:cNvSpPr/>
          <p:nvPr/>
        </p:nvSpPr>
        <p:spPr>
          <a:xfrm>
            <a:off x="1271768" y="5195478"/>
            <a:ext cx="10488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www.theverge.com</a:t>
            </a:r>
            <a:r>
              <a:rPr lang="fr-FR" dirty="0">
                <a:hlinkClick r:id="rId3"/>
              </a:rPr>
              <a:t>/2017/10/26/16552056/a-intelligence-</a:t>
            </a:r>
            <a:r>
              <a:rPr lang="fr-FR" dirty="0" err="1">
                <a:hlinkClick r:id="rId3"/>
              </a:rPr>
              <a:t>terminator</a:t>
            </a:r>
            <a:r>
              <a:rPr lang="fr-FR" dirty="0">
                <a:hlinkClick r:id="rId3"/>
              </a:rPr>
              <a:t>-</a:t>
            </a:r>
            <a:r>
              <a:rPr lang="fr-FR" dirty="0" err="1">
                <a:hlinkClick r:id="rId3"/>
              </a:rPr>
              <a:t>facebook</a:t>
            </a:r>
            <a:r>
              <a:rPr lang="fr-FR" dirty="0">
                <a:hlinkClick r:id="rId3"/>
              </a:rPr>
              <a:t>-</a:t>
            </a:r>
            <a:r>
              <a:rPr lang="fr-FR" dirty="0" err="1">
                <a:hlinkClick r:id="rId3"/>
              </a:rPr>
              <a:t>yann</a:t>
            </a:r>
            <a:r>
              <a:rPr lang="fr-FR" dirty="0">
                <a:hlinkClick r:id="rId3"/>
              </a:rPr>
              <a:t>-</a:t>
            </a:r>
            <a:r>
              <a:rPr lang="fr-FR" dirty="0" err="1">
                <a:hlinkClick r:id="rId3"/>
              </a:rPr>
              <a:t>lecun</a:t>
            </a:r>
            <a:r>
              <a:rPr lang="fr-FR" dirty="0">
                <a:hlinkClick r:id="rId3"/>
              </a:rPr>
              <a:t>-interview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A41E69-7588-1141-85AB-3E64FCF88D3D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6111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8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UNFRIENDLY AI SCENARIO: DYSTOPIA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1768" y="2196551"/>
            <a:ext cx="9412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“I don’t work on preventing AI from turning evil for the same reason that I don’t work on combating overpopulation on the planet Mars” – Andrew 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A66E2B-E737-1D4B-B7E7-357987C2C325}"/>
              </a:ext>
            </a:extLst>
          </p:cNvPr>
          <p:cNvSpPr/>
          <p:nvPr/>
        </p:nvSpPr>
        <p:spPr>
          <a:xfrm>
            <a:off x="1271768" y="3443658"/>
            <a:ext cx="9989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www.lesswrong.com</a:t>
            </a:r>
            <a:r>
              <a:rPr lang="fr-FR" dirty="0">
                <a:hlinkClick r:id="rId3"/>
              </a:rPr>
              <a:t>/</a:t>
            </a:r>
            <a:r>
              <a:rPr lang="fr-FR" dirty="0" err="1">
                <a:hlinkClick r:id="rId3"/>
              </a:rPr>
              <a:t>posts</a:t>
            </a:r>
            <a:r>
              <a:rPr lang="fr-FR" dirty="0">
                <a:hlinkClick r:id="rId3"/>
              </a:rPr>
              <a:t>/3ZyEC2vagoePPcj3o/</a:t>
            </a:r>
            <a:r>
              <a:rPr lang="fr-FR" dirty="0" err="1">
                <a:hlinkClick r:id="rId3"/>
              </a:rPr>
              <a:t>andrew-ng-dismisses-ufai-concerns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4C7571-B792-844D-BFFA-3CBD087FB200}"/>
              </a:ext>
            </a:extLst>
          </p:cNvPr>
          <p:cNvSpPr txBox="1"/>
          <p:nvPr/>
        </p:nvSpPr>
        <p:spPr>
          <a:xfrm>
            <a:off x="1271768" y="4598432"/>
            <a:ext cx="9196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6"/>
                </a:solidFill>
                <a:latin typeface="Cambria" panose="02040503050406030204" pitchFamily="18" charset="0"/>
              </a:rPr>
              <a:t>THIS, SAID, POTENTIAL CONTROL &amp; VALUE ALIGNMENT PROBLEMS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61A96B-BD32-4042-B64C-1D223CDA9230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41668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02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SOCIAL IMPACT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6004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2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SOME AI-INDUCED JOB LOSSES FORECASTS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1768" y="2135448"/>
            <a:ext cx="99093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47%</a:t>
            </a: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OF U.S JOBS COULD BE AUTOMATED WITHIN THE NEXT DECADE OR TWO (Frey &amp; Osborne, 2013)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JUST </a:t>
            </a:r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9%</a:t>
            </a: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OF JOBS IN THE U.S WERE AT HIGH RISK OF AUTOMATION (OECD report, 2016)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1E94C7-9D42-FB42-95C0-9A8C49E520F6}"/>
              </a:ext>
            </a:extLst>
          </p:cNvPr>
          <p:cNvSpPr/>
          <p:nvPr/>
        </p:nvSpPr>
        <p:spPr>
          <a:xfrm>
            <a:off x="1605587" y="3104944"/>
            <a:ext cx="10488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www.oxfordmartin.ox.ac.uk</a:t>
            </a:r>
            <a:r>
              <a:rPr lang="fr-FR" dirty="0">
                <a:hlinkClick r:id="rId3"/>
              </a:rPr>
              <a:t>/</a:t>
            </a:r>
            <a:r>
              <a:rPr lang="fr-FR" dirty="0" err="1">
                <a:hlinkClick r:id="rId3"/>
              </a:rPr>
              <a:t>downloads</a:t>
            </a:r>
            <a:r>
              <a:rPr lang="fr-FR" dirty="0">
                <a:hlinkClick r:id="rId3"/>
              </a:rPr>
              <a:t>/</a:t>
            </a:r>
            <a:r>
              <a:rPr lang="fr-FR" dirty="0" err="1">
                <a:hlinkClick r:id="rId3"/>
              </a:rPr>
              <a:t>academic</a:t>
            </a:r>
            <a:r>
              <a:rPr lang="fr-FR" dirty="0">
                <a:hlinkClick r:id="rId3"/>
              </a:rPr>
              <a:t>/</a:t>
            </a:r>
            <a:r>
              <a:rPr lang="fr-FR" dirty="0" err="1">
                <a:hlinkClick r:id="rId3"/>
              </a:rPr>
              <a:t>The_Future_of_Employment.pdf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DDE724-555D-BC4C-A89E-16E0CB598528}"/>
              </a:ext>
            </a:extLst>
          </p:cNvPr>
          <p:cNvSpPr/>
          <p:nvPr/>
        </p:nvSpPr>
        <p:spPr>
          <a:xfrm>
            <a:off x="1605587" y="4839188"/>
            <a:ext cx="6433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http://</a:t>
            </a:r>
            <a:r>
              <a:rPr lang="fr-FR" dirty="0" err="1">
                <a:hlinkClick r:id="rId4"/>
              </a:rPr>
              <a:t>www.ifuturo.org</a:t>
            </a:r>
            <a:r>
              <a:rPr lang="fr-FR" dirty="0">
                <a:hlinkClick r:id="rId4"/>
              </a:rPr>
              <a:t>/sites/default/files/docs/</a:t>
            </a:r>
            <a:r>
              <a:rPr lang="fr-FR" dirty="0" err="1">
                <a:hlinkClick r:id="rId4"/>
              </a:rPr>
              <a:t>automation.pdf</a:t>
            </a:r>
            <a:endParaRPr lang="fr-FR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045A24-EE49-B949-A749-BCA2669ACAA8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02628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66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END OF BLIND OPTIMISM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1768" y="2135448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TECHNO-OPTIMISM: “JUST ANOTHER INDUSTRIAL REVOLUTION 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COMMUNICATING VESSELS”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UNIQUE NATURE GENERAL PURPOSE TECHNOLOGY (GPT): ”BETTER, FASTER, STRONGER”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45CEFA-DACF-D844-9449-CBC9071336EB}"/>
              </a:ext>
            </a:extLst>
          </p:cNvPr>
          <p:cNvSpPr txBox="1"/>
          <p:nvPr/>
        </p:nvSpPr>
        <p:spPr>
          <a:xfrm>
            <a:off x="1271768" y="5601730"/>
            <a:ext cx="428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3"/>
              </a:rPr>
              <a:t>http://</a:t>
            </a:r>
            <a:r>
              <a:rPr lang="fr-FR" dirty="0" err="1">
                <a:hlinkClick r:id="rId3"/>
              </a:rPr>
              <a:t>secondmachineage.com</a:t>
            </a:r>
            <a:r>
              <a:rPr lang="fr-FR" dirty="0">
                <a:hlinkClick r:id="rId3"/>
              </a:rPr>
              <a:t>/about-2ma/</a:t>
            </a:r>
            <a:endParaRPr lang="fr-FR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BF993D-FFDA-D74D-AB91-9046B76E3B30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5040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5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Cambria" panose="02040503050406030204" pitchFamily="18" charset="0"/>
              </a:rPr>
              <a:t>OBJECTIVES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3001" y="2050947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RECAP. OPEN ISSUES SEEN SO FAR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PROVIDE AN OVERVIEW OF OPEN ISSUES BEYOND ETHICAL ONES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8B3CCE-F1DF-F748-8D7A-6CB58DF88CC2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4052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41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WORKING GROUP SESSION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7206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12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DDB47C-010D-9D45-A471-240076BA3B2E}"/>
              </a:ext>
            </a:extLst>
          </p:cNvPr>
          <p:cNvCxnSpPr/>
          <p:nvPr/>
        </p:nvCxnSpPr>
        <p:spPr>
          <a:xfrm>
            <a:off x="5519351" y="749643"/>
            <a:ext cx="0" cy="5231027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9830D0-B5C0-1D43-A1D4-8B5BFC081480}"/>
              </a:ext>
            </a:extLst>
          </p:cNvPr>
          <p:cNvCxnSpPr>
            <a:cxnSpLocks/>
          </p:cNvCxnSpPr>
          <p:nvPr/>
        </p:nvCxnSpPr>
        <p:spPr>
          <a:xfrm flipV="1">
            <a:off x="2108886" y="3303373"/>
            <a:ext cx="7348152" cy="61783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AB9BEE5-457D-4A4E-A343-31DAB492B57F}"/>
              </a:ext>
            </a:extLst>
          </p:cNvPr>
          <p:cNvSpPr/>
          <p:nvPr/>
        </p:nvSpPr>
        <p:spPr>
          <a:xfrm>
            <a:off x="1021491" y="3456281"/>
            <a:ext cx="26031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OPTIMIZATION-BASED</a:t>
            </a:r>
            <a:b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BE394B-2F5F-BF4A-8D12-37A81F03A69C}"/>
              </a:ext>
            </a:extLst>
          </p:cNvPr>
          <p:cNvSpPr/>
          <p:nvPr/>
        </p:nvSpPr>
        <p:spPr>
          <a:xfrm>
            <a:off x="7937156" y="3456281"/>
            <a:ext cx="3863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CREATIVITY- OR STRATEGY-BASED</a:t>
            </a:r>
            <a:b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2A8B83-0FED-F842-8BD7-B008BE0D4967}"/>
              </a:ext>
            </a:extLst>
          </p:cNvPr>
          <p:cNvSpPr/>
          <p:nvPr/>
        </p:nvSpPr>
        <p:spPr>
          <a:xfrm>
            <a:off x="4924166" y="6088270"/>
            <a:ext cx="1190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ASOCIAL</a:t>
            </a:r>
            <a:b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955DFC-605B-4C45-9D90-2B0A224D7D3C}"/>
              </a:ext>
            </a:extLst>
          </p:cNvPr>
          <p:cNvSpPr/>
          <p:nvPr/>
        </p:nvSpPr>
        <p:spPr>
          <a:xfrm>
            <a:off x="5084803" y="403831"/>
            <a:ext cx="1190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SOCIAL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674881-8AB7-AA4B-91AA-A9C30186EA94}"/>
              </a:ext>
            </a:extLst>
          </p:cNvPr>
          <p:cNvSpPr/>
          <p:nvPr/>
        </p:nvSpPr>
        <p:spPr>
          <a:xfrm>
            <a:off x="9961604" y="80665"/>
            <a:ext cx="27740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COGNITIVE LABOR</a:t>
            </a:r>
            <a:endParaRPr lang="fr-FR" sz="3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1D9F72-F0B8-5840-AE4C-659A9BBA7D04}"/>
              </a:ext>
            </a:extLst>
          </p:cNvPr>
          <p:cNvSpPr txBox="1"/>
          <p:nvPr/>
        </p:nvSpPr>
        <p:spPr>
          <a:xfrm>
            <a:off x="8254314" y="1013254"/>
            <a:ext cx="5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CEO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B78647-4406-D447-9F89-5434C032F2EF}"/>
              </a:ext>
            </a:extLst>
          </p:cNvPr>
          <p:cNvSpPr txBox="1"/>
          <p:nvPr/>
        </p:nvSpPr>
        <p:spPr>
          <a:xfrm>
            <a:off x="8338183" y="5515047"/>
            <a:ext cx="970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Scientist</a:t>
            </a:r>
            <a:endParaRPr lang="fr-F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0A84EF-83AC-9043-80C0-9C6F536D48C9}"/>
              </a:ext>
            </a:extLst>
          </p:cNvPr>
          <p:cNvSpPr txBox="1"/>
          <p:nvPr/>
        </p:nvSpPr>
        <p:spPr>
          <a:xfrm>
            <a:off x="3494808" y="1013254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Teacher</a:t>
            </a:r>
          </a:p>
        </p:txBody>
      </p:sp>
    </p:spTree>
    <p:extLst>
      <p:ext uri="{BB962C8B-B14F-4D97-AF65-F5344CB8AC3E}">
        <p14:creationId xmlns:p14="http://schemas.microsoft.com/office/powerpoint/2010/main" val="351215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DDB47C-010D-9D45-A471-240076BA3B2E}"/>
              </a:ext>
            </a:extLst>
          </p:cNvPr>
          <p:cNvCxnSpPr/>
          <p:nvPr/>
        </p:nvCxnSpPr>
        <p:spPr>
          <a:xfrm>
            <a:off x="5519351" y="749643"/>
            <a:ext cx="0" cy="5231027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9830D0-B5C0-1D43-A1D4-8B5BFC081480}"/>
              </a:ext>
            </a:extLst>
          </p:cNvPr>
          <p:cNvCxnSpPr>
            <a:cxnSpLocks/>
          </p:cNvCxnSpPr>
          <p:nvPr/>
        </p:nvCxnSpPr>
        <p:spPr>
          <a:xfrm flipV="1">
            <a:off x="2108886" y="3303373"/>
            <a:ext cx="7348152" cy="61783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AB9BEE5-457D-4A4E-A343-31DAB492B57F}"/>
              </a:ext>
            </a:extLst>
          </p:cNvPr>
          <p:cNvSpPr/>
          <p:nvPr/>
        </p:nvSpPr>
        <p:spPr>
          <a:xfrm>
            <a:off x="1021491" y="3456281"/>
            <a:ext cx="26031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LOW DEXTERITY AND</a:t>
            </a:r>
          </a:p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STRUCTURED ENVIRONMENT</a:t>
            </a:r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BE394B-2F5F-BF4A-8D12-37A81F03A69C}"/>
              </a:ext>
            </a:extLst>
          </p:cNvPr>
          <p:cNvSpPr/>
          <p:nvPr/>
        </p:nvSpPr>
        <p:spPr>
          <a:xfrm>
            <a:off x="7937156" y="3456281"/>
            <a:ext cx="3863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HIGH DEXTIRITY AND UNSTRUCTURED ENVIRONMENT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2A8B83-0FED-F842-8BD7-B008BE0D4967}"/>
              </a:ext>
            </a:extLst>
          </p:cNvPr>
          <p:cNvSpPr/>
          <p:nvPr/>
        </p:nvSpPr>
        <p:spPr>
          <a:xfrm>
            <a:off x="4924166" y="6088270"/>
            <a:ext cx="1190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ASOCIAL</a:t>
            </a:r>
            <a:b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955DFC-605B-4C45-9D90-2B0A224D7D3C}"/>
              </a:ext>
            </a:extLst>
          </p:cNvPr>
          <p:cNvSpPr/>
          <p:nvPr/>
        </p:nvSpPr>
        <p:spPr>
          <a:xfrm>
            <a:off x="5084803" y="403831"/>
            <a:ext cx="1190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SOCIAL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674881-8AB7-AA4B-91AA-A9C30186EA94}"/>
              </a:ext>
            </a:extLst>
          </p:cNvPr>
          <p:cNvSpPr/>
          <p:nvPr/>
        </p:nvSpPr>
        <p:spPr>
          <a:xfrm>
            <a:off x="9961604" y="80665"/>
            <a:ext cx="27740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PHYSICAL</a:t>
            </a:r>
          </a:p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LABOR</a:t>
            </a:r>
            <a:endParaRPr lang="fr-FR" sz="3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10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42687" y="1684411"/>
            <a:ext cx="93797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LIST OPEN ISSUES SEEN SO FAR</a:t>
            </a:r>
            <a:b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35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ABOUT TECHNICAL, BUSINESS BASED OPEN ISSUES AND SOCIAL IMPACT?</a:t>
            </a:r>
          </a:p>
        </p:txBody>
      </p:sp>
    </p:spTree>
    <p:extLst>
      <p:ext uri="{BB962C8B-B14F-4D97-AF65-F5344CB8AC3E}">
        <p14:creationId xmlns:p14="http://schemas.microsoft.com/office/powerpoint/2010/main" val="141267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DISCOVERY VS. IMPLEMENTATION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13006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65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FAST-PACED RESEARCH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75623E-65D5-C14D-BE8D-27E40447E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4490384"/>
            <a:ext cx="4077970" cy="7349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CB433B-B7F5-C64F-B506-37F9A6C5F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768" y="2010638"/>
            <a:ext cx="7217891" cy="159225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7B2E59B-9E56-A245-BD7D-CA4C77573185}"/>
              </a:ext>
            </a:extLst>
          </p:cNvPr>
          <p:cNvSpPr/>
          <p:nvPr/>
        </p:nvSpPr>
        <p:spPr>
          <a:xfrm>
            <a:off x="1203188" y="3677308"/>
            <a:ext cx="1795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5"/>
              </a:rPr>
              <a:t>https://</a:t>
            </a:r>
            <a:r>
              <a:rPr lang="fr-FR" dirty="0" err="1">
                <a:hlinkClick r:id="rId5"/>
              </a:rPr>
              <a:t>arxiv.org</a:t>
            </a:r>
            <a:r>
              <a:rPr lang="fr-FR" dirty="0">
                <a:hlinkClick r:id="rId5"/>
              </a:rPr>
              <a:t>/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004A09-C25B-724F-B3F1-7D5ABD20CC9D}"/>
              </a:ext>
            </a:extLst>
          </p:cNvPr>
          <p:cNvSpPr/>
          <p:nvPr/>
        </p:nvSpPr>
        <p:spPr>
          <a:xfrm>
            <a:off x="1203188" y="5484393"/>
            <a:ext cx="2961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6"/>
              </a:rPr>
              <a:t>http://</a:t>
            </a:r>
            <a:r>
              <a:rPr lang="fr-FR" dirty="0" err="1">
                <a:hlinkClick r:id="rId6"/>
              </a:rPr>
              <a:t>www.arxiv-sanity.com</a:t>
            </a:r>
            <a:r>
              <a:rPr lang="fr-FR" dirty="0">
                <a:hlinkClick r:id="rId6"/>
              </a:rPr>
              <a:t>/</a:t>
            </a:r>
            <a:endParaRPr lang="fr-FR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555941-8AE9-FD4E-9ECA-1C3AF2F34FB6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711155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84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ASSESSING SCIENTIFIC PAPERS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FLOOD OF MEDIA ATTENTION MIGHT DISTORT REALITY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CAREFULLY ASSESS ACHIEVEMENTS, HYPOTHESIS, TRICKS, 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REPRODUCIBILITY?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292DCA-7000-6C41-B7F2-2340CF21896A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5896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61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INDUSTRIALIZED AI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STILL MAINLY ARTISANAL &amp; HAND-CRAFTED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REPRODUCIBILITY/STANDARDIZATION FOR INDUSTRIAL DEPLOYMENT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TOOLS, METHODOLOGIES AND HR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881274-35C7-DD44-90EF-A4093AAAC2D9}"/>
              </a:ext>
            </a:extLst>
          </p:cNvPr>
          <p:cNvSpPr/>
          <p:nvPr/>
        </p:nvSpPr>
        <p:spPr>
          <a:xfrm>
            <a:off x="1271768" y="5429935"/>
            <a:ext cx="9387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medium.com</a:t>
            </a:r>
            <a:r>
              <a:rPr lang="fr-FR" dirty="0">
                <a:hlinkClick r:id="rId3"/>
              </a:rPr>
              <a:t>/@</a:t>
            </a:r>
            <a:r>
              <a:rPr lang="fr-FR" dirty="0" err="1">
                <a:hlinkClick r:id="rId3"/>
              </a:rPr>
              <a:t>Petuum</a:t>
            </a:r>
            <a:r>
              <a:rPr lang="fr-FR" dirty="0">
                <a:hlinkClick r:id="rId3"/>
              </a:rPr>
              <a:t>/what-is-industrialized-ai-and-why-is-it-important-42c0ee652113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C12159-3AF7-8A42-BF67-3D0CC63A52CB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81210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55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REPRODUCIBILITY OF AI RESEARCH PAPERS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NOW PERVASIVE JUPYTER NOTEBOOKS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OPEN-SOURCE AND GITHUB-LIKE CODE REPOSITORIES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COMPUTING ENVIRONEMENTS AND POWER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F4BF44-01E4-1244-82A7-A1E9E34470A9}"/>
              </a:ext>
            </a:extLst>
          </p:cNvPr>
          <p:cNvSpPr/>
          <p:nvPr/>
        </p:nvSpPr>
        <p:spPr>
          <a:xfrm>
            <a:off x="1271768" y="5120921"/>
            <a:ext cx="5352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www.nature.com</a:t>
            </a:r>
            <a:r>
              <a:rPr lang="fr-FR" dirty="0">
                <a:hlinkClick r:id="rId3"/>
              </a:rPr>
              <a:t>/articles/d41586-018-07196-1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53E6E4-C45C-FE48-8E22-BCBB9421F44F}"/>
              </a:ext>
            </a:extLst>
          </p:cNvPr>
          <p:cNvSpPr/>
          <p:nvPr/>
        </p:nvSpPr>
        <p:spPr>
          <a:xfrm>
            <a:off x="1271768" y="5490253"/>
            <a:ext cx="350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colab.research.google.com</a:t>
            </a:r>
            <a:r>
              <a:rPr lang="fr-FR" dirty="0">
                <a:hlinkClick r:id="rId4"/>
              </a:rPr>
              <a:t>/</a:t>
            </a:r>
            <a:endParaRPr lang="fr-FR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658025-390A-0747-8739-38BF3E7B3A81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794206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47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AI DEMOCRATIZATION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1768" y="2078654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ONLINE COURSES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BEST PRACTICES: STRATEGY FOR AI ENGINEERS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COMPETITIONS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881274-35C7-DD44-90EF-A4093AAAC2D9}"/>
              </a:ext>
            </a:extLst>
          </p:cNvPr>
          <p:cNvSpPr/>
          <p:nvPr/>
        </p:nvSpPr>
        <p:spPr>
          <a:xfrm>
            <a:off x="1271768" y="4561255"/>
            <a:ext cx="9387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https://www.deeplearning.ai/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390A30-7304-D347-93B6-D7A925027985}"/>
              </a:ext>
            </a:extLst>
          </p:cNvPr>
          <p:cNvSpPr/>
          <p:nvPr/>
        </p:nvSpPr>
        <p:spPr>
          <a:xfrm>
            <a:off x="1271768" y="4829294"/>
            <a:ext cx="2094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www.fast.ai</a:t>
            </a:r>
            <a:r>
              <a:rPr lang="fr-FR" dirty="0">
                <a:hlinkClick r:id="rId4"/>
              </a:rPr>
              <a:t>/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F1D905-FBB1-1440-9205-AFA8ACF08CAB}"/>
              </a:ext>
            </a:extLst>
          </p:cNvPr>
          <p:cNvSpPr/>
          <p:nvPr/>
        </p:nvSpPr>
        <p:spPr>
          <a:xfrm>
            <a:off x="1271768" y="5100458"/>
            <a:ext cx="2418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5"/>
              </a:rPr>
              <a:t>https://eu.udacity.com/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5DB889-98E4-284A-8499-BD834C07FAC4}"/>
              </a:ext>
            </a:extLst>
          </p:cNvPr>
          <p:cNvSpPr/>
          <p:nvPr/>
        </p:nvSpPr>
        <p:spPr>
          <a:xfrm>
            <a:off x="1271768" y="5372903"/>
            <a:ext cx="2872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6"/>
              </a:rPr>
              <a:t>http://</a:t>
            </a:r>
            <a:r>
              <a:rPr lang="fr-FR" dirty="0" err="1">
                <a:hlinkClick r:id="rId6"/>
              </a:rPr>
              <a:t>www.mlyearning.org</a:t>
            </a:r>
            <a:r>
              <a:rPr lang="fr-FR" dirty="0">
                <a:hlinkClick r:id="rId6"/>
              </a:rPr>
              <a:t>/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3BED60-1181-CC41-93FB-EA8A167EE6F3}"/>
              </a:ext>
            </a:extLst>
          </p:cNvPr>
          <p:cNvSpPr/>
          <p:nvPr/>
        </p:nvSpPr>
        <p:spPr>
          <a:xfrm>
            <a:off x="1271768" y="5666927"/>
            <a:ext cx="3823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7"/>
              </a:rPr>
              <a:t>https://</a:t>
            </a:r>
            <a:r>
              <a:rPr lang="fr-FR" dirty="0" err="1">
                <a:hlinkClick r:id="rId7"/>
              </a:rPr>
              <a:t>www.kaggle.com</a:t>
            </a:r>
            <a:r>
              <a:rPr lang="fr-FR" dirty="0">
                <a:hlinkClick r:id="rId7"/>
              </a:rPr>
              <a:t>/</a:t>
            </a:r>
            <a:r>
              <a:rPr lang="fr-FR" dirty="0" err="1">
                <a:hlinkClick r:id="rId7"/>
              </a:rPr>
              <a:t>competitions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00D68F-82C3-B643-B219-2C4302AB3A9B}"/>
              </a:ext>
            </a:extLst>
          </p:cNvPr>
          <p:cNvSpPr/>
          <p:nvPr/>
        </p:nvSpPr>
        <p:spPr>
          <a:xfrm>
            <a:off x="1271768" y="5960951"/>
            <a:ext cx="2167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8"/>
              </a:rPr>
              <a:t>https://</a:t>
            </a:r>
            <a:r>
              <a:rPr lang="fr-FR" dirty="0" err="1">
                <a:hlinkClick r:id="rId8"/>
              </a:rPr>
              <a:t>challenger.ai</a:t>
            </a:r>
            <a:r>
              <a:rPr lang="fr-FR" dirty="0">
                <a:hlinkClick r:id="rId8"/>
              </a:rPr>
              <a:t>/</a:t>
            </a:r>
            <a:endParaRPr lang="fr-F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67092B-CD9F-484D-B253-FEAF9631C41D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691740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80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38451</TotalTime>
  <Words>580</Words>
  <Application>Microsoft Macintosh PowerPoint</Application>
  <PresentationFormat>Widescreen</PresentationFormat>
  <Paragraphs>125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ITU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334</cp:revision>
  <cp:lastPrinted>2017-04-24T07:32:52Z</cp:lastPrinted>
  <dcterms:created xsi:type="dcterms:W3CDTF">2017-02-20T15:39:54Z</dcterms:created>
  <dcterms:modified xsi:type="dcterms:W3CDTF">2018-11-14T10:41:55Z</dcterms:modified>
</cp:coreProperties>
</file>