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63" r:id="rId2"/>
    <p:sldId id="538" r:id="rId3"/>
    <p:sldId id="542" r:id="rId4"/>
    <p:sldId id="433" r:id="rId5"/>
    <p:sldId id="551" r:id="rId6"/>
    <p:sldId id="552" r:id="rId7"/>
    <p:sldId id="553" r:id="rId8"/>
    <p:sldId id="556" r:id="rId9"/>
    <p:sldId id="557" r:id="rId10"/>
    <p:sldId id="558" r:id="rId11"/>
    <p:sldId id="559" r:id="rId12"/>
    <p:sldId id="560" r:id="rId13"/>
    <p:sldId id="561" r:id="rId14"/>
    <p:sldId id="562" r:id="rId15"/>
    <p:sldId id="566" r:id="rId16"/>
    <p:sldId id="563" r:id="rId17"/>
    <p:sldId id="554" r:id="rId18"/>
    <p:sldId id="564" r:id="rId19"/>
    <p:sldId id="565" r:id="rId20"/>
    <p:sldId id="568" r:id="rId21"/>
    <p:sldId id="567" r:id="rId22"/>
    <p:sldId id="569" r:id="rId23"/>
    <p:sldId id="570" r:id="rId24"/>
    <p:sldId id="571" r:id="rId25"/>
    <p:sldId id="572" r:id="rId26"/>
    <p:sldId id="573" r:id="rId27"/>
    <p:sldId id="574" r:id="rId28"/>
    <p:sldId id="575" r:id="rId29"/>
    <p:sldId id="577" r:id="rId30"/>
    <p:sldId id="578" r:id="rId31"/>
    <p:sldId id="579" r:id="rId32"/>
    <p:sldId id="580" r:id="rId33"/>
    <p:sldId id="581" r:id="rId34"/>
    <p:sldId id="582" r:id="rId35"/>
  </p:sldIdLst>
  <p:sldSz cx="12192000" cy="6858000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9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12" autoAdjust="0"/>
    <p:restoredTop sz="90944" autoAdjust="0"/>
  </p:normalViewPr>
  <p:slideViewPr>
    <p:cSldViewPr snapToGrid="0" showGuides="1">
      <p:cViewPr varScale="1">
        <p:scale>
          <a:sx n="147" d="100"/>
          <a:sy n="147" d="100"/>
        </p:scale>
        <p:origin x="208" y="62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0C4F4-A186-4C13-8E85-1B7149B65718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137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C51F3-D1E6-4E74-8EC3-F09FA4F68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59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C51F3-D1E6-4E74-8EC3-F09FA4F683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08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63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48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37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6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790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246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071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991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972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52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42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552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Ex: </a:t>
            </a:r>
            <a:r>
              <a:rPr lang="fr-FR" dirty="0" err="1"/>
              <a:t>soil</a:t>
            </a:r>
            <a:r>
              <a:rPr lang="fr-FR" dirty="0"/>
              <a:t> </a:t>
            </a:r>
            <a:r>
              <a:rPr lang="fr-FR" dirty="0" err="1"/>
              <a:t>moisture</a:t>
            </a:r>
            <a:r>
              <a:rPr lang="fr-FR" dirty="0"/>
              <a:t> (</a:t>
            </a:r>
            <a:r>
              <a:rPr lang="fr-FR" dirty="0" err="1"/>
              <a:t>target</a:t>
            </a:r>
            <a:r>
              <a:rPr lang="fr-FR" dirty="0"/>
              <a:t>) </a:t>
            </a:r>
            <a:r>
              <a:rPr lang="fr-FR" dirty="0" err="1"/>
              <a:t>given</a:t>
            </a:r>
            <a:r>
              <a:rPr lang="fr-FR" dirty="0"/>
              <a:t> </a:t>
            </a:r>
            <a:r>
              <a:rPr lang="fr-FR" dirty="0" err="1"/>
              <a:t>temperature</a:t>
            </a:r>
            <a:r>
              <a:rPr lang="fr-FR" dirty="0"/>
              <a:t>, distance </a:t>
            </a:r>
            <a:r>
              <a:rPr lang="fr-FR" dirty="0" err="1"/>
              <a:t>from</a:t>
            </a:r>
            <a:r>
              <a:rPr lang="fr-FR" dirty="0"/>
              <a:t> river, ... (</a:t>
            </a:r>
            <a:r>
              <a:rPr lang="fr-FR" dirty="0" err="1"/>
              <a:t>features</a:t>
            </a:r>
            <a:r>
              <a:rPr lang="fr-FR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348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084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978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598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008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337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129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875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52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651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64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835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142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479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98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77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80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18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46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04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52009"/>
            <a:ext cx="9144000" cy="744537"/>
          </a:xfrm>
        </p:spPr>
        <p:txBody>
          <a:bodyPr anchor="t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71800"/>
            <a:ext cx="9144000" cy="267462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103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8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5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1105"/>
            <a:ext cx="5036820" cy="80772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155824"/>
            <a:ext cx="5036820" cy="3917315"/>
          </a:xfrm>
        </p:spPr>
        <p:txBody>
          <a:bodyPr>
            <a:normAutofit/>
          </a:bodyPr>
          <a:lstStyle>
            <a:lvl1pPr marL="0" indent="0" algn="l" rtl="0">
              <a:buFontTx/>
              <a:buNone/>
              <a:defRPr sz="1800" baseline="0"/>
            </a:lvl1pPr>
            <a:lvl2pPr marL="457177" indent="0" algn="l" rtl="0">
              <a:buFontTx/>
              <a:buNone/>
              <a:defRPr sz="2400"/>
            </a:lvl2pPr>
            <a:lvl3pPr marL="914353" indent="0" algn="l" rtl="0">
              <a:buFontTx/>
              <a:buNone/>
              <a:defRPr sz="2400"/>
            </a:lvl3pPr>
            <a:lvl4pPr marL="1371531" indent="0" algn="l" rtl="0">
              <a:buFontTx/>
              <a:buNone/>
              <a:defRPr sz="2400"/>
            </a:lvl4pPr>
            <a:lvl5pPr marL="1828709" indent="0" algn="l" rtl="0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5" hasCustomPrompt="1"/>
          </p:nvPr>
        </p:nvSpPr>
        <p:spPr>
          <a:xfrm>
            <a:off x="6327140" y="1181105"/>
            <a:ext cx="5034280" cy="489203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17073721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603382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0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6799"/>
            <a:ext cx="10515600" cy="6196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8825"/>
            <a:ext cx="5181600" cy="41881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88825"/>
            <a:ext cx="5181600" cy="418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4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1080131"/>
            <a:ext cx="10645143" cy="6010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3640" y="1889125"/>
            <a:ext cx="5221291" cy="43005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838200" y="1889125"/>
            <a:ext cx="5082540" cy="43005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715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7265"/>
            <a:ext cx="8884920" cy="8077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364615"/>
            <a:ext cx="711200" cy="365125"/>
          </a:xfrm>
        </p:spPr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155824"/>
            <a:ext cx="8884920" cy="3917315"/>
          </a:xfrm>
        </p:spPr>
        <p:txBody>
          <a:bodyPr>
            <a:normAutofit/>
          </a:bodyPr>
          <a:lstStyle>
            <a:lvl1pPr marL="0" indent="0" algn="l" rtl="0">
              <a:buFontTx/>
              <a:buNone/>
              <a:defRPr sz="1800" baseline="0"/>
            </a:lvl1pPr>
            <a:lvl2pPr marL="457177" indent="0" algn="l" rtl="0">
              <a:buFontTx/>
              <a:buNone/>
              <a:defRPr sz="2400"/>
            </a:lvl2pPr>
            <a:lvl3pPr marL="914353" indent="0" algn="l" rtl="0">
              <a:buFontTx/>
              <a:buNone/>
              <a:defRPr sz="2400"/>
            </a:lvl3pPr>
            <a:lvl4pPr marL="1371531" indent="0" algn="l" rtl="0">
              <a:buFontTx/>
              <a:buNone/>
              <a:defRPr sz="2400"/>
            </a:lvl4pPr>
            <a:lvl5pPr marL="1828709" indent="0" algn="l" rtl="0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3882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0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35380"/>
            <a:ext cx="3932237" cy="92201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398"/>
            <a:ext cx="6172200" cy="38036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5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5080"/>
            <a:ext cx="3932237" cy="944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27699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7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81105"/>
            <a:ext cx="10515600" cy="807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67024"/>
            <a:ext cx="10515600" cy="3505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356355"/>
            <a:ext cx="711200" cy="365125"/>
          </a:xfrm>
          <a:prstGeom prst="rect">
            <a:avLst/>
          </a:prstGeom>
          <a:solidFill>
            <a:srgbClr val="0F90D0"/>
          </a:solidFill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05F9E8EB-0DDF-4D7C-A745-6B028D7CD0B1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1" t="25742" r="17179" b="24752"/>
          <a:stretch/>
        </p:blipFill>
        <p:spPr>
          <a:xfrm>
            <a:off x="348881" y="163222"/>
            <a:ext cx="724638" cy="787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26" y="5960518"/>
            <a:ext cx="1863780" cy="69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3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y7js7sc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dsg-hackatho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dsg-hackatho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bostondynamics.com/atlas" TargetMode="External"/><Relationship Id="rId5" Type="http://schemas.openxmlformats.org/officeDocument/2006/relationships/hyperlink" Target="https://tinyurl.com/y7v433fs" TargetMode="Externa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hysicsml.github.io/pages/papers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agenta.tensorflow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playground.tensorflow.org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hyperlink" Target="https://goo.gl/d5wwH3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oo.gl/ngcvpV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oo.gl/6BJ83E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jreddie.com/darknet/yol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18933" y="2399218"/>
            <a:ext cx="868680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US" sz="3200" b="1" dirty="0">
                <a:solidFill>
                  <a:srgbClr val="0F90D0"/>
                </a:solidFill>
                <a:latin typeface="Cambria" panose="02040503050406030204" pitchFamily="18" charset="0"/>
              </a:rPr>
              <a:t>ITU - EACO </a:t>
            </a:r>
          </a:p>
          <a:p>
            <a:pPr hangingPunct="0"/>
            <a:r>
              <a:rPr lang="en-US" sz="3200" b="1" dirty="0">
                <a:solidFill>
                  <a:srgbClr val="0F90D0"/>
                </a:solidFill>
                <a:latin typeface="Cambria" panose="02040503050406030204" pitchFamily="18" charset="0"/>
              </a:rPr>
              <a:t>WORKSHOP ON EMERGING TECHNOLOGIES</a:t>
            </a:r>
            <a:endParaRPr lang="en-US" sz="3200" dirty="0"/>
          </a:p>
          <a:p>
            <a:endParaRPr lang="en-US" sz="3200" b="1" dirty="0">
              <a:solidFill>
                <a:srgbClr val="0F90D0"/>
              </a:solidFill>
              <a:latin typeface="Cambria" panose="02040503050406030204" pitchFamily="18" charset="0"/>
            </a:endParaRPr>
          </a:p>
          <a:p>
            <a:endParaRPr lang="en-US" sz="3200" b="1" dirty="0">
              <a:solidFill>
                <a:srgbClr val="0F90D0"/>
              </a:solidFill>
              <a:latin typeface="Cambria" panose="02040503050406030204" pitchFamily="18" charset="0"/>
            </a:endParaRPr>
          </a:p>
          <a:p>
            <a:r>
              <a:rPr lang="en-US" sz="3200" b="1" dirty="0">
                <a:solidFill>
                  <a:srgbClr val="0F90D0"/>
                </a:solidFill>
                <a:latin typeface="Cambria" panose="02040503050406030204" pitchFamily="18" charset="0"/>
              </a:rPr>
              <a:t>SESSION 5: APPLICATIONS OF AI</a:t>
            </a:r>
            <a:endParaRPr lang="en-US" sz="3200" dirty="0">
              <a:solidFill>
                <a:srgbClr val="0F90D0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28" y="2827866"/>
            <a:ext cx="3284540" cy="21896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7B93B6-DCBA-154A-BCA6-7EDD3B3A7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1680" y="138206"/>
            <a:ext cx="2132520" cy="9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22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SMART FARMING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0260EC-A37A-7740-9796-33553F873E40}"/>
              </a:ext>
            </a:extLst>
          </p:cNvPr>
          <p:cNvSpPr/>
          <p:nvPr/>
        </p:nvSpPr>
        <p:spPr>
          <a:xfrm>
            <a:off x="1402080" y="5636452"/>
            <a:ext cx="30010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</a:t>
            </a:r>
            <a:r>
              <a:rPr lang="fr-FR" dirty="0" err="1">
                <a:hlinkClick r:id="rId3"/>
              </a:rPr>
              <a:t>tinyurl.com</a:t>
            </a:r>
            <a:r>
              <a:rPr lang="fr-FR" dirty="0">
                <a:hlinkClick r:id="rId3"/>
              </a:rPr>
              <a:t>/y7js7scm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EC924F-4BD8-3845-A6D3-C9D7A012A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768" y="1971548"/>
            <a:ext cx="9326880" cy="274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90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AIR QUALITY PREDICTION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0260EC-A37A-7740-9796-33553F873E40}"/>
              </a:ext>
            </a:extLst>
          </p:cNvPr>
          <p:cNvSpPr/>
          <p:nvPr/>
        </p:nvSpPr>
        <p:spPr>
          <a:xfrm>
            <a:off x="1402080" y="5636452"/>
            <a:ext cx="4152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</a:t>
            </a:r>
            <a:r>
              <a:rPr lang="fr-FR" dirty="0" err="1">
                <a:hlinkClick r:id="rId3"/>
              </a:rPr>
              <a:t>www.kaggle.com</a:t>
            </a:r>
            <a:r>
              <a:rPr lang="fr-FR" dirty="0">
                <a:hlinkClick r:id="rId3"/>
              </a:rPr>
              <a:t>/c/</a:t>
            </a:r>
            <a:r>
              <a:rPr lang="fr-FR" dirty="0" err="1">
                <a:hlinkClick r:id="rId3"/>
              </a:rPr>
              <a:t>dsg-hackathon</a:t>
            </a:r>
            <a:endParaRPr lang="fr-F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340A44-94E0-6E4A-9AF4-E02BB8215B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768" y="1941935"/>
            <a:ext cx="10624457" cy="273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2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AIR QUALITY PREDICTION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0260EC-A37A-7740-9796-33553F873E40}"/>
              </a:ext>
            </a:extLst>
          </p:cNvPr>
          <p:cNvSpPr/>
          <p:nvPr/>
        </p:nvSpPr>
        <p:spPr>
          <a:xfrm>
            <a:off x="1402080" y="5636452"/>
            <a:ext cx="4152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</a:t>
            </a:r>
            <a:r>
              <a:rPr lang="fr-FR" dirty="0" err="1">
                <a:hlinkClick r:id="rId3"/>
              </a:rPr>
              <a:t>www.kaggle.com</a:t>
            </a:r>
            <a:r>
              <a:rPr lang="fr-FR" dirty="0">
                <a:hlinkClick r:id="rId3"/>
              </a:rPr>
              <a:t>/c/</a:t>
            </a:r>
            <a:r>
              <a:rPr lang="fr-FR" dirty="0" err="1">
                <a:hlinkClick r:id="rId3"/>
              </a:rPr>
              <a:t>dsg-hackathon</a:t>
            </a:r>
            <a:endParaRPr lang="fr-F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340A44-94E0-6E4A-9AF4-E02BB8215B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768" y="1941935"/>
            <a:ext cx="10624457" cy="273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45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ROBOTICS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82BFD6-655C-714A-9DF6-9614BEA5B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768" y="1793965"/>
            <a:ext cx="3226560" cy="36358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D9DDF3-2A21-4646-89A5-D4CFB3C67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5204" y="1847306"/>
            <a:ext cx="2402705" cy="357185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0C31390-D44E-8745-A297-31FBA7A49FCF}"/>
              </a:ext>
            </a:extLst>
          </p:cNvPr>
          <p:cNvSpPr/>
          <p:nvPr/>
        </p:nvSpPr>
        <p:spPr>
          <a:xfrm>
            <a:off x="1317822" y="5550488"/>
            <a:ext cx="28150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srgbClr val="000000"/>
                </a:solidFill>
                <a:latin typeface="Verdana" panose="020B0604030504040204" pitchFamily="34" charset="0"/>
                <a:hlinkClick r:id="rId5"/>
              </a:rPr>
              <a:t>https://</a:t>
            </a:r>
            <a:r>
              <a:rPr lang="fr-FR" sz="1400" dirty="0" err="1">
                <a:solidFill>
                  <a:srgbClr val="000000"/>
                </a:solidFill>
                <a:latin typeface="Verdana" panose="020B0604030504040204" pitchFamily="34" charset="0"/>
                <a:hlinkClick r:id="rId5"/>
              </a:rPr>
              <a:t>tinyurl.com</a:t>
            </a:r>
            <a:r>
              <a:rPr lang="fr-FR" sz="1400" dirty="0">
                <a:solidFill>
                  <a:srgbClr val="000000"/>
                </a:solidFill>
                <a:latin typeface="Verdana" panose="020B0604030504040204" pitchFamily="34" charset="0"/>
                <a:hlinkClick r:id="rId5"/>
              </a:rPr>
              <a:t>/y7v433fs</a:t>
            </a:r>
            <a:endParaRPr lang="fr-FR" sz="1400" dirty="0"/>
          </a:p>
        </p:txBody>
      </p:sp>
      <p:sp>
        <p:nvSpPr>
          <p:cNvPr id="7" name="Rectangle 6">
            <a:hlinkClick r:id="rId6"/>
            <a:extLst>
              <a:ext uri="{FF2B5EF4-FFF2-40B4-BE49-F238E27FC236}">
                <a16:creationId xmlns:a16="http://schemas.microsoft.com/office/drawing/2014/main" id="{B3C16FB0-0CBF-BC47-A6B4-D2ED86F75935}"/>
              </a:ext>
            </a:extLst>
          </p:cNvPr>
          <p:cNvSpPr/>
          <p:nvPr/>
        </p:nvSpPr>
        <p:spPr>
          <a:xfrm>
            <a:off x="6318307" y="5499701"/>
            <a:ext cx="3964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6"/>
              </a:rPr>
              <a:t>https://</a:t>
            </a:r>
            <a:r>
              <a:rPr lang="fr-FR" dirty="0" err="1">
                <a:hlinkClick r:id="rId6"/>
              </a:rPr>
              <a:t>www.bostondynamics.com</a:t>
            </a:r>
            <a:r>
              <a:rPr lang="fr-FR" dirty="0">
                <a:hlinkClick r:id="rId6"/>
              </a:rPr>
              <a:t>/atlas</a:t>
            </a:r>
            <a:endParaRPr lang="fr-F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24368-C62A-7B4D-B6D1-DB7D756B5B1C}"/>
              </a:ext>
            </a:extLst>
          </p:cNvPr>
          <p:cNvSpPr txBox="1"/>
          <p:nvPr/>
        </p:nvSpPr>
        <p:spPr>
          <a:xfrm>
            <a:off x="10888980" y="364998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895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PHYSICS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B67D06-7A97-284D-9B69-190EE27E1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048" y="1890763"/>
            <a:ext cx="9875521" cy="317734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5D3D42E-E11C-F641-BE92-65EAFBACB755}"/>
              </a:ext>
            </a:extLst>
          </p:cNvPr>
          <p:cNvSpPr/>
          <p:nvPr/>
        </p:nvSpPr>
        <p:spPr>
          <a:xfrm>
            <a:off x="1271768" y="5369225"/>
            <a:ext cx="4690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4"/>
              </a:rPr>
              <a:t>https://</a:t>
            </a:r>
            <a:r>
              <a:rPr lang="fr-FR" dirty="0" err="1">
                <a:hlinkClick r:id="rId4"/>
              </a:rPr>
              <a:t>physicsml.github.io</a:t>
            </a:r>
            <a:r>
              <a:rPr lang="fr-FR" dirty="0">
                <a:hlinkClick r:id="rId4"/>
              </a:rPr>
              <a:t>/pages/</a:t>
            </a:r>
            <a:r>
              <a:rPr lang="fr-FR" dirty="0" err="1">
                <a:hlinkClick r:id="rId4"/>
              </a:rPr>
              <a:t>papers.html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120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MUSIC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D3D42E-E11C-F641-BE92-65EAFBACB755}"/>
              </a:ext>
            </a:extLst>
          </p:cNvPr>
          <p:cNvSpPr/>
          <p:nvPr/>
        </p:nvSpPr>
        <p:spPr>
          <a:xfrm>
            <a:off x="1271768" y="5369225"/>
            <a:ext cx="3243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</a:t>
            </a:r>
            <a:r>
              <a:rPr lang="fr-FR" dirty="0" err="1">
                <a:hlinkClick r:id="rId3"/>
              </a:rPr>
              <a:t>magenta.tensorflow.org</a:t>
            </a:r>
            <a:r>
              <a:rPr lang="fr-FR" dirty="0">
                <a:hlinkClick r:id="rId3"/>
              </a:rPr>
              <a:t>/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437074-A608-664D-ADCE-C1F865817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1943430"/>
            <a:ext cx="5782490" cy="289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35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AN ENDLESS LIST 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6F8010-8014-4347-83CB-7A1060DF2BD5}"/>
              </a:ext>
            </a:extLst>
          </p:cNvPr>
          <p:cNvSpPr txBox="1"/>
          <p:nvPr/>
        </p:nvSpPr>
        <p:spPr>
          <a:xfrm>
            <a:off x="1275701" y="1830236"/>
            <a:ext cx="99093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VIRTUAL ASSISTANT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AUTONOMOUS VEHICLES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…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19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THE HUMAN-LEVEL PERFORMANCE BENCHMARK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A4EAD2-645E-0C44-9E2A-41854CF0875D}"/>
              </a:ext>
            </a:extLst>
          </p:cNvPr>
          <p:cNvSpPr txBox="1"/>
          <p:nvPr/>
        </p:nvSpPr>
        <p:spPr>
          <a:xfrm>
            <a:off x="1275701" y="1830236"/>
            <a:ext cx="99093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WHERE AI BEATS HUMAN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ARTIFICIAL GENERAL INTELLIGENCE vs. NARROW AI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26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AI NUTS AND BOLTS DEMYSTIFIED</a:t>
            </a:r>
          </a:p>
        </p:txBody>
      </p:sp>
    </p:spTree>
    <p:extLst>
      <p:ext uri="{BB962C8B-B14F-4D97-AF65-F5344CB8AC3E}">
        <p14:creationId xmlns:p14="http://schemas.microsoft.com/office/powerpoint/2010/main" val="262844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CLASSICAL STATISTICS MINDSET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5412E6-3DC9-2147-B691-12F936C79AB2}"/>
              </a:ext>
            </a:extLst>
          </p:cNvPr>
          <p:cNvSpPr txBox="1"/>
          <p:nvPr/>
        </p:nvSpPr>
        <p:spPr>
          <a:xfrm>
            <a:off x="1275701" y="1830236"/>
            <a:ext cx="99093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ASSUME THAT MODELS WITH HIGH EXPLANATORY POWER ARE INHERENTLY OF HIGH PREDICTIVE POWER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85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accent1"/>
                </a:solidFill>
                <a:latin typeface="Cambria" panose="02040503050406030204" pitchFamily="18" charset="0"/>
              </a:rPr>
              <a:t>OBJECTIVES</a:t>
            </a:r>
            <a:endParaRPr lang="en-US" sz="3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63001" y="2050947"/>
            <a:ext cx="99093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sz="2400" b="1">
                <a:solidFill>
                  <a:schemeClr val="accent1"/>
                </a:solidFill>
                <a:latin typeface="Cambria" panose="02040503050406030204" pitchFamily="18" charset="0"/>
              </a:rPr>
              <a:t>PROVIDE KEYS TO NAVIGATE AI APPLICATIONS UNIVERSE</a:t>
            </a:r>
            <a:br>
              <a:rPr lang="en-US" sz="2400" b="1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sz="2400" b="1">
                <a:solidFill>
                  <a:schemeClr val="accent1"/>
                </a:solidFill>
                <a:latin typeface="Cambria" panose="02040503050406030204" pitchFamily="18" charset="0"/>
              </a:rPr>
              <a:t>EXEMPLIFY STATE-OF-THE-ART AI APPLICATIONS</a:t>
            </a:r>
            <a:br>
              <a:rPr lang="en-US" sz="2400" b="1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sz="2400" b="1">
                <a:solidFill>
                  <a:schemeClr val="accent1"/>
                </a:solidFill>
                <a:latin typeface="Cambria" panose="02040503050406030204" pitchFamily="18" charset="0"/>
              </a:rPr>
              <a:t>DEMYSTIFY AI TECHNICAL JARGON AND APPROACHES </a:t>
            </a:r>
            <a:br>
              <a:rPr lang="en-US" sz="2400" b="1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41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MACHINE LEARNING MINDSET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5412E6-3DC9-2147-B691-12F936C79AB2}"/>
              </a:ext>
            </a:extLst>
          </p:cNvPr>
          <p:cNvSpPr txBox="1"/>
          <p:nvPr/>
        </p:nvSpPr>
        <p:spPr>
          <a:xfrm>
            <a:off x="5075905" y="2000010"/>
            <a:ext cx="9909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FOCUS IS GIVEN ON PREDICTIVE POWER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BASED ON MONITORED/CHOSEN 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EVALUATION METRICS</a:t>
            </a: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pic>
        <p:nvPicPr>
          <p:cNvPr id="4" name="Picture 3" descr="machine_learning.png">
            <a:extLst>
              <a:ext uri="{FF2B5EF4-FFF2-40B4-BE49-F238E27FC236}">
                <a16:creationId xmlns:a16="http://schemas.microsoft.com/office/drawing/2014/main" id="{2CAB58FC-2034-D84A-B6D9-23AE52DB2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863" y="2000010"/>
            <a:ext cx="3589958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21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IS THERE ANY PATTERN IN YOUR DATA?</a:t>
            </a:r>
          </a:p>
        </p:txBody>
      </p:sp>
      <p:pic>
        <p:nvPicPr>
          <p:cNvPr id="4" name="Picture 3" descr="linear-regression-feat-target.png">
            <a:extLst>
              <a:ext uri="{FF2B5EF4-FFF2-40B4-BE49-F238E27FC236}">
                <a16:creationId xmlns:a16="http://schemas.microsoft.com/office/drawing/2014/main" id="{C882FC92-E18F-DE47-AC3F-85D34B2BE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768" y="1836033"/>
            <a:ext cx="7200800" cy="406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21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BUT WHICH LINE?</a:t>
            </a:r>
          </a:p>
        </p:txBody>
      </p:sp>
      <p:pic>
        <p:nvPicPr>
          <p:cNvPr id="5" name="Picture 4" descr="regression-which-line.png">
            <a:extLst>
              <a:ext uri="{FF2B5EF4-FFF2-40B4-BE49-F238E27FC236}">
                <a16:creationId xmlns:a16="http://schemas.microsoft.com/office/drawing/2014/main" id="{38E4D261-407A-7248-AB9D-A87A39A88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768" y="1847556"/>
            <a:ext cx="6054640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93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DEFINE AN EVALUATION METRIC?</a:t>
            </a:r>
          </a:p>
        </p:txBody>
      </p:sp>
      <p:pic>
        <p:nvPicPr>
          <p:cNvPr id="4" name="Picture 3" descr="regression-best-line-errors.png">
            <a:extLst>
              <a:ext uri="{FF2B5EF4-FFF2-40B4-BE49-F238E27FC236}">
                <a16:creationId xmlns:a16="http://schemas.microsoft.com/office/drawing/2014/main" id="{D7D56893-FF0A-3449-9E5D-EDC3993A8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417" y="1830139"/>
            <a:ext cx="6069245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65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BUT NOW WHICH BEST LINE?</a:t>
            </a:r>
          </a:p>
        </p:txBody>
      </p:sp>
      <p:pic>
        <p:nvPicPr>
          <p:cNvPr id="5" name="Picture 4" descr="best-line-really.png">
            <a:extLst>
              <a:ext uri="{FF2B5EF4-FFF2-40B4-BE49-F238E27FC236}">
                <a16:creationId xmlns:a16="http://schemas.microsoft.com/office/drawing/2014/main" id="{BD149E30-8E97-254A-A85B-37AF0C6D7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241" y="1908516"/>
            <a:ext cx="5642501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5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MODEL CAPACITY: WHICH ONE IS BEST?</a:t>
            </a:r>
          </a:p>
        </p:txBody>
      </p:sp>
      <p:pic>
        <p:nvPicPr>
          <p:cNvPr id="4" name="Picture 3" descr="polynomial-1-2-100.png">
            <a:extLst>
              <a:ext uri="{FF2B5EF4-FFF2-40B4-BE49-F238E27FC236}">
                <a16:creationId xmlns:a16="http://schemas.microsoft.com/office/drawing/2014/main" id="{AA4DF9AF-D828-1B48-8CF9-4C8728CE8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139" y="1873681"/>
            <a:ext cx="6906490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1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QUICK ML NOMENCLATURE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90F6B0-97E9-7749-9A12-2929B02736C6}"/>
              </a:ext>
            </a:extLst>
          </p:cNvPr>
          <p:cNvSpPr txBox="1"/>
          <p:nvPr/>
        </p:nvSpPr>
        <p:spPr>
          <a:xfrm>
            <a:off x="1275701" y="1830236"/>
            <a:ext cx="99093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SUPERVISED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UNSUPERVISED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SEMI-SUPERVISED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REINFORCEMENT LEARNING</a:t>
            </a: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21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DEEP LEARNING AND CLASSIFICATION</a:t>
            </a:r>
          </a:p>
        </p:txBody>
      </p:sp>
      <p:pic>
        <p:nvPicPr>
          <p:cNvPr id="4" name="Picture 3" descr="dog-vs-cat-kaggle.png">
            <a:extLst>
              <a:ext uri="{FF2B5EF4-FFF2-40B4-BE49-F238E27FC236}">
                <a16:creationId xmlns:a16="http://schemas.microsoft.com/office/drawing/2014/main" id="{1F825E97-91CC-6748-957D-EC2E462E7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954" y="2100181"/>
            <a:ext cx="5531688" cy="307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48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LOGISTIC REGRESSION 1/4</a:t>
            </a:r>
          </a:p>
        </p:txBody>
      </p:sp>
      <p:pic>
        <p:nvPicPr>
          <p:cNvPr id="5" name="Picture 4" descr="binary_target_linear_regression.png">
            <a:extLst>
              <a:ext uri="{FF2B5EF4-FFF2-40B4-BE49-F238E27FC236}">
                <a16:creationId xmlns:a16="http://schemas.microsoft.com/office/drawing/2014/main" id="{8CA16CBE-53D1-D740-80EA-51750420B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768" y="1854926"/>
            <a:ext cx="5639795" cy="419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71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LOGISTIC REGRESSION 2/4: SIGMOID FUNCTION</a:t>
            </a:r>
          </a:p>
        </p:txBody>
      </p:sp>
      <p:pic>
        <p:nvPicPr>
          <p:cNvPr id="4" name="Picture 3" descr="sigmoid-function.png">
            <a:extLst>
              <a:ext uri="{FF2B5EF4-FFF2-40B4-BE49-F238E27FC236}">
                <a16:creationId xmlns:a16="http://schemas.microsoft.com/office/drawing/2014/main" id="{951C07EF-5164-6848-8F86-28B804037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824" y="1952058"/>
            <a:ext cx="5804939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37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71768" y="1116000"/>
            <a:ext cx="81262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LIST AI APPLICATIONS YOU CAN THINK OF</a:t>
            </a:r>
            <a:b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35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HOW COULD YOU GROUP THEM?</a:t>
            </a:r>
          </a:p>
        </p:txBody>
      </p:sp>
    </p:spTree>
    <p:extLst>
      <p:ext uri="{BB962C8B-B14F-4D97-AF65-F5344CB8AC3E}">
        <p14:creationId xmlns:p14="http://schemas.microsoft.com/office/powerpoint/2010/main" val="141267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LOGISTIC REGRESSION 3/4: AT CRUISING SPEED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51BA0A-D762-DE4B-AE31-6D365CC4BA1E}"/>
              </a:ext>
            </a:extLst>
          </p:cNvPr>
          <p:cNvSpPr/>
          <p:nvPr/>
        </p:nvSpPr>
        <p:spPr>
          <a:xfrm>
            <a:off x="1372324" y="6005736"/>
            <a:ext cx="3388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http://</a:t>
            </a:r>
            <a:r>
              <a:rPr lang="fr-FR" dirty="0" err="1">
                <a:hlinkClick r:id="rId3"/>
              </a:rPr>
              <a:t>playground.tensorflow.org</a:t>
            </a:r>
            <a:r>
              <a:rPr lang="fr-FR" dirty="0">
                <a:hlinkClick r:id="rId3"/>
              </a:rPr>
              <a:t>/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8D9F0F-F6A9-FB4D-9FF2-D95E5A5F4514}"/>
              </a:ext>
            </a:extLst>
          </p:cNvPr>
          <p:cNvSpPr/>
          <p:nvPr/>
        </p:nvSpPr>
        <p:spPr>
          <a:xfrm>
            <a:off x="4822940" y="6005736"/>
            <a:ext cx="2397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4"/>
              </a:rPr>
              <a:t>https://</a:t>
            </a:r>
            <a:r>
              <a:rPr lang="fr-FR" dirty="0" err="1">
                <a:hlinkClick r:id="rId4"/>
              </a:rPr>
              <a:t>goo.gl</a:t>
            </a:r>
            <a:r>
              <a:rPr lang="fr-FR" dirty="0">
                <a:hlinkClick r:id="rId4"/>
              </a:rPr>
              <a:t>/d5wwH3</a:t>
            </a:r>
            <a:endParaRPr lang="fr-FR" dirty="0"/>
          </a:p>
        </p:txBody>
      </p:sp>
      <p:pic>
        <p:nvPicPr>
          <p:cNvPr id="9" name="Picture 8" descr="tf-logistic-regression-easy.png">
            <a:extLst>
              <a:ext uri="{FF2B5EF4-FFF2-40B4-BE49-F238E27FC236}">
                <a16:creationId xmlns:a16="http://schemas.microsoft.com/office/drawing/2014/main" id="{E5F1A38E-14E7-CC44-ABBF-83CD6C64BA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4578" y="1757264"/>
            <a:ext cx="7043701" cy="424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25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LOGISTIC REGRESSION 4/4: IN TROUBLE</a:t>
            </a:r>
          </a:p>
        </p:txBody>
      </p:sp>
      <p:pic>
        <p:nvPicPr>
          <p:cNvPr id="7" name="Picture 6" descr="tf-logistic-regression-in-trouble.png">
            <a:extLst>
              <a:ext uri="{FF2B5EF4-FFF2-40B4-BE49-F238E27FC236}">
                <a16:creationId xmlns:a16="http://schemas.microsoft.com/office/drawing/2014/main" id="{2B7BB3D3-D6AA-324F-9ED0-39B76A09B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636" y="1791636"/>
            <a:ext cx="6962773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9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NEURAL NET COMES ON STAGE</a:t>
            </a:r>
          </a:p>
        </p:txBody>
      </p:sp>
      <p:pic>
        <p:nvPicPr>
          <p:cNvPr id="4" name="Picture 3" descr="tf-neural-net-basic.png">
            <a:extLst>
              <a:ext uri="{FF2B5EF4-FFF2-40B4-BE49-F238E27FC236}">
                <a16:creationId xmlns:a16="http://schemas.microsoft.com/office/drawing/2014/main" id="{1B3369C1-28AF-B14E-A81C-332959B4A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584" y="1669049"/>
            <a:ext cx="6484847" cy="424847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1E9BA03-CC53-8F4B-9FA9-FA3D71114D01}"/>
              </a:ext>
            </a:extLst>
          </p:cNvPr>
          <p:cNvSpPr/>
          <p:nvPr/>
        </p:nvSpPr>
        <p:spPr>
          <a:xfrm>
            <a:off x="1401584" y="6102187"/>
            <a:ext cx="2251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4"/>
              </a:rPr>
              <a:t>https://</a:t>
            </a:r>
            <a:r>
              <a:rPr lang="fr-FR" dirty="0" err="1">
                <a:hlinkClick r:id="rId4"/>
              </a:rPr>
              <a:t>goo.gl</a:t>
            </a:r>
            <a:r>
              <a:rPr lang="fr-FR" dirty="0">
                <a:hlinkClick r:id="rId4"/>
              </a:rPr>
              <a:t>/</a:t>
            </a:r>
            <a:r>
              <a:rPr lang="fr-FR" dirty="0" err="1">
                <a:hlinkClick r:id="rId4"/>
              </a:rPr>
              <a:t>ngcvpV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663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A “DEEP” NEURAL NET COMES ON STAGE</a:t>
            </a:r>
          </a:p>
        </p:txBody>
      </p:sp>
      <p:pic>
        <p:nvPicPr>
          <p:cNvPr id="7" name="Picture 6" descr="tf-deep-neural-net-to-the-rescue.png">
            <a:extLst>
              <a:ext uri="{FF2B5EF4-FFF2-40B4-BE49-F238E27FC236}">
                <a16:creationId xmlns:a16="http://schemas.microsoft.com/office/drawing/2014/main" id="{0CA801A6-8C2D-144C-BE2D-FFEB06B5D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308" y="1804012"/>
            <a:ext cx="6481479" cy="42484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7992013-CC68-EC4F-8474-17E6AF2CFE57}"/>
              </a:ext>
            </a:extLst>
          </p:cNvPr>
          <p:cNvSpPr/>
          <p:nvPr/>
        </p:nvSpPr>
        <p:spPr>
          <a:xfrm>
            <a:off x="1271768" y="6187447"/>
            <a:ext cx="2228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4"/>
              </a:rPr>
              <a:t>https://</a:t>
            </a:r>
            <a:r>
              <a:rPr lang="fr-FR" dirty="0" err="1">
                <a:hlinkClick r:id="rId4"/>
              </a:rPr>
              <a:t>goo.gl</a:t>
            </a:r>
            <a:r>
              <a:rPr lang="fr-FR" dirty="0">
                <a:hlinkClick r:id="rId4"/>
              </a:rPr>
              <a:t>/6BJ83E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652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TO BE CONTINUED</a:t>
            </a:r>
          </a:p>
        </p:txBody>
      </p:sp>
    </p:spTree>
    <p:extLst>
      <p:ext uri="{BB962C8B-B14F-4D97-AF65-F5344CB8AC3E}">
        <p14:creationId xmlns:p14="http://schemas.microsoft.com/office/powerpoint/2010/main" val="426280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accent1"/>
                </a:solidFill>
                <a:latin typeface="Cambria" panose="02040503050406030204" pitchFamily="18" charset="0"/>
              </a:rPr>
              <a:t>BY “TECHNOLOGY“ TYPE</a:t>
            </a:r>
            <a:endParaRPr lang="en-US" sz="3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75701" y="1830236"/>
            <a:ext cx="990936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>
                <a:solidFill>
                  <a:schemeClr val="accent1"/>
                </a:solidFill>
                <a:latin typeface="Cambria" panose="02040503050406030204" pitchFamily="18" charset="0"/>
              </a:rPr>
              <a:t>IMAGE RECOGNITION</a:t>
            </a:r>
            <a:br>
              <a:rPr lang="en-US" sz="2400" b="1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>
                <a:solidFill>
                  <a:schemeClr val="accent1"/>
                </a:solidFill>
                <a:latin typeface="Cambria" panose="02040503050406030204" pitchFamily="18" charset="0"/>
              </a:rPr>
              <a:t>OBJECT DETECTION</a:t>
            </a:r>
            <a:br>
              <a:rPr lang="en-US" sz="2400" b="1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>
                <a:solidFill>
                  <a:schemeClr val="accent1"/>
                </a:solidFill>
                <a:latin typeface="Cambria" panose="02040503050406030204" pitchFamily="18" charset="0"/>
              </a:rPr>
              <a:t>NATURAL LANGUAGE PROCESSING, SPEECH RECOGNITION</a:t>
            </a:r>
            <a:br>
              <a:rPr lang="en-US" sz="2400" b="1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>
                <a:solidFill>
                  <a:schemeClr val="accent1"/>
                </a:solidFill>
                <a:latin typeface="Cambria" panose="02040503050406030204" pitchFamily="18" charset="0"/>
              </a:rPr>
              <a:t>TIME SERIES PREDICTION</a:t>
            </a:r>
            <a:br>
              <a:rPr lang="en-US" sz="2400" b="1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>
                <a:solidFill>
                  <a:schemeClr val="accent1"/>
                </a:solidFill>
                <a:latin typeface="Cambria" panose="02040503050406030204" pitchFamily="18" charset="0"/>
              </a:rPr>
              <a:t>ROBOTIC</a:t>
            </a:r>
            <a:br>
              <a:rPr lang="en-US" sz="2400" b="1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>
                <a:solidFill>
                  <a:schemeClr val="accent1"/>
                </a:solidFill>
                <a:latin typeface="Cambria" panose="02040503050406030204" pitchFamily="18" charset="0"/>
              </a:rPr>
              <a:t>GAMES &amp; SIMULATION </a:t>
            </a:r>
            <a:br>
              <a:rPr lang="en-US" sz="2400" b="1">
                <a:solidFill>
                  <a:schemeClr val="accent1"/>
                </a:solidFill>
                <a:latin typeface="Cambria" panose="02040503050406030204" pitchFamily="18" charset="0"/>
              </a:rPr>
            </a:br>
            <a:br>
              <a:rPr lang="en-US" sz="240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48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BY ACTIVITY SECTORS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75701" y="1830236"/>
            <a:ext cx="990936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HEALTH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AGRICULTURE, ENVIRONMENT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EDUCATION &amp; SCIENCE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INDUSTRY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DEFENCE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FINANCE (ATS)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...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30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BUT MANY ARE TRANSECTORAL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75701" y="1830236"/>
            <a:ext cx="99093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TRANSPORTATION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ENERGY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VIRTUAL ASSISTANT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...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71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BUT MANY ARE TRANSECTORAL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75701" y="1830236"/>
            <a:ext cx="99093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TRANSPORTATION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ENERGY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VIRTUAL ASSISTANT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...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69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AN QUICK TOUR OF SOME AI APPLICATIONS</a:t>
            </a:r>
          </a:p>
        </p:txBody>
      </p:sp>
    </p:spTree>
    <p:extLst>
      <p:ext uri="{BB962C8B-B14F-4D97-AF65-F5344CB8AC3E}">
        <p14:creationId xmlns:p14="http://schemas.microsoft.com/office/powerpoint/2010/main" val="160107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REAL TIME OBJECT DETECTION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B24F27-76CE-ED42-8F3D-D89FBE416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080" y="1915079"/>
            <a:ext cx="6789239" cy="347534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D0260EC-A37A-7740-9796-33553F873E40}"/>
              </a:ext>
            </a:extLst>
          </p:cNvPr>
          <p:cNvSpPr/>
          <p:nvPr/>
        </p:nvSpPr>
        <p:spPr>
          <a:xfrm>
            <a:off x="1402080" y="5636452"/>
            <a:ext cx="3545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4"/>
              </a:rPr>
              <a:t>https://</a:t>
            </a:r>
            <a:r>
              <a:rPr lang="fr-FR" dirty="0" err="1">
                <a:hlinkClick r:id="rId4"/>
              </a:rPr>
              <a:t>pjreddie.com</a:t>
            </a:r>
            <a:r>
              <a:rPr lang="fr-FR" dirty="0">
                <a:hlinkClick r:id="rId4"/>
              </a:rPr>
              <a:t>/</a:t>
            </a:r>
            <a:r>
              <a:rPr lang="fr-FR" dirty="0" err="1">
                <a:hlinkClick r:id="rId4"/>
              </a:rPr>
              <a:t>darknet</a:t>
            </a:r>
            <a:r>
              <a:rPr lang="fr-FR" dirty="0">
                <a:hlinkClick r:id="rId4"/>
              </a:rPr>
              <a:t>/</a:t>
            </a:r>
            <a:r>
              <a:rPr lang="fr-FR" dirty="0" err="1">
                <a:hlinkClick r:id="rId4"/>
              </a:rPr>
              <a:t>yolo</a:t>
            </a:r>
            <a:r>
              <a:rPr lang="fr-FR" dirty="0">
                <a:hlinkClick r:id="rId4"/>
              </a:rPr>
              <a:t>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671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23847</TotalTime>
  <Words>351</Words>
  <Application>Microsoft Macintosh PowerPoint</Application>
  <PresentationFormat>Widescreen</PresentationFormat>
  <Paragraphs>122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Cambria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ITU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Njume-Ebong, Ahone</dc:creator>
  <cp:lastModifiedBy>Franck Albinet</cp:lastModifiedBy>
  <cp:revision>292</cp:revision>
  <cp:lastPrinted>2017-04-24T07:32:52Z</cp:lastPrinted>
  <dcterms:created xsi:type="dcterms:W3CDTF">2017-02-20T15:39:54Z</dcterms:created>
  <dcterms:modified xsi:type="dcterms:W3CDTF">2018-10-24T08:54:35Z</dcterms:modified>
</cp:coreProperties>
</file>