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3" r:id="rId2"/>
    <p:sldId id="538" r:id="rId3"/>
    <p:sldId id="542" r:id="rId4"/>
    <p:sldId id="433" r:id="rId5"/>
    <p:sldId id="557" r:id="rId6"/>
    <p:sldId id="556" r:id="rId7"/>
    <p:sldId id="558" r:id="rId8"/>
    <p:sldId id="559" r:id="rId9"/>
    <p:sldId id="561" r:id="rId10"/>
    <p:sldId id="562" r:id="rId11"/>
    <p:sldId id="563" r:id="rId12"/>
    <p:sldId id="564" r:id="rId13"/>
    <p:sldId id="565" r:id="rId14"/>
    <p:sldId id="566" r:id="rId15"/>
    <p:sldId id="567" r:id="rId16"/>
    <p:sldId id="568" r:id="rId17"/>
    <p:sldId id="569" r:id="rId18"/>
  </p:sldIdLst>
  <p:sldSz cx="12192000" cy="6858000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9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 autoAdjust="0"/>
    <p:restoredTop sz="90909" autoAdjust="0"/>
  </p:normalViewPr>
  <p:slideViewPr>
    <p:cSldViewPr snapToGrid="0" showGuides="1">
      <p:cViewPr varScale="1">
        <p:scale>
          <a:sx n="167" d="100"/>
          <a:sy n="167" d="100"/>
        </p:scale>
        <p:origin x="920" y="17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0C4F4-A186-4C13-8E85-1B7149B65718}" type="datetimeFigureOut">
              <a:rPr lang="en-US" smtClean="0"/>
              <a:t>11/5/18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137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C51F3-D1E6-4E74-8EC3-F09FA4F68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59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C51F3-D1E6-4E74-8EC3-F09FA4F683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08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956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35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58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272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008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416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403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42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4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65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25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46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98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29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6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52009"/>
            <a:ext cx="9144000" cy="744537"/>
          </a:xfrm>
        </p:spPr>
        <p:txBody>
          <a:bodyPr anchor="t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71800"/>
            <a:ext cx="9144000" cy="267462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10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8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5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5036820" cy="80772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50368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5" hasCustomPrompt="1"/>
          </p:nvPr>
        </p:nvSpPr>
        <p:spPr>
          <a:xfrm>
            <a:off x="6327140" y="1181105"/>
            <a:ext cx="5034280" cy="489203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17073721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603382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0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6799"/>
            <a:ext cx="10515600" cy="6196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8825"/>
            <a:ext cx="5181600" cy="41881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88825"/>
            <a:ext cx="5181600" cy="418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4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1080131"/>
            <a:ext cx="10645143" cy="6010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3640" y="1889125"/>
            <a:ext cx="5221291" cy="43005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838200" y="1889125"/>
            <a:ext cx="5082540" cy="43005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715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7265"/>
            <a:ext cx="8884920" cy="8077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364615"/>
            <a:ext cx="711200" cy="365125"/>
          </a:xfrm>
        </p:spPr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88849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3882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0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35380"/>
            <a:ext cx="3932237" cy="92201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398"/>
            <a:ext cx="6172200" cy="38036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5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5080"/>
            <a:ext cx="3932237" cy="944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27699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7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10515600" cy="807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67024"/>
            <a:ext cx="10515600" cy="3505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356355"/>
            <a:ext cx="711200" cy="365125"/>
          </a:xfrm>
          <a:prstGeom prst="rect">
            <a:avLst/>
          </a:prstGeom>
          <a:solidFill>
            <a:srgbClr val="0F90D0"/>
          </a:solidFill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05F9E8EB-0DDF-4D7C-A745-6B028D7CD0B1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1" t="25742" r="17179" b="24752"/>
          <a:stretch/>
        </p:blipFill>
        <p:spPr>
          <a:xfrm>
            <a:off x="348881" y="163222"/>
            <a:ext cx="724638" cy="787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26" y="5960518"/>
            <a:ext cx="1863780" cy="69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3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GdTBqBnqhaQ&amp;feature=youtu.be" TargetMode="External"/><Relationship Id="rId4" Type="http://schemas.openxmlformats.org/officeDocument/2006/relationships/hyperlink" Target="https://arxiv.org/abs/1803.03453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BlYq3jO6xw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darpa.mil/program/explainable-artificial-intelligence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18933" y="2399218"/>
            <a:ext cx="86868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US" sz="3200" b="1" dirty="0">
                <a:solidFill>
                  <a:srgbClr val="0F90D0"/>
                </a:solidFill>
                <a:latin typeface="Cambria" panose="02040503050406030204" pitchFamily="18" charset="0"/>
              </a:rPr>
              <a:t>ITU - EACO </a:t>
            </a:r>
          </a:p>
          <a:p>
            <a:pPr hangingPunct="0"/>
            <a:r>
              <a:rPr lang="en-US" sz="3200" b="1" dirty="0">
                <a:solidFill>
                  <a:srgbClr val="0F90D0"/>
                </a:solidFill>
                <a:latin typeface="Cambria" panose="02040503050406030204" pitchFamily="18" charset="0"/>
              </a:rPr>
              <a:t>WORKSHOP ON EMERGING TECHNOLOGIES</a:t>
            </a:r>
            <a:endParaRPr lang="en-US" sz="3200" dirty="0"/>
          </a:p>
          <a:p>
            <a:endParaRPr lang="en-US" sz="3200" b="1" dirty="0">
              <a:solidFill>
                <a:srgbClr val="0F90D0"/>
              </a:solidFill>
              <a:latin typeface="Cambria" panose="02040503050406030204" pitchFamily="18" charset="0"/>
            </a:endParaRPr>
          </a:p>
          <a:p>
            <a:endParaRPr lang="en-US" sz="3200" b="1" dirty="0">
              <a:solidFill>
                <a:srgbClr val="0F90D0"/>
              </a:solidFill>
              <a:latin typeface="Cambria" panose="02040503050406030204" pitchFamily="18" charset="0"/>
            </a:endParaRPr>
          </a:p>
          <a:p>
            <a:r>
              <a:rPr lang="en-US" sz="3200" b="1" dirty="0">
                <a:solidFill>
                  <a:srgbClr val="0F90D0"/>
                </a:solidFill>
                <a:latin typeface="Cambria" panose="02040503050406030204" pitchFamily="18" charset="0"/>
              </a:rPr>
              <a:t>SESSION 6: ETHICS OF AI</a:t>
            </a:r>
            <a:endParaRPr lang="en-US" sz="3200" dirty="0">
              <a:solidFill>
                <a:srgbClr val="0F90D0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28" y="2827866"/>
            <a:ext cx="3284540" cy="21896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7B93B6-DCBA-154A-BCA6-7EDD3B3A7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1680" y="138206"/>
            <a:ext cx="2132520" cy="9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22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ARE SENSITIVE AREAS?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5701" y="1830236"/>
            <a:ext cx="99093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COURTS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DEFENCE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INSURANCE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POLICING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BANKING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  <a:t>…</a:t>
            </a: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45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ACCOUNTABILITY &amp; FALLABILITY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5701" y="1837856"/>
            <a:ext cx="99093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HUMAN RESPONSIBILITIES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FALLABLE THOUGH IT IS JUDGEMENT SHOULD NOT BE REPLACED BY MACHINE IN SOME AREAS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51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HUMAN BIAS AND </a:t>
            </a:r>
            <a:r>
              <a:rPr lang="en-US" sz="3500" b="1" dirty="0" err="1">
                <a:solidFill>
                  <a:schemeClr val="accent1"/>
                </a:solidFill>
                <a:latin typeface="Cambria" panose="02040503050406030204" pitchFamily="18" charset="0"/>
              </a:rPr>
              <a:t>WoMD</a:t>
            </a:r>
            <a:endParaRPr lang="en-US" sz="35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FE939B-C429-2C41-82C6-BF51DC933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900" y="1836420"/>
            <a:ext cx="3016599" cy="441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42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SOME COMMON ISSUES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5701" y="1830236"/>
            <a:ext cx="99093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USING PROXY VARIABLE AS PREDICTORS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NOT ENOUGH DATA OR NOT REPRESENTATIVE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PREDICTOR CHOICES BIASED BY IDEOLOGY, CONFIRMATION BIAS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…</a:t>
            </a: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29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SURPRISING CREATIVITY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B82490-863A-AC47-B981-32E3E038D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768" y="1858010"/>
            <a:ext cx="8559800" cy="3111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8AEDB6F-5F36-8145-BD54-8E9D2FC0F92D}"/>
              </a:ext>
            </a:extLst>
          </p:cNvPr>
          <p:cNvSpPr/>
          <p:nvPr/>
        </p:nvSpPr>
        <p:spPr>
          <a:xfrm>
            <a:off x="1483089" y="5347454"/>
            <a:ext cx="3312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https://</a:t>
            </a:r>
            <a:r>
              <a:rPr lang="fr-FR" dirty="0" err="1">
                <a:hlinkClick r:id="rId4"/>
              </a:rPr>
              <a:t>arxiv.org</a:t>
            </a:r>
            <a:r>
              <a:rPr lang="fr-FR" dirty="0">
                <a:hlinkClick r:id="rId4"/>
              </a:rPr>
              <a:t>/abs/1803.03453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855DAA-90C7-D648-9809-008C3E67ADEF}"/>
              </a:ext>
            </a:extLst>
          </p:cNvPr>
          <p:cNvSpPr/>
          <p:nvPr/>
        </p:nvSpPr>
        <p:spPr>
          <a:xfrm>
            <a:off x="1483089" y="5725398"/>
            <a:ext cx="7353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5"/>
              </a:rPr>
              <a:t>https://</a:t>
            </a:r>
            <a:r>
              <a:rPr lang="fr-FR" dirty="0" err="1">
                <a:hlinkClick r:id="rId5"/>
              </a:rPr>
              <a:t>www.youtube.com</a:t>
            </a:r>
            <a:r>
              <a:rPr lang="fr-FR" dirty="0">
                <a:hlinkClick r:id="rId5"/>
              </a:rPr>
              <a:t>/</a:t>
            </a:r>
            <a:r>
              <a:rPr lang="fr-FR" dirty="0" err="1">
                <a:hlinkClick r:id="rId5"/>
              </a:rPr>
              <a:t>watch?v</a:t>
            </a:r>
            <a:r>
              <a:rPr lang="fr-FR" dirty="0">
                <a:hlinkClick r:id="rId5"/>
              </a:rPr>
              <a:t>=</a:t>
            </a:r>
            <a:r>
              <a:rPr lang="fr-FR" dirty="0" err="1">
                <a:hlinkClick r:id="rId5"/>
              </a:rPr>
              <a:t>GdTBqBnqhaQ&amp;feature</a:t>
            </a:r>
            <a:r>
              <a:rPr lang="fr-FR" dirty="0">
                <a:hlinkClick r:id="rId5"/>
              </a:rPr>
              <a:t>=</a:t>
            </a:r>
            <a:r>
              <a:rPr lang="fr-FR" dirty="0" err="1">
                <a:hlinkClick r:id="rId5"/>
              </a:rPr>
              <a:t>youtu.be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454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PUBLIC DEBATES NEED TO RALLY</a:t>
            </a:r>
          </a:p>
        </p:txBody>
      </p:sp>
    </p:spTree>
    <p:extLst>
      <p:ext uri="{BB962C8B-B14F-4D97-AF65-F5344CB8AC3E}">
        <p14:creationId xmlns:p14="http://schemas.microsoft.com/office/powerpoint/2010/main" val="75698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SOCIETY AT LARGE &amp; RISK AWARENESS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5701" y="1830236"/>
            <a:ext cx="99093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EDUCATION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PUBLIC AUTHORITIES [CERTIFIED PUBLIC EXPERT AUDIT …]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SCIENTIFIC COMMUNITY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INDUSTRY: ETHICS BY DESIGN [RIGHT QUESTION RIGH TIME]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BUSINESS OWNERS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CIVIL SOCIETY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…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40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WORKING GROUP SESSION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0FD4DF-229E-8649-941A-94E7F8B4D1B2}"/>
              </a:ext>
            </a:extLst>
          </p:cNvPr>
          <p:cNvSpPr txBox="1"/>
          <p:nvPr/>
        </p:nvSpPr>
        <p:spPr>
          <a:xfrm>
            <a:off x="3390900" y="3368040"/>
            <a:ext cx="1929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TO BE CONTINUED</a:t>
            </a:r>
          </a:p>
        </p:txBody>
      </p:sp>
    </p:spTree>
    <p:extLst>
      <p:ext uri="{BB962C8B-B14F-4D97-AF65-F5344CB8AC3E}">
        <p14:creationId xmlns:p14="http://schemas.microsoft.com/office/powerpoint/2010/main" val="181293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accent1"/>
                </a:solidFill>
                <a:latin typeface="Cambria" panose="02040503050406030204" pitchFamily="18" charset="0"/>
              </a:rPr>
              <a:t>OBJECTIVES</a:t>
            </a:r>
            <a:endParaRPr lang="en-US" sz="3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63001" y="2050947"/>
            <a:ext cx="9909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PROVIDE AN OVERVIEW OF ETHICAL IMPLICATIONS OF AI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INTRODUCE WORKING GROUP SESSION</a:t>
            </a:r>
          </a:p>
        </p:txBody>
      </p:sp>
    </p:spTree>
    <p:extLst>
      <p:ext uri="{BB962C8B-B14F-4D97-AF65-F5344CB8AC3E}">
        <p14:creationId xmlns:p14="http://schemas.microsoft.com/office/powerpoint/2010/main" val="255041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71768" y="1116000"/>
            <a:ext cx="91371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LIST AI ETHICS IMPLICATIONS YOU CAN THINK OF</a:t>
            </a:r>
            <a:b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35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HOW TO ADDRESS POTENTIAL ISSUES?</a:t>
            </a:r>
          </a:p>
        </p:txBody>
      </p:sp>
    </p:spTree>
    <p:extLst>
      <p:ext uri="{BB962C8B-B14F-4D97-AF65-F5344CB8AC3E}">
        <p14:creationId xmlns:p14="http://schemas.microsoft.com/office/powerpoint/2010/main" val="141267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THE EXISTENTIAL THREAT …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2C392E-83C1-DC46-8100-C1E568A0B207}"/>
              </a:ext>
            </a:extLst>
          </p:cNvPr>
          <p:cNvSpPr/>
          <p:nvPr/>
        </p:nvSpPr>
        <p:spPr>
          <a:xfrm>
            <a:off x="1339044" y="4960499"/>
            <a:ext cx="4880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</a:t>
            </a:r>
            <a:r>
              <a:rPr lang="fr-FR" dirty="0" err="1">
                <a:hlinkClick r:id="rId3"/>
              </a:rPr>
              <a:t>www.youtube.com</a:t>
            </a:r>
            <a:r>
              <a:rPr lang="fr-FR" dirty="0">
                <a:hlinkClick r:id="rId3"/>
              </a:rPr>
              <a:t>/</a:t>
            </a:r>
            <a:r>
              <a:rPr lang="fr-FR" dirty="0" err="1">
                <a:hlinkClick r:id="rId3"/>
              </a:rPr>
              <a:t>watch?v</a:t>
            </a:r>
            <a:r>
              <a:rPr lang="fr-FR" dirty="0">
                <a:hlinkClick r:id="rId3"/>
              </a:rPr>
              <a:t>=3BlYq3jO6xw</a:t>
            </a:r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CF23E4-2F0E-5B4B-9979-EE85D0413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320" y="1958983"/>
            <a:ext cx="3314700" cy="271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48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RATHER FOCUS ON ALREADY PRESENT ISSUES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5701" y="1830236"/>
            <a:ext cx="99093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LACK OF TRANSPARENCY &amp; TRUST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DELEGATE JUDGEMENT IN SENSITIVE AREAS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INJECTING HUMAN BIAS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COMPLIANCE WITH SOCIAL AND VALUE NORMS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…</a:t>
            </a: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33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LACK OF TRANSPARENCY</a:t>
            </a:r>
          </a:p>
        </p:txBody>
      </p:sp>
    </p:spTree>
    <p:extLst>
      <p:ext uri="{BB962C8B-B14F-4D97-AF65-F5344CB8AC3E}">
        <p14:creationId xmlns:p14="http://schemas.microsoft.com/office/powerpoint/2010/main" val="160107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THE BLACK-BOX PHENOMENON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5701" y="1830236"/>
            <a:ext cx="99093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SIMPLE MODELS LIKE DECISION TREE ARE EASY TO EXPLAIN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STATE-OF-THE ART ENSEMBLE METHODS INCREASED PERFORMANCE OBSCURE …</a:t>
            </a: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IDEM WITH DEEP NEURAL NETWORKS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UNABLE TO JUSTIFY/EXPLAIN THE PREDICTION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DEMOCRATIC ISSUE </a:t>
            </a: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17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EXPLAINABLE AI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5F68D6-8700-7145-848C-E17C5DEE3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768" y="1736161"/>
            <a:ext cx="5477198" cy="40436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71BEB91-FB3E-A04A-9EFB-53EED6C40630}"/>
              </a:ext>
            </a:extLst>
          </p:cNvPr>
          <p:cNvSpPr/>
          <p:nvPr/>
        </p:nvSpPr>
        <p:spPr>
          <a:xfrm>
            <a:off x="1271768" y="5970955"/>
            <a:ext cx="7521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www.darpa.mil</a:t>
            </a:r>
            <a:r>
              <a:rPr lang="en-US" dirty="0">
                <a:hlinkClick r:id="rId4"/>
              </a:rPr>
              <a:t>/program/explainable-artificial-intelligence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10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JUDGMENT DELEGATION</a:t>
            </a:r>
          </a:p>
        </p:txBody>
      </p:sp>
    </p:spTree>
    <p:extLst>
      <p:ext uri="{BB962C8B-B14F-4D97-AF65-F5344CB8AC3E}">
        <p14:creationId xmlns:p14="http://schemas.microsoft.com/office/powerpoint/2010/main" val="338037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35472</TotalTime>
  <Words>176</Words>
  <Application>Microsoft Macintosh PowerPoint</Application>
  <PresentationFormat>Widescreen</PresentationFormat>
  <Paragraphs>75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ITU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Njume-Ebong, Ahone</dc:creator>
  <cp:lastModifiedBy>Franck Albinet</cp:lastModifiedBy>
  <cp:revision>300</cp:revision>
  <cp:lastPrinted>2017-04-24T07:32:52Z</cp:lastPrinted>
  <dcterms:created xsi:type="dcterms:W3CDTF">2017-02-20T15:39:54Z</dcterms:created>
  <dcterms:modified xsi:type="dcterms:W3CDTF">2018-11-13T10:20:21Z</dcterms:modified>
</cp:coreProperties>
</file>