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538" r:id="rId3"/>
    <p:sldId id="584" r:id="rId4"/>
    <p:sldId id="542" r:id="rId5"/>
    <p:sldId id="593" r:id="rId6"/>
    <p:sldId id="433" r:id="rId7"/>
    <p:sldId id="595" r:id="rId8"/>
    <p:sldId id="591" r:id="rId9"/>
    <p:sldId id="557" r:id="rId10"/>
    <p:sldId id="585" r:id="rId11"/>
    <p:sldId id="558" r:id="rId12"/>
    <p:sldId id="559" r:id="rId13"/>
    <p:sldId id="586" r:id="rId14"/>
    <p:sldId id="562" r:id="rId15"/>
    <p:sldId id="563" r:id="rId16"/>
    <p:sldId id="587" r:id="rId17"/>
    <p:sldId id="564" r:id="rId18"/>
    <p:sldId id="565" r:id="rId19"/>
    <p:sldId id="588" r:id="rId20"/>
    <p:sldId id="566" r:id="rId21"/>
    <p:sldId id="589" r:id="rId22"/>
    <p:sldId id="568" r:id="rId23"/>
    <p:sldId id="590" r:id="rId24"/>
    <p:sldId id="601" r:id="rId25"/>
    <p:sldId id="599" r:id="rId26"/>
    <p:sldId id="597" r:id="rId27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 autoAdjust="0"/>
    <p:restoredTop sz="90944" autoAdjust="0"/>
  </p:normalViewPr>
  <p:slideViewPr>
    <p:cSldViewPr snapToGrid="0" showGuides="1">
      <p:cViewPr varScale="1">
        <p:scale>
          <a:sx n="155" d="100"/>
          <a:sy n="155" d="100"/>
        </p:scale>
        <p:origin x="200" y="4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phec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22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9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9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95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5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8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58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7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0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00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36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40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Medium-to-long term likely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2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16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59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new: second world war Alan Turing and Enigma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4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 of Go taken as example: this is clearly an overstatement !! Very narrow field but </a:t>
            </a:r>
            <a:r>
              <a:rPr lang="en-US" dirty="0" err="1"/>
              <a:t>Deepmind</a:t>
            </a:r>
            <a:r>
              <a:rPr lang="en-US" dirty="0"/>
              <a:t> breakthrough captured the imagination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utter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phecy"/>
              </a:rPr>
              <a:t>prophecies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one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believed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Agamemnon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home.</a:t>
            </a:r>
          </a:p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96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42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2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rpa.mil/program/explainable-artificial-intelligenc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GdTBqBnqhaQ&amp;feature=youtu.be" TargetMode="External"/><Relationship Id="rId4" Type="http://schemas.openxmlformats.org/officeDocument/2006/relationships/hyperlink" Target="https://arxiv.org/abs/1803.03453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oralmachine.mit.edu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3BlYq3jO6x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6: ETHICS OF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TRANSPARENCY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BLACK-BOX PHENOMENON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SIMPLE MODELS LIKE DECISION TREE ARE EASY TO EXPLAIN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STATE-OF-THE ART ENSEMBLE METHODS INCREASED PERFORMANCE OBSCURE 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IDEM WITH DEEP NEURAL NETWORKS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UNABLE TO JUSTIFY/EXPLAIN THE PREDICTION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DEMOCRATIC ISSUE 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5C82A8-2506-B348-8B2D-5D15191060C0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412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EXPLAINABLE AI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5F68D6-8700-7145-848C-E17C5DEE3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11421"/>
            <a:ext cx="5477198" cy="40436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1BEB91-FB3E-A04A-9EFB-53EED6C40630}"/>
              </a:ext>
            </a:extLst>
          </p:cNvPr>
          <p:cNvSpPr/>
          <p:nvPr/>
        </p:nvSpPr>
        <p:spPr>
          <a:xfrm>
            <a:off x="1271768" y="5970955"/>
            <a:ext cx="7521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www.darpa.mil</a:t>
            </a:r>
            <a:r>
              <a:rPr lang="en-US" dirty="0">
                <a:hlinkClick r:id="rId4"/>
              </a:rPr>
              <a:t>/program/explainable-artificial-intelligence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388163-5489-4B4B-8320-3B11B7782F3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08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JUDGMENT DELEGATION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SENSITIVE AREAS?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COURTS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DEFENCE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INSURANCE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POLICING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BANKING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0162DB-6A91-3445-B8F4-9FED14E12FB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1979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ACCOUNTABILITY &amp; FALLABILITY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92929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HUMAN RESPONSIBILITIES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FALLABLE THOUGH IT IS JUDGEMENT SHOULD NOT BE REPLACED BY MACHINE IN SOME AREAS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FD55D4-FD20-3F4C-94BC-951D2776FACF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4422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1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BIAS REPRODUCTION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4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HUMAN BIAS AND </a:t>
            </a:r>
            <a:r>
              <a:rPr lang="en-US" sz="35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WoMD</a:t>
            </a: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E939B-C429-2C41-82C6-BF51DC93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1965960"/>
            <a:ext cx="2693546" cy="393954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D211D2-4A2B-7F44-B983-5686255443E3}"/>
              </a:ext>
            </a:extLst>
          </p:cNvPr>
          <p:cNvCxnSpPr>
            <a:cxnSpLocks/>
          </p:cNvCxnSpPr>
          <p:nvPr/>
        </p:nvCxnSpPr>
        <p:spPr>
          <a:xfrm flipV="1">
            <a:off x="1378101" y="1745993"/>
            <a:ext cx="5053179" cy="73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4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COMMON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95977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USING PROXY VARIABLE AS PREDICTORS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NOT ENOUGH DATA OR NOT REPRESENTATIVE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PREDICTOR CHOICES BIASED BY IDEOLOGY, CONFIRMATION BIAS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949186-976B-2149-999A-29872F570F5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4194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CONTROL &amp; VALUE ALIGNEMENT 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755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AN OVERVIEW OF ETHICAL IMPLICATIONS OF AI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INTRODUCE WORKING GROUP SESSION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0FF4E8-1CE0-0D44-A62F-C9307CD444C1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745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SURPRISING CREATIVITY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82490-863A-AC47-B981-32E3E038D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57070"/>
            <a:ext cx="8559800" cy="3111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AEDB6F-5F36-8145-BD54-8E9D2FC0F92D}"/>
              </a:ext>
            </a:extLst>
          </p:cNvPr>
          <p:cNvSpPr/>
          <p:nvPr/>
        </p:nvSpPr>
        <p:spPr>
          <a:xfrm>
            <a:off x="1483089" y="5347454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arxiv.org</a:t>
            </a:r>
            <a:r>
              <a:rPr lang="fr-FR" dirty="0">
                <a:hlinkClick r:id="rId4"/>
              </a:rPr>
              <a:t>/abs/1803.03453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55DAA-90C7-D648-9809-008C3E67ADEF}"/>
              </a:ext>
            </a:extLst>
          </p:cNvPr>
          <p:cNvSpPr/>
          <p:nvPr/>
        </p:nvSpPr>
        <p:spPr>
          <a:xfrm>
            <a:off x="1483089" y="5725398"/>
            <a:ext cx="7353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www.youtube.com</a:t>
            </a:r>
            <a:r>
              <a:rPr lang="fr-FR" dirty="0">
                <a:hlinkClick r:id="rId5"/>
              </a:rPr>
              <a:t>/</a:t>
            </a:r>
            <a:r>
              <a:rPr lang="fr-FR" dirty="0" err="1">
                <a:hlinkClick r:id="rId5"/>
              </a:rPr>
              <a:t>watch?v</a:t>
            </a:r>
            <a:r>
              <a:rPr lang="fr-FR" dirty="0">
                <a:hlinkClick r:id="rId5"/>
              </a:rPr>
              <a:t>=</a:t>
            </a:r>
            <a:r>
              <a:rPr lang="fr-FR" dirty="0" err="1">
                <a:hlinkClick r:id="rId5"/>
              </a:rPr>
              <a:t>GdTBqBnqhaQ&amp;feature</a:t>
            </a:r>
            <a:r>
              <a:rPr lang="fr-FR" dirty="0">
                <a:hlinkClick r:id="rId5"/>
              </a:rPr>
              <a:t>=</a:t>
            </a:r>
            <a:r>
              <a:rPr lang="fr-FR" dirty="0" err="1">
                <a:hlinkClick r:id="rId5"/>
              </a:rPr>
              <a:t>youtu.be</a:t>
            </a:r>
            <a:endParaRPr lang="fr-FR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B832AC-E361-5C45-9F0B-93E65A9CBFF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0706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5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DEBATES NEED TO RALLY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98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SOCIETY AT LARGE &amp; RISK AWARENESS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208" y="208931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EDUCATION, SCIENTIFIC COMMUNITY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AUTHORITIES [CERTIFIED PUBLIC EXPERT AUDIT …]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INDUSTRY: ETHICS BY DESIGN [RIGHT QUESTION RIGH TIME]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BUSINESS OWNERS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CIVIL SOCIETY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031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4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8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SETUP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031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440640-A049-6442-9516-531ED1982149}"/>
              </a:ext>
            </a:extLst>
          </p:cNvPr>
          <p:cNvSpPr txBox="1"/>
          <p:nvPr/>
        </p:nvSpPr>
        <p:spPr>
          <a:xfrm>
            <a:off x="1363208" y="208931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CHOOSE A CASE STUDY FOR YOUR TEAM</a:t>
            </a:r>
          </a:p>
          <a:p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TYPE OF DATA, WHAT WOULD YOU MEASURE?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TYPE OF PREDICTION?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WOULD YOU MONITOR SUCCESS/FAILURE?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EXPOSE AND PROMOTE YOUR APPROACH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OTHER TEAMS ACT AS ETHICAL AUDITING COMMITEE</a:t>
            </a:r>
            <a:b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4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CASE STUDIES PROPOSAL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031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AB355C-D7B0-BD40-AC70-A9F96AA47992}"/>
              </a:ext>
            </a:extLst>
          </p:cNvPr>
          <p:cNvSpPr txBox="1"/>
          <p:nvPr/>
        </p:nvSpPr>
        <p:spPr>
          <a:xfrm>
            <a:off x="1363208" y="208931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CRIME PREDICTION/PREVENTION [CITY OF YOUR CHOICE]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TEACHER ASSESSMENT SYSTEM [COUNTRY SCALE]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“WORKFORCE READY HR” SYSTEM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ELECTION CAMPAIGN AI SYSTEM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ASSIGNMENT: EXPERIMENTING MORAL DILEMNA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55673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D5E983F-5099-B649-943A-18BE75AEDF93}"/>
              </a:ext>
            </a:extLst>
          </p:cNvPr>
          <p:cNvSpPr/>
          <p:nvPr/>
        </p:nvSpPr>
        <p:spPr>
          <a:xfrm>
            <a:off x="4034054" y="6101338"/>
            <a:ext cx="3047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moralmachine.mit.edu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C97EE-FC19-D147-9DC8-24FD04602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89" y="2886731"/>
            <a:ext cx="4009445" cy="3122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C5D76-1EF2-8541-B957-36A2A49C2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457" y="2085834"/>
            <a:ext cx="1748503" cy="4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ETHICAL IMPLICATIONS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OF AI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4279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028" y="1885620"/>
            <a:ext cx="9137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AI ETHICS IMPLICATIONS YOU CAN THINK OF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ADDRESS POTENTIAL ISSUES?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9C46EEEB-AEF0-5B42-AB29-89E4D5BF8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762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36466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EXISTENTIAL THREAT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505753"/>
            <a:ext cx="0" cy="4552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1E1848-B671-4A42-A8D2-91B1885BAAC6}"/>
              </a:ext>
            </a:extLst>
          </p:cNvPr>
          <p:cNvSpPr txBox="1"/>
          <p:nvPr/>
        </p:nvSpPr>
        <p:spPr>
          <a:xfrm>
            <a:off x="2543818" y="2123019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WIDELY DEBATED SCENARIOS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711DD-C6F4-E643-A42D-AE560B68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2629542"/>
            <a:ext cx="3718560" cy="3041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83DE1D-18C6-1C4E-8566-DFBFAB751BB7}"/>
              </a:ext>
            </a:extLst>
          </p:cNvPr>
          <p:cNvSpPr/>
          <p:nvPr/>
        </p:nvSpPr>
        <p:spPr>
          <a:xfrm>
            <a:off x="2513338" y="5772248"/>
            <a:ext cx="4880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www.youtube.com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watch?v</a:t>
            </a:r>
            <a:r>
              <a:rPr lang="fr-FR" dirty="0">
                <a:hlinkClick r:id="rId4"/>
              </a:rPr>
              <a:t>=3BlYq3jO6xw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997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CATCHING HUMANITY BY SURPRISE SCENARIO</a:t>
            </a:r>
            <a:r>
              <a:rPr lang="fr-FR" dirty="0"/>
              <a:t> 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953460-BAE6-3844-985E-0864BF7B7C4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8555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7C4573-4FBE-264B-B514-CB0B5F4A8E42}"/>
              </a:ext>
            </a:extLst>
          </p:cNvPr>
          <p:cNvSpPr txBox="1"/>
          <p:nvPr/>
        </p:nvSpPr>
        <p:spPr>
          <a:xfrm>
            <a:off x="1378101" y="199025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SUPERINTELLIGENCE IS PHYSICALLY POSSIBLE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TOWARDS CREATIVITY, STRATEGIC PLANNING, SOCIAL SKILLS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RECURSIVE AUTO-IMPROVEMENT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LOOK AT GAME OF GO RECENT BREAKTHROUGH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E0F1F-3F52-1140-A327-59AE4CE25A6E}"/>
              </a:ext>
            </a:extLst>
          </p:cNvPr>
          <p:cNvSpPr txBox="1"/>
          <p:nvPr/>
        </p:nvSpPr>
        <p:spPr>
          <a:xfrm>
            <a:off x="1734590" y="4637355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mbria" panose="02040503050406030204" pitchFamily="18" charset="0"/>
              </a:rPr>
              <a:t>REALLY ??</a:t>
            </a:r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TOWARDS PHILOSOPHICAL DEBATES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953460-BAE6-3844-985E-0864BF7B7C4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8555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7C4573-4FBE-264B-B514-CB0B5F4A8E42}"/>
              </a:ext>
            </a:extLst>
          </p:cNvPr>
          <p:cNvSpPr txBox="1"/>
          <p:nvPr/>
        </p:nvSpPr>
        <p:spPr>
          <a:xfrm>
            <a:off x="1378101" y="199025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OBJECTIVE/UTILITY FUNCTIONS &amp; CONTROL PROBLEM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DRIVES HUMAN/MACHINE?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INTELLIGENCE – MORALITY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CASSANDRA, TECHNO-OPTIMISM &amp; SCEPTICISM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E0F1F-3F52-1140-A327-59AE4CE25A6E}"/>
              </a:ext>
            </a:extLst>
          </p:cNvPr>
          <p:cNvSpPr txBox="1"/>
          <p:nvPr/>
        </p:nvSpPr>
        <p:spPr>
          <a:xfrm>
            <a:off x="1734590" y="4705935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mbria" panose="02040503050406030204" pitchFamily="18" charset="0"/>
              </a:rPr>
              <a:t>TIMEFRAME ??</a:t>
            </a:r>
          </a:p>
        </p:txBody>
      </p:sp>
    </p:spTree>
    <p:extLst>
      <p:ext uri="{BB962C8B-B14F-4D97-AF65-F5344CB8AC3E}">
        <p14:creationId xmlns:p14="http://schemas.microsoft.com/office/powerpoint/2010/main" val="48668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4566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RATHER FOCUS ON ALREADY CURRENT ISSUES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3669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RATHER FOCUS ON ALREADY PRESENT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8101" y="19902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TRANSPARENCY &amp; TRUST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DELEGATE JUDGEMENT IN SENSITIVE AREAS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INJECTING HUMAN BIAS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COMPLIANCE WITH SOCIAL AND VALUE NORMS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700E82-5E39-704F-873F-B84E6BE4770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017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3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47012</TotalTime>
  <Words>323</Words>
  <Application>Microsoft Macintosh PowerPoint</Application>
  <PresentationFormat>Widescreen</PresentationFormat>
  <Paragraphs>120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337</cp:revision>
  <cp:lastPrinted>2017-04-24T07:32:52Z</cp:lastPrinted>
  <dcterms:created xsi:type="dcterms:W3CDTF">2017-02-20T15:39:54Z</dcterms:created>
  <dcterms:modified xsi:type="dcterms:W3CDTF">2018-11-21T10:40:11Z</dcterms:modified>
</cp:coreProperties>
</file>