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3" r:id="rId2"/>
    <p:sldId id="538" r:id="rId3"/>
    <p:sldId id="542" r:id="rId4"/>
    <p:sldId id="433" r:id="rId5"/>
    <p:sldId id="537" r:id="rId6"/>
    <p:sldId id="578" r:id="rId7"/>
    <p:sldId id="552" r:id="rId8"/>
    <p:sldId id="553" r:id="rId9"/>
    <p:sldId id="554" r:id="rId10"/>
    <p:sldId id="579" r:id="rId11"/>
    <p:sldId id="555" r:id="rId12"/>
    <p:sldId id="580" r:id="rId13"/>
    <p:sldId id="544" r:id="rId14"/>
    <p:sldId id="545" r:id="rId15"/>
    <p:sldId id="547" r:id="rId16"/>
    <p:sldId id="557" r:id="rId17"/>
    <p:sldId id="558" r:id="rId18"/>
    <p:sldId id="559" r:id="rId19"/>
    <p:sldId id="560" r:id="rId20"/>
    <p:sldId id="561" r:id="rId21"/>
    <p:sldId id="562" r:id="rId22"/>
    <p:sldId id="581" r:id="rId23"/>
    <p:sldId id="568" r:id="rId24"/>
    <p:sldId id="569" r:id="rId25"/>
    <p:sldId id="570" r:id="rId26"/>
    <p:sldId id="571" r:id="rId27"/>
    <p:sldId id="582" r:id="rId28"/>
    <p:sldId id="572" r:id="rId29"/>
    <p:sldId id="573" r:id="rId30"/>
    <p:sldId id="574" r:id="rId31"/>
    <p:sldId id="575" r:id="rId32"/>
    <p:sldId id="566" r:id="rId33"/>
    <p:sldId id="567" r:id="rId34"/>
    <p:sldId id="583" r:id="rId35"/>
    <p:sldId id="577" r:id="rId36"/>
    <p:sldId id="585" r:id="rId37"/>
    <p:sldId id="586" r:id="rId38"/>
    <p:sldId id="584" r:id="rId39"/>
    <p:sldId id="589" r:id="rId40"/>
    <p:sldId id="590" r:id="rId41"/>
    <p:sldId id="587" r:id="rId42"/>
    <p:sldId id="588" r:id="rId43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0944" autoAdjust="0"/>
  </p:normalViewPr>
  <p:slideViewPr>
    <p:cSldViewPr snapToGrid="0" showGuides="1">
      <p:cViewPr varScale="1">
        <p:scale>
          <a:sx n="152" d="100"/>
          <a:sy n="152" d="100"/>
        </p:scale>
        <p:origin x="216" y="5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Marvin Minsky, John </a:t>
            </a:r>
            <a:r>
              <a:rPr lang="en-US" dirty="0" err="1"/>
              <a:t>MacCarthy</a:t>
            </a:r>
            <a:r>
              <a:rPr lang="en-US" dirty="0"/>
              <a:t>, Claude Shannon, Herbert Simon, John Nash, Arthur Samuel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 – Series of logical rules, ifs – Solving toy problems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5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1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7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7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83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7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2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32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1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53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4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4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8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3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4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0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21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on data, entrepreneurship, delegation, multidisciplinary research, education, public awareness, ethical committees,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939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0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7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0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43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9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Faulty reasoning, objective, state prediction, long/short horizon, assumptions, question of perspective</a:t>
            </a:r>
          </a:p>
          <a:p>
            <a:r>
              <a:rPr lang="en-US" dirty="0"/>
              <a:t>Lizard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8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7.svg"/><Relationship Id="rId4" Type="http://schemas.openxmlformats.org/officeDocument/2006/relationships/image" Target="../media/image13.svg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anning.com/books/grokking-deep-reinforcement-learnin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politics-ai/an-overview-of-national-ai-strategies-2a70ec6edf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isuperpowers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ature.com/articles/d41586-018-07104-7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dioma.com/9-types-of-intelligence-infographi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4: INTRODUCTION TO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46432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ARTIFICIAL INTELLIGENCE (AI)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5121" y="3377648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MUCH SIMPLER OR CLEARER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795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PRELIMINARY 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1956071"/>
            <a:ext cx="99093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WAS INVENTED 10 YEARS AGO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RESEARCH ACHIEVES MAJOR BREAKTHROUGHS EVERY 6 MONTHS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WILL REPLACE 50% OF ALL JOBS IN 10 YEARS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 LEAD IN AI IS ABSOLUTELY UNDENIABLE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IMPLEMENTATION AT LARGE SCALE IS WELL MARKED OUT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6933C2-F785-6045-B6E4-DD33265BF13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6719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5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285037"/>
            <a:ext cx="81262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BRIEF OVERVIEW OF AI HISTORY</a:t>
            </a:r>
          </a:p>
          <a:p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0116" y="2816439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BOOM AND BUST CYCLES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426127"/>
            <a:ext cx="0" cy="404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84D9BEE-20DB-C24C-AEE0-D968D071B6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2642017" y="3325203"/>
            <a:ext cx="2901450" cy="21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5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DARTMOUTH SEMINAL WORKSHOP [1956]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E09FB-7F92-174B-BEBE-B3569C86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25361"/>
            <a:ext cx="5778500" cy="3872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5F8E9-C93A-0648-AE0E-8A16CD5D96EA}"/>
              </a:ext>
            </a:extLst>
          </p:cNvPr>
          <p:cNvSpPr txBox="1"/>
          <p:nvPr/>
        </p:nvSpPr>
        <p:spPr>
          <a:xfrm>
            <a:off x="7302500" y="1968231"/>
            <a:ext cx="16578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Marvin </a:t>
            </a:r>
            <a:r>
              <a:rPr lang="fr-FR" sz="1400" dirty="0" err="1">
                <a:solidFill>
                  <a:schemeClr val="accent1"/>
                </a:solidFill>
              </a:rPr>
              <a:t>Minsky</a:t>
            </a:r>
            <a:endParaRPr lang="fr-FR" sz="1400" dirty="0">
              <a:solidFill>
                <a:schemeClr val="accent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John McCarthy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Claude Shannon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Herbert Simon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John Nash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Arthur Samuel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13F2AF-7F9D-164D-8666-92474F48453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4303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1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277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7104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An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attempt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will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find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how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machines use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language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form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abstractions and concepts,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solve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kinds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now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reserved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humans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and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improve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themselves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For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present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purpose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artificial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intelligence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taken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machine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behave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ways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would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called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INTELLIGENT IF A HUMAN WERE SO BEHAVING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 »</a:t>
            </a:r>
          </a:p>
          <a:p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5562F9-245B-1D4C-9B85-E14C48C7E8E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2524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PROMISED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088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think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significant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advance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in one or more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if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carefully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selected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group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scientists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work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together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summer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 »</a:t>
            </a:r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FA004-8A51-824B-B625-D85D528A715D}"/>
              </a:ext>
            </a:extLst>
          </p:cNvPr>
          <p:cNvSpPr txBox="1"/>
          <p:nvPr/>
        </p:nvSpPr>
        <p:spPr>
          <a:xfrm>
            <a:off x="1271768" y="359341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</a:rPr>
              <a:t>UNDERESTIMATED DIFFICULTY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EC2D9-C172-A345-B22D-CA7B7A6A5DF3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5813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TWO MAIN SCHOOLS OF THOUGHTS [1950s - 60s]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RULE-BASED – SYMBOLIC EXPERT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NETWORKS AS AN ATTEMPT TO MIMIC BRAIN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7363C4-9728-6C4B-8018-676723502B45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56285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FIRST AI WINTER [1970s]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PRACTICAL RESULTS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EXPECTATIONS RAISE TO HIGH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CONTROVERSY BETWEEN DIFFERENT SCHOOLS OF THOUGHT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91643-CD48-6F48-A717-9F93BCE08D41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8900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STINTS OF PROMINENCE [1980s]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RISE OF EXPERT SYSTEMS FOLLOWED BY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NEAR TOTAL ABANDONMENT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DFDBD5-49D9-D840-8F25-ADC0A341039F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0545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PROLONGED ICE IN THE [1990s] DESPITE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COMPUTING POWER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2B558-4AA6-2D4C-8AB5-2212371F0F1F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1786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1768" y="2176782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DECIPHER WHAT IS AI BEYOND MEDIA HYPE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 MOMENTUM FOR WIDE SCALE AI IMPLEMENTATION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OPPORTUNITIES AND CHALLENGES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6E0E1A-929F-1846-B6E8-E1BD90762DF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AI CONSPIRACY [MID-2000s]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HINTON, BENGIO, LECUN,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BEST USE/TRAIN NEURAL NETWORKS (NN)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RE-BRANDED NN AS DEEP LEARNING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DA7D40-5A00-4C41-AFB9-AE303B6C51C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6232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EVERYBODY BUZZING ABOUT [2010s]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BREAKTHOUGHS – IMAGE NET CONTEST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OF GPUs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HUGE AMOUNT OF DATA HARNESSED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 TRICKS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0BA6B9-5E39-F24E-9888-2535F13FC22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773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46432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DECYPHERING AI JARGON</a:t>
            </a:r>
          </a:p>
          <a:p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119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588839" y="2606561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SUPERVISED, UNSUPERVISED, REINFORCEMENT LEARNING, …</a:t>
            </a:r>
          </a:p>
        </p:txBody>
      </p:sp>
    </p:spTree>
    <p:extLst>
      <p:ext uri="{BB962C8B-B14F-4D97-AF65-F5344CB8AC3E}">
        <p14:creationId xmlns:p14="http://schemas.microsoft.com/office/powerpoint/2010/main" val="9973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 LEARNING</a:t>
            </a:r>
          </a:p>
        </p:txBody>
      </p:sp>
      <p:pic>
        <p:nvPicPr>
          <p:cNvPr id="4" name="Graphic 3" descr="Cat">
            <a:extLst>
              <a:ext uri="{FF2B5EF4-FFF2-40B4-BE49-F238E27FC236}">
                <a16:creationId xmlns:a16="http://schemas.microsoft.com/office/drawing/2014/main" id="{B1606297-9C3D-614A-8FF4-35EC8104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5475" y="2367793"/>
            <a:ext cx="643855" cy="643855"/>
          </a:xfrm>
          <a:prstGeom prst="rect">
            <a:avLst/>
          </a:prstGeom>
        </p:spPr>
      </p:pic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6C43DDEE-8F1F-8A49-A0BD-08BA07C32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380" y="2367793"/>
            <a:ext cx="643855" cy="643855"/>
          </a:xfrm>
          <a:prstGeom prst="rect">
            <a:avLst/>
          </a:prstGeom>
        </p:spPr>
      </p:pic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E87FB87B-6302-384E-8CE1-7AFD78B5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3452" y="3007814"/>
            <a:ext cx="643855" cy="643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76821-FF5A-3840-8745-9101FB1C1201}"/>
              </a:ext>
            </a:extLst>
          </p:cNvPr>
          <p:cNvSpPr txBox="1"/>
          <p:nvPr/>
        </p:nvSpPr>
        <p:spPr>
          <a:xfrm>
            <a:off x="1576041" y="5025716"/>
            <a:ext cx="23333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>
                <a:solidFill>
                  <a:schemeClr val="accent1"/>
                </a:solidFill>
              </a:rPr>
              <a:t>THESE ARE CATS</a:t>
            </a:r>
          </a:p>
        </p:txBody>
      </p:sp>
      <p:pic>
        <p:nvPicPr>
          <p:cNvPr id="10" name="Graphic 9" descr="Cat">
            <a:extLst>
              <a:ext uri="{FF2B5EF4-FFF2-40B4-BE49-F238E27FC236}">
                <a16:creationId xmlns:a16="http://schemas.microsoft.com/office/drawing/2014/main" id="{4FF3B2DE-B7F9-8343-ACC3-CA72C4F91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3453" y="4832563"/>
            <a:ext cx="643855" cy="643855"/>
          </a:xfrm>
          <a:prstGeom prst="rect">
            <a:avLst/>
          </a:prstGeom>
        </p:spPr>
      </p:pic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114D866F-A11F-7D4F-8881-00152ACAB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4191" y="4697290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04551B75-AFD8-B94A-809C-27B9E674C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7990" y="2244244"/>
            <a:ext cx="1507921" cy="1507921"/>
          </a:xfrm>
          <a:prstGeom prst="rect">
            <a:avLst/>
          </a:prstGeom>
        </p:spPr>
      </p:pic>
      <p:pic>
        <p:nvPicPr>
          <p:cNvPr id="16" name="Graphic 15" descr="Thought bubble">
            <a:extLst>
              <a:ext uri="{FF2B5EF4-FFF2-40B4-BE49-F238E27FC236}">
                <a16:creationId xmlns:a16="http://schemas.microsoft.com/office/drawing/2014/main" id="{078A6290-4F11-FB46-968A-A77259C861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7290" y="2057355"/>
            <a:ext cx="1764332" cy="1764332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488A7C-975E-7941-852D-5D531557D976}"/>
              </a:ext>
            </a:extLst>
          </p:cNvPr>
          <p:cNvSpPr/>
          <p:nvPr/>
        </p:nvSpPr>
        <p:spPr>
          <a:xfrm>
            <a:off x="1456719" y="2072080"/>
            <a:ext cx="2007934" cy="1837189"/>
          </a:xfrm>
          <a:prstGeom prst="round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AE357-DC04-7B41-ABE0-FF41B34720D4}"/>
              </a:ext>
            </a:extLst>
          </p:cNvPr>
          <p:cNvSpPr txBox="1"/>
          <p:nvPr/>
        </p:nvSpPr>
        <p:spPr>
          <a:xfrm>
            <a:off x="1855475" y="3953136"/>
            <a:ext cx="123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KNOWN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FED00B-5D12-3442-BE4C-1793307EF8BF}"/>
              </a:ext>
            </a:extLst>
          </p:cNvPr>
          <p:cNvSpPr txBox="1"/>
          <p:nvPr/>
        </p:nvSpPr>
        <p:spPr>
          <a:xfrm>
            <a:off x="1843775" y="5609864"/>
            <a:ext cx="16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KNOWN RESPONSE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5E25CC0-7A4C-2047-AD4B-9CFD479A465D}"/>
              </a:ext>
            </a:extLst>
          </p:cNvPr>
          <p:cNvSpPr/>
          <p:nvPr/>
        </p:nvSpPr>
        <p:spPr>
          <a:xfrm>
            <a:off x="1455866" y="4934460"/>
            <a:ext cx="2580305" cy="675404"/>
          </a:xfrm>
          <a:prstGeom prst="round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13CFB4-4CA6-9C40-81C7-9B383452ABF2}"/>
              </a:ext>
            </a:extLst>
          </p:cNvPr>
          <p:cNvSpPr txBox="1"/>
          <p:nvPr/>
        </p:nvSpPr>
        <p:spPr>
          <a:xfrm>
            <a:off x="8397260" y="3790420"/>
            <a:ext cx="1377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NEW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BD813-61FF-294D-BAF3-F9D345AB59EA}"/>
              </a:ext>
            </a:extLst>
          </p:cNvPr>
          <p:cNvSpPr txBox="1"/>
          <p:nvPr/>
        </p:nvSpPr>
        <p:spPr>
          <a:xfrm>
            <a:off x="5389358" y="5594643"/>
            <a:ext cx="982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NEW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85910-0C7A-9D4E-B557-CCBDE6DE228D}"/>
              </a:ext>
            </a:extLst>
          </p:cNvPr>
          <p:cNvCxnSpPr/>
          <p:nvPr/>
        </p:nvCxnSpPr>
        <p:spPr>
          <a:xfrm>
            <a:off x="3724712" y="3007814"/>
            <a:ext cx="1568741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521483-E927-6445-ADEF-B97C39ACE532}"/>
              </a:ext>
            </a:extLst>
          </p:cNvPr>
          <p:cNvCxnSpPr>
            <a:cxnSpLocks/>
          </p:cNvCxnSpPr>
          <p:nvPr/>
        </p:nvCxnSpPr>
        <p:spPr>
          <a:xfrm flipV="1">
            <a:off x="4036171" y="3506598"/>
            <a:ext cx="1257282" cy="1174978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rain">
            <a:extLst>
              <a:ext uri="{FF2B5EF4-FFF2-40B4-BE49-F238E27FC236}">
                <a16:creationId xmlns:a16="http://schemas.microsoft.com/office/drawing/2014/main" id="{7E90D8CE-89DF-4845-A6F7-426B37A56E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9961" y="2683066"/>
            <a:ext cx="467686" cy="46768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02C83-6F5E-5D4E-8E00-C61ACAE34014}"/>
              </a:ext>
            </a:extLst>
          </p:cNvPr>
          <p:cNvCxnSpPr>
            <a:cxnSpLocks/>
          </p:cNvCxnSpPr>
          <p:nvPr/>
        </p:nvCxnSpPr>
        <p:spPr>
          <a:xfrm>
            <a:off x="7313128" y="2916909"/>
            <a:ext cx="89705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79E8-F45C-C64C-BC39-3F049619CAEF}"/>
              </a:ext>
            </a:extLst>
          </p:cNvPr>
          <p:cNvSpPr txBox="1"/>
          <p:nvPr/>
        </p:nvSpPr>
        <p:spPr>
          <a:xfrm>
            <a:off x="7120917" y="4731219"/>
            <a:ext cx="6123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solidFill>
                  <a:schemeClr val="accent1"/>
                </a:solidFill>
                <a:latin typeface="Arial Rounded MT Bold" panose="020F0704030504030204" pitchFamily="34" charset="77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276893-A9B5-114F-9BE6-689C57A4A111}"/>
              </a:ext>
            </a:extLst>
          </p:cNvPr>
          <p:cNvSpPr txBox="1"/>
          <p:nvPr/>
        </p:nvSpPr>
        <p:spPr>
          <a:xfrm>
            <a:off x="5733994" y="350248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MODEL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7F10BE-7AB3-3548-971A-24CB7ACB9AB0}"/>
              </a:ext>
            </a:extLst>
          </p:cNvPr>
          <p:cNvCxnSpPr>
            <a:cxnSpLocks/>
          </p:cNvCxnSpPr>
          <p:nvPr/>
        </p:nvCxnSpPr>
        <p:spPr>
          <a:xfrm flipV="1">
            <a:off x="6398728" y="3935377"/>
            <a:ext cx="0" cy="713207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56197E-0C6D-B048-881C-BB7CF53ADB67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5041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 LEARNING</a:t>
            </a:r>
          </a:p>
        </p:txBody>
      </p:sp>
      <p:pic>
        <p:nvPicPr>
          <p:cNvPr id="4" name="Graphic 3" descr="Cat">
            <a:extLst>
              <a:ext uri="{FF2B5EF4-FFF2-40B4-BE49-F238E27FC236}">
                <a16:creationId xmlns:a16="http://schemas.microsoft.com/office/drawing/2014/main" id="{B1606297-9C3D-614A-8FF4-35EC8104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3547" y="2428250"/>
            <a:ext cx="643855" cy="643855"/>
          </a:xfrm>
          <a:prstGeom prst="rect">
            <a:avLst/>
          </a:prstGeom>
        </p:spPr>
      </p:pic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6C43DDEE-8F1F-8A49-A0BD-08BA07C32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8559" y="3944328"/>
            <a:ext cx="643855" cy="643855"/>
          </a:xfrm>
          <a:prstGeom prst="rect">
            <a:avLst/>
          </a:prstGeom>
        </p:spPr>
      </p:pic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E87FB87B-6302-384E-8CE1-7AFD78B5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4361" y="3229708"/>
            <a:ext cx="643855" cy="643855"/>
          </a:xfrm>
          <a:prstGeom prst="rect">
            <a:avLst/>
          </a:prstGeom>
        </p:spPr>
      </p:pic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114D866F-A11F-7D4F-8881-00152ACAB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9089" y="2288278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04551B75-AFD8-B94A-809C-27B9E674C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0486" y="2500425"/>
            <a:ext cx="1507921" cy="1507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AAE357-DC04-7B41-ABE0-FF41B34720D4}"/>
              </a:ext>
            </a:extLst>
          </p:cNvPr>
          <p:cNvSpPr txBox="1"/>
          <p:nvPr/>
        </p:nvSpPr>
        <p:spPr>
          <a:xfrm>
            <a:off x="1555700" y="4786502"/>
            <a:ext cx="146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INPUT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85910-0C7A-9D4E-B557-CCBDE6DE228D}"/>
              </a:ext>
            </a:extLst>
          </p:cNvPr>
          <p:cNvCxnSpPr/>
          <p:nvPr/>
        </p:nvCxnSpPr>
        <p:spPr>
          <a:xfrm>
            <a:off x="3422708" y="3427263"/>
            <a:ext cx="1568741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rain">
            <a:extLst>
              <a:ext uri="{FF2B5EF4-FFF2-40B4-BE49-F238E27FC236}">
                <a16:creationId xmlns:a16="http://schemas.microsoft.com/office/drawing/2014/main" id="{7E90D8CE-89DF-4845-A6F7-426B37A56E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2457" y="2939247"/>
            <a:ext cx="467686" cy="46768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02C83-6F5E-5D4E-8E00-C61ACAE34014}"/>
              </a:ext>
            </a:extLst>
          </p:cNvPr>
          <p:cNvCxnSpPr>
            <a:cxnSpLocks/>
          </p:cNvCxnSpPr>
          <p:nvPr/>
        </p:nvCxnSpPr>
        <p:spPr>
          <a:xfrm flipV="1">
            <a:off x="6910456" y="2561554"/>
            <a:ext cx="1000362" cy="51055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276893-A9B5-114F-9BE6-689C57A4A111}"/>
              </a:ext>
            </a:extLst>
          </p:cNvPr>
          <p:cNvSpPr txBox="1"/>
          <p:nvPr/>
        </p:nvSpPr>
        <p:spPr>
          <a:xfrm>
            <a:off x="5392306" y="383418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MODEL</a:t>
            </a:r>
          </a:p>
        </p:txBody>
      </p:sp>
      <p:pic>
        <p:nvPicPr>
          <p:cNvPr id="3" name="Graphic 2" descr="Turtle">
            <a:extLst>
              <a:ext uri="{FF2B5EF4-FFF2-40B4-BE49-F238E27FC236}">
                <a16:creationId xmlns:a16="http://schemas.microsoft.com/office/drawing/2014/main" id="{0C011372-E3A3-F34E-BEB4-AEB25143FF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48559" y="3217864"/>
            <a:ext cx="790482" cy="790482"/>
          </a:xfrm>
          <a:prstGeom prst="rect">
            <a:avLst/>
          </a:prstGeom>
        </p:spPr>
      </p:pic>
      <p:pic>
        <p:nvPicPr>
          <p:cNvPr id="26" name="Graphic 25" descr="Dog">
            <a:extLst>
              <a:ext uri="{FF2B5EF4-FFF2-40B4-BE49-F238E27FC236}">
                <a16:creationId xmlns:a16="http://schemas.microsoft.com/office/drawing/2014/main" id="{0E5397AA-213F-7442-859A-461EDF6C8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5636" y="3872102"/>
            <a:ext cx="914400" cy="914400"/>
          </a:xfrm>
          <a:prstGeom prst="rect">
            <a:avLst/>
          </a:prstGeom>
        </p:spPr>
      </p:pic>
      <p:pic>
        <p:nvPicPr>
          <p:cNvPr id="27" name="Graphic 26" descr="Thought bubble">
            <a:extLst>
              <a:ext uri="{FF2B5EF4-FFF2-40B4-BE49-F238E27FC236}">
                <a16:creationId xmlns:a16="http://schemas.microsoft.com/office/drawing/2014/main" id="{E0DA8056-4881-5A47-8996-740D97F038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90911" y="2330785"/>
            <a:ext cx="461536" cy="4615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53BE709-1A89-0A4D-8494-C750B037E747}"/>
              </a:ext>
            </a:extLst>
          </p:cNvPr>
          <p:cNvSpPr txBox="1"/>
          <p:nvPr/>
        </p:nvSpPr>
        <p:spPr>
          <a:xfrm>
            <a:off x="4937031" y="2006856"/>
            <a:ext cx="197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C00000"/>
                </a:solidFill>
              </a:rPr>
              <a:t>I CAN SEE A PATTERN</a:t>
            </a:r>
          </a:p>
        </p:txBody>
      </p:sp>
      <p:pic>
        <p:nvPicPr>
          <p:cNvPr id="31" name="Graphic 30" descr="Cat">
            <a:extLst>
              <a:ext uri="{FF2B5EF4-FFF2-40B4-BE49-F238E27FC236}">
                <a16:creationId xmlns:a16="http://schemas.microsoft.com/office/drawing/2014/main" id="{BB0DA1FB-33D9-1947-9ECC-48083C9A7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1964" y="2053667"/>
            <a:ext cx="643855" cy="643855"/>
          </a:xfrm>
          <a:prstGeom prst="rect">
            <a:avLst/>
          </a:prstGeom>
        </p:spPr>
      </p:pic>
      <p:pic>
        <p:nvPicPr>
          <p:cNvPr id="35" name="Graphic 34" descr="Cat">
            <a:extLst>
              <a:ext uri="{FF2B5EF4-FFF2-40B4-BE49-F238E27FC236}">
                <a16:creationId xmlns:a16="http://schemas.microsoft.com/office/drawing/2014/main" id="{2F032752-5F4D-8647-B2E1-C5B4874E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6033" y="2043140"/>
            <a:ext cx="643855" cy="643855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D320B67F-4D3D-004C-BCBF-41D38EE8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901" y="2043141"/>
            <a:ext cx="643855" cy="643855"/>
          </a:xfrm>
          <a:prstGeom prst="rect">
            <a:avLst/>
          </a:prstGeom>
        </p:spPr>
      </p:pic>
      <p:pic>
        <p:nvPicPr>
          <p:cNvPr id="37" name="Graphic 36" descr="Dog">
            <a:extLst>
              <a:ext uri="{FF2B5EF4-FFF2-40B4-BE49-F238E27FC236}">
                <a16:creationId xmlns:a16="http://schemas.microsoft.com/office/drawing/2014/main" id="{2985F125-DD32-A446-A1AA-3C8839E1C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1964" y="2870770"/>
            <a:ext cx="914400" cy="914400"/>
          </a:xfrm>
          <a:prstGeom prst="rect">
            <a:avLst/>
          </a:prstGeom>
        </p:spPr>
      </p:pic>
      <p:pic>
        <p:nvPicPr>
          <p:cNvPr id="38" name="Graphic 37" descr="Dog">
            <a:extLst>
              <a:ext uri="{FF2B5EF4-FFF2-40B4-BE49-F238E27FC236}">
                <a16:creationId xmlns:a16="http://schemas.microsoft.com/office/drawing/2014/main" id="{37D17743-25BA-C24E-8729-EB5A261C0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64375" y="2855191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317DBC-B3B6-014F-B6D3-E1C6D8EF1747}"/>
              </a:ext>
            </a:extLst>
          </p:cNvPr>
          <p:cNvCxnSpPr>
            <a:cxnSpLocks/>
          </p:cNvCxnSpPr>
          <p:nvPr/>
        </p:nvCxnSpPr>
        <p:spPr>
          <a:xfrm flipV="1">
            <a:off x="6910456" y="3333323"/>
            <a:ext cx="1063497" cy="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56E816-7602-234A-B1CF-4BC67B07AEE4}"/>
              </a:ext>
            </a:extLst>
          </p:cNvPr>
          <p:cNvCxnSpPr>
            <a:cxnSpLocks/>
          </p:cNvCxnSpPr>
          <p:nvPr/>
        </p:nvCxnSpPr>
        <p:spPr>
          <a:xfrm>
            <a:off x="6953437" y="3707934"/>
            <a:ext cx="1020516" cy="880249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Turtle">
            <a:extLst>
              <a:ext uri="{FF2B5EF4-FFF2-40B4-BE49-F238E27FC236}">
                <a16:creationId xmlns:a16="http://schemas.microsoft.com/office/drawing/2014/main" id="{6384093C-E8B6-B047-ACB1-0FE3D0CD75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73923" y="4141962"/>
            <a:ext cx="790482" cy="79048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967E2E-ED6E-784F-8202-AAB4EA901892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7054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56BEF216-DCFB-C146-97E9-FF96446B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6326" y="4569087"/>
            <a:ext cx="1476881" cy="1476881"/>
          </a:xfrm>
          <a:prstGeom prst="rect">
            <a:avLst/>
          </a:prstGeom>
        </p:spPr>
      </p:pic>
      <p:pic>
        <p:nvPicPr>
          <p:cNvPr id="13" name="Graphic 12" descr="Earth Globe Americas">
            <a:extLst>
              <a:ext uri="{FF2B5EF4-FFF2-40B4-BE49-F238E27FC236}">
                <a16:creationId xmlns:a16="http://schemas.microsoft.com/office/drawing/2014/main" id="{88F602A1-233E-EF41-9BCB-8229DC918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4486" y="2022113"/>
            <a:ext cx="1329718" cy="1329718"/>
          </a:xfrm>
          <a:prstGeom prst="rect">
            <a:avLst/>
          </a:prstGeom>
        </p:spPr>
      </p:pic>
      <p:sp>
        <p:nvSpPr>
          <p:cNvPr id="32" name="U-Turn Arrow 31">
            <a:extLst>
              <a:ext uri="{FF2B5EF4-FFF2-40B4-BE49-F238E27FC236}">
                <a16:creationId xmlns:a16="http://schemas.microsoft.com/office/drawing/2014/main" id="{19F352C9-DB36-3140-9F3A-20B8B60E375C}"/>
              </a:ext>
            </a:extLst>
          </p:cNvPr>
          <p:cNvSpPr/>
          <p:nvPr/>
        </p:nvSpPr>
        <p:spPr>
          <a:xfrm rot="5400000" flipH="1">
            <a:off x="5460077" y="3850445"/>
            <a:ext cx="3227666" cy="384002"/>
          </a:xfrm>
          <a:prstGeom prst="utur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8C119-0CD5-A647-BFFE-3919F4BE110C}"/>
              </a:ext>
            </a:extLst>
          </p:cNvPr>
          <p:cNvSpPr txBox="1"/>
          <p:nvPr/>
        </p:nvSpPr>
        <p:spPr>
          <a:xfrm>
            <a:off x="7472076" y="3800446"/>
            <a:ext cx="60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84A41E-4F80-2544-9A3D-85C5DE53CBBB}"/>
              </a:ext>
            </a:extLst>
          </p:cNvPr>
          <p:cNvSpPr txBox="1"/>
          <p:nvPr/>
        </p:nvSpPr>
        <p:spPr>
          <a:xfrm>
            <a:off x="5607754" y="3246656"/>
            <a:ext cx="133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ENVIRONMENT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292F9F-2AAD-7347-994F-9578EB05F829}"/>
              </a:ext>
            </a:extLst>
          </p:cNvPr>
          <p:cNvSpPr txBox="1"/>
          <p:nvPr/>
        </p:nvSpPr>
        <p:spPr>
          <a:xfrm>
            <a:off x="5759231" y="6045968"/>
            <a:ext cx="700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AGENT</a:t>
            </a:r>
          </a:p>
        </p:txBody>
      </p:sp>
      <p:sp>
        <p:nvSpPr>
          <p:cNvPr id="44" name="U-Turn Arrow 43">
            <a:extLst>
              <a:ext uri="{FF2B5EF4-FFF2-40B4-BE49-F238E27FC236}">
                <a16:creationId xmlns:a16="http://schemas.microsoft.com/office/drawing/2014/main" id="{6F6E0AF7-43C6-3441-991A-FF8457B9E3EB}"/>
              </a:ext>
            </a:extLst>
          </p:cNvPr>
          <p:cNvSpPr/>
          <p:nvPr/>
        </p:nvSpPr>
        <p:spPr>
          <a:xfrm rot="16200000" flipH="1">
            <a:off x="3584711" y="3951837"/>
            <a:ext cx="3227666" cy="355564"/>
          </a:xfrm>
          <a:prstGeom prst="utur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6F0142-6365-BA40-8C46-EF0CFBAAE827}"/>
              </a:ext>
            </a:extLst>
          </p:cNvPr>
          <p:cNvSpPr txBox="1"/>
          <p:nvPr/>
        </p:nvSpPr>
        <p:spPr>
          <a:xfrm>
            <a:off x="2405145" y="3646558"/>
            <a:ext cx="261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OBSERVE ITS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GET REWARD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D870BC-E5D0-864A-85FA-C488B9FDCA13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736801" cy="587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REBRANDING &amp; CONFUSION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DIFFERENCE BETWEEN AI &amp;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DATA SCIENCE?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OR DEEP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NETWORKS?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8A224-C948-F54B-9230-ED17C27B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01" y="2333156"/>
            <a:ext cx="3991853" cy="2946831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99153D7E-C5B6-2E47-B1D3-1FAF28B6AAB3}"/>
              </a:ext>
            </a:extLst>
          </p:cNvPr>
          <p:cNvSpPr/>
          <p:nvPr/>
        </p:nvSpPr>
        <p:spPr>
          <a:xfrm>
            <a:off x="1348508" y="6098417"/>
            <a:ext cx="8146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https://www.manning.com/books/grokking-deep-reinforcement-learning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9EA9AF-4C84-3449-8424-05A9B538758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61318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AI KEY 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ENABLERS?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832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530115" y="338673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TECHNOLOGY, SCIENCE, BUSINESS, SOCIAL, POLICY, … </a:t>
            </a:r>
          </a:p>
        </p:txBody>
      </p:sp>
    </p:spTree>
    <p:extLst>
      <p:ext uri="{BB962C8B-B14F-4D97-AF65-F5344CB8AC3E}">
        <p14:creationId xmlns:p14="http://schemas.microsoft.com/office/powerpoint/2010/main" val="15553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TECHNOLOGICAL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COMPUTING POWER (GPU)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 OF LEARNING ALGORITHMS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BREAKTRHOUGHS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259D79-7EC4-EC43-8315-1B47CDFDAC89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4488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SCIENTIFIC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EXTREMELY ACTIVE SCIENTIFIC RESEARCH WORLDWIDE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DEMOCRATIZATION / OPEN SOURCE / EDUCATION / SaaS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BREAKTRHOUGHS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CFC9F-ED1B-4742-A698-C7E5C95F3CB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2776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126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I(NTELLIGENCE)?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8343" y="250677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CONTROVERSIAL AND VAST SUBJECT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027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BUSINESS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FROM INNOVATION TO IMPLEMENTATION “ERA”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HARNESSING THE “NARROW”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INFINITE DOMAIN APPLICATIONS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INDUSTRIALIZATION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58DAFA-A6D7-FD44-88D7-148D2FA54298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941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SOCIETAL &amp; POLICY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AWARENESS THROUGH MEDIA HYPE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RACE FOR AI AS A GEOPOLOTICAL STAKE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DIGITALIZATION OF THE SOCIETY ALREADY STARTED IN MANY COUNTRIES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1BFCF2-D14B-4A4F-8009-EA3160CDD49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91752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IDEA OF THE RUSH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C09A1-72FB-A146-8EBE-91EABA0C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81308"/>
            <a:ext cx="9256415" cy="3800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FEB433-FC07-574C-92FC-604103C5B326}"/>
              </a:ext>
            </a:extLst>
          </p:cNvPr>
          <p:cNvSpPr/>
          <p:nvPr/>
        </p:nvSpPr>
        <p:spPr>
          <a:xfrm>
            <a:off x="1408928" y="6107275"/>
            <a:ext cx="7803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https://medium.com/politics-ai/an-overview-of-national-ai-strategies-2a70ec6edfd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7499B2-2514-B64B-9131-30B26ABABCC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9319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STUFF OF AN AI SUPERPOWER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ABUNDANT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TENACIOUS ENTREPRENEURS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WELL-TRAINED AI SCIENTISTS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SUPPORTIVE POLICY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659FD-F966-1645-85BD-D12C829C7AD2}"/>
              </a:ext>
            </a:extLst>
          </p:cNvPr>
          <p:cNvSpPr/>
          <p:nvPr/>
        </p:nvSpPr>
        <p:spPr>
          <a:xfrm>
            <a:off x="1271768" y="5696136"/>
            <a:ext cx="283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aisuperpowers.com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8BECF7-BD9E-524A-9E3D-AD233E417BF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0964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AI CHALLENGES?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116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605616" y="2603573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ETHICS, SOCIETAL, TECHNOLOGY, … </a:t>
            </a:r>
          </a:p>
        </p:txBody>
      </p:sp>
    </p:spTree>
    <p:extLst>
      <p:ext uri="{BB962C8B-B14F-4D97-AF65-F5344CB8AC3E}">
        <p14:creationId xmlns:p14="http://schemas.microsoft.com/office/powerpoint/2010/main" val="40727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TECHNOLOGICAL/SCIENTIFIC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UNDERSTAND WHY DOES IT WORK SO WELL !!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PREDICTION ON LONG TERM HORIZON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 LEARNING -&gt; BUILD A MODEL OF THE WORLD FROM SCRATCH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744B6-4EC2-6C48-9DA0-1BB07AA25EF5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8598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BUSINESS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TRANSITION TO INDUSTRIALIZATION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EAGER ENTREPRENEURS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58DAFA-A6D7-FD44-88D7-148D2FA54298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941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SOCIETAL &amp; POLICY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MANY ETHICAL CONSIDERATIONS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INFORMED AND AMBITIOUS POLICIES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HUGE SOCIAL IMPACT TO ANTICIPATE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1BFCF2-D14B-4A4F-8009-EA3160CDD49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91752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IS A MATTER OF TRADEOFFS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FDFE8-C131-F145-8143-EFCAD8E53816}"/>
              </a:ext>
            </a:extLst>
          </p:cNvPr>
          <p:cNvSpPr txBox="1"/>
          <p:nvPr/>
        </p:nvSpPr>
        <p:spPr>
          <a:xfrm>
            <a:off x="1275701" y="2366108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 =&gt; LESS PRIVACY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AUTONOMY =&gt; LESS CONTROL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SPEED =&gt; LESS ACCURACY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7EA418-0B85-504F-855C-C078902D401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42635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IN AFRICA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116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605616" y="2603573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INITIATIVES, OPPORTUNITIES, …</a:t>
            </a:r>
          </a:p>
        </p:txBody>
      </p:sp>
    </p:spTree>
    <p:extLst>
      <p:ext uri="{BB962C8B-B14F-4D97-AF65-F5344CB8AC3E}">
        <p14:creationId xmlns:p14="http://schemas.microsoft.com/office/powerpoint/2010/main" val="120163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QUOTES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1768" y="2014794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adapt to change”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Stephen Hawking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avoid doing work, yet getting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work done”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Linus Torvalds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true sign of intelligence is not knowledge but imagination”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Albert Einstein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intelligent man who is proud of his intelligence is like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condemned man who is proud of his large cell”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Simone Weil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09FD6D-5F84-D54D-ACB2-8029F49BA0E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30947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26D4AC-A77B-9D44-8ACE-C5D4E75D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84" y="1610686"/>
            <a:ext cx="8475148" cy="2084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9354C4-DDAE-C344-9A8E-54BDD431D298}"/>
              </a:ext>
            </a:extLst>
          </p:cNvPr>
          <p:cNvSpPr/>
          <p:nvPr/>
        </p:nvSpPr>
        <p:spPr>
          <a:xfrm>
            <a:off x="1853968" y="3695077"/>
            <a:ext cx="535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www.nature.com</a:t>
            </a:r>
            <a:r>
              <a:rPr lang="fr-FR" dirty="0">
                <a:hlinkClick r:id="rId4"/>
              </a:rPr>
              <a:t>/articles/d41586-018-07104-7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52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FORTHCOMING SESSIONS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5956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1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2436" y="1098273"/>
            <a:ext cx="53807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APPLICATIONS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ETHICS OF AI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OPEN ISSUES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BUSINESS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E68F0-334B-734C-B779-7B6D77A6FF4C}"/>
              </a:ext>
            </a:extLst>
          </p:cNvPr>
          <p:cNvSpPr txBox="1"/>
          <p:nvPr/>
        </p:nvSpPr>
        <p:spPr>
          <a:xfrm>
            <a:off x="5444456" y="2364107"/>
            <a:ext cx="1319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1"/>
                </a:solidFill>
                <a:latin typeface="Cambria" panose="02040503050406030204" pitchFamily="18" charset="0"/>
              </a:rPr>
              <a:t>&amp;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F8419-E8E0-2349-913F-44A3E2BB6B55}"/>
              </a:ext>
            </a:extLst>
          </p:cNvPr>
          <p:cNvSpPr txBox="1"/>
          <p:nvPr/>
        </p:nvSpPr>
        <p:spPr>
          <a:xfrm>
            <a:off x="7145460" y="2492828"/>
            <a:ext cx="5380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SESSIONS</a:t>
            </a:r>
          </a:p>
        </p:txBody>
      </p:sp>
    </p:spTree>
    <p:extLst>
      <p:ext uri="{BB962C8B-B14F-4D97-AF65-F5344CB8AC3E}">
        <p14:creationId xmlns:p14="http://schemas.microsoft.com/office/powerpoint/2010/main" val="397906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5A286-8368-E242-940D-FA03E017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9" y="739954"/>
            <a:ext cx="5623302" cy="5292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9874E0-597E-524B-8EEB-D859A950DA2A}"/>
              </a:ext>
            </a:extLst>
          </p:cNvPr>
          <p:cNvSpPr/>
          <p:nvPr/>
        </p:nvSpPr>
        <p:spPr>
          <a:xfrm>
            <a:off x="2580725" y="6160529"/>
            <a:ext cx="6689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Source: https://blog.adioma.com/9-types-of-intelligence-infographic/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6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88377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I[NTELLIGENCE]? REDUX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5121" y="3419593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DIVIDE AND CONQUER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929467"/>
            <a:ext cx="0" cy="1795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46895" y="1761002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A STORY OF A BUTTERFLY AND …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30DB4608-980D-1D4C-A540-EA728E2F7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B8D045-D8AD-F943-9A03-859648331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370" y="2906863"/>
            <a:ext cx="2873435" cy="18984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BF03DB-4A4F-0844-A17C-3EFB12C6EDDB}"/>
              </a:ext>
            </a:extLst>
          </p:cNvPr>
          <p:cNvSpPr/>
          <p:nvPr/>
        </p:nvSpPr>
        <p:spPr>
          <a:xfrm>
            <a:off x="7317996" y="4865271"/>
            <a:ext cx="49467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Source: http://reptile-</a:t>
            </a:r>
            <a:r>
              <a:rPr lang="fr-FR" sz="1100" dirty="0" err="1"/>
              <a:t>database.reptarium.cz</a:t>
            </a:r>
            <a:endParaRPr lang="fr-FR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AD7779-9DE0-ED43-9021-F4C072A3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324" y="2948648"/>
            <a:ext cx="2479705" cy="18566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E84548-5BB4-3247-B66B-B2DA96A4ADDC}"/>
              </a:ext>
            </a:extLst>
          </p:cNvPr>
          <p:cNvSpPr/>
          <p:nvPr/>
        </p:nvSpPr>
        <p:spPr>
          <a:xfrm>
            <a:off x="2572062" y="4900438"/>
            <a:ext cx="41894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Source: https://</a:t>
            </a:r>
            <a:r>
              <a:rPr lang="fr-FR" sz="1100" dirty="0" err="1"/>
              <a:t>www.smithsonianmag.com</a:t>
            </a:r>
            <a:r>
              <a:rPr lang="fr-FR" sz="1100" dirty="0"/>
              <a:t>/smart-news/</a:t>
            </a:r>
            <a:br>
              <a:rPr lang="fr-FR" sz="1100" dirty="0"/>
            </a:br>
            <a:r>
              <a:rPr lang="fr-FR" sz="1100" dirty="0"/>
              <a:t>butterfly-recently-returned-scotland-now-its-laying-eggs-180968195/</a:t>
            </a:r>
          </a:p>
        </p:txBody>
      </p:sp>
    </p:spTree>
    <p:extLst>
      <p:ext uri="{BB962C8B-B14F-4D97-AF65-F5344CB8AC3E}">
        <p14:creationId xmlns:p14="http://schemas.microsoft.com/office/powerpoint/2010/main" val="7085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DECISION MAKING UNDER UNCERTAINTY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2056739"/>
            <a:ext cx="99093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BEHAVIOUR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DECISIONS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ARE SOMETIMES BIASED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IS REALLY REALLY GOOD AT IT</a:t>
            </a:r>
            <a:b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2791EF-1CEE-9540-9AF9-4AD87077842E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1786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55952" y="2197231"/>
            <a:ext cx="91963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IDENTIFY </a:t>
            </a:r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AI APPLICATIONS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DOES IT PREDICT?</a:t>
            </a:r>
          </a:p>
        </p:txBody>
      </p:sp>
      <p:pic>
        <p:nvPicPr>
          <p:cNvPr id="3" name="Graphic 2" descr="Thought bubble">
            <a:extLst>
              <a:ext uri="{FF2B5EF4-FFF2-40B4-BE49-F238E27FC236}">
                <a16:creationId xmlns:a16="http://schemas.microsoft.com/office/drawing/2014/main" id="{C2A6FE80-28AC-AE4A-9305-04C959471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35554</TotalTime>
  <Words>635</Words>
  <Application>Microsoft Macintosh PowerPoint</Application>
  <PresentationFormat>Widescreen</PresentationFormat>
  <Paragraphs>209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Rounded MT Bold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313</cp:revision>
  <cp:lastPrinted>2017-04-24T07:32:52Z</cp:lastPrinted>
  <dcterms:created xsi:type="dcterms:W3CDTF">2017-02-20T15:39:54Z</dcterms:created>
  <dcterms:modified xsi:type="dcterms:W3CDTF">2018-11-14T11:46:05Z</dcterms:modified>
</cp:coreProperties>
</file>