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0" r:id="rId3"/>
    <p:sldId id="262" r:id="rId4"/>
    <p:sldId id="263" r:id="rId5"/>
    <p:sldId id="264" r:id="rId6"/>
    <p:sldId id="265" r:id="rId7"/>
    <p:sldId id="266" r:id="rId8"/>
    <p:sldId id="274" r:id="rId9"/>
    <p:sldId id="267" r:id="rId10"/>
    <p:sldId id="268" r:id="rId11"/>
    <p:sldId id="269" r:id="rId12"/>
    <p:sldId id="270" r:id="rId13"/>
    <p:sldId id="271" r:id="rId14"/>
    <p:sldId id="275" r:id="rId15"/>
    <p:sldId id="272" r:id="rId16"/>
    <p:sldId id="273"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6" autoAdjust="0"/>
    <p:restoredTop sz="83199" autoAdjust="0"/>
  </p:normalViewPr>
  <p:slideViewPr>
    <p:cSldViewPr snapToGrid="0">
      <p:cViewPr varScale="1">
        <p:scale>
          <a:sx n="97" d="100"/>
          <a:sy n="97" d="100"/>
        </p:scale>
        <p:origin x="1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dirty="0" err="1"/>
              <a:t>Serveurs</a:t>
            </a:r>
            <a:r>
              <a:rPr lang="en-US" sz="2400" b="1" dirty="0"/>
              <a:t> web</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Ventes</c:v>
                </c:pt>
              </c:strCache>
            </c:strRef>
          </c:tx>
          <c:dPt>
            <c:idx val="0"/>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1-645B-42E8-9ACB-238944D9847D}"/>
              </c:ext>
            </c:extLst>
          </c:dPt>
          <c:dPt>
            <c:idx val="1"/>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3-645B-42E8-9ACB-238944D9847D}"/>
              </c:ext>
            </c:extLst>
          </c:dPt>
          <c:dLbls>
            <c:dLbl>
              <c:idx val="0"/>
              <c:layout>
                <c:manualLayout>
                  <c:x val="-0.16996357353573338"/>
                  <c:y val="-0.18866486454027565"/>
                </c:manualLayout>
              </c:layout>
              <c:tx>
                <c:rich>
                  <a:bodyPr/>
                  <a:lstStyle/>
                  <a:p>
                    <a:fld id="{164874F2-F8DA-45A6-8457-4B712EDC8D3C}" type="PERCENTAGE">
                      <a:rPr lang="en-US" sz="3300" b="1" baseline="0" smtClean="0"/>
                      <a:pPr/>
                      <a:t>[POURCENTAGE]</a:t>
                    </a:fld>
                    <a:endParaRPr lang="fr-FR"/>
                  </a:p>
                </c:rich>
              </c:tx>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45B-42E8-9ACB-238944D9847D}"/>
                </c:ext>
                <c:ext xmlns:c15="http://schemas.microsoft.com/office/drawing/2012/chart" uri="{CE6537A1-D6FC-4f65-9D91-7224C49458BB}">
                  <c15:layout/>
                  <c15:dlblFieldTable/>
                  <c15:showDataLabelsRange val="0"/>
                </c:ext>
              </c:extLst>
            </c:dLbl>
            <c:dLbl>
              <c:idx val="1"/>
              <c:layout/>
              <c:tx>
                <c:rich>
                  <a:bodyPr/>
                  <a:lstStyle/>
                  <a:p>
                    <a:fld id="{C051B812-C890-498D-AB39-6D3506B54B61}" type="PERCENTAGE">
                      <a:rPr lang="en-US" sz="3200" b="1" smtClean="0"/>
                      <a:pPr/>
                      <a:t>[POURCENTAGE]</a:t>
                    </a:fld>
                    <a:endParaRPr lang="fr-FR"/>
                  </a:p>
                </c:rich>
              </c:tx>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645B-42E8-9ACB-238944D9847D}"/>
                </c:ex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Feuil1!$A$2:$A$5</c:f>
              <c:strCache>
                <c:ptCount val="2"/>
                <c:pt idx="0">
                  <c:v>Linux</c:v>
                </c:pt>
                <c:pt idx="1">
                  <c:v>Windows</c:v>
                </c:pt>
              </c:strCache>
            </c:strRef>
          </c:cat>
          <c:val>
            <c:numRef>
              <c:f>Feuil1!$B$2:$B$5</c:f>
              <c:numCache>
                <c:formatCode>General</c:formatCode>
                <c:ptCount val="2"/>
                <c:pt idx="0">
                  <c:v>77</c:v>
                </c:pt>
                <c:pt idx="1">
                  <c:v>23</c:v>
                </c:pt>
              </c:numCache>
            </c:numRef>
          </c:val>
          <c:extLst xmlns:c16r2="http://schemas.microsoft.com/office/drawing/2015/06/chart">
            <c:ext xmlns:c16="http://schemas.microsoft.com/office/drawing/2014/chart" uri="{C3380CC4-5D6E-409C-BE32-E72D297353CC}">
              <c16:uniqueId val="{00000004-645B-42E8-9ACB-238944D9847D}"/>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b="1" dirty="0"/>
              <a:t>Cloud</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Ventes</c:v>
                </c:pt>
              </c:strCache>
            </c:strRef>
          </c:tx>
          <c:dPt>
            <c:idx val="0"/>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1-43DA-4076-9DA6-1E9074D8420C}"/>
              </c:ext>
            </c:extLst>
          </c:dPt>
          <c:dPt>
            <c:idx val="1"/>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3-43DA-4076-9DA6-1E9074D8420C}"/>
              </c:ext>
            </c:extLst>
          </c:dPt>
          <c:dLbls>
            <c:dLbl>
              <c:idx val="0"/>
              <c:layout>
                <c:manualLayout>
                  <c:x val="-0.16996357353573338"/>
                  <c:y val="-0.18866486454027565"/>
                </c:manualLayout>
              </c:layout>
              <c:tx>
                <c:rich>
                  <a:bodyPr/>
                  <a:lstStyle/>
                  <a:p>
                    <a:fld id="{164874F2-F8DA-45A6-8457-4B712EDC8D3C}" type="PERCENTAGE">
                      <a:rPr lang="en-US" sz="3300" b="1" baseline="0" smtClean="0"/>
                      <a:pPr/>
                      <a:t>[POURCENTAGE]</a:t>
                    </a:fld>
                    <a:endParaRPr lang="fr-FR"/>
                  </a:p>
                </c:rich>
              </c:tx>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43DA-4076-9DA6-1E9074D8420C}"/>
                </c:ext>
                <c:ext xmlns:c15="http://schemas.microsoft.com/office/drawing/2012/chart" uri="{CE6537A1-D6FC-4f65-9D91-7224C49458BB}">
                  <c15:layout/>
                  <c15:dlblFieldTable/>
                  <c15:showDataLabelsRange val="0"/>
                </c:ext>
              </c:extLst>
            </c:dLbl>
            <c:dLbl>
              <c:idx val="1"/>
              <c:layout>
                <c:manualLayout>
                  <c:x val="6.7522494381694581E-2"/>
                  <c:y val="0.1382207480137069"/>
                </c:manualLayout>
              </c:layout>
              <c:tx>
                <c:rich>
                  <a:bodyPr/>
                  <a:lstStyle/>
                  <a:p>
                    <a:fld id="{C051B812-C890-498D-AB39-6D3506B54B61}" type="PERCENTAGE">
                      <a:rPr lang="en-US" sz="3200" b="1" smtClean="0"/>
                      <a:pPr/>
                      <a:t>[POURCENTAGE]</a:t>
                    </a:fld>
                    <a:endParaRPr lang="fr-FR"/>
                  </a:p>
                </c:rich>
              </c:tx>
              <c:dLblPos val="bestFi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43DA-4076-9DA6-1E9074D8420C}"/>
                </c:ex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Feuil1!$A$2:$A$5</c:f>
              <c:strCache>
                <c:ptCount val="2"/>
                <c:pt idx="0">
                  <c:v>Linux</c:v>
                </c:pt>
                <c:pt idx="1">
                  <c:v>Windows</c:v>
                </c:pt>
              </c:strCache>
            </c:strRef>
          </c:cat>
          <c:val>
            <c:numRef>
              <c:f>Feuil1!$B$2:$B$5</c:f>
              <c:numCache>
                <c:formatCode>General</c:formatCode>
                <c:ptCount val="2"/>
                <c:pt idx="0">
                  <c:v>91</c:v>
                </c:pt>
                <c:pt idx="1">
                  <c:v>9</c:v>
                </c:pt>
              </c:numCache>
            </c:numRef>
          </c:val>
          <c:extLst xmlns:c16r2="http://schemas.microsoft.com/office/drawing/2015/06/chart">
            <c:ext xmlns:c16="http://schemas.microsoft.com/office/drawing/2014/chart" uri="{C3380CC4-5D6E-409C-BE32-E72D297353CC}">
              <c16:uniqueId val="{00000004-43DA-4076-9DA6-1E9074D8420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5E677A-DDB9-4319-B052-EFCEA8604082}"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fr-FR"/>
        </a:p>
      </dgm:t>
    </dgm:pt>
    <dgm:pt modelId="{C3E4C0CC-D63E-4F21-AD03-83818C2C8D38}">
      <dgm:prSet phldrT="[Texte]"/>
      <dgm:spPr/>
      <dgm:t>
        <a:bodyPr/>
        <a:lstStyle/>
        <a:p>
          <a:r>
            <a:rPr lang="fr-FR" dirty="0"/>
            <a:t>UNIX</a:t>
          </a:r>
        </a:p>
      </dgm:t>
    </dgm:pt>
    <dgm:pt modelId="{A3B066AF-1A72-4108-B511-D2DFB399D8ED}" type="parTrans" cxnId="{9A7DA8A1-2A6F-416A-8CE9-1E893E90AB01}">
      <dgm:prSet/>
      <dgm:spPr/>
      <dgm:t>
        <a:bodyPr/>
        <a:lstStyle/>
        <a:p>
          <a:endParaRPr lang="fr-FR"/>
        </a:p>
      </dgm:t>
    </dgm:pt>
    <dgm:pt modelId="{1643823C-F58F-41A3-9ED1-DCD48A146F4D}" type="sibTrans" cxnId="{9A7DA8A1-2A6F-416A-8CE9-1E893E90AB01}">
      <dgm:prSet/>
      <dgm:spPr/>
      <dgm:t>
        <a:bodyPr/>
        <a:lstStyle/>
        <a:p>
          <a:endParaRPr lang="fr-FR"/>
        </a:p>
      </dgm:t>
    </dgm:pt>
    <dgm:pt modelId="{7B22EA7A-C1E0-490D-A4BF-3565090B0378}">
      <dgm:prSet phldrT="[Texte]"/>
      <dgm:spPr/>
      <dgm:t>
        <a:bodyPr/>
        <a:lstStyle/>
        <a:p>
          <a:r>
            <a:rPr lang="fr-FR" dirty="0"/>
            <a:t>MS DOS</a:t>
          </a:r>
        </a:p>
      </dgm:t>
    </dgm:pt>
    <dgm:pt modelId="{B68FEEDA-B395-48FD-B917-22054A33C0AF}" type="parTrans" cxnId="{F7F53C88-3086-4CAC-99BA-8186CC208B08}">
      <dgm:prSet/>
      <dgm:spPr/>
      <dgm:t>
        <a:bodyPr/>
        <a:lstStyle/>
        <a:p>
          <a:endParaRPr lang="fr-FR"/>
        </a:p>
      </dgm:t>
    </dgm:pt>
    <dgm:pt modelId="{C7766ECE-4A42-4E0F-BDF0-56E62F8C30F7}" type="sibTrans" cxnId="{F7F53C88-3086-4CAC-99BA-8186CC208B08}">
      <dgm:prSet/>
      <dgm:spPr/>
      <dgm:t>
        <a:bodyPr/>
        <a:lstStyle/>
        <a:p>
          <a:endParaRPr lang="fr-FR"/>
        </a:p>
      </dgm:t>
    </dgm:pt>
    <dgm:pt modelId="{FE367371-3F55-4ED0-8B3F-56352C5C4596}">
      <dgm:prSet phldrT="[Texte]"/>
      <dgm:spPr/>
      <dgm:t>
        <a:bodyPr/>
        <a:lstStyle/>
        <a:p>
          <a:r>
            <a:rPr lang="fr-FR" dirty="0"/>
            <a:t>GNU</a:t>
          </a:r>
        </a:p>
      </dgm:t>
    </dgm:pt>
    <dgm:pt modelId="{83CBE42F-9EEF-43B7-96C2-837D4F889C74}" type="parTrans" cxnId="{FBD4FF3D-0C06-4676-B978-D7C1D20A5C7B}">
      <dgm:prSet/>
      <dgm:spPr/>
      <dgm:t>
        <a:bodyPr/>
        <a:lstStyle/>
        <a:p>
          <a:endParaRPr lang="fr-FR"/>
        </a:p>
      </dgm:t>
    </dgm:pt>
    <dgm:pt modelId="{43485871-268C-4D56-9BBB-0DC1363B5043}" type="sibTrans" cxnId="{FBD4FF3D-0C06-4676-B978-D7C1D20A5C7B}">
      <dgm:prSet/>
      <dgm:spPr/>
      <dgm:t>
        <a:bodyPr/>
        <a:lstStyle/>
        <a:p>
          <a:endParaRPr lang="fr-FR"/>
        </a:p>
      </dgm:t>
    </dgm:pt>
    <dgm:pt modelId="{53B8FBA6-838D-4CE7-89A8-74BD97E3280E}">
      <dgm:prSet phldrT="[Texte]"/>
      <dgm:spPr/>
      <dgm:t>
        <a:bodyPr/>
        <a:lstStyle/>
        <a:p>
          <a:r>
            <a:rPr lang="fr-FR" dirty="0"/>
            <a:t>Linux</a:t>
          </a:r>
        </a:p>
      </dgm:t>
    </dgm:pt>
    <dgm:pt modelId="{3F78143C-BDCD-4FD7-9AF6-F2A9C9985CE3}" type="parTrans" cxnId="{E711E4BF-C67F-4D58-9BE0-03253AFF5729}">
      <dgm:prSet/>
      <dgm:spPr/>
      <dgm:t>
        <a:bodyPr/>
        <a:lstStyle/>
        <a:p>
          <a:endParaRPr lang="fr-FR"/>
        </a:p>
      </dgm:t>
    </dgm:pt>
    <dgm:pt modelId="{CA8C078D-AB34-4072-A04D-F6B678A57261}" type="sibTrans" cxnId="{E711E4BF-C67F-4D58-9BE0-03253AFF5729}">
      <dgm:prSet/>
      <dgm:spPr/>
      <dgm:t>
        <a:bodyPr/>
        <a:lstStyle/>
        <a:p>
          <a:endParaRPr lang="fr-FR"/>
        </a:p>
      </dgm:t>
    </dgm:pt>
    <dgm:pt modelId="{638E4D5F-2D5C-41F9-A416-003A544206D8}">
      <dgm:prSet phldrT="[Texte]"/>
      <dgm:spPr/>
      <dgm:t>
        <a:bodyPr/>
        <a:lstStyle/>
        <a:p>
          <a:r>
            <a:rPr lang="fr-FR" dirty="0"/>
            <a:t>Mac OS</a:t>
          </a:r>
        </a:p>
      </dgm:t>
    </dgm:pt>
    <dgm:pt modelId="{134FC873-7E04-462A-9EBE-E370F1E9C232}" type="parTrans" cxnId="{B89EFC69-4379-4F99-BA58-065888767447}">
      <dgm:prSet/>
      <dgm:spPr/>
      <dgm:t>
        <a:bodyPr/>
        <a:lstStyle/>
        <a:p>
          <a:endParaRPr lang="fr-FR"/>
        </a:p>
      </dgm:t>
    </dgm:pt>
    <dgm:pt modelId="{CC563C1D-E21E-4DA7-BBBD-1B725B888D7D}" type="sibTrans" cxnId="{B89EFC69-4379-4F99-BA58-065888767447}">
      <dgm:prSet/>
      <dgm:spPr/>
      <dgm:t>
        <a:bodyPr/>
        <a:lstStyle/>
        <a:p>
          <a:endParaRPr lang="fr-FR"/>
        </a:p>
      </dgm:t>
    </dgm:pt>
    <dgm:pt modelId="{23D1BAEA-66BA-4445-8505-5F7377962A8F}">
      <dgm:prSet phldrT="[Texte]"/>
      <dgm:spPr/>
      <dgm:t>
        <a:bodyPr/>
        <a:lstStyle/>
        <a:p>
          <a:r>
            <a:rPr lang="fr-FR" dirty="0"/>
            <a:t>Windows</a:t>
          </a:r>
        </a:p>
      </dgm:t>
    </dgm:pt>
    <dgm:pt modelId="{CFC3BE14-5CC9-4371-81F5-E2B9E8A0B8F7}" type="parTrans" cxnId="{FB5921B3-A0C3-4C1E-AAFF-9BFBDA44EB84}">
      <dgm:prSet/>
      <dgm:spPr/>
      <dgm:t>
        <a:bodyPr/>
        <a:lstStyle/>
        <a:p>
          <a:endParaRPr lang="fr-FR"/>
        </a:p>
      </dgm:t>
    </dgm:pt>
    <dgm:pt modelId="{F3478560-0EDE-4CC8-A69D-EB543338D772}" type="sibTrans" cxnId="{FB5921B3-A0C3-4C1E-AAFF-9BFBDA44EB84}">
      <dgm:prSet/>
      <dgm:spPr/>
      <dgm:t>
        <a:bodyPr/>
        <a:lstStyle/>
        <a:p>
          <a:endParaRPr lang="fr-FR"/>
        </a:p>
      </dgm:t>
    </dgm:pt>
    <dgm:pt modelId="{3CBFA379-5D71-4D14-8A23-680FB17A884A}">
      <dgm:prSet phldrT="[Texte]"/>
      <dgm:spPr/>
      <dgm:t>
        <a:bodyPr/>
        <a:lstStyle/>
        <a:p>
          <a:r>
            <a:rPr lang="fr-FR" dirty="0"/>
            <a:t>MINIX</a:t>
          </a:r>
        </a:p>
      </dgm:t>
    </dgm:pt>
    <dgm:pt modelId="{D8AEEB6F-2F93-4B28-9ABB-EE3838B29FF1}" type="parTrans" cxnId="{09FC520C-8699-44A7-94CA-C862721395FD}">
      <dgm:prSet/>
      <dgm:spPr/>
      <dgm:t>
        <a:bodyPr/>
        <a:lstStyle/>
        <a:p>
          <a:endParaRPr lang="fr-FR"/>
        </a:p>
      </dgm:t>
    </dgm:pt>
    <dgm:pt modelId="{3B949364-41C9-40ED-81C8-C38D5999E89B}" type="sibTrans" cxnId="{09FC520C-8699-44A7-94CA-C862721395FD}">
      <dgm:prSet/>
      <dgm:spPr/>
      <dgm:t>
        <a:bodyPr/>
        <a:lstStyle/>
        <a:p>
          <a:endParaRPr lang="fr-FR"/>
        </a:p>
      </dgm:t>
    </dgm:pt>
    <dgm:pt modelId="{F5EF7CD0-FCFC-48D9-8FEF-EEFDAC0FCB42}" type="pres">
      <dgm:prSet presAssocID="{225E677A-DDB9-4319-B052-EFCEA8604082}" presName="Name0" presStyleCnt="0">
        <dgm:presLayoutVars>
          <dgm:chMax val="7"/>
          <dgm:chPref val="7"/>
          <dgm:dir/>
          <dgm:animLvl val="lvl"/>
        </dgm:presLayoutVars>
      </dgm:prSet>
      <dgm:spPr/>
      <dgm:t>
        <a:bodyPr/>
        <a:lstStyle/>
        <a:p>
          <a:endParaRPr lang="fr-FR"/>
        </a:p>
      </dgm:t>
    </dgm:pt>
    <dgm:pt modelId="{0D580894-B04A-4318-8277-D41414832D84}" type="pres">
      <dgm:prSet presAssocID="{C3E4C0CC-D63E-4F21-AD03-83818C2C8D38}" presName="Accent1" presStyleCnt="0"/>
      <dgm:spPr/>
    </dgm:pt>
    <dgm:pt modelId="{0E6C0AF5-BDBB-41F1-8DED-032D1E2B47C2}" type="pres">
      <dgm:prSet presAssocID="{C3E4C0CC-D63E-4F21-AD03-83818C2C8D38}" presName="Accent" presStyleLbl="node1" presStyleIdx="0" presStyleCnt="7"/>
      <dgm:spPr>
        <a:solidFill>
          <a:srgbClr val="FFC000"/>
        </a:solidFill>
      </dgm:spPr>
    </dgm:pt>
    <dgm:pt modelId="{E4A6A70C-583A-42ED-95FD-959756CE05F6}" type="pres">
      <dgm:prSet presAssocID="{C3E4C0CC-D63E-4F21-AD03-83818C2C8D38}" presName="Parent1" presStyleLbl="revTx" presStyleIdx="0" presStyleCnt="7">
        <dgm:presLayoutVars>
          <dgm:chMax val="1"/>
          <dgm:chPref val="1"/>
          <dgm:bulletEnabled val="1"/>
        </dgm:presLayoutVars>
      </dgm:prSet>
      <dgm:spPr/>
      <dgm:t>
        <a:bodyPr/>
        <a:lstStyle/>
        <a:p>
          <a:endParaRPr lang="fr-FR"/>
        </a:p>
      </dgm:t>
    </dgm:pt>
    <dgm:pt modelId="{7A59D454-6E4C-4477-8749-F6F756AAA8F0}" type="pres">
      <dgm:prSet presAssocID="{7B22EA7A-C1E0-490D-A4BF-3565090B0378}" presName="Accent2" presStyleCnt="0"/>
      <dgm:spPr/>
    </dgm:pt>
    <dgm:pt modelId="{F90E4C94-51F0-4FAD-9727-1F53E1709F19}" type="pres">
      <dgm:prSet presAssocID="{7B22EA7A-C1E0-490D-A4BF-3565090B0378}" presName="Accent" presStyleLbl="node1" presStyleIdx="1" presStyleCnt="7"/>
      <dgm:spPr>
        <a:solidFill>
          <a:srgbClr val="FFC000"/>
        </a:solidFill>
      </dgm:spPr>
    </dgm:pt>
    <dgm:pt modelId="{44C66F43-D891-4A81-B75A-E3F3456F0CDA}" type="pres">
      <dgm:prSet presAssocID="{7B22EA7A-C1E0-490D-A4BF-3565090B0378}" presName="Parent2" presStyleLbl="revTx" presStyleIdx="1" presStyleCnt="7">
        <dgm:presLayoutVars>
          <dgm:chMax val="1"/>
          <dgm:chPref val="1"/>
          <dgm:bulletEnabled val="1"/>
        </dgm:presLayoutVars>
      </dgm:prSet>
      <dgm:spPr/>
      <dgm:t>
        <a:bodyPr/>
        <a:lstStyle/>
        <a:p>
          <a:endParaRPr lang="fr-FR"/>
        </a:p>
      </dgm:t>
    </dgm:pt>
    <dgm:pt modelId="{D802F0D5-B9E8-4399-95C4-A35029833A5F}" type="pres">
      <dgm:prSet presAssocID="{FE367371-3F55-4ED0-8B3F-56352C5C4596}" presName="Accent3" presStyleCnt="0"/>
      <dgm:spPr/>
    </dgm:pt>
    <dgm:pt modelId="{A74E7ACF-38C0-48C3-B757-41B43A5649DB}" type="pres">
      <dgm:prSet presAssocID="{FE367371-3F55-4ED0-8B3F-56352C5C4596}" presName="Accent" presStyleLbl="node1" presStyleIdx="2" presStyleCnt="7"/>
      <dgm:spPr>
        <a:solidFill>
          <a:srgbClr val="FFC000"/>
        </a:solidFill>
      </dgm:spPr>
    </dgm:pt>
    <dgm:pt modelId="{115BB3E3-D21F-4241-BB59-B3C81E4D397C}" type="pres">
      <dgm:prSet presAssocID="{FE367371-3F55-4ED0-8B3F-56352C5C4596}" presName="Parent3" presStyleLbl="revTx" presStyleIdx="2" presStyleCnt="7">
        <dgm:presLayoutVars>
          <dgm:chMax val="1"/>
          <dgm:chPref val="1"/>
          <dgm:bulletEnabled val="1"/>
        </dgm:presLayoutVars>
      </dgm:prSet>
      <dgm:spPr/>
      <dgm:t>
        <a:bodyPr/>
        <a:lstStyle/>
        <a:p>
          <a:endParaRPr lang="fr-FR"/>
        </a:p>
      </dgm:t>
    </dgm:pt>
    <dgm:pt modelId="{41FAED58-4CEC-4F64-8365-D75C428B1867}" type="pres">
      <dgm:prSet presAssocID="{638E4D5F-2D5C-41F9-A416-003A544206D8}" presName="Accent4" presStyleCnt="0"/>
      <dgm:spPr/>
    </dgm:pt>
    <dgm:pt modelId="{20E5F4CA-D527-40A4-B652-28E81303B468}" type="pres">
      <dgm:prSet presAssocID="{638E4D5F-2D5C-41F9-A416-003A544206D8}" presName="Accent" presStyleLbl="node1" presStyleIdx="3" presStyleCnt="7"/>
      <dgm:spPr>
        <a:solidFill>
          <a:srgbClr val="FFC000"/>
        </a:solidFill>
      </dgm:spPr>
    </dgm:pt>
    <dgm:pt modelId="{F25074D5-FF67-4DFB-BF9D-A4AE869522B4}" type="pres">
      <dgm:prSet presAssocID="{638E4D5F-2D5C-41F9-A416-003A544206D8}" presName="Parent4" presStyleLbl="revTx" presStyleIdx="3" presStyleCnt="7">
        <dgm:presLayoutVars>
          <dgm:chMax val="1"/>
          <dgm:chPref val="1"/>
          <dgm:bulletEnabled val="1"/>
        </dgm:presLayoutVars>
      </dgm:prSet>
      <dgm:spPr/>
      <dgm:t>
        <a:bodyPr/>
        <a:lstStyle/>
        <a:p>
          <a:endParaRPr lang="fr-FR"/>
        </a:p>
      </dgm:t>
    </dgm:pt>
    <dgm:pt modelId="{3FE01BE7-E0A9-4038-ACE4-10EEA23FAE1B}" type="pres">
      <dgm:prSet presAssocID="{23D1BAEA-66BA-4445-8505-5F7377962A8F}" presName="Accent5" presStyleCnt="0"/>
      <dgm:spPr/>
    </dgm:pt>
    <dgm:pt modelId="{EDC7FBC7-BC4A-44DE-A69F-10DCCA6B7E54}" type="pres">
      <dgm:prSet presAssocID="{23D1BAEA-66BA-4445-8505-5F7377962A8F}" presName="Accent" presStyleLbl="node1" presStyleIdx="4" presStyleCnt="7"/>
      <dgm:spPr>
        <a:solidFill>
          <a:srgbClr val="FFC000"/>
        </a:solidFill>
      </dgm:spPr>
    </dgm:pt>
    <dgm:pt modelId="{2A671B43-CF1F-4353-B79A-7091FEF917C0}" type="pres">
      <dgm:prSet presAssocID="{23D1BAEA-66BA-4445-8505-5F7377962A8F}" presName="Parent5" presStyleLbl="revTx" presStyleIdx="4" presStyleCnt="7">
        <dgm:presLayoutVars>
          <dgm:chMax val="1"/>
          <dgm:chPref val="1"/>
          <dgm:bulletEnabled val="1"/>
        </dgm:presLayoutVars>
      </dgm:prSet>
      <dgm:spPr/>
      <dgm:t>
        <a:bodyPr/>
        <a:lstStyle/>
        <a:p>
          <a:endParaRPr lang="fr-FR"/>
        </a:p>
      </dgm:t>
    </dgm:pt>
    <dgm:pt modelId="{D9994BCF-03D4-4C45-A390-FA9B934FB0A6}" type="pres">
      <dgm:prSet presAssocID="{3CBFA379-5D71-4D14-8A23-680FB17A884A}" presName="Accent6" presStyleCnt="0"/>
      <dgm:spPr/>
    </dgm:pt>
    <dgm:pt modelId="{D68CC772-BFD4-4518-9B3F-4FA333DB41EB}" type="pres">
      <dgm:prSet presAssocID="{3CBFA379-5D71-4D14-8A23-680FB17A884A}" presName="Accent" presStyleLbl="node1" presStyleIdx="5" presStyleCnt="7"/>
      <dgm:spPr>
        <a:solidFill>
          <a:srgbClr val="FFC000"/>
        </a:solidFill>
      </dgm:spPr>
    </dgm:pt>
    <dgm:pt modelId="{08429716-8BDE-4310-9DFC-636EB8CC383A}" type="pres">
      <dgm:prSet presAssocID="{3CBFA379-5D71-4D14-8A23-680FB17A884A}" presName="Parent6" presStyleLbl="revTx" presStyleIdx="5" presStyleCnt="7">
        <dgm:presLayoutVars>
          <dgm:chMax val="1"/>
          <dgm:chPref val="1"/>
          <dgm:bulletEnabled val="1"/>
        </dgm:presLayoutVars>
      </dgm:prSet>
      <dgm:spPr/>
      <dgm:t>
        <a:bodyPr/>
        <a:lstStyle/>
        <a:p>
          <a:endParaRPr lang="fr-FR"/>
        </a:p>
      </dgm:t>
    </dgm:pt>
    <dgm:pt modelId="{695ABB92-B00B-4F24-A783-95A628762E09}" type="pres">
      <dgm:prSet presAssocID="{53B8FBA6-838D-4CE7-89A8-74BD97E3280E}" presName="Accent7" presStyleCnt="0"/>
      <dgm:spPr/>
    </dgm:pt>
    <dgm:pt modelId="{004AA775-21D5-41C7-8A6B-5464C8E13D58}" type="pres">
      <dgm:prSet presAssocID="{53B8FBA6-838D-4CE7-89A8-74BD97E3280E}" presName="Accent" presStyleLbl="node1" presStyleIdx="6" presStyleCnt="7"/>
      <dgm:spPr>
        <a:solidFill>
          <a:srgbClr val="FFC000"/>
        </a:solidFill>
      </dgm:spPr>
    </dgm:pt>
    <dgm:pt modelId="{C6E9A25B-4CFC-4294-BE9F-41BF90188D93}" type="pres">
      <dgm:prSet presAssocID="{53B8FBA6-838D-4CE7-89A8-74BD97E3280E}" presName="Parent7" presStyleLbl="revTx" presStyleIdx="6" presStyleCnt="7">
        <dgm:presLayoutVars>
          <dgm:chMax val="1"/>
          <dgm:chPref val="1"/>
          <dgm:bulletEnabled val="1"/>
        </dgm:presLayoutVars>
      </dgm:prSet>
      <dgm:spPr/>
      <dgm:t>
        <a:bodyPr/>
        <a:lstStyle/>
        <a:p>
          <a:endParaRPr lang="fr-FR"/>
        </a:p>
      </dgm:t>
    </dgm:pt>
  </dgm:ptLst>
  <dgm:cxnLst>
    <dgm:cxn modelId="{CC8F3B17-77C8-4792-AF72-826B47DCFBDC}" type="presOf" srcId="{FE367371-3F55-4ED0-8B3F-56352C5C4596}" destId="{115BB3E3-D21F-4241-BB59-B3C81E4D397C}" srcOrd="0" destOrd="0" presId="urn:microsoft.com/office/officeart/2009/layout/CircleArrowProcess"/>
    <dgm:cxn modelId="{B89EFC69-4379-4F99-BA58-065888767447}" srcId="{225E677A-DDB9-4319-B052-EFCEA8604082}" destId="{638E4D5F-2D5C-41F9-A416-003A544206D8}" srcOrd="3" destOrd="0" parTransId="{134FC873-7E04-462A-9EBE-E370F1E9C232}" sibTransId="{CC563C1D-E21E-4DA7-BBBD-1B725B888D7D}"/>
    <dgm:cxn modelId="{FB5921B3-A0C3-4C1E-AAFF-9BFBDA44EB84}" srcId="{225E677A-DDB9-4319-B052-EFCEA8604082}" destId="{23D1BAEA-66BA-4445-8505-5F7377962A8F}" srcOrd="4" destOrd="0" parTransId="{CFC3BE14-5CC9-4371-81F5-E2B9E8A0B8F7}" sibTransId="{F3478560-0EDE-4CC8-A69D-EB543338D772}"/>
    <dgm:cxn modelId="{F7F53C88-3086-4CAC-99BA-8186CC208B08}" srcId="{225E677A-DDB9-4319-B052-EFCEA8604082}" destId="{7B22EA7A-C1E0-490D-A4BF-3565090B0378}" srcOrd="1" destOrd="0" parTransId="{B68FEEDA-B395-48FD-B917-22054A33C0AF}" sibTransId="{C7766ECE-4A42-4E0F-BDF0-56E62F8C30F7}"/>
    <dgm:cxn modelId="{BC858603-EA93-4E35-B0B0-89C5DFA3BD5D}" type="presOf" srcId="{C3E4C0CC-D63E-4F21-AD03-83818C2C8D38}" destId="{E4A6A70C-583A-42ED-95FD-959756CE05F6}" srcOrd="0" destOrd="0" presId="urn:microsoft.com/office/officeart/2009/layout/CircleArrowProcess"/>
    <dgm:cxn modelId="{09FC520C-8699-44A7-94CA-C862721395FD}" srcId="{225E677A-DDB9-4319-B052-EFCEA8604082}" destId="{3CBFA379-5D71-4D14-8A23-680FB17A884A}" srcOrd="5" destOrd="0" parTransId="{D8AEEB6F-2F93-4B28-9ABB-EE3838B29FF1}" sibTransId="{3B949364-41C9-40ED-81C8-C38D5999E89B}"/>
    <dgm:cxn modelId="{9D4FA955-9082-4C51-8DEA-BD41E2B47152}" type="presOf" srcId="{7B22EA7A-C1E0-490D-A4BF-3565090B0378}" destId="{44C66F43-D891-4A81-B75A-E3F3456F0CDA}" srcOrd="0" destOrd="0" presId="urn:microsoft.com/office/officeart/2009/layout/CircleArrowProcess"/>
    <dgm:cxn modelId="{409B6B52-9F1F-45BB-B288-4D0066A1EF7C}" type="presOf" srcId="{638E4D5F-2D5C-41F9-A416-003A544206D8}" destId="{F25074D5-FF67-4DFB-BF9D-A4AE869522B4}" srcOrd="0" destOrd="0" presId="urn:microsoft.com/office/officeart/2009/layout/CircleArrowProcess"/>
    <dgm:cxn modelId="{E711E4BF-C67F-4D58-9BE0-03253AFF5729}" srcId="{225E677A-DDB9-4319-B052-EFCEA8604082}" destId="{53B8FBA6-838D-4CE7-89A8-74BD97E3280E}" srcOrd="6" destOrd="0" parTransId="{3F78143C-BDCD-4FD7-9AF6-F2A9C9985CE3}" sibTransId="{CA8C078D-AB34-4072-A04D-F6B678A57261}"/>
    <dgm:cxn modelId="{933A6B95-6941-484F-827A-9E38D1C655B8}" type="presOf" srcId="{225E677A-DDB9-4319-B052-EFCEA8604082}" destId="{F5EF7CD0-FCFC-48D9-8FEF-EEFDAC0FCB42}" srcOrd="0" destOrd="0" presId="urn:microsoft.com/office/officeart/2009/layout/CircleArrowProcess"/>
    <dgm:cxn modelId="{2FF722FE-FC2D-44DB-A5ED-E6B4902185CA}" type="presOf" srcId="{23D1BAEA-66BA-4445-8505-5F7377962A8F}" destId="{2A671B43-CF1F-4353-B79A-7091FEF917C0}" srcOrd="0" destOrd="0" presId="urn:microsoft.com/office/officeart/2009/layout/CircleArrowProcess"/>
    <dgm:cxn modelId="{FBD4FF3D-0C06-4676-B978-D7C1D20A5C7B}" srcId="{225E677A-DDB9-4319-B052-EFCEA8604082}" destId="{FE367371-3F55-4ED0-8B3F-56352C5C4596}" srcOrd="2" destOrd="0" parTransId="{83CBE42F-9EEF-43B7-96C2-837D4F889C74}" sibTransId="{43485871-268C-4D56-9BBB-0DC1363B5043}"/>
    <dgm:cxn modelId="{CC9A28DA-380D-4FB8-A88F-940A544EA03F}" type="presOf" srcId="{53B8FBA6-838D-4CE7-89A8-74BD97E3280E}" destId="{C6E9A25B-4CFC-4294-BE9F-41BF90188D93}" srcOrd="0" destOrd="0" presId="urn:microsoft.com/office/officeart/2009/layout/CircleArrowProcess"/>
    <dgm:cxn modelId="{9A7DA8A1-2A6F-416A-8CE9-1E893E90AB01}" srcId="{225E677A-DDB9-4319-B052-EFCEA8604082}" destId="{C3E4C0CC-D63E-4F21-AD03-83818C2C8D38}" srcOrd="0" destOrd="0" parTransId="{A3B066AF-1A72-4108-B511-D2DFB399D8ED}" sibTransId="{1643823C-F58F-41A3-9ED1-DCD48A146F4D}"/>
    <dgm:cxn modelId="{72F52FEF-DF03-4BEB-93DF-45F12F31A176}" type="presOf" srcId="{3CBFA379-5D71-4D14-8A23-680FB17A884A}" destId="{08429716-8BDE-4310-9DFC-636EB8CC383A}" srcOrd="0" destOrd="0" presId="urn:microsoft.com/office/officeart/2009/layout/CircleArrowProcess"/>
    <dgm:cxn modelId="{AD4A6B7D-D3EA-4E41-947D-51E863503028}" type="presParOf" srcId="{F5EF7CD0-FCFC-48D9-8FEF-EEFDAC0FCB42}" destId="{0D580894-B04A-4318-8277-D41414832D84}" srcOrd="0" destOrd="0" presId="urn:microsoft.com/office/officeart/2009/layout/CircleArrowProcess"/>
    <dgm:cxn modelId="{2DB93B93-AF74-498D-946F-A0964780180F}" type="presParOf" srcId="{0D580894-B04A-4318-8277-D41414832D84}" destId="{0E6C0AF5-BDBB-41F1-8DED-032D1E2B47C2}" srcOrd="0" destOrd="0" presId="urn:microsoft.com/office/officeart/2009/layout/CircleArrowProcess"/>
    <dgm:cxn modelId="{12CCF29E-3105-4DAB-9630-B23FBAD5605F}" type="presParOf" srcId="{F5EF7CD0-FCFC-48D9-8FEF-EEFDAC0FCB42}" destId="{E4A6A70C-583A-42ED-95FD-959756CE05F6}" srcOrd="1" destOrd="0" presId="urn:microsoft.com/office/officeart/2009/layout/CircleArrowProcess"/>
    <dgm:cxn modelId="{AF2E7579-0056-441C-B6A6-57A231A2FE17}" type="presParOf" srcId="{F5EF7CD0-FCFC-48D9-8FEF-EEFDAC0FCB42}" destId="{7A59D454-6E4C-4477-8749-F6F756AAA8F0}" srcOrd="2" destOrd="0" presId="urn:microsoft.com/office/officeart/2009/layout/CircleArrowProcess"/>
    <dgm:cxn modelId="{74B811C9-4FD9-4F80-8638-62972F5B5282}" type="presParOf" srcId="{7A59D454-6E4C-4477-8749-F6F756AAA8F0}" destId="{F90E4C94-51F0-4FAD-9727-1F53E1709F19}" srcOrd="0" destOrd="0" presId="urn:microsoft.com/office/officeart/2009/layout/CircleArrowProcess"/>
    <dgm:cxn modelId="{662ECEC9-9DAA-48BD-88C3-6CBFE06B2C5F}" type="presParOf" srcId="{F5EF7CD0-FCFC-48D9-8FEF-EEFDAC0FCB42}" destId="{44C66F43-D891-4A81-B75A-E3F3456F0CDA}" srcOrd="3" destOrd="0" presId="urn:microsoft.com/office/officeart/2009/layout/CircleArrowProcess"/>
    <dgm:cxn modelId="{CE10ADEA-3270-4441-9003-07D388115DA1}" type="presParOf" srcId="{F5EF7CD0-FCFC-48D9-8FEF-EEFDAC0FCB42}" destId="{D802F0D5-B9E8-4399-95C4-A35029833A5F}" srcOrd="4" destOrd="0" presId="urn:microsoft.com/office/officeart/2009/layout/CircleArrowProcess"/>
    <dgm:cxn modelId="{6BF64231-663F-45A8-86C4-309A55D9EEF9}" type="presParOf" srcId="{D802F0D5-B9E8-4399-95C4-A35029833A5F}" destId="{A74E7ACF-38C0-48C3-B757-41B43A5649DB}" srcOrd="0" destOrd="0" presId="urn:microsoft.com/office/officeart/2009/layout/CircleArrowProcess"/>
    <dgm:cxn modelId="{DE342C1E-3BA6-4F55-AB17-8B459DCA9984}" type="presParOf" srcId="{F5EF7CD0-FCFC-48D9-8FEF-EEFDAC0FCB42}" destId="{115BB3E3-D21F-4241-BB59-B3C81E4D397C}" srcOrd="5" destOrd="0" presId="urn:microsoft.com/office/officeart/2009/layout/CircleArrowProcess"/>
    <dgm:cxn modelId="{28DF601F-F9A0-4912-A6E4-B620D1CBEEEA}" type="presParOf" srcId="{F5EF7CD0-FCFC-48D9-8FEF-EEFDAC0FCB42}" destId="{41FAED58-4CEC-4F64-8365-D75C428B1867}" srcOrd="6" destOrd="0" presId="urn:microsoft.com/office/officeart/2009/layout/CircleArrowProcess"/>
    <dgm:cxn modelId="{7A6B1C39-79BB-41C5-A6C8-C2B488DFEB22}" type="presParOf" srcId="{41FAED58-4CEC-4F64-8365-D75C428B1867}" destId="{20E5F4CA-D527-40A4-B652-28E81303B468}" srcOrd="0" destOrd="0" presId="urn:microsoft.com/office/officeart/2009/layout/CircleArrowProcess"/>
    <dgm:cxn modelId="{158FAC88-DAF4-48A8-B426-E7D9FE1CF938}" type="presParOf" srcId="{F5EF7CD0-FCFC-48D9-8FEF-EEFDAC0FCB42}" destId="{F25074D5-FF67-4DFB-BF9D-A4AE869522B4}" srcOrd="7" destOrd="0" presId="urn:microsoft.com/office/officeart/2009/layout/CircleArrowProcess"/>
    <dgm:cxn modelId="{A1C946F9-77CD-40F3-B0B3-63D0930ED9C3}" type="presParOf" srcId="{F5EF7CD0-FCFC-48D9-8FEF-EEFDAC0FCB42}" destId="{3FE01BE7-E0A9-4038-ACE4-10EEA23FAE1B}" srcOrd="8" destOrd="0" presId="urn:microsoft.com/office/officeart/2009/layout/CircleArrowProcess"/>
    <dgm:cxn modelId="{2B835F29-6ECC-4D3B-9DC0-3F2CF0D702F9}" type="presParOf" srcId="{3FE01BE7-E0A9-4038-ACE4-10EEA23FAE1B}" destId="{EDC7FBC7-BC4A-44DE-A69F-10DCCA6B7E54}" srcOrd="0" destOrd="0" presId="urn:microsoft.com/office/officeart/2009/layout/CircleArrowProcess"/>
    <dgm:cxn modelId="{A02EE6D2-4741-4D2C-9092-5E01376FE667}" type="presParOf" srcId="{F5EF7CD0-FCFC-48D9-8FEF-EEFDAC0FCB42}" destId="{2A671B43-CF1F-4353-B79A-7091FEF917C0}" srcOrd="9" destOrd="0" presId="urn:microsoft.com/office/officeart/2009/layout/CircleArrowProcess"/>
    <dgm:cxn modelId="{F0D85778-840D-4C71-97B9-B7639365B4E4}" type="presParOf" srcId="{F5EF7CD0-FCFC-48D9-8FEF-EEFDAC0FCB42}" destId="{D9994BCF-03D4-4C45-A390-FA9B934FB0A6}" srcOrd="10" destOrd="0" presId="urn:microsoft.com/office/officeart/2009/layout/CircleArrowProcess"/>
    <dgm:cxn modelId="{B242D3FA-D91F-4E9E-B77B-810DB5E5D7BC}" type="presParOf" srcId="{D9994BCF-03D4-4C45-A390-FA9B934FB0A6}" destId="{D68CC772-BFD4-4518-9B3F-4FA333DB41EB}" srcOrd="0" destOrd="0" presId="urn:microsoft.com/office/officeart/2009/layout/CircleArrowProcess"/>
    <dgm:cxn modelId="{6CD69B27-4860-4A3C-8D28-888DE2A9BE61}" type="presParOf" srcId="{F5EF7CD0-FCFC-48D9-8FEF-EEFDAC0FCB42}" destId="{08429716-8BDE-4310-9DFC-636EB8CC383A}" srcOrd="11" destOrd="0" presId="urn:microsoft.com/office/officeart/2009/layout/CircleArrowProcess"/>
    <dgm:cxn modelId="{20D1CDEB-A4A0-4E3B-BE48-E95E213CAFCE}" type="presParOf" srcId="{F5EF7CD0-FCFC-48D9-8FEF-EEFDAC0FCB42}" destId="{695ABB92-B00B-4F24-A783-95A628762E09}" srcOrd="12" destOrd="0" presId="urn:microsoft.com/office/officeart/2009/layout/CircleArrowProcess"/>
    <dgm:cxn modelId="{757C8061-5F57-4A36-8AEF-3C2D5220450C}" type="presParOf" srcId="{695ABB92-B00B-4F24-A783-95A628762E09}" destId="{004AA775-21D5-41C7-8A6B-5464C8E13D58}" srcOrd="0" destOrd="0" presId="urn:microsoft.com/office/officeart/2009/layout/CircleArrowProcess"/>
    <dgm:cxn modelId="{63C392C8-7F4C-4CDB-A926-1DBC26B28F13}" type="presParOf" srcId="{F5EF7CD0-FCFC-48D9-8FEF-EEFDAC0FCB42}" destId="{C6E9A25B-4CFC-4294-BE9F-41BF90188D93}" srcOrd="13"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C0AF5-BDBB-41F1-8DED-032D1E2B47C2}">
      <dsp:nvSpPr>
        <dsp:cNvPr id="0" name=""/>
        <dsp:cNvSpPr/>
      </dsp:nvSpPr>
      <dsp:spPr>
        <a:xfrm>
          <a:off x="3444218" y="0"/>
          <a:ext cx="1365489" cy="1365608"/>
        </a:xfrm>
        <a:prstGeom prst="circularArrow">
          <a:avLst>
            <a:gd name="adj1" fmla="val 10980"/>
            <a:gd name="adj2" fmla="val 1142322"/>
            <a:gd name="adj3" fmla="val 4500000"/>
            <a:gd name="adj4" fmla="val 10800000"/>
            <a:gd name="adj5" fmla="val 125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A6A70C-583A-42ED-95FD-959756CE05F6}">
      <dsp:nvSpPr>
        <dsp:cNvPr id="0" name=""/>
        <dsp:cNvSpPr/>
      </dsp:nvSpPr>
      <dsp:spPr>
        <a:xfrm>
          <a:off x="3745696" y="494465"/>
          <a:ext cx="762020" cy="380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a:t>UNIX</a:t>
          </a:r>
        </a:p>
      </dsp:txBody>
      <dsp:txXfrm>
        <a:off x="3745696" y="494465"/>
        <a:ext cx="762020" cy="380863"/>
      </dsp:txXfrm>
    </dsp:sp>
    <dsp:sp modelId="{F90E4C94-51F0-4FAD-9727-1F53E1709F19}">
      <dsp:nvSpPr>
        <dsp:cNvPr id="0" name=""/>
        <dsp:cNvSpPr/>
      </dsp:nvSpPr>
      <dsp:spPr>
        <a:xfrm>
          <a:off x="3064873" y="784447"/>
          <a:ext cx="1365489" cy="1365608"/>
        </a:xfrm>
        <a:prstGeom prst="leftCircularArrow">
          <a:avLst>
            <a:gd name="adj1" fmla="val 10980"/>
            <a:gd name="adj2" fmla="val 1142322"/>
            <a:gd name="adj3" fmla="val 6300000"/>
            <a:gd name="adj4" fmla="val 18900000"/>
            <a:gd name="adj5" fmla="val 125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66F43-D891-4A81-B75A-E3F3456F0CDA}">
      <dsp:nvSpPr>
        <dsp:cNvPr id="0" name=""/>
        <dsp:cNvSpPr/>
      </dsp:nvSpPr>
      <dsp:spPr>
        <a:xfrm>
          <a:off x="3364814" y="1280706"/>
          <a:ext cx="762020" cy="380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a:t>MS DOS</a:t>
          </a:r>
        </a:p>
      </dsp:txBody>
      <dsp:txXfrm>
        <a:off x="3364814" y="1280706"/>
        <a:ext cx="762020" cy="380863"/>
      </dsp:txXfrm>
    </dsp:sp>
    <dsp:sp modelId="{A74E7ACF-38C0-48C3-B757-41B43A5649DB}">
      <dsp:nvSpPr>
        <dsp:cNvPr id="0" name=""/>
        <dsp:cNvSpPr/>
      </dsp:nvSpPr>
      <dsp:spPr>
        <a:xfrm>
          <a:off x="3444218" y="1572482"/>
          <a:ext cx="1365489" cy="1365608"/>
        </a:xfrm>
        <a:prstGeom prst="circularArrow">
          <a:avLst>
            <a:gd name="adj1" fmla="val 10980"/>
            <a:gd name="adj2" fmla="val 1142322"/>
            <a:gd name="adj3" fmla="val 4500000"/>
            <a:gd name="adj4" fmla="val 13500000"/>
            <a:gd name="adj5" fmla="val 125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5BB3E3-D21F-4241-BB59-B3C81E4D397C}">
      <dsp:nvSpPr>
        <dsp:cNvPr id="0" name=""/>
        <dsp:cNvSpPr/>
      </dsp:nvSpPr>
      <dsp:spPr>
        <a:xfrm>
          <a:off x="3745696" y="2066947"/>
          <a:ext cx="762020" cy="380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a:t>GNU</a:t>
          </a:r>
        </a:p>
      </dsp:txBody>
      <dsp:txXfrm>
        <a:off x="3745696" y="2066947"/>
        <a:ext cx="762020" cy="380863"/>
      </dsp:txXfrm>
    </dsp:sp>
    <dsp:sp modelId="{20E5F4CA-D527-40A4-B652-28E81303B468}">
      <dsp:nvSpPr>
        <dsp:cNvPr id="0" name=""/>
        <dsp:cNvSpPr/>
      </dsp:nvSpPr>
      <dsp:spPr>
        <a:xfrm>
          <a:off x="3064873" y="2358724"/>
          <a:ext cx="1365489" cy="1365608"/>
        </a:xfrm>
        <a:prstGeom prst="leftCircularArrow">
          <a:avLst>
            <a:gd name="adj1" fmla="val 10980"/>
            <a:gd name="adj2" fmla="val 1142322"/>
            <a:gd name="adj3" fmla="val 6300000"/>
            <a:gd name="adj4" fmla="val 18900000"/>
            <a:gd name="adj5" fmla="val 125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074D5-FF67-4DFB-BF9D-A4AE869522B4}">
      <dsp:nvSpPr>
        <dsp:cNvPr id="0" name=""/>
        <dsp:cNvSpPr/>
      </dsp:nvSpPr>
      <dsp:spPr>
        <a:xfrm>
          <a:off x="3364814" y="2853189"/>
          <a:ext cx="762020" cy="380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a:t>Mac OS</a:t>
          </a:r>
        </a:p>
      </dsp:txBody>
      <dsp:txXfrm>
        <a:off x="3364814" y="2853189"/>
        <a:ext cx="762020" cy="380863"/>
      </dsp:txXfrm>
    </dsp:sp>
    <dsp:sp modelId="{EDC7FBC7-BC4A-44DE-A69F-10DCCA6B7E54}">
      <dsp:nvSpPr>
        <dsp:cNvPr id="0" name=""/>
        <dsp:cNvSpPr/>
      </dsp:nvSpPr>
      <dsp:spPr>
        <a:xfrm>
          <a:off x="3444218" y="3143769"/>
          <a:ext cx="1365489" cy="1365608"/>
        </a:xfrm>
        <a:prstGeom prst="circularArrow">
          <a:avLst>
            <a:gd name="adj1" fmla="val 10980"/>
            <a:gd name="adj2" fmla="val 1142322"/>
            <a:gd name="adj3" fmla="val 4500000"/>
            <a:gd name="adj4" fmla="val 13500000"/>
            <a:gd name="adj5" fmla="val 125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671B43-CF1F-4353-B79A-7091FEF917C0}">
      <dsp:nvSpPr>
        <dsp:cNvPr id="0" name=""/>
        <dsp:cNvSpPr/>
      </dsp:nvSpPr>
      <dsp:spPr>
        <a:xfrm>
          <a:off x="3745696" y="3638234"/>
          <a:ext cx="762020" cy="380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a:t>Windows</a:t>
          </a:r>
        </a:p>
      </dsp:txBody>
      <dsp:txXfrm>
        <a:off x="3745696" y="3638234"/>
        <a:ext cx="762020" cy="380863"/>
      </dsp:txXfrm>
    </dsp:sp>
    <dsp:sp modelId="{D68CC772-BFD4-4518-9B3F-4FA333DB41EB}">
      <dsp:nvSpPr>
        <dsp:cNvPr id="0" name=""/>
        <dsp:cNvSpPr/>
      </dsp:nvSpPr>
      <dsp:spPr>
        <a:xfrm>
          <a:off x="3064873" y="3930011"/>
          <a:ext cx="1365489" cy="1365608"/>
        </a:xfrm>
        <a:prstGeom prst="leftCircularArrow">
          <a:avLst>
            <a:gd name="adj1" fmla="val 10980"/>
            <a:gd name="adj2" fmla="val 1142322"/>
            <a:gd name="adj3" fmla="val 6300000"/>
            <a:gd name="adj4" fmla="val 18900000"/>
            <a:gd name="adj5" fmla="val 1250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429716-8BDE-4310-9DFC-636EB8CC383A}">
      <dsp:nvSpPr>
        <dsp:cNvPr id="0" name=""/>
        <dsp:cNvSpPr/>
      </dsp:nvSpPr>
      <dsp:spPr>
        <a:xfrm>
          <a:off x="3364814" y="4424476"/>
          <a:ext cx="762020" cy="380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a:t>MINIX</a:t>
          </a:r>
        </a:p>
      </dsp:txBody>
      <dsp:txXfrm>
        <a:off x="3364814" y="4424476"/>
        <a:ext cx="762020" cy="380863"/>
      </dsp:txXfrm>
    </dsp:sp>
    <dsp:sp modelId="{004AA775-21D5-41C7-8A6B-5464C8E13D58}">
      <dsp:nvSpPr>
        <dsp:cNvPr id="0" name=""/>
        <dsp:cNvSpPr/>
      </dsp:nvSpPr>
      <dsp:spPr>
        <a:xfrm>
          <a:off x="3541296" y="4805339"/>
          <a:ext cx="1173127" cy="1173682"/>
        </a:xfrm>
        <a:prstGeom prst="blockArc">
          <a:avLst>
            <a:gd name="adj1" fmla="val 13500000"/>
            <a:gd name="adj2" fmla="val 10800000"/>
            <a:gd name="adj3" fmla="val 12740"/>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9A25B-4CFC-4294-BE9F-41BF90188D93}">
      <dsp:nvSpPr>
        <dsp:cNvPr id="0" name=""/>
        <dsp:cNvSpPr/>
      </dsp:nvSpPr>
      <dsp:spPr>
        <a:xfrm>
          <a:off x="3745696" y="5210717"/>
          <a:ext cx="762020" cy="380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kern="1200" dirty="0"/>
            <a:t>Linux</a:t>
          </a:r>
        </a:p>
      </dsp:txBody>
      <dsp:txXfrm>
        <a:off x="3745696" y="5210717"/>
        <a:ext cx="762020" cy="38086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466FDE-CD1E-49FB-8F2F-EC6046025793}" type="datetimeFigureOut">
              <a:rPr lang="fr-FR" smtClean="0"/>
              <a:t>21/03/2018</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488A7-5842-4DFB-9F1E-5F494A2DFC53}" type="slidenum">
              <a:rPr lang="fr-FR" smtClean="0"/>
              <a:t>‹N°›</a:t>
            </a:fld>
            <a:endParaRPr lang="fr-FR" dirty="0"/>
          </a:p>
        </p:txBody>
      </p:sp>
    </p:spTree>
    <p:extLst>
      <p:ext uri="{BB962C8B-B14F-4D97-AF65-F5344CB8AC3E}">
        <p14:creationId xmlns:p14="http://schemas.microsoft.com/office/powerpoint/2010/main" val="1969018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Je vais vous parler de Linux.</a:t>
            </a:r>
            <a:br>
              <a:rPr lang="fr-FR" dirty="0"/>
            </a:br>
            <a:r>
              <a:rPr lang="fr-FR" dirty="0"/>
              <a:t/>
            </a:r>
            <a:br>
              <a:rPr lang="fr-FR" dirty="0"/>
            </a:br>
            <a:r>
              <a:rPr lang="fr-FR" dirty="0"/>
              <a:t>Alors on va mettre les choses au clair tout de suite à propos de </a:t>
            </a:r>
            <a:r>
              <a:rPr lang="fr-FR" dirty="0" err="1"/>
              <a:t>Tux</a:t>
            </a:r>
            <a:r>
              <a:rPr lang="fr-FR" dirty="0"/>
              <a:t> le logo de Linux : ce n’est pas un pingouin mais un manchot </a:t>
            </a:r>
            <a:r>
              <a:rPr lang="fr-FR" dirty="0" err="1"/>
              <a:t>pygmé</a:t>
            </a:r>
            <a:r>
              <a:rPr lang="fr-FR" dirty="0"/>
              <a:t>.</a:t>
            </a:r>
            <a:r>
              <a:rPr lang="fr-FR" baseline="0" dirty="0"/>
              <a:t> L’erreur vient du fait qu’en anglais, pingouin et manchot se disent pareil.</a:t>
            </a:r>
            <a:r>
              <a:rPr lang="fr-FR" dirty="0"/>
              <a:t/>
            </a:r>
            <a:br>
              <a:rPr lang="fr-FR" dirty="0"/>
            </a:br>
            <a:r>
              <a:rPr lang="fr-FR" dirty="0"/>
              <a:t/>
            </a:r>
            <a:br>
              <a:rPr lang="fr-FR" dirty="0"/>
            </a:br>
            <a:r>
              <a:rPr lang="fr-FR" dirty="0"/>
              <a:t>J’utilise Linux tous les jours, comme la majorité d’entre vous d’ailleurs.</a:t>
            </a:r>
            <a:br>
              <a:rPr lang="fr-FR" dirty="0"/>
            </a:br>
            <a:r>
              <a:rPr lang="fr-FR" dirty="0" err="1"/>
              <a:t>Linux</a:t>
            </a:r>
            <a:r>
              <a:rPr lang="fr-FR" dirty="0"/>
              <a:t> est en réalité GNU Linux, nous verrons pourquoi.</a:t>
            </a:r>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1</a:t>
            </a:fld>
            <a:endParaRPr lang="fr-FR" dirty="0"/>
          </a:p>
        </p:txBody>
      </p:sp>
    </p:spTree>
    <p:extLst>
      <p:ext uri="{BB962C8B-B14F-4D97-AF65-F5344CB8AC3E}">
        <p14:creationId xmlns:p14="http://schemas.microsoft.com/office/powerpoint/2010/main" val="304741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Les statistiques ne jouent pas vraiment en faveur de Linux, pour ce qui est d’un usage desktop. Cependant, Linux ne bénéficie ni de la vente liée (illégale en France), ni de la publicité. On peut donc estimer que son </a:t>
            </a:r>
            <a:r>
              <a:rPr lang="fr-FR" dirty="0" err="1"/>
              <a:t>ascention</a:t>
            </a:r>
            <a:r>
              <a:rPr lang="fr-FR" dirty="0"/>
              <a:t> sur nos </a:t>
            </a:r>
            <a:r>
              <a:rPr lang="fr-FR" dirty="0" err="1"/>
              <a:t>PCs</a:t>
            </a:r>
            <a:r>
              <a:rPr lang="fr-FR" dirty="0"/>
              <a:t> est  tout a fait raisonnable.</a:t>
            </a:r>
            <a:r>
              <a:rPr lang="fr-FR" baseline="0" dirty="0"/>
              <a:t> On peut remarquer qu’il est en passe de rattraper Mac OS, le faux frère non Libre, bridé et payant.</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11</a:t>
            </a:fld>
            <a:endParaRPr lang="fr-FR" dirty="0"/>
          </a:p>
        </p:txBody>
      </p:sp>
    </p:spTree>
    <p:extLst>
      <p:ext uri="{BB962C8B-B14F-4D97-AF65-F5344CB8AC3E}">
        <p14:creationId xmlns:p14="http://schemas.microsoft.com/office/powerpoint/2010/main" val="895461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C’est très diffèrent côté serveur, bien évidement pour des raisons de sécurité</a:t>
            </a:r>
            <a:r>
              <a:rPr lang="fr-FR" baseline="0" dirty="0"/>
              <a:t> (avec chez Linux, essentiellement du Ubuntu, Debian et Cent OS).</a:t>
            </a:r>
            <a:br>
              <a:rPr lang="fr-FR" baseline="0" dirty="0"/>
            </a:br>
            <a:r>
              <a:rPr lang="fr-FR" baseline="0" dirty="0"/>
              <a:t>Ces </a:t>
            </a:r>
            <a:r>
              <a:rPr lang="fr-FR" baseline="0" dirty="0" err="1"/>
              <a:t>stats</a:t>
            </a:r>
            <a:r>
              <a:rPr lang="fr-FR" baseline="0" dirty="0"/>
              <a:t> datent d’octobre 2017, et on peut remarquer une remonté se Windows serveur pour les serveurs web, mais une réelle chute pour le cloud (à ce propos le cloud Microsoft utilise des serveurs Ubuntu)..</a:t>
            </a:r>
            <a:endParaRPr lang="fr-FR" dirty="0"/>
          </a:p>
          <a:p>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12</a:t>
            </a:fld>
            <a:endParaRPr lang="fr-FR" dirty="0"/>
          </a:p>
        </p:txBody>
      </p:sp>
    </p:spTree>
    <p:extLst>
      <p:ext uri="{BB962C8B-B14F-4D97-AF65-F5344CB8AC3E}">
        <p14:creationId xmlns:p14="http://schemas.microsoft.com/office/powerpoint/2010/main" val="5254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Linux est un</a:t>
            </a:r>
            <a:r>
              <a:rPr lang="fr-FR" baseline="0" dirty="0"/>
              <a:t> système d’exploitation pour les ordinateurs, server et desktop. Mais aujourd’hui, les ordinateurs sont partout. Linux est partout. Dans vos téléphones (Android), dans vos télévisions, dans vos box internet, dans vos consoles de jeux, dans vos voitures (hormis Fiat qui utilise Windows, tous les constructeurs automobiles utilisent Linux pour leurs véhicules), dans vos montres connectées, dans les Airbus et les </a:t>
            </a:r>
            <a:r>
              <a:rPr lang="fr-FR" baseline="0" dirty="0" err="1"/>
              <a:t>Boings</a:t>
            </a:r>
            <a:r>
              <a:rPr lang="fr-FR" baseline="0" dirty="0"/>
              <a:t>… Jusqu’à la station spatiale internationale et les Airbus (certainement aussi dans les armes de guerre mais je n’ai pas trouvé d’information à ce propos)…</a:t>
            </a:r>
            <a:br>
              <a:rPr lang="fr-FR" baseline="0" dirty="0"/>
            </a:br>
            <a:r>
              <a:rPr lang="fr-FR" baseline="0" dirty="0"/>
              <a:t>Certains états (Russie , Chine…) développent leur propre distribution Linux afin d’éviter toute forme d’espionnage numérique (y’a encore </a:t>
            </a:r>
            <a:r>
              <a:rPr lang="fr-FR" baseline="0"/>
              <a:t>du boulot).</a:t>
            </a:r>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13</a:t>
            </a:fld>
            <a:endParaRPr lang="fr-FR" dirty="0"/>
          </a:p>
        </p:txBody>
      </p:sp>
    </p:spTree>
    <p:extLst>
      <p:ext uri="{BB962C8B-B14F-4D97-AF65-F5344CB8AC3E}">
        <p14:creationId xmlns:p14="http://schemas.microsoft.com/office/powerpoint/2010/main" val="3617972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a:t>
            </a:r>
            <a:r>
              <a:rPr lang="fr-FR" dirty="0" err="1" smtClean="0"/>
              <a:t>bash</a:t>
            </a:r>
            <a:r>
              <a:rPr lang="fr-FR" dirty="0" smtClean="0"/>
              <a:t> est un langage très puissant et très simple qui</a:t>
            </a:r>
            <a:r>
              <a:rPr lang="fr-FR" baseline="0" dirty="0" smtClean="0"/>
              <a:t> permet de faire presque tout dans son Linux.</a:t>
            </a:r>
            <a:br>
              <a:rPr lang="fr-FR" baseline="0" dirty="0" smtClean="0"/>
            </a:br>
            <a:r>
              <a:rPr lang="fr-FR" baseline="0" dirty="0" smtClean="0"/>
              <a:t>Tout ce qui est possible de faire en ligne de commande peut se faire dans des scripts </a:t>
            </a:r>
            <a:r>
              <a:rPr lang="fr-FR" baseline="0" dirty="0" err="1" smtClean="0"/>
              <a:t>Bash</a:t>
            </a:r>
            <a:r>
              <a:rPr lang="fr-FR" baseline="0" dirty="0" smtClean="0"/>
              <a:t>, ce qui rend très simples certaines taches répétitives.</a:t>
            </a:r>
          </a:p>
          <a:p>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14</a:t>
            </a:fld>
            <a:endParaRPr lang="fr-FR" dirty="0"/>
          </a:p>
        </p:txBody>
      </p:sp>
    </p:spTree>
    <p:extLst>
      <p:ext uri="{BB962C8B-B14F-4D97-AF65-F5344CB8AC3E}">
        <p14:creationId xmlns:p14="http://schemas.microsoft.com/office/powerpoint/2010/main" val="2036364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ceux qui peuvent être intéressés …</a:t>
            </a:r>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15</a:t>
            </a:fld>
            <a:endParaRPr lang="fr-FR" dirty="0"/>
          </a:p>
        </p:txBody>
      </p:sp>
    </p:spTree>
    <p:extLst>
      <p:ext uri="{BB962C8B-B14F-4D97-AF65-F5344CB8AC3E}">
        <p14:creationId xmlns:p14="http://schemas.microsoft.com/office/powerpoint/2010/main" val="3428682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Des questions ?</a:t>
            </a:r>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16</a:t>
            </a:fld>
            <a:endParaRPr lang="fr-FR" dirty="0"/>
          </a:p>
        </p:txBody>
      </p:sp>
    </p:spTree>
    <p:extLst>
      <p:ext uri="{BB962C8B-B14F-4D97-AF65-F5344CB8AC3E}">
        <p14:creationId xmlns:p14="http://schemas.microsoft.com/office/powerpoint/2010/main" val="3839759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Linux est Libre.</a:t>
            </a:r>
            <a:r>
              <a:rPr lang="fr-FR" baseline="0" dirty="0"/>
              <a:t> Ça veut dire que son code source est ouvert (pas qu’il est gratuit même si c’est souvent le cas). De nombreuses sociétés ont développées leur propre version, c’est le cas d’Oracle (Oracle Linux), de Google (Android et </a:t>
            </a:r>
            <a:r>
              <a:rPr lang="fr-FR" baseline="0" dirty="0" err="1"/>
              <a:t>ChromeOS</a:t>
            </a:r>
            <a:r>
              <a:rPr lang="fr-FR" baseline="0" dirty="0"/>
              <a:t>), de Canonical (Ubuntu et ses dérivés), de Red Hat (Red Hat Entreprise, notamment utilisé par l’armée française...</a:t>
            </a:r>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3</a:t>
            </a:fld>
            <a:endParaRPr lang="fr-FR" dirty="0"/>
          </a:p>
        </p:txBody>
      </p:sp>
    </p:spTree>
    <p:extLst>
      <p:ext uri="{BB962C8B-B14F-4D97-AF65-F5344CB8AC3E}">
        <p14:creationId xmlns:p14="http://schemas.microsoft.com/office/powerpoint/2010/main" val="3315274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Au départ de l’informatique moderne était UNIX. Un OS très performant</a:t>
            </a:r>
            <a:r>
              <a:rPr lang="fr-FR" baseline="0" dirty="0"/>
              <a:t> et très sécurisé toujours utilisé.</a:t>
            </a:r>
            <a:br>
              <a:rPr lang="fr-FR" baseline="0" dirty="0"/>
            </a:br>
            <a:r>
              <a:rPr lang="fr-FR" baseline="0" dirty="0"/>
              <a:t>Vient ensuite Microsoft avec MS DOS (beaucoup moins performant mais certainement bien mieux vendu).</a:t>
            </a:r>
            <a:br>
              <a:rPr lang="fr-FR" baseline="0" dirty="0"/>
            </a:br>
            <a:r>
              <a:rPr lang="fr-FR" baseline="0" dirty="0"/>
              <a:t>Richard </a:t>
            </a:r>
            <a:r>
              <a:rPr lang="fr-FR" baseline="0" dirty="0" err="1"/>
              <a:t>Stallman</a:t>
            </a:r>
            <a:r>
              <a:rPr lang="fr-FR" baseline="0" dirty="0"/>
              <a:t> crée la GNU Licence et nombre d’outils. C’est la naissance du logiciel Libre.</a:t>
            </a:r>
            <a:br>
              <a:rPr lang="fr-FR" baseline="0" dirty="0"/>
            </a:br>
            <a:r>
              <a:rPr lang="fr-FR" baseline="0" dirty="0"/>
              <a:t>Arrive ensuite Mac OS (jusqu’à sa version 10 en 2001 et son passage à une base UNIX (Free BSD). Apple devient le premier à vendre un produit gratuit (en 2001).</a:t>
            </a:r>
          </a:p>
          <a:p>
            <a:r>
              <a:rPr lang="fr-FR" baseline="0" dirty="0"/>
              <a:t>Arrive ensuite Windows avec deux version, une « grand publique » et une pro (NT).</a:t>
            </a:r>
            <a:br>
              <a:rPr lang="fr-FR" baseline="0" dirty="0"/>
            </a:br>
            <a:r>
              <a:rPr lang="fr-FR" baseline="0" dirty="0"/>
              <a:t>Puis Linux qui est basé sur </a:t>
            </a:r>
            <a:r>
              <a:rPr lang="fr-FR" baseline="0" dirty="0" err="1"/>
              <a:t>Minix</a:t>
            </a:r>
            <a:r>
              <a:rPr lang="fr-FR" baseline="0" dirty="0"/>
              <a:t>, un clone de Unix.</a:t>
            </a:r>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4</a:t>
            </a:fld>
            <a:endParaRPr lang="fr-FR" dirty="0"/>
          </a:p>
        </p:txBody>
      </p:sp>
    </p:spTree>
    <p:extLst>
      <p:ext uri="{BB962C8B-B14F-4D97-AF65-F5344CB8AC3E}">
        <p14:creationId xmlns:p14="http://schemas.microsoft.com/office/powerpoint/2010/main" val="229968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Linux, ce n’est pas UN système d’exploitation, mais plusieurs dizaine, voire plusieurs centaines aujourd’hui</a:t>
            </a:r>
            <a:r>
              <a:rPr lang="fr-FR" baseline="0" dirty="0"/>
              <a:t> (chacun peut créer sa propre distribution relativement facilement). </a:t>
            </a:r>
            <a:br>
              <a:rPr lang="fr-FR" baseline="0" dirty="0"/>
            </a:br>
            <a:r>
              <a:rPr lang="fr-FR" baseline="0" dirty="0"/>
              <a:t>Linux, se divise en trois familles : Slackware, Debian et </a:t>
            </a:r>
            <a:r>
              <a:rPr lang="fr-FR" baseline="0" dirty="0" err="1"/>
              <a:t>Red</a:t>
            </a:r>
            <a:r>
              <a:rPr lang="fr-FR" baseline="0" dirty="0"/>
              <a:t> Hat.</a:t>
            </a:r>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5</a:t>
            </a:fld>
            <a:endParaRPr lang="fr-FR" dirty="0"/>
          </a:p>
        </p:txBody>
      </p:sp>
    </p:spTree>
    <p:extLst>
      <p:ext uri="{BB962C8B-B14F-4D97-AF65-F5344CB8AC3E}">
        <p14:creationId xmlns:p14="http://schemas.microsoft.com/office/powerpoint/2010/main" val="1882023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Voici en gros ce que cela donne.</a:t>
            </a:r>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6</a:t>
            </a:fld>
            <a:endParaRPr lang="fr-FR" dirty="0"/>
          </a:p>
        </p:txBody>
      </p:sp>
    </p:spTree>
    <p:extLst>
      <p:ext uri="{BB962C8B-B14F-4D97-AF65-F5344CB8AC3E}">
        <p14:creationId xmlns:p14="http://schemas.microsoft.com/office/powerpoint/2010/main" val="999201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Voici plus précisément ce que cela donnait (en gros) en 2007. Beaucoup de nouvelles distributions dont certaines ont fait leur bonhomme de chemin comme</a:t>
            </a:r>
            <a:r>
              <a:rPr lang="fr-FR" baseline="0" dirty="0"/>
              <a:t> Linux Mint, ou plus localement </a:t>
            </a:r>
            <a:r>
              <a:rPr lang="fr-FR" baseline="0" dirty="0" err="1"/>
              <a:t>Emmabuntüs</a:t>
            </a:r>
            <a:r>
              <a:rPr lang="fr-FR" baseline="0" dirty="0"/>
              <a:t>, la distribution de la fondation Emmaüs</a:t>
            </a:r>
            <a:r>
              <a:rPr lang="fr-FR" baseline="0" dirty="0" smtClean="0"/>
              <a:t>.</a:t>
            </a:r>
            <a:endParaRPr lang="fr-FR" baseline="0"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7</a:t>
            </a:fld>
            <a:endParaRPr lang="fr-FR" dirty="0"/>
          </a:p>
        </p:txBody>
      </p:sp>
    </p:spTree>
    <p:extLst>
      <p:ext uri="{BB962C8B-B14F-4D97-AF65-F5344CB8AC3E}">
        <p14:creationId xmlns:p14="http://schemas.microsoft.com/office/powerpoint/2010/main" val="931120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Il faut noter aussi que beaucoup de distributions sont spécialisées (Kali (ex </a:t>
            </a:r>
            <a:r>
              <a:rPr lang="fr-FR" baseline="0" dirty="0" err="1" smtClean="0"/>
              <a:t>BackTrack</a:t>
            </a:r>
            <a:r>
              <a:rPr lang="fr-FR" baseline="0" dirty="0" smtClean="0"/>
              <a:t>), </a:t>
            </a:r>
            <a:r>
              <a:rPr lang="fr-FR" baseline="0" dirty="0" err="1" smtClean="0"/>
              <a:t>edubuntu</a:t>
            </a:r>
            <a:r>
              <a:rPr lang="fr-FR" baseline="0" dirty="0" smtClean="0"/>
              <a:t>, </a:t>
            </a:r>
            <a:r>
              <a:rPr lang="fr-FR" baseline="0" dirty="0" err="1" smtClean="0"/>
              <a:t>medibuntu</a:t>
            </a:r>
            <a:r>
              <a:rPr lang="fr-FR" baseline="0" dirty="0" smtClean="0"/>
              <a:t>, </a:t>
            </a:r>
            <a:r>
              <a:rPr lang="fr-FR" baseline="0" dirty="0" err="1" smtClean="0"/>
              <a:t>rescatux</a:t>
            </a:r>
            <a:r>
              <a:rPr lang="fr-FR" baseline="0" dirty="0" smtClean="0"/>
              <a:t>, </a:t>
            </a:r>
            <a:r>
              <a:rPr lang="fr-FR" baseline="0" dirty="0" err="1" smtClean="0"/>
              <a:t>edubuntu</a:t>
            </a:r>
            <a:r>
              <a:rPr lang="fr-FR" baseline="0" dirty="0" smtClean="0"/>
              <a:t>…).</a:t>
            </a:r>
            <a:br>
              <a:rPr lang="fr-FR" baseline="0" dirty="0" smtClean="0"/>
            </a:br>
            <a:r>
              <a:rPr lang="fr-FR" baseline="0" dirty="0" smtClean="0"/>
              <a:t>Voici quelques exemples, mais il en existe bien d’autres.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8</a:t>
            </a:fld>
            <a:endParaRPr lang="fr-FR" dirty="0"/>
          </a:p>
        </p:txBody>
      </p:sp>
    </p:spTree>
    <p:extLst>
      <p:ext uri="{BB962C8B-B14F-4D97-AF65-F5344CB8AC3E}">
        <p14:creationId xmlns:p14="http://schemas.microsoft.com/office/powerpoint/2010/main" val="234216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Contrairement à Windows ou Mac OS, vous pouvez choisir votre environnement graphique sous Linux, vous êtes Libre…</a:t>
            </a:r>
            <a:br>
              <a:rPr lang="fr-FR" dirty="0"/>
            </a:br>
            <a:r>
              <a:rPr lang="fr-FR" dirty="0"/>
              <a:t>Ici les plus utilisés, mais bien</a:t>
            </a:r>
            <a:r>
              <a:rPr lang="fr-FR" baseline="0" dirty="0"/>
              <a:t> d’autres existent comme Cinnamon, Razor, Enlightment… J’utilise pour ma part XFCE qui est très léger et très performant (même sur des vieilles machines).</a:t>
            </a:r>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9</a:t>
            </a:fld>
            <a:endParaRPr lang="fr-FR" dirty="0"/>
          </a:p>
        </p:txBody>
      </p:sp>
    </p:spTree>
    <p:extLst>
      <p:ext uri="{BB962C8B-B14F-4D97-AF65-F5344CB8AC3E}">
        <p14:creationId xmlns:p14="http://schemas.microsoft.com/office/powerpoint/2010/main" val="1703996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deux premiers avantages à utiliser Linux sont sa sécurité (code source ouvert) et légèreté.</a:t>
            </a:r>
            <a:br>
              <a:rPr lang="fr-FR" dirty="0"/>
            </a:br>
            <a:r>
              <a:rPr lang="fr-FR" dirty="0"/>
              <a:t>Pour beaucoup d’utilisateurs,</a:t>
            </a:r>
            <a:r>
              <a:rPr lang="fr-FR" baseline="0" dirty="0"/>
              <a:t> l’intérêt est sa gratuité. C’est une erreur qui nous vient de la langue de </a:t>
            </a:r>
            <a:r>
              <a:rPr lang="fr-FR" baseline="0" dirty="0" err="1"/>
              <a:t>Shaekespire</a:t>
            </a:r>
            <a:r>
              <a:rPr lang="fr-FR" baseline="0" dirty="0"/>
              <a:t> : « free » veut dire Libre mais aussi gratuit. De nombreuses distributions sont payante, comme </a:t>
            </a:r>
            <a:r>
              <a:rPr lang="fr-FR" baseline="0" dirty="0" err="1"/>
              <a:t>Red</a:t>
            </a:r>
            <a:r>
              <a:rPr lang="fr-FR" baseline="0" dirty="0"/>
              <a:t> Hat entreprise utilisée par l’armée française (gendarmerie compris) et les sociétés dites sensibles uniquement pour des problèmes de sécurité.</a:t>
            </a:r>
          </a:p>
          <a:p>
            <a:r>
              <a:rPr lang="fr-FR" baseline="0" dirty="0"/>
              <a:t>A titre personnel, le simple copier/coller multiple change la vie.</a:t>
            </a:r>
            <a:endParaRPr lang="fr-FR" dirty="0"/>
          </a:p>
        </p:txBody>
      </p:sp>
      <p:sp>
        <p:nvSpPr>
          <p:cNvPr id="4" name="Espace réservé du numéro de diapositive 3"/>
          <p:cNvSpPr>
            <a:spLocks noGrp="1"/>
          </p:cNvSpPr>
          <p:nvPr>
            <p:ph type="sldNum" sz="quarter" idx="10"/>
          </p:nvPr>
        </p:nvSpPr>
        <p:spPr/>
        <p:txBody>
          <a:bodyPr/>
          <a:lstStyle/>
          <a:p>
            <a:fld id="{9A6488A7-5842-4DFB-9F1E-5F494A2DFC53}" type="slidenum">
              <a:rPr lang="fr-FR" smtClean="0"/>
              <a:t>10</a:t>
            </a:fld>
            <a:endParaRPr lang="fr-FR" dirty="0"/>
          </a:p>
        </p:txBody>
      </p:sp>
    </p:spTree>
    <p:extLst>
      <p:ext uri="{BB962C8B-B14F-4D97-AF65-F5344CB8AC3E}">
        <p14:creationId xmlns:p14="http://schemas.microsoft.com/office/powerpoint/2010/main" val="326626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DA10065-F7C3-46CF-85DA-54E3A9AA8DA6}" type="datetimeFigureOut">
              <a:rPr lang="fr-FR" smtClean="0"/>
              <a:t>21/03/2018</a:t>
            </a:fld>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238524359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DA10065-F7C3-46CF-85DA-54E3A9AA8DA6}" type="datetimeFigureOut">
              <a:rPr lang="fr-FR" smtClean="0"/>
              <a:t>21/03/2018</a:t>
            </a:fld>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6533373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DA10065-F7C3-46CF-85DA-54E3A9AA8DA6}" type="datetimeFigureOut">
              <a:rPr lang="fr-FR" smtClean="0"/>
              <a:t>21/03/2018</a:t>
            </a:fld>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364735292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DA10065-F7C3-46CF-85DA-54E3A9AA8DA6}" type="datetimeFigureOut">
              <a:rPr lang="fr-FR" smtClean="0"/>
              <a:t>21/03/2018</a:t>
            </a:fld>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7835148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p>
            <a:fld id="{8DA10065-F7C3-46CF-85DA-54E3A9AA8DA6}" type="datetimeFigureOut">
              <a:rPr lang="fr-FR" smtClean="0"/>
              <a:t>21/03/2018</a:t>
            </a:fld>
            <a:endParaRPr lang="fr-FR" dirty="0"/>
          </a:p>
        </p:txBody>
      </p:sp>
      <p:sp>
        <p:nvSpPr>
          <p:cNvPr id="5" name="Espace réservé du pied de page 4"/>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6" name="Espace réservé du numéro de diapositive 5"/>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319979911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8DA10065-F7C3-46CF-85DA-54E3A9AA8DA6}" type="datetimeFigureOut">
              <a:rPr lang="fr-FR" smtClean="0"/>
              <a:t>21/03/2018</a:t>
            </a:fld>
            <a:endParaRPr lang="fr-FR" dirty="0"/>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7" name="Espace réservé du numéro de diapositive 6"/>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3816552391"/>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p>
            <a:fld id="{8DA10065-F7C3-46CF-85DA-54E3A9AA8DA6}" type="datetimeFigureOut">
              <a:rPr lang="fr-FR" smtClean="0"/>
              <a:t>21/03/2018</a:t>
            </a:fld>
            <a:endParaRPr lang="fr-FR" dirty="0"/>
          </a:p>
        </p:txBody>
      </p:sp>
      <p:sp>
        <p:nvSpPr>
          <p:cNvPr id="8" name="Espace réservé du pied de page 7"/>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9" name="Espace réservé du numéro de diapositive 8"/>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84623550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numéro de diapositive 4"/>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421281893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182958273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8DA10065-F7C3-46CF-85DA-54E3A9AA8DA6}" type="datetimeFigureOut">
              <a:rPr lang="fr-FR" smtClean="0"/>
              <a:t>21/03/2018</a:t>
            </a:fld>
            <a:endParaRPr lang="fr-FR" dirty="0"/>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7" name="Espace réservé du numéro de diapositive 6"/>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140658711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p>
            <a:fld id="{8DA10065-F7C3-46CF-85DA-54E3A9AA8DA6}" type="datetimeFigureOut">
              <a:rPr lang="fr-FR" smtClean="0"/>
              <a:t>21/03/2018</a:t>
            </a:fld>
            <a:endParaRPr lang="fr-FR" dirty="0"/>
          </a:p>
        </p:txBody>
      </p:sp>
      <p:sp>
        <p:nvSpPr>
          <p:cNvPr id="6" name="Espace réservé du pied de page 5"/>
          <p:cNvSpPr>
            <a:spLocks noGrp="1"/>
          </p:cNvSpPr>
          <p:nvPr>
            <p:ph type="ftr" sz="quarter" idx="11"/>
          </p:nvPr>
        </p:nvSpPr>
        <p:spPr>
          <a:xfrm>
            <a:off x="4038600" y="6356350"/>
            <a:ext cx="4114800" cy="365125"/>
          </a:xfrm>
          <a:prstGeom prst="rect">
            <a:avLst/>
          </a:prstGeom>
        </p:spPr>
        <p:txBody>
          <a:bodyPr/>
          <a:lstStyle/>
          <a:p>
            <a:endParaRPr lang="fr-FR" dirty="0"/>
          </a:p>
        </p:txBody>
      </p:sp>
      <p:sp>
        <p:nvSpPr>
          <p:cNvPr id="7" name="Espace réservé du numéro de diapositive 6"/>
          <p:cNvSpPr>
            <a:spLocks noGrp="1"/>
          </p:cNvSpPr>
          <p:nvPr>
            <p:ph type="sldNum" sz="quarter" idx="12"/>
          </p:nvPr>
        </p:nvSpPr>
        <p:spPr/>
        <p:txBody>
          <a:bodyPr/>
          <a:lstStyle/>
          <a:p>
            <a:fld id="{B27F08A0-B842-419C-B8AE-58C9519BFAEC}" type="slidenum">
              <a:rPr lang="fr-FR" smtClean="0"/>
              <a:t>‹N°›</a:t>
            </a:fld>
            <a:endParaRPr lang="fr-FR" dirty="0"/>
          </a:p>
        </p:txBody>
      </p:sp>
    </p:spTree>
    <p:extLst>
      <p:ext uri="{BB962C8B-B14F-4D97-AF65-F5344CB8AC3E}">
        <p14:creationId xmlns:p14="http://schemas.microsoft.com/office/powerpoint/2010/main" val="44478479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668554" y="320675"/>
            <a:ext cx="8685245"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2071396" y="1825625"/>
            <a:ext cx="9282404" cy="4351338"/>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7F08A0-B842-419C-B8AE-58C9519BFAEC}" type="slidenum">
              <a:rPr lang="fr-FR" smtClean="0"/>
              <a:t>‹N°›</a:t>
            </a:fld>
            <a:endParaRPr lang="fr-FR" dirty="0"/>
          </a:p>
        </p:txBody>
      </p:sp>
    </p:spTree>
    <p:extLst>
      <p:ext uri="{BB962C8B-B14F-4D97-AF65-F5344CB8AC3E}">
        <p14:creationId xmlns:p14="http://schemas.microsoft.com/office/powerpoint/2010/main" val="1448427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b="1" kern="1200">
          <a:solidFill>
            <a:schemeClr val="tx1"/>
          </a:solidFill>
          <a:latin typeface="Ubuntu" panose="020B05040306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buntu" panose="020B05040306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buntu" panose="020B05040306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untu" panose="020B05040306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re 4"/>
          <p:cNvSpPr>
            <a:spLocks noGrp="1"/>
          </p:cNvSpPr>
          <p:nvPr>
            <p:ph type="ctrTitle"/>
          </p:nvPr>
        </p:nvSpPr>
        <p:spPr>
          <a:xfrm>
            <a:off x="1524000" y="1915465"/>
            <a:ext cx="9144000" cy="2387600"/>
          </a:xfrm>
        </p:spPr>
        <p:txBody>
          <a:bodyPr/>
          <a:lstStyle/>
          <a:p>
            <a:r>
              <a:rPr lang="fr-FR" dirty="0"/>
              <a:t>GNU Linux</a:t>
            </a:r>
          </a:p>
        </p:txBody>
      </p:sp>
      <p:sp>
        <p:nvSpPr>
          <p:cNvPr id="6" name="Sous-titre 5"/>
          <p:cNvSpPr>
            <a:spLocks noGrp="1"/>
          </p:cNvSpPr>
          <p:nvPr>
            <p:ph type="subTitle" idx="1"/>
          </p:nvPr>
        </p:nvSpPr>
        <p:spPr>
          <a:xfrm>
            <a:off x="1524000" y="4619075"/>
            <a:ext cx="9144000" cy="1655762"/>
          </a:xfrm>
        </p:spPr>
        <p:txBody>
          <a:bodyPr/>
          <a:lstStyle/>
          <a:p>
            <a:r>
              <a:rPr lang="fr-FR" dirty="0"/>
              <a:t>Un système d’exploitation, Libre, puissant et performant.</a:t>
            </a: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846" y="451372"/>
            <a:ext cx="2537538" cy="2479537"/>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0693" y="302079"/>
            <a:ext cx="2628123" cy="3049033"/>
          </a:xfrm>
          <a:prstGeom prst="rect">
            <a:avLst/>
          </a:prstGeom>
        </p:spPr>
      </p:pic>
    </p:spTree>
    <p:extLst>
      <p:ext uri="{BB962C8B-B14F-4D97-AF65-F5344CB8AC3E}">
        <p14:creationId xmlns:p14="http://schemas.microsoft.com/office/powerpoint/2010/main" val="73866587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Avantages / Inconvénients</a:t>
            </a:r>
          </a:p>
        </p:txBody>
      </p:sp>
      <p:sp>
        <p:nvSpPr>
          <p:cNvPr id="3" name="Espace réservé du contenu 2"/>
          <p:cNvSpPr>
            <a:spLocks noGrp="1"/>
          </p:cNvSpPr>
          <p:nvPr>
            <p:ph idx="1"/>
          </p:nvPr>
        </p:nvSpPr>
        <p:spPr>
          <a:xfrm>
            <a:off x="2680992" y="2118700"/>
            <a:ext cx="4036327" cy="3180129"/>
          </a:xfrm>
        </p:spPr>
        <p:txBody>
          <a:bodyPr>
            <a:normAutofit/>
          </a:bodyPr>
          <a:lstStyle/>
          <a:p>
            <a:pPr marL="0" indent="0">
              <a:buNone/>
            </a:pPr>
            <a:r>
              <a:rPr lang="fr-FR" sz="1800" b="1" dirty="0">
                <a:latin typeface="+mn-lt"/>
              </a:rPr>
              <a:t>Avantages</a:t>
            </a:r>
          </a:p>
          <a:p>
            <a:r>
              <a:rPr lang="fr-FR" sz="1800" dirty="0">
                <a:latin typeface="+mn-lt"/>
              </a:rPr>
              <a:t>Sécurité.</a:t>
            </a:r>
          </a:p>
          <a:p>
            <a:r>
              <a:rPr lang="fr-FR" sz="1800" dirty="0">
                <a:latin typeface="+mn-lt"/>
              </a:rPr>
              <a:t>Légèreté.</a:t>
            </a:r>
          </a:p>
          <a:p>
            <a:r>
              <a:rPr lang="fr-FR" sz="1800" dirty="0">
                <a:latin typeface="+mn-lt"/>
              </a:rPr>
              <a:t>Souvent gratuit.</a:t>
            </a:r>
          </a:p>
          <a:p>
            <a:r>
              <a:rPr lang="fr-FR" sz="1800" dirty="0">
                <a:latin typeface="+mn-lt"/>
              </a:rPr>
              <a:t>Puissance.</a:t>
            </a:r>
          </a:p>
          <a:p>
            <a:r>
              <a:rPr lang="fr-FR" sz="1800" dirty="0">
                <a:latin typeface="+mn-lt"/>
              </a:rPr>
              <a:t>Personnalisation.</a:t>
            </a:r>
          </a:p>
          <a:p>
            <a:r>
              <a:rPr lang="fr-FR" sz="1800" dirty="0">
                <a:latin typeface="+mn-lt"/>
              </a:rPr>
              <a:t>Multi bureau natif.</a:t>
            </a:r>
          </a:p>
          <a:p>
            <a:r>
              <a:rPr lang="fr-FR" sz="1800" dirty="0">
                <a:latin typeface="+mn-lt"/>
              </a:rPr>
              <a:t>Copier/coller multiple.</a:t>
            </a:r>
          </a:p>
        </p:txBody>
      </p:sp>
      <p:sp>
        <p:nvSpPr>
          <p:cNvPr id="4" name="Espace réservé du contenu 2"/>
          <p:cNvSpPr txBox="1">
            <a:spLocks/>
          </p:cNvSpPr>
          <p:nvPr/>
        </p:nvSpPr>
        <p:spPr>
          <a:xfrm>
            <a:off x="6666842" y="2118700"/>
            <a:ext cx="5114850" cy="3180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buntu" panose="020B05040306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buntu" panose="020B05040306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buntu" panose="020B05040306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untu" panose="020B05040306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800" b="1" dirty="0">
                <a:latin typeface="+mn-lt"/>
              </a:rPr>
              <a:t>Inconvénients</a:t>
            </a:r>
          </a:p>
          <a:p>
            <a:r>
              <a:rPr lang="fr-FR" sz="1800" dirty="0">
                <a:latin typeface="+mn-lt"/>
              </a:rPr>
              <a:t>Pas ou peu de jeux.</a:t>
            </a:r>
          </a:p>
          <a:p>
            <a:r>
              <a:rPr lang="fr-FR" sz="1800" dirty="0">
                <a:latin typeface="+mn-lt"/>
              </a:rPr>
              <a:t>Incompatibilité de certains logiciels dont ceux de </a:t>
            </a:r>
            <a:r>
              <a:rPr lang="fr-FR" sz="1800" dirty="0" err="1">
                <a:latin typeface="+mn-lt"/>
              </a:rPr>
              <a:t>Mircosoft</a:t>
            </a:r>
            <a:r>
              <a:rPr lang="fr-FR" sz="1800" dirty="0">
                <a:latin typeface="+mn-lt"/>
              </a:rPr>
              <a:t> et d’Adobe.</a:t>
            </a:r>
          </a:p>
        </p:txBody>
      </p:sp>
      <p:sp>
        <p:nvSpPr>
          <p:cNvPr id="5" name="ZoneTexte 4"/>
          <p:cNvSpPr txBox="1"/>
          <p:nvPr/>
        </p:nvSpPr>
        <p:spPr>
          <a:xfrm>
            <a:off x="2668554" y="5381481"/>
            <a:ext cx="8557846" cy="923330"/>
          </a:xfrm>
          <a:prstGeom prst="rect">
            <a:avLst/>
          </a:prstGeom>
          <a:noFill/>
        </p:spPr>
        <p:txBody>
          <a:bodyPr wrap="square" rtlCol="0">
            <a:spAutoFit/>
          </a:bodyPr>
          <a:lstStyle/>
          <a:p>
            <a:r>
              <a:rPr lang="fr-FR" b="1" dirty="0"/>
              <a:t>Des solutions pour palier ces inconvénients existent : Vine qui permet de faire fonctionner des applications Windows sous Linux ou des logiciels de virtualisations tels que </a:t>
            </a:r>
            <a:r>
              <a:rPr lang="fr-FR" b="1" dirty="0" err="1"/>
              <a:t>VMWare</a:t>
            </a:r>
            <a:r>
              <a:rPr lang="fr-FR" b="1" dirty="0"/>
              <a:t> (Oracle) ou </a:t>
            </a:r>
            <a:r>
              <a:rPr lang="fr-FR" b="1" dirty="0" err="1"/>
              <a:t>VirtualBox</a:t>
            </a:r>
            <a:r>
              <a:rPr lang="fr-FR" b="1" dirty="0"/>
              <a:t> (Oracle).</a:t>
            </a:r>
          </a:p>
        </p:txBody>
      </p:sp>
    </p:spTree>
    <p:extLst>
      <p:ext uri="{BB962C8B-B14F-4D97-AF65-F5344CB8AC3E}">
        <p14:creationId xmlns:p14="http://schemas.microsoft.com/office/powerpoint/2010/main" val="184468133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1+#ppt_w/2"/>
                                          </p:val>
                                        </p:tav>
                                        <p:tav tm="100000">
                                          <p:val>
                                            <p:strVal val="#ppt_x"/>
                                          </p:val>
                                        </p:tav>
                                      </p:tavLst>
                                    </p:anim>
                                    <p:anim calcmode="lin" valueType="num">
                                      <p:cBhvr additive="base">
                                        <p:cTn id="48" dur="500" fill="hold"/>
                                        <p:tgtEl>
                                          <p:spTgt spid="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Statistiques d’utilisation</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554" y="1857254"/>
            <a:ext cx="7109161" cy="3840162"/>
          </a:xfrm>
          <a:prstGeom prst="rect">
            <a:avLst/>
          </a:prstGeom>
          <a:ln>
            <a:noFill/>
          </a:ln>
          <a:effectLst>
            <a:outerShdw blurRad="292100" dist="139700" dir="2700000" algn="tl" rotWithShape="0">
              <a:srgbClr val="333333">
                <a:alpha val="65000"/>
              </a:srgbClr>
            </a:outerShdw>
          </a:effectLst>
        </p:spPr>
      </p:pic>
      <p:sp>
        <p:nvSpPr>
          <p:cNvPr id="5" name="ZoneTexte 4"/>
          <p:cNvSpPr txBox="1"/>
          <p:nvPr/>
        </p:nvSpPr>
        <p:spPr>
          <a:xfrm>
            <a:off x="2211353" y="6141330"/>
            <a:ext cx="8210461" cy="369332"/>
          </a:xfrm>
          <a:prstGeom prst="rect">
            <a:avLst/>
          </a:prstGeom>
          <a:noFill/>
        </p:spPr>
        <p:txBody>
          <a:bodyPr wrap="square" rtlCol="0">
            <a:spAutoFit/>
          </a:bodyPr>
          <a:lstStyle/>
          <a:p>
            <a:r>
              <a:rPr lang="fr-FR" dirty="0"/>
              <a:t>Linux est en passe (octobre 2017) de rattraper Mac OS sur les ordinateurs de bureau.</a:t>
            </a:r>
          </a:p>
        </p:txBody>
      </p:sp>
    </p:spTree>
    <p:extLst>
      <p:ext uri="{BB962C8B-B14F-4D97-AF65-F5344CB8AC3E}">
        <p14:creationId xmlns:p14="http://schemas.microsoft.com/office/powerpoint/2010/main" val="218564312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Statistiques d’utilisation</a:t>
            </a:r>
          </a:p>
        </p:txBody>
      </p:sp>
      <p:graphicFrame>
        <p:nvGraphicFramePr>
          <p:cNvPr id="8" name="Graphique 7"/>
          <p:cNvGraphicFramePr/>
          <p:nvPr>
            <p:extLst>
              <p:ext uri="{D42A27DB-BD31-4B8C-83A1-F6EECF244321}">
                <p14:modId xmlns:p14="http://schemas.microsoft.com/office/powerpoint/2010/main" val="1485131599"/>
              </p:ext>
            </p:extLst>
          </p:nvPr>
        </p:nvGraphicFramePr>
        <p:xfrm>
          <a:off x="883137" y="1934308"/>
          <a:ext cx="5552831" cy="40633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Graphique 8"/>
          <p:cNvGraphicFramePr/>
          <p:nvPr>
            <p:extLst>
              <p:ext uri="{D42A27DB-BD31-4B8C-83A1-F6EECF244321}">
                <p14:modId xmlns:p14="http://schemas.microsoft.com/office/powerpoint/2010/main" val="1119081624"/>
              </p:ext>
            </p:extLst>
          </p:nvPr>
        </p:nvGraphicFramePr>
        <p:xfrm>
          <a:off x="6170244" y="2004646"/>
          <a:ext cx="5552831" cy="40633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9966057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utilisations de Linux</a:t>
            </a:r>
          </a:p>
        </p:txBody>
      </p:sp>
      <p:sp>
        <p:nvSpPr>
          <p:cNvPr id="3" name="Espace réservé du contenu 2"/>
          <p:cNvSpPr>
            <a:spLocks noGrp="1"/>
          </p:cNvSpPr>
          <p:nvPr>
            <p:ph idx="1"/>
          </p:nvPr>
        </p:nvSpPr>
        <p:spPr>
          <a:xfrm>
            <a:off x="2071396" y="2508665"/>
            <a:ext cx="9282404" cy="4351338"/>
          </a:xfrm>
        </p:spPr>
        <p:txBody>
          <a:bodyPr>
            <a:normAutofit/>
          </a:bodyPr>
          <a:lstStyle/>
          <a:p>
            <a:pPr marL="0" indent="0">
              <a:buNone/>
            </a:pPr>
            <a:r>
              <a:rPr lang="fr-FR" sz="1800" b="1" dirty="0">
                <a:latin typeface="+mn-lt"/>
              </a:rPr>
              <a:t>Linux est partout </a:t>
            </a:r>
            <a:r>
              <a:rPr lang="fr-FR" sz="1800" dirty="0">
                <a:latin typeface="+mn-lt"/>
              </a:rPr>
              <a:t>: </a:t>
            </a:r>
          </a:p>
          <a:p>
            <a:r>
              <a:rPr lang="fr-FR" sz="1800" dirty="0">
                <a:latin typeface="+mn-lt"/>
              </a:rPr>
              <a:t>Ordinateurs</a:t>
            </a:r>
          </a:p>
          <a:p>
            <a:r>
              <a:rPr lang="fr-FR" sz="1800" dirty="0">
                <a:latin typeface="+mn-lt"/>
              </a:rPr>
              <a:t>Nano ordinateurs (</a:t>
            </a:r>
            <a:r>
              <a:rPr lang="fr-FR" sz="1800" dirty="0" err="1">
                <a:latin typeface="+mn-lt"/>
              </a:rPr>
              <a:t>Raspberry</a:t>
            </a:r>
            <a:r>
              <a:rPr lang="fr-FR" sz="1800" dirty="0">
                <a:latin typeface="+mn-lt"/>
              </a:rPr>
              <a:t> PI et autres)</a:t>
            </a:r>
          </a:p>
          <a:p>
            <a:r>
              <a:rPr lang="fr-FR" sz="1800" dirty="0">
                <a:latin typeface="+mn-lt"/>
              </a:rPr>
              <a:t>Smartphones (Android)</a:t>
            </a:r>
          </a:p>
          <a:p>
            <a:r>
              <a:rPr lang="fr-FR" sz="1800" dirty="0">
                <a:latin typeface="+mn-lt"/>
              </a:rPr>
              <a:t>Télévisions et box internet</a:t>
            </a:r>
          </a:p>
          <a:p>
            <a:r>
              <a:rPr lang="fr-FR" sz="1800" dirty="0">
                <a:latin typeface="+mn-lt"/>
              </a:rPr>
              <a:t>Consoles de jeux</a:t>
            </a:r>
          </a:p>
          <a:p>
            <a:r>
              <a:rPr lang="fr-FR" sz="1800" dirty="0">
                <a:latin typeface="+mn-lt"/>
              </a:rPr>
              <a:t>Voitures</a:t>
            </a:r>
          </a:p>
          <a:p>
            <a:r>
              <a:rPr lang="fr-FR" sz="1800" dirty="0">
                <a:latin typeface="+mn-lt"/>
              </a:rPr>
              <a:t>Avions</a:t>
            </a:r>
          </a:p>
          <a:p>
            <a:r>
              <a:rPr lang="fr-FR" sz="1800" dirty="0">
                <a:latin typeface="+mn-lt"/>
              </a:rPr>
              <a:t>…………………</a:t>
            </a:r>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2598" y="2508665"/>
            <a:ext cx="4929553" cy="35052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4038612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Bash</a:t>
            </a:r>
            <a:r>
              <a:rPr lang="fr-FR" dirty="0" smtClean="0"/>
              <a:t> : le langage de script Linux</a:t>
            </a:r>
            <a:endParaRPr lang="fr-FR" dirty="0"/>
          </a:p>
        </p:txBody>
      </p:sp>
      <p:sp>
        <p:nvSpPr>
          <p:cNvPr id="3" name="Espace réservé du contenu 2"/>
          <p:cNvSpPr>
            <a:spLocks noGrp="1"/>
          </p:cNvSpPr>
          <p:nvPr>
            <p:ph idx="1"/>
          </p:nvPr>
        </p:nvSpPr>
        <p:spPr>
          <a:xfrm>
            <a:off x="2071396" y="1825625"/>
            <a:ext cx="3936114" cy="4351338"/>
          </a:xfrm>
        </p:spPr>
        <p:txBody>
          <a:bodyPr/>
          <a:lstStyle/>
          <a:p>
            <a:pPr marL="0" indent="0">
              <a:buNone/>
            </a:pPr>
            <a:r>
              <a:rPr lang="fr-FR" dirty="0" smtClean="0"/>
              <a:t>Linux possède un langage de script très puissant qui permet de créer des fonctionnalités qui n’existent pas nativement ou qui ne vous conviennent pas.</a:t>
            </a:r>
          </a:p>
          <a:p>
            <a:pPr marL="0" indent="0" algn="ctr">
              <a:buNone/>
            </a:pPr>
            <a:r>
              <a:rPr lang="fr-FR" dirty="0" smtClean="0"/>
              <a:t/>
            </a:r>
            <a:br>
              <a:rPr lang="fr-FR" dirty="0" smtClean="0"/>
            </a:br>
            <a:r>
              <a:rPr lang="fr-FR" sz="4800" b="1" dirty="0" smtClean="0"/>
              <a:t>Le </a:t>
            </a:r>
            <a:r>
              <a:rPr lang="fr-FR" sz="4800" b="1" dirty="0" err="1" smtClean="0"/>
              <a:t>Bash</a:t>
            </a:r>
            <a:endParaRPr lang="fr-FR" sz="4800" b="1" dirty="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9722" y="1825625"/>
            <a:ext cx="3952446" cy="4707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9226899"/>
      </p:ext>
    </p:extLst>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100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Aller plus loin localement</a:t>
            </a:r>
          </a:p>
        </p:txBody>
      </p:sp>
      <p:sp>
        <p:nvSpPr>
          <p:cNvPr id="4" name="ZoneTexte 3"/>
          <p:cNvSpPr txBox="1"/>
          <p:nvPr/>
        </p:nvSpPr>
        <p:spPr>
          <a:xfrm>
            <a:off x="2668554" y="1910861"/>
            <a:ext cx="4541138" cy="3970318"/>
          </a:xfrm>
          <a:prstGeom prst="rect">
            <a:avLst/>
          </a:prstGeom>
          <a:noFill/>
        </p:spPr>
        <p:txBody>
          <a:bodyPr wrap="square" rtlCol="0">
            <a:spAutoFit/>
          </a:bodyPr>
          <a:lstStyle/>
          <a:p>
            <a:r>
              <a:rPr lang="fr-FR" dirty="0"/>
              <a:t>Il existe localement </a:t>
            </a:r>
            <a:r>
              <a:rPr lang="fr-FR" b="1" dirty="0"/>
              <a:t>Linux quimper </a:t>
            </a:r>
            <a:r>
              <a:rPr lang="fr-FR" dirty="0"/>
              <a:t>qui est très actif et très organisé (</a:t>
            </a:r>
            <a:r>
              <a:rPr lang="fr-FR" dirty="0" err="1"/>
              <a:t>notament</a:t>
            </a:r>
            <a:r>
              <a:rPr lang="fr-FR" dirty="0"/>
              <a:t> dans la redistribution de machines sous Linux pour les gens dans le besoin (plus de 2000 ordinateurs distribués en trois </a:t>
            </a:r>
            <a:r>
              <a:rPr lang="fr-FR"/>
              <a:t>ans)).</a:t>
            </a:r>
            <a:r>
              <a:rPr lang="fr-FR" dirty="0"/>
              <a:t/>
            </a:r>
            <a:br>
              <a:rPr lang="fr-FR" dirty="0"/>
            </a:br>
            <a:r>
              <a:rPr lang="fr-FR" dirty="0"/>
              <a:t>Vous pouvez facilement les trouver sur Internet.</a:t>
            </a:r>
            <a:br>
              <a:rPr lang="fr-FR" dirty="0"/>
            </a:br>
            <a:r>
              <a:rPr lang="fr-FR" dirty="0"/>
              <a:t/>
            </a:r>
            <a:br>
              <a:rPr lang="fr-FR" dirty="0"/>
            </a:br>
            <a:r>
              <a:rPr lang="fr-FR" dirty="0"/>
              <a:t>Beaucoup </a:t>
            </a:r>
            <a:r>
              <a:rPr lang="fr-FR" dirty="0" err="1"/>
              <a:t>d’install</a:t>
            </a:r>
            <a:r>
              <a:rPr lang="fr-FR" dirty="0"/>
              <a:t> party Linux ont lieues dans le département, à Quimper, </a:t>
            </a:r>
            <a:r>
              <a:rPr lang="fr-FR" dirty="0" err="1"/>
              <a:t>Gounenarc’h</a:t>
            </a:r>
            <a:r>
              <a:rPr lang="fr-FR" dirty="0"/>
              <a:t>, Pont Aven, Douarnenez, Quimperlé, Le Guilvinec, </a:t>
            </a:r>
            <a:r>
              <a:rPr lang="fr-FR" dirty="0" err="1"/>
              <a:t>Braspart</a:t>
            </a:r>
            <a:r>
              <a:rPr lang="fr-FR" dirty="0"/>
              <a:t>, Landerneau… Toujours avec des bénévoles passionnés et impliqués.</a:t>
            </a:r>
            <a:br>
              <a:rPr lang="fr-FR" dirty="0"/>
            </a:br>
            <a:endParaRPr lang="fr-FR" dirty="0"/>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9925" y="1910861"/>
            <a:ext cx="3248025" cy="2181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3769935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Des questions ?</a:t>
            </a:r>
          </a:p>
        </p:txBody>
      </p:sp>
      <p:sp>
        <p:nvSpPr>
          <p:cNvPr id="3" name="Espace réservé du contenu 2"/>
          <p:cNvSpPr>
            <a:spLocks noGrp="1"/>
          </p:cNvSpPr>
          <p:nvPr>
            <p:ph idx="1"/>
          </p:nvPr>
        </p:nvSpPr>
        <p:spPr>
          <a:xfrm>
            <a:off x="2071395" y="3314456"/>
            <a:ext cx="5618943" cy="4351338"/>
          </a:xfrm>
        </p:spPr>
        <p:txBody>
          <a:bodyPr/>
          <a:lstStyle/>
          <a:p>
            <a:pPr marL="0" indent="0">
              <a:buNone/>
            </a:pPr>
            <a:r>
              <a:rPr lang="fr-FR" dirty="0"/>
              <a:t>Vous pouvez maintenant poser toutes vos questions, </a:t>
            </a:r>
            <a:r>
              <a:rPr lang="fr-FR"/>
              <a:t>je ferai </a:t>
            </a:r>
            <a:r>
              <a:rPr lang="fr-FR" dirty="0"/>
              <a:t>en sorte d’y répondre de mon mieux.</a:t>
            </a:r>
            <a:br>
              <a:rPr lang="fr-FR" dirty="0"/>
            </a:br>
            <a:r>
              <a:rPr lang="fr-FR" dirty="0"/>
              <a:t/>
            </a:r>
            <a:br>
              <a:rPr lang="fr-FR" dirty="0"/>
            </a:br>
            <a:r>
              <a:rPr lang="fr-FR" b="1" dirty="0"/>
              <a:t>Merci de votre attention</a:t>
            </a:r>
            <a:r>
              <a:rPr lang="fr-FR" dirty="0"/>
              <a:t>.</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399" y="3051725"/>
            <a:ext cx="2438400" cy="2438400"/>
          </a:xfrm>
          <a:prstGeom prst="rect">
            <a:avLst/>
          </a:prstGeom>
        </p:spPr>
      </p:pic>
    </p:spTree>
    <p:extLst>
      <p:ext uri="{BB962C8B-B14F-4D97-AF65-F5344CB8AC3E}">
        <p14:creationId xmlns:p14="http://schemas.microsoft.com/office/powerpoint/2010/main" val="285879711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Sommaire</a:t>
            </a:r>
          </a:p>
        </p:txBody>
      </p:sp>
      <p:sp>
        <p:nvSpPr>
          <p:cNvPr id="3" name="Espace réservé du contenu 2"/>
          <p:cNvSpPr>
            <a:spLocks noGrp="1"/>
          </p:cNvSpPr>
          <p:nvPr>
            <p:ph idx="1"/>
          </p:nvPr>
        </p:nvSpPr>
        <p:spPr>
          <a:xfrm>
            <a:off x="2687209" y="1967191"/>
            <a:ext cx="9282404" cy="4351338"/>
          </a:xfrm>
        </p:spPr>
        <p:txBody>
          <a:bodyPr>
            <a:normAutofit lnSpcReduction="10000"/>
          </a:bodyPr>
          <a:lstStyle/>
          <a:p>
            <a:r>
              <a:rPr lang="fr-FR" dirty="0"/>
              <a:t>Les systèmes d’exploitations.</a:t>
            </a:r>
          </a:p>
          <a:p>
            <a:r>
              <a:rPr lang="fr-FR" dirty="0"/>
              <a:t>Historique.</a:t>
            </a:r>
          </a:p>
          <a:p>
            <a:r>
              <a:rPr lang="fr-FR" dirty="0"/>
              <a:t>Les différentes distributions Linux.</a:t>
            </a:r>
          </a:p>
          <a:p>
            <a:r>
              <a:rPr lang="fr-FR" dirty="0"/>
              <a:t>Les avantages, les inconvénients.</a:t>
            </a:r>
          </a:p>
          <a:p>
            <a:r>
              <a:rPr lang="fr-FR" dirty="0"/>
              <a:t>Les statistiques d’utilisation.</a:t>
            </a:r>
          </a:p>
          <a:p>
            <a:r>
              <a:rPr lang="fr-FR" dirty="0"/>
              <a:t>Les diverses utilisations de </a:t>
            </a:r>
            <a:r>
              <a:rPr lang="fr-FR" dirty="0" smtClean="0"/>
              <a:t>Linux.</a:t>
            </a:r>
          </a:p>
          <a:p>
            <a:r>
              <a:rPr lang="fr-FR" dirty="0" err="1" smtClean="0"/>
              <a:t>Bash</a:t>
            </a:r>
            <a:r>
              <a:rPr lang="fr-FR" dirty="0" smtClean="0"/>
              <a:t> : le langage de script de Linux.</a:t>
            </a:r>
            <a:endParaRPr lang="fr-FR" dirty="0"/>
          </a:p>
          <a:p>
            <a:r>
              <a:rPr lang="fr-FR" dirty="0"/>
              <a:t>Pour aller plus loin localement.</a:t>
            </a:r>
          </a:p>
          <a:p>
            <a:r>
              <a:rPr lang="fr-FR" dirty="0"/>
              <a:t>Questions / Réponses</a:t>
            </a:r>
          </a:p>
          <a:p>
            <a:endParaRPr lang="fr-FR" dirty="0"/>
          </a:p>
        </p:txBody>
      </p:sp>
    </p:spTree>
    <p:extLst>
      <p:ext uri="{BB962C8B-B14F-4D97-AF65-F5344CB8AC3E}">
        <p14:creationId xmlns:p14="http://schemas.microsoft.com/office/powerpoint/2010/main" val="13084096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68554" y="320675"/>
            <a:ext cx="8952832" cy="1325563"/>
          </a:xfrm>
        </p:spPr>
        <p:txBody>
          <a:bodyPr/>
          <a:lstStyle/>
          <a:p>
            <a:r>
              <a:rPr lang="fr-FR" dirty="0"/>
              <a:t>Les OS (systèmes d’exploitation)</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554" y="2659891"/>
            <a:ext cx="2381250" cy="3524250"/>
          </a:xfrm>
          <a:prstGeom prst="rect">
            <a:avLst/>
          </a:prstGeom>
        </p:spPr>
      </p:pic>
      <p:sp>
        <p:nvSpPr>
          <p:cNvPr id="5" name="ZoneTexte 4"/>
          <p:cNvSpPr txBox="1"/>
          <p:nvPr/>
        </p:nvSpPr>
        <p:spPr>
          <a:xfrm>
            <a:off x="2668554" y="1911424"/>
            <a:ext cx="9027260" cy="369332"/>
          </a:xfrm>
          <a:prstGeom prst="rect">
            <a:avLst/>
          </a:prstGeom>
          <a:noFill/>
        </p:spPr>
        <p:txBody>
          <a:bodyPr wrap="square" rtlCol="0">
            <a:spAutoFit/>
          </a:bodyPr>
          <a:lstStyle/>
          <a:p>
            <a:r>
              <a:rPr lang="fr-FR" dirty="0"/>
              <a:t>Le système d'exploitation est un intermédiaire entre les logiciels d'application et le matériel.</a:t>
            </a:r>
          </a:p>
        </p:txBody>
      </p:sp>
      <p:sp>
        <p:nvSpPr>
          <p:cNvPr id="6" name="ZoneTexte 5"/>
          <p:cNvSpPr txBox="1"/>
          <p:nvPr/>
        </p:nvSpPr>
        <p:spPr>
          <a:xfrm>
            <a:off x="5956993" y="2756713"/>
            <a:ext cx="5114260" cy="3416320"/>
          </a:xfrm>
          <a:prstGeom prst="rect">
            <a:avLst/>
          </a:prstGeom>
          <a:noFill/>
        </p:spPr>
        <p:txBody>
          <a:bodyPr wrap="square" rtlCol="0">
            <a:spAutoFit/>
          </a:bodyPr>
          <a:lstStyle/>
          <a:p>
            <a:r>
              <a:rPr lang="fr-FR" dirty="0"/>
              <a:t>Les plus connus du grand public sont</a:t>
            </a:r>
          </a:p>
          <a:p>
            <a:pPr marL="285750" indent="-285750">
              <a:buFont typeface="Arial" panose="020B0604020202020204" pitchFamily="34" charset="0"/>
              <a:buChar char="•"/>
            </a:pPr>
            <a:r>
              <a:rPr lang="fr-FR" dirty="0"/>
              <a:t>Microsoft Windows</a:t>
            </a:r>
          </a:p>
          <a:p>
            <a:pPr marL="285750" indent="-285750">
              <a:buFont typeface="Arial" panose="020B0604020202020204" pitchFamily="34" charset="0"/>
              <a:buChar char="•"/>
            </a:pPr>
            <a:r>
              <a:rPr lang="fr-FR" dirty="0"/>
              <a:t>Apple MacOS</a:t>
            </a:r>
          </a:p>
          <a:p>
            <a:pPr marL="285750" indent="-285750">
              <a:buFont typeface="Arial" panose="020B0604020202020204" pitchFamily="34" charset="0"/>
              <a:buChar char="•"/>
            </a:pPr>
            <a:r>
              <a:rPr lang="fr-FR" dirty="0"/>
              <a:t>Linux (Libre)</a:t>
            </a:r>
          </a:p>
          <a:p>
            <a:pPr marL="285750" indent="-285750">
              <a:buFont typeface="Arial" panose="020B0604020202020204" pitchFamily="34" charset="0"/>
              <a:buChar char="•"/>
            </a:pPr>
            <a:endParaRPr lang="fr-FR" dirty="0"/>
          </a:p>
          <a:p>
            <a:r>
              <a:rPr lang="fr-FR" dirty="0"/>
              <a:t>Mais il en existe bien d’autres parmi lesquels :</a:t>
            </a:r>
          </a:p>
          <a:p>
            <a:pPr marL="285750" indent="-285750">
              <a:buFont typeface="Arial" panose="020B0604020202020204" pitchFamily="34" charset="0"/>
              <a:buChar char="•"/>
            </a:pPr>
            <a:r>
              <a:rPr lang="fr-FR" dirty="0"/>
              <a:t>BSD</a:t>
            </a:r>
          </a:p>
          <a:p>
            <a:pPr marL="285750" indent="-285750">
              <a:buFont typeface="Arial" panose="020B0604020202020204" pitchFamily="34" charset="0"/>
              <a:buChar char="•"/>
            </a:pPr>
            <a:r>
              <a:rPr lang="fr-FR" dirty="0"/>
              <a:t>Sun Solaris</a:t>
            </a:r>
          </a:p>
          <a:p>
            <a:pPr marL="285750" indent="-285750">
              <a:buFont typeface="Arial" panose="020B0604020202020204" pitchFamily="34" charset="0"/>
              <a:buChar char="•"/>
            </a:pPr>
            <a:r>
              <a:rPr lang="fr-FR" dirty="0"/>
              <a:t>IBM AS400</a:t>
            </a:r>
          </a:p>
          <a:p>
            <a:pPr marL="285750" indent="-285750">
              <a:buFont typeface="Arial" panose="020B0604020202020204" pitchFamily="34" charset="0"/>
              <a:buChar char="•"/>
            </a:pPr>
            <a:r>
              <a:rPr lang="fr-FR" dirty="0"/>
              <a:t>UNIX</a:t>
            </a:r>
          </a:p>
          <a:p>
            <a:pPr marL="285750" indent="-285750">
              <a:buFont typeface="Arial" panose="020B0604020202020204" pitchFamily="34" charset="0"/>
              <a:buChar char="•"/>
            </a:pPr>
            <a:r>
              <a:rPr lang="fr-FR" dirty="0"/>
              <a:t>Microsoft MS DOS</a:t>
            </a:r>
          </a:p>
          <a:p>
            <a:pPr marL="285750" indent="-285750">
              <a:buFont typeface="Arial" panose="020B0604020202020204" pitchFamily="34" charset="0"/>
              <a:buChar char="•"/>
            </a:pPr>
            <a:r>
              <a:rPr lang="fr-FR" dirty="0"/>
              <a:t>……………</a:t>
            </a:r>
          </a:p>
        </p:txBody>
      </p:sp>
    </p:spTree>
    <p:extLst>
      <p:ext uri="{BB962C8B-B14F-4D97-AF65-F5344CB8AC3E}">
        <p14:creationId xmlns:p14="http://schemas.microsoft.com/office/powerpoint/2010/main" val="89458061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500"/>
                            </p:stCondLst>
                            <p:childTnLst>
                              <p:par>
                                <p:cTn id="14" presetID="2" presetClass="entr" presetSubtype="4"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Historique des OS</a:t>
            </a:r>
          </a:p>
        </p:txBody>
      </p:sp>
      <p:graphicFrame>
        <p:nvGraphicFramePr>
          <p:cNvPr id="4" name="Diagramme 3"/>
          <p:cNvGraphicFramePr/>
          <p:nvPr>
            <p:extLst>
              <p:ext uri="{D42A27DB-BD31-4B8C-83A1-F6EECF244321}">
                <p14:modId xmlns:p14="http://schemas.microsoft.com/office/powerpoint/2010/main" val="1973434283"/>
              </p:ext>
            </p:extLst>
          </p:nvPr>
        </p:nvGraphicFramePr>
        <p:xfrm>
          <a:off x="6572918" y="492798"/>
          <a:ext cx="7874581" cy="5979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ZoneTexte 4"/>
          <p:cNvSpPr txBox="1"/>
          <p:nvPr/>
        </p:nvSpPr>
        <p:spPr>
          <a:xfrm>
            <a:off x="2700166" y="2614113"/>
            <a:ext cx="6551410" cy="3139321"/>
          </a:xfrm>
          <a:prstGeom prst="rect">
            <a:avLst/>
          </a:prstGeom>
          <a:noFill/>
        </p:spPr>
        <p:txBody>
          <a:bodyPr wrap="square" rtlCol="0">
            <a:spAutoFit/>
          </a:bodyPr>
          <a:lstStyle/>
          <a:p>
            <a:pPr marL="285750" indent="-285750">
              <a:buFont typeface="Arial" panose="020B0604020202020204" pitchFamily="34" charset="0"/>
              <a:buChar char="•"/>
            </a:pPr>
            <a:r>
              <a:rPr lang="fr-FR" dirty="0"/>
              <a:t>1969 : </a:t>
            </a:r>
            <a:r>
              <a:rPr lang="fr-FR" b="1" dirty="0"/>
              <a:t>UNIX</a:t>
            </a:r>
            <a:r>
              <a:rPr lang="fr-FR" dirty="0"/>
              <a:t> (Keneth Thomson).</a:t>
            </a:r>
          </a:p>
          <a:p>
            <a:pPr marL="285750" indent="-285750">
              <a:buFont typeface="Arial" panose="020B0604020202020204" pitchFamily="34" charset="0"/>
              <a:buChar char="•"/>
            </a:pPr>
            <a:r>
              <a:rPr lang="fr-FR" dirty="0"/>
              <a:t>1981 : </a:t>
            </a:r>
            <a:r>
              <a:rPr lang="fr-FR" b="1" dirty="0"/>
              <a:t>MS DOS</a:t>
            </a:r>
            <a:r>
              <a:rPr lang="fr-FR" dirty="0"/>
              <a:t> (Microsoft).</a:t>
            </a:r>
          </a:p>
          <a:p>
            <a:pPr marL="285750" indent="-285750">
              <a:buFont typeface="Arial" panose="020B0604020202020204" pitchFamily="34" charset="0"/>
              <a:buChar char="•"/>
            </a:pPr>
            <a:r>
              <a:rPr lang="fr-FR" dirty="0"/>
              <a:t>1983 : </a:t>
            </a:r>
            <a:r>
              <a:rPr lang="fr-FR" b="1" dirty="0"/>
              <a:t>GNU General Public Licence</a:t>
            </a:r>
            <a:r>
              <a:rPr lang="fr-FR" dirty="0"/>
              <a:t> (Richard Stallman).</a:t>
            </a:r>
          </a:p>
          <a:p>
            <a:pPr marL="285750" indent="-285750">
              <a:buFont typeface="Arial" panose="020B0604020202020204" pitchFamily="34" charset="0"/>
              <a:buChar char="•"/>
            </a:pPr>
            <a:r>
              <a:rPr lang="fr-FR" dirty="0"/>
              <a:t>1884 : </a:t>
            </a:r>
            <a:r>
              <a:rPr lang="fr-FR" b="1" dirty="0"/>
              <a:t>Mac OS </a:t>
            </a:r>
            <a:r>
              <a:rPr lang="fr-FR" dirty="0"/>
              <a:t>(jusqu’en 2001 ou il est remplacé par du BSD).</a:t>
            </a:r>
          </a:p>
          <a:p>
            <a:pPr marL="285750" indent="-285750">
              <a:buFont typeface="Arial" panose="020B0604020202020204" pitchFamily="34" charset="0"/>
              <a:buChar char="•"/>
            </a:pPr>
            <a:r>
              <a:rPr lang="fr-FR" dirty="0"/>
              <a:t>1985 : </a:t>
            </a:r>
            <a:r>
              <a:rPr lang="fr-FR" b="1" dirty="0"/>
              <a:t>Windows</a:t>
            </a:r>
            <a:r>
              <a:rPr lang="fr-FR" dirty="0"/>
              <a:t>.</a:t>
            </a:r>
          </a:p>
          <a:p>
            <a:pPr marL="285750" indent="-285750">
              <a:buFont typeface="Arial" panose="020B0604020202020204" pitchFamily="34" charset="0"/>
              <a:buChar char="•"/>
            </a:pPr>
            <a:r>
              <a:rPr lang="fr-FR" dirty="0"/>
              <a:t>1987 : </a:t>
            </a:r>
            <a:r>
              <a:rPr lang="fr-FR" b="1" dirty="0"/>
              <a:t>MINIX</a:t>
            </a:r>
            <a:r>
              <a:rPr lang="fr-FR" dirty="0"/>
              <a:t> (Andrew Tanenbaum). MINIX est un clone d’UNIX.</a:t>
            </a:r>
          </a:p>
          <a:p>
            <a:pPr marL="285750" indent="-285750">
              <a:buFont typeface="Arial" panose="020B0604020202020204" pitchFamily="34" charset="0"/>
              <a:buChar char="•"/>
            </a:pPr>
            <a:r>
              <a:rPr lang="fr-FR" dirty="0"/>
              <a:t>1991 : </a:t>
            </a:r>
            <a:r>
              <a:rPr lang="fr-FR" b="1" dirty="0"/>
              <a:t>Linux</a:t>
            </a:r>
            <a:r>
              <a:rPr lang="fr-FR" dirty="0"/>
              <a:t> (Linus Torvald). Linux est au départ une réécriture de MINIX. L’acronyme LINUX signifie « </a:t>
            </a:r>
            <a:r>
              <a:rPr lang="fr-FR" b="1" dirty="0">
                <a:solidFill>
                  <a:srgbClr val="FF0000"/>
                </a:solidFill>
              </a:rPr>
              <a:t>L</a:t>
            </a:r>
            <a:r>
              <a:rPr lang="fr-FR" dirty="0"/>
              <a:t>inux </a:t>
            </a:r>
            <a:r>
              <a:rPr lang="fr-FR" b="1" dirty="0">
                <a:solidFill>
                  <a:srgbClr val="FF0000"/>
                </a:solidFill>
              </a:rPr>
              <a:t>i</a:t>
            </a:r>
            <a:r>
              <a:rPr lang="fr-FR" dirty="0"/>
              <a:t>s </a:t>
            </a:r>
            <a:r>
              <a:rPr lang="fr-FR" b="1" dirty="0">
                <a:solidFill>
                  <a:srgbClr val="FF0000"/>
                </a:solidFill>
              </a:rPr>
              <a:t>n</a:t>
            </a:r>
            <a:r>
              <a:rPr lang="fr-FR" dirty="0"/>
              <a:t>ot </a:t>
            </a:r>
            <a:r>
              <a:rPr lang="fr-FR" b="1" dirty="0">
                <a:solidFill>
                  <a:srgbClr val="FF0000"/>
                </a:solidFill>
              </a:rPr>
              <a:t>U</a:t>
            </a:r>
            <a:r>
              <a:rPr lang="fr-FR" dirty="0"/>
              <a:t>NI</a:t>
            </a:r>
            <a:r>
              <a:rPr lang="fr-FR" b="1" dirty="0">
                <a:solidFill>
                  <a:srgbClr val="FF0000"/>
                </a:solidFill>
              </a:rPr>
              <a:t>X</a:t>
            </a:r>
            <a:r>
              <a:rPr lang="fr-FR" dirty="0"/>
              <a:t> ».</a:t>
            </a:r>
            <a:br>
              <a:rPr lang="fr-FR" dirty="0"/>
            </a:br>
            <a:r>
              <a:rPr lang="fr-FR" dirty="0"/>
              <a:t>Linux passe sous licence GNU en 1992. </a:t>
            </a:r>
            <a:br>
              <a:rPr lang="fr-FR" dirty="0"/>
            </a:br>
            <a:r>
              <a:rPr lang="fr-FR" dirty="0"/>
              <a:t>La première distribution d’un système d’exploitation Libre (le noyau Linux 1,0) arrive en 1994</a:t>
            </a:r>
          </a:p>
        </p:txBody>
      </p:sp>
      <p:pic>
        <p:nvPicPr>
          <p:cNvPr id="6" name="Imag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751" y="3668358"/>
            <a:ext cx="2154279" cy="1740832"/>
          </a:xfrm>
          <a:prstGeom prst="rect">
            <a:avLst/>
          </a:prstGeom>
          <a:ln>
            <a:solidFill>
              <a:schemeClr val="tx1"/>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5367838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10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distribution Linux</a:t>
            </a:r>
          </a:p>
        </p:txBody>
      </p:sp>
      <p:sp>
        <p:nvSpPr>
          <p:cNvPr id="3" name="Espace réservé du contenu 2"/>
          <p:cNvSpPr>
            <a:spLocks noGrp="1"/>
          </p:cNvSpPr>
          <p:nvPr>
            <p:ph idx="1"/>
          </p:nvPr>
        </p:nvSpPr>
        <p:spPr>
          <a:xfrm>
            <a:off x="2071395" y="2219167"/>
            <a:ext cx="9595885" cy="4351338"/>
          </a:xfrm>
        </p:spPr>
        <p:txBody>
          <a:bodyPr/>
          <a:lstStyle/>
          <a:p>
            <a:pPr marL="0" indent="0">
              <a:buNone/>
            </a:pPr>
            <a:r>
              <a:rPr lang="fr-FR" dirty="0"/>
              <a:t>Linux compte un nombre incalculable de distributions ( un peu comme Microsoft Windows qui compte plusieurs versions).</a:t>
            </a:r>
          </a:p>
          <a:p>
            <a:pPr marL="0" indent="0">
              <a:buNone/>
            </a:pPr>
            <a:r>
              <a:rPr lang="fr-FR" dirty="0"/>
              <a:t>Ces distributions sont issues de trois grandes familles : </a:t>
            </a:r>
          </a:p>
          <a:p>
            <a:r>
              <a:rPr lang="fr-FR" dirty="0"/>
              <a:t>Slackware</a:t>
            </a:r>
          </a:p>
          <a:p>
            <a:r>
              <a:rPr lang="fr-FR" dirty="0"/>
              <a:t>Debian</a:t>
            </a:r>
          </a:p>
          <a:p>
            <a:r>
              <a:rPr lang="fr-FR" dirty="0"/>
              <a:t>Red Hat</a:t>
            </a:r>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0895" y="4135558"/>
            <a:ext cx="6409397" cy="23234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389491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distribution Linux</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262" y="1474639"/>
            <a:ext cx="7661401" cy="52517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564564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distribution Linux</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0092" y="1557462"/>
            <a:ext cx="7233139" cy="52129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4385823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distributions Linux</a:t>
            </a:r>
            <a:endParaRPr lang="fr-FR" dirty="0"/>
          </a:p>
        </p:txBody>
      </p:sp>
      <p:sp>
        <p:nvSpPr>
          <p:cNvPr id="3" name="Espace réservé du contenu 2"/>
          <p:cNvSpPr>
            <a:spLocks noGrp="1"/>
          </p:cNvSpPr>
          <p:nvPr>
            <p:ph idx="1"/>
          </p:nvPr>
        </p:nvSpPr>
        <p:spPr>
          <a:xfrm>
            <a:off x="508066" y="2661367"/>
            <a:ext cx="11290643" cy="829085"/>
          </a:xfrm>
        </p:spPr>
        <p:txBody>
          <a:bodyPr/>
          <a:lstStyle/>
          <a:p>
            <a:pPr marL="0" indent="0">
              <a:buNone/>
            </a:pPr>
            <a:r>
              <a:rPr lang="fr-FR" dirty="0" smtClean="0"/>
              <a:t>De nombreuses distributions Sont spécialisés dans divers domaines.</a:t>
            </a:r>
            <a:endParaRPr lang="fr-FR" dirty="0"/>
          </a:p>
        </p:txBody>
      </p:sp>
      <p:pic>
        <p:nvPicPr>
          <p:cNvPr id="4" name="Imag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7761" y="3337943"/>
            <a:ext cx="1479997" cy="1833716"/>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1484" y="5293552"/>
            <a:ext cx="1799005" cy="1295284"/>
          </a:xfrm>
          <a:prstGeom prst="rect">
            <a:avLst/>
          </a:prstGeom>
        </p:spPr>
      </p:pic>
      <p:pic>
        <p:nvPicPr>
          <p:cNvPr id="6" name="Imag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2224" y="3337943"/>
            <a:ext cx="2239297" cy="2239297"/>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6938" y="4789527"/>
            <a:ext cx="2047619" cy="2047619"/>
          </a:xfrm>
          <a:prstGeom prst="rect">
            <a:avLst/>
          </a:prstGeom>
        </p:spPr>
      </p:pic>
      <p:pic>
        <p:nvPicPr>
          <p:cNvPr id="8" name="Imag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87970" y="3380448"/>
            <a:ext cx="1519084" cy="1519084"/>
          </a:xfrm>
          <a:prstGeom prst="rect">
            <a:avLst/>
          </a:prstGeom>
        </p:spPr>
      </p:pic>
      <p:pic>
        <p:nvPicPr>
          <p:cNvPr id="9" name="Imag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71006" y="5083807"/>
            <a:ext cx="1827703" cy="1485371"/>
          </a:xfrm>
          <a:prstGeom prst="rect">
            <a:avLst/>
          </a:prstGeom>
        </p:spPr>
      </p:pic>
    </p:spTree>
    <p:extLst>
      <p:ext uri="{BB962C8B-B14F-4D97-AF65-F5344CB8AC3E}">
        <p14:creationId xmlns:p14="http://schemas.microsoft.com/office/powerpoint/2010/main" val="295541957"/>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distribution Linux</a:t>
            </a:r>
          </a:p>
        </p:txBody>
      </p:sp>
      <p:sp>
        <p:nvSpPr>
          <p:cNvPr id="4" name="ZoneTexte 3"/>
          <p:cNvSpPr txBox="1"/>
          <p:nvPr/>
        </p:nvSpPr>
        <p:spPr>
          <a:xfrm>
            <a:off x="2668554" y="1515931"/>
            <a:ext cx="9013676" cy="1200329"/>
          </a:xfrm>
          <a:prstGeom prst="rect">
            <a:avLst/>
          </a:prstGeom>
          <a:noFill/>
        </p:spPr>
        <p:txBody>
          <a:bodyPr wrap="square" rtlCol="0">
            <a:spAutoFit/>
          </a:bodyPr>
          <a:lstStyle/>
          <a:p>
            <a:r>
              <a:rPr lang="fr-FR" dirty="0"/>
              <a:t>Les distributions Linux ne sont pas liées à un environnement graphique (contrairement aux autres OS à l’exception de BSD).</a:t>
            </a:r>
            <a:br>
              <a:rPr lang="fr-FR" dirty="0"/>
            </a:br>
            <a:r>
              <a:rPr lang="fr-FR" dirty="0"/>
              <a:t>Cet environnement graphique est interchangeable à volonté (même après installation) et peut être choisi en fonction de ses envies  mais aussi en fonction de la puissance machine.</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8554" y="2923555"/>
            <a:ext cx="7747000" cy="381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863222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993</Words>
  <Application>Microsoft Office PowerPoint</Application>
  <PresentationFormat>Grand écran</PresentationFormat>
  <Paragraphs>124</Paragraphs>
  <Slides>16</Slides>
  <Notes>15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Ubuntu</vt:lpstr>
      <vt:lpstr>Thème Office</vt:lpstr>
      <vt:lpstr>GNU Linux</vt:lpstr>
      <vt:lpstr>Sommaire</vt:lpstr>
      <vt:lpstr>Les OS (systèmes d’exploitation)</vt:lpstr>
      <vt:lpstr>Historique des OS</vt:lpstr>
      <vt:lpstr>Les distribution Linux</vt:lpstr>
      <vt:lpstr>Les distribution Linux</vt:lpstr>
      <vt:lpstr>Les distribution Linux</vt:lpstr>
      <vt:lpstr>Les distributions Linux</vt:lpstr>
      <vt:lpstr>Les distribution Linux</vt:lpstr>
      <vt:lpstr>Avantages / Inconvénients</vt:lpstr>
      <vt:lpstr>Statistiques d’utilisation</vt:lpstr>
      <vt:lpstr>Statistiques d’utilisation</vt:lpstr>
      <vt:lpstr>Les utilisations de Linux</vt:lpstr>
      <vt:lpstr>Bash : le langage de script Linux</vt:lpstr>
      <vt:lpstr>Aller plus loin localement</vt:lpstr>
      <vt:lpstr>Des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dc:title>
  <dc:creator>Utilisateur Windows</dc:creator>
  <cp:lastModifiedBy>Utilisateur Windows</cp:lastModifiedBy>
  <cp:revision>79</cp:revision>
  <dcterms:created xsi:type="dcterms:W3CDTF">2018-01-06T12:46:46Z</dcterms:created>
  <dcterms:modified xsi:type="dcterms:W3CDTF">2018-03-21T18:14:56Z</dcterms:modified>
</cp:coreProperties>
</file>