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66" r:id="rId7"/>
    <p:sldId id="267" r:id="rId8"/>
    <p:sldId id="262" r:id="rId9"/>
    <p:sldId id="268" r:id="rId10"/>
    <p:sldId id="271" r:id="rId11"/>
    <p:sldId id="274" r:id="rId12"/>
    <p:sldId id="270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fr-FR" noProof="0" dirty="0" smtClean="0"/>
            <a:t>Erreur / exception</a:t>
          </a:r>
          <a:endParaRPr lang="fr-FR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fr-FR" noProof="0" dirty="0" smtClean="0"/>
            <a:t>Algorithmes standards</a:t>
          </a:r>
          <a:endParaRPr lang="fr-FR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fr-FR" noProof="0" dirty="0" smtClean="0"/>
            <a:t>Chaine de compilation</a:t>
          </a:r>
          <a:endParaRPr lang="fr-FR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870" custLinFactNeighborY="-22632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200208" custScaleY="157625" custLinFactNeighborX="0" custLinFactNeighborY="-22048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000" r="-74000"/>
          </a:stretch>
        </a:blipFill>
        <a:ln>
          <a:noFill/>
        </a:ln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NeighborX="870" custLinFactNeighborY="-21761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081294" y="92055"/>
          <a:ext cx="1420231" cy="142023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82438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smtClean="0"/>
            <a:t>Erreur / exception</a:t>
          </a:r>
          <a:endParaRPr lang="fr-FR" sz="2700" kern="1200" noProof="0" dirty="0"/>
        </a:p>
      </dsp:txBody>
      <dsp:txXfrm>
        <a:off x="782438" y="1742704"/>
        <a:ext cx="2002264" cy="720000"/>
      </dsp:txXfrm>
    </dsp:sp>
    <dsp:sp modelId="{CE9DF0E8-B0DE-4E1E-9FF4-6006AD8428DB}">
      <dsp:nvSpPr>
        <dsp:cNvPr id="0" name=""/>
        <dsp:cNvSpPr/>
      </dsp:nvSpPr>
      <dsp:spPr>
        <a:xfrm>
          <a:off x="3234275" y="97317"/>
          <a:ext cx="1803912" cy="1420231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000" r="-7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135099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smtClean="0"/>
            <a:t>Algorithmes standards</a:t>
          </a:r>
          <a:endParaRPr lang="fr-FR" sz="2700" kern="1200" noProof="0" dirty="0"/>
        </a:p>
      </dsp:txBody>
      <dsp:txXfrm>
        <a:off x="3135099" y="1742704"/>
        <a:ext cx="2002264" cy="720000"/>
      </dsp:txXfrm>
    </dsp:sp>
    <dsp:sp modelId="{6DB1FE51-13D0-4A38-AD6E-48D4371A1AF3}">
      <dsp:nvSpPr>
        <dsp:cNvPr id="0" name=""/>
        <dsp:cNvSpPr/>
      </dsp:nvSpPr>
      <dsp:spPr>
        <a:xfrm>
          <a:off x="5786615" y="99903"/>
          <a:ext cx="1420231" cy="1420231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487760" y="1742704"/>
          <a:ext cx="2002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noProof="0" dirty="0" smtClean="0"/>
            <a:t>Chaine de compilation</a:t>
          </a:r>
          <a:endParaRPr lang="fr-FR" sz="2700" kern="1200" noProof="0" dirty="0"/>
        </a:p>
      </dsp:txBody>
      <dsp:txXfrm>
        <a:off x="5487760" y="1742704"/>
        <a:ext cx="20022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15/06/2021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presque 7 ans chez Scalian</a:t>
            </a:r>
          </a:p>
          <a:p>
            <a:r>
              <a:rPr lang="fr-FR" dirty="0" smtClean="0"/>
              <a:t>Mi-dev mi-responsable</a:t>
            </a:r>
            <a:r>
              <a:rPr lang="fr-FR" baseline="0" dirty="0" smtClean="0"/>
              <a:t> technique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r>
              <a:rPr lang="fr-FR" baseline="0" dirty="0" smtClean="0"/>
              <a:t> dev C++/Qt sur plein de projets touchant de près où de loin la simulation radar (DADN, MOCEM, Prorasem, Clacimar et COMRAREM)</a:t>
            </a:r>
            <a:br>
              <a:rPr lang="fr-FR" baseline="0" dirty="0" smtClean="0"/>
            </a:br>
            <a:r>
              <a:rPr lang="fr-FR" baseline="0" dirty="0" smtClean="0"/>
              <a:t>- dev matlab et python</a:t>
            </a:r>
            <a:br>
              <a:rPr lang="fr-FR" baseline="0" dirty="0" smtClean="0"/>
            </a:br>
            <a:r>
              <a:rPr lang="fr-FR" baseline="0" dirty="0" smtClean="0"/>
              <a:t>pourquoi là ? Pas de formation de HPC mais de math appli, j’ai appris au fil des projets</a:t>
            </a:r>
            <a:br>
              <a:rPr lang="fr-FR" baseline="0" dirty="0" smtClean="0"/>
            </a:br>
            <a:r>
              <a:rPr lang="fr-FR" baseline="0" dirty="0" smtClean="0"/>
              <a:t>- Prorasem, affichage temps réel d’un vue de propagation radar. Portage matlab -&gt; CUDA *20/30</a:t>
            </a:r>
            <a:br>
              <a:rPr lang="fr-FR" baseline="0" dirty="0" smtClean="0"/>
            </a:br>
            <a:r>
              <a:rPr lang="fr-FR" baseline="0" dirty="0" smtClean="0"/>
              <a:t>- SESUC : optimisation d’une chaine de simulation de crise nucléaire. C++ vers C++ ou python sans changer la plateforme. Pareil * 20 </a:t>
            </a:r>
          </a:p>
          <a:p>
            <a:r>
              <a:rPr lang="fr-FR" baseline="0" dirty="0" smtClean="0"/>
              <a:t>- COMAREM : ombrage d’une très grande scène 3D (plusieurs 10.000 de km²) à haute fréquence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292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492094-CEAF-41CC-AA41-3DEA4E8B9F9C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282008-B726-4AFB-BF47-1F66C441C4D1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565547-EAE3-42AF-9F0E-6706655F4F8F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15/06/2021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.io/qddy46cemn4jmv9h8ftd9vu5a6jdk3fngyq9rg2dq5k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/>
          </a:bodyPr>
          <a:lstStyle/>
          <a:p>
            <a:r>
              <a:rPr lang="fr-FR" sz="2400" dirty="0"/>
              <a:t>Qui suis-je ?</a:t>
            </a:r>
          </a:p>
          <a:p>
            <a:r>
              <a:rPr lang="fr-FR" sz="2400" dirty="0"/>
              <a:t>Pourquoi </a:t>
            </a:r>
            <a:r>
              <a:rPr lang="fr-FR" sz="2400" dirty="0" smtClean="0"/>
              <a:t>suis-je </a:t>
            </a:r>
            <a:r>
              <a:rPr lang="fr-FR" sz="2400" dirty="0"/>
              <a:t>là ?</a:t>
            </a:r>
          </a:p>
          <a:p>
            <a:r>
              <a:rPr lang="fr-FR" sz="2400" dirty="0"/>
              <a:t>Qui êtes-vous ?</a:t>
            </a:r>
          </a:p>
          <a:p>
            <a:r>
              <a:rPr lang="fr-FR" sz="2400" dirty="0">
                <a:hlinkClick r:id="rId3"/>
              </a:rPr>
              <a:t>Pourquoi </a:t>
            </a:r>
            <a:r>
              <a:rPr lang="fr-FR" sz="2400" dirty="0" smtClean="0">
                <a:hlinkClick r:id="rId3"/>
              </a:rPr>
              <a:t>êtes-vous </a:t>
            </a:r>
            <a:r>
              <a:rPr lang="fr-FR" sz="2400" dirty="0">
                <a:hlinkClick r:id="rId3"/>
              </a:rPr>
              <a:t>là ?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de table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215760" y="1874572"/>
            <a:ext cx="3721846" cy="3840428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nom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mission/poste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Votre expérience en HPC 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51" y="1685386"/>
            <a:ext cx="2561415" cy="238888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4" name="Rectangle 3"/>
          <p:cNvSpPr/>
          <p:nvPr/>
        </p:nvSpPr>
        <p:spPr>
          <a:xfrm>
            <a:off x="2781300" y="46130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https://draft.io/qddy46cemn4jmv9h8ftd9vu5a6jdk3fngyq9rg2dq5k4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77592" y="4613028"/>
            <a:ext cx="1847832" cy="4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r>
              <a:rPr lang="en-US" dirty="0" smtClean="0"/>
              <a:t> de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871671" y="1971131"/>
            <a:ext cx="4174603" cy="319986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Découvrir les possibilités du </a:t>
            </a:r>
            <a:r>
              <a:rPr lang="fr-FR" sz="2000" dirty="0"/>
              <a:t>C</a:t>
            </a:r>
            <a:r>
              <a:rPr lang="fr-FR" sz="2000" dirty="0" smtClean="0"/>
              <a:t>++ moderne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Savoir produire un code propre, sûr, clair et maintenable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Comprendre la chaine de compilation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Répondre à vos questions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90" y="1918957"/>
            <a:ext cx="2447925" cy="24384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58" y="1461762"/>
            <a:ext cx="668162" cy="6897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82" y="1577134"/>
            <a:ext cx="1501129" cy="39399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21" y="4124835"/>
            <a:ext cx="3199823" cy="180138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82" y="4500419"/>
            <a:ext cx="975968" cy="7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r>
              <a:rPr lang="en-US" dirty="0" smtClean="0"/>
              <a:t> </a:t>
            </a:r>
            <a:r>
              <a:rPr lang="fr-FR" dirty="0" smtClean="0"/>
              <a:t>de la journée</a:t>
            </a:r>
            <a:endParaRPr lang="fr-FR" dirty="0"/>
          </a:p>
        </p:txBody>
      </p:sp>
      <p:graphicFrame>
        <p:nvGraphicFramePr>
          <p:cNvPr id="4" name="Espace réservé au contenu 3" descr="Graphique SmartArt icô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79218"/>
              </p:ext>
            </p:extLst>
          </p:nvPr>
        </p:nvGraphicFramePr>
        <p:xfrm>
          <a:off x="538193" y="2102466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91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850154" y="2355510"/>
            <a:ext cx="3721846" cy="2895159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9H :  Vectorisation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12H : Pause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13H30 : OpenMP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17H : Fin de journée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4" y="2153730"/>
            <a:ext cx="2790496" cy="209287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sp>
        <p:nvSpPr>
          <p:cNvPr id="6" name="Espace réservé du texte 4"/>
          <p:cNvSpPr txBox="1">
            <a:spLocks/>
          </p:cNvSpPr>
          <p:nvPr/>
        </p:nvSpPr>
        <p:spPr>
          <a:xfrm>
            <a:off x="3828345" y="2361021"/>
            <a:ext cx="3721846" cy="2895159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9H :  CUDA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12H : Pause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13H30 : CUDA – Suite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000" dirty="0" smtClean="0"/>
              <a:t>17H : Fin de journée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1350066" y="1504060"/>
            <a:ext cx="118782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Journée 1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4066205" y="1504060"/>
            <a:ext cx="118782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Journée 2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95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E6E-CD03-4600-A8A8-DC17406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fr-FR" dirty="0" smtClean="0"/>
              <a:t>règles</a:t>
            </a:r>
            <a:r>
              <a:rPr lang="en-US" dirty="0" smtClean="0"/>
              <a:t> du jeu pendant la formation</a:t>
            </a:r>
            <a:endParaRPr lang="en-US" dirty="0"/>
          </a:p>
        </p:txBody>
      </p:sp>
      <p:sp>
        <p:nvSpPr>
          <p:cNvPr id="5" name="Espace réservé du texte 4"/>
          <p:cNvSpPr txBox="1">
            <a:spLocks/>
          </p:cNvSpPr>
          <p:nvPr/>
        </p:nvSpPr>
        <p:spPr>
          <a:xfrm>
            <a:off x="1136059" y="1993122"/>
            <a:ext cx="3721846" cy="28951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téléphone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Pas de travail à côté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Discutez et partagez !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sz="2400" dirty="0" smtClean="0"/>
              <a:t>Je peux enregistrer la formation ?</a:t>
            </a:r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 smtClean="0"/>
          </a:p>
          <a:p>
            <a:pPr marL="342900" lvl="1" indent="-3429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34" y="2728860"/>
            <a:ext cx="3140473" cy="151903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964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Récupérer le support de 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65413" y="1388064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Récupérer le support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Espace réservé du contenu 5"/>
          <p:cNvSpPr>
            <a:spLocks noGrp="1"/>
          </p:cNvSpPr>
          <p:nvPr>
            <p:ph sz="half" idx="4294967295"/>
          </p:nvPr>
        </p:nvSpPr>
        <p:spPr>
          <a:xfrm>
            <a:off x="435894" y="1950697"/>
            <a:ext cx="4044825" cy="244583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400" dirty="0" smtClean="0"/>
              <a:t>Connectez-vous au réseau WIFI « STORM R » avec vos </a:t>
            </a:r>
            <a:r>
              <a:rPr lang="fr-FR" sz="1400" dirty="0" err="1" smtClean="0"/>
              <a:t>credentials</a:t>
            </a:r>
            <a:r>
              <a:rPr lang="fr-FR" sz="1400" dirty="0" smtClean="0"/>
              <a:t> habituels</a:t>
            </a:r>
          </a:p>
          <a:p>
            <a:r>
              <a:rPr lang="fr-FR" sz="1400" dirty="0" smtClean="0"/>
              <a:t>Code </a:t>
            </a:r>
            <a:r>
              <a:rPr lang="fr-FR" sz="1400" dirty="0"/>
              <a:t>et planches à récupérer sur GitHub</a:t>
            </a:r>
            <a:br>
              <a:rPr lang="fr-FR" sz="1400" dirty="0"/>
            </a:br>
            <a:r>
              <a:rPr lang="fr-FR" sz="1400" dirty="0"/>
              <a:t>git clone 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600" dirty="0" smtClean="0"/>
              <a:t>https</a:t>
            </a:r>
            <a:r>
              <a:rPr lang="fr-FR" sz="1600" dirty="0"/>
              <a:t>://github.com/franckginguene</a:t>
            </a:r>
            <a:r>
              <a:rPr lang="fr-FR" sz="1600" dirty="0" smtClean="0"/>
              <a:t>/</a:t>
            </a:r>
            <a:br>
              <a:rPr lang="fr-FR" sz="1600" dirty="0" smtClean="0"/>
            </a:br>
            <a:r>
              <a:rPr lang="fr-FR" sz="1600" dirty="0" err="1" smtClean="0"/>
              <a:t>hpc_formation_scalian.git</a:t>
            </a:r>
            <a:endParaRPr lang="fr-FR" sz="1600" dirty="0"/>
          </a:p>
          <a:p>
            <a:endParaRPr lang="fr-FR" sz="1400" dirty="0"/>
          </a:p>
        </p:txBody>
      </p:sp>
      <p:sp>
        <p:nvSpPr>
          <p:cNvPr id="13" name="Espace réservé du texte 6"/>
          <p:cNvSpPr txBox="1">
            <a:spLocks/>
          </p:cNvSpPr>
          <p:nvPr/>
        </p:nvSpPr>
        <p:spPr>
          <a:xfrm>
            <a:off x="4892800" y="1388064"/>
            <a:ext cx="3815305" cy="461144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Lancer la solution VS</a:t>
            </a:r>
            <a:endParaRPr lang="fr-F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Espace réservé du contenu 7"/>
          <p:cNvSpPr>
            <a:spLocks noGrp="1"/>
          </p:cNvSpPr>
          <p:nvPr>
            <p:ph sz="quarter" idx="4294967295"/>
          </p:nvPr>
        </p:nvSpPr>
        <p:spPr>
          <a:xfrm>
            <a:off x="4663280" y="1950697"/>
            <a:ext cx="4044825" cy="2445833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Renseigner </a:t>
            </a:r>
            <a:r>
              <a:rPr lang="fr-FR" dirty="0"/>
              <a:t>le fichier </a:t>
            </a:r>
            <a:br>
              <a:rPr lang="fr-FR" dirty="0"/>
            </a:br>
            <a:r>
              <a:rPr lang="fr-FR" dirty="0" smtClean="0"/>
              <a:t>« build_and_run_solution.bat »</a:t>
            </a:r>
          </a:p>
          <a:p>
            <a:r>
              <a:rPr lang="fr-FR" dirty="0" smtClean="0"/>
              <a:t>Le chemin vers CUDA doit être un « short path »</a:t>
            </a:r>
            <a:endParaRPr lang="fr-FR" dirty="0"/>
          </a:p>
          <a:p>
            <a:pPr lvl="1"/>
            <a:r>
              <a:rPr lang="fr-FR" dirty="0" smtClean="0"/>
              <a:t>Ouvrir une fenêtre powershell à la racine du dépôt et taper la commande suivante :</a:t>
            </a:r>
            <a:br>
              <a:rPr lang="fr-FR" dirty="0" smtClean="0"/>
            </a:br>
            <a:r>
              <a:rPr lang="fr-FR" dirty="0" smtClean="0"/>
              <a:t>.\getShortPath.cmd « &lt;Path complet  vers CUDA&gt; »</a:t>
            </a:r>
          </a:p>
          <a:p>
            <a:pPr lvl="1"/>
            <a:r>
              <a:rPr lang="fr-FR" dirty="0" smtClean="0"/>
              <a:t>La commande vous renvoie le chemin court</a:t>
            </a:r>
          </a:p>
          <a:p>
            <a:r>
              <a:rPr lang="fr-FR" dirty="0" smtClean="0"/>
              <a:t>Le champ WIN_SDK se trouve en faisant un clic droit propriété sur un projet Visual 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26" y="3840433"/>
            <a:ext cx="2274751" cy="111219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224" y="4331317"/>
            <a:ext cx="32289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Prêts ?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purl.org/dc/dcmitype/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3456</TotalTime>
  <Words>400</Words>
  <Application>Microsoft Office PowerPoint</Application>
  <PresentationFormat>Affichage à l'écran (16:10)</PresentationFormat>
  <Paragraphs>64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Dividende</vt:lpstr>
      <vt:lpstr>C++ intermédiaire</vt:lpstr>
      <vt:lpstr>Présentation</vt:lpstr>
      <vt:lpstr>Tour de table</vt:lpstr>
      <vt:lpstr>Objectifs de la formation</vt:lpstr>
      <vt:lpstr>Programme de la journée</vt:lpstr>
      <vt:lpstr>Agenda Formation</vt:lpstr>
      <vt:lpstr>Les règles du jeu pendant la formation</vt:lpstr>
      <vt:lpstr>Récupérer le support de formation</vt:lpstr>
      <vt:lpstr>Prêts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43</cp:revision>
  <dcterms:created xsi:type="dcterms:W3CDTF">2020-11-18T16:15:56Z</dcterms:created>
  <dcterms:modified xsi:type="dcterms:W3CDTF">2021-06-15T09:15:58Z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