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2" r:id="rId6"/>
    <p:sldId id="308" r:id="rId7"/>
    <p:sldId id="309" r:id="rId8"/>
    <p:sldId id="310" r:id="rId9"/>
    <p:sldId id="311" r:id="rId10"/>
    <p:sldId id="312" r:id="rId11"/>
    <p:sldId id="313" r:id="rId12"/>
    <p:sldId id="283" r:id="rId13"/>
    <p:sldId id="315" r:id="rId14"/>
    <p:sldId id="316" r:id="rId15"/>
    <p:sldId id="326" r:id="rId16"/>
    <p:sldId id="319" r:id="rId17"/>
    <p:sldId id="317" r:id="rId18"/>
    <p:sldId id="327" r:id="rId19"/>
    <p:sldId id="318" r:id="rId20"/>
    <p:sldId id="328" r:id="rId21"/>
    <p:sldId id="281" r:id="rId22"/>
    <p:sldId id="320" r:id="rId23"/>
    <p:sldId id="321" r:id="rId24"/>
    <p:sldId id="322" r:id="rId25"/>
    <p:sldId id="323" r:id="rId26"/>
    <p:sldId id="324" r:id="rId27"/>
    <p:sldId id="285" r:id="rId28"/>
    <p:sldId id="277" r:id="rId29"/>
    <p:sldId id="270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15/06/2021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954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5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5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7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à l’entête.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05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seconde en </a:t>
            </a:r>
            <a:r>
              <a:rPr lang="fr-FR" dirty="0" err="1" smtClean="0"/>
              <a:t>debug</a:t>
            </a:r>
            <a:endParaRPr lang="fr-FR" dirty="0" smtClean="0"/>
          </a:p>
          <a:p>
            <a:r>
              <a:rPr lang="fr-FR" dirty="0" smtClean="0"/>
              <a:t>505 ms en release sans vectorisation</a:t>
            </a:r>
            <a:r>
              <a:rPr lang="fr-FR" baseline="0" dirty="0" smtClean="0"/>
              <a:t> = x2</a:t>
            </a:r>
            <a:endParaRPr lang="fr-FR" dirty="0" smtClean="0"/>
          </a:p>
          <a:p>
            <a:r>
              <a:rPr lang="fr-FR" dirty="0" smtClean="0"/>
              <a:t>18</a:t>
            </a:r>
            <a:r>
              <a:rPr lang="fr-FR" baseline="0" dirty="0" smtClean="0"/>
              <a:t> ms en release = x55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Ox</a:t>
            </a:r>
            <a:r>
              <a:rPr lang="fr-FR" dirty="0" smtClean="0"/>
              <a:t> est un sous ensemble de /O2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0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753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9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15/06/2021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languages/cp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fr-fr/cpp/build/walkthrough-compiling-a-native-cpp-program-on-the-command-line?view=msvc-160" TargetMode="Externa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Warnings/styles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35894" y="2438375"/>
            <a:ext cx="2699190" cy="2445833"/>
          </a:xfrm>
        </p:spPr>
        <p:txBody>
          <a:bodyPr/>
          <a:lstStyle/>
          <a:p>
            <a:r>
              <a:rPr lang="fr-FR" dirty="0" smtClean="0"/>
              <a:t>-Wall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Werror</a:t>
            </a:r>
            <a:endParaRPr lang="fr-FR" dirty="0" smtClean="0"/>
          </a:p>
          <a:p>
            <a:r>
              <a:rPr lang="fr-FR" b="1" dirty="0"/>
              <a:t>-</a:t>
            </a:r>
            <a:r>
              <a:rPr lang="fr-FR" b="1" dirty="0" err="1"/>
              <a:t>funsigned</a:t>
            </a:r>
            <a:r>
              <a:rPr lang="fr-FR" b="1" dirty="0"/>
              <a:t>-char</a:t>
            </a:r>
            <a:br>
              <a:rPr lang="fr-FR" b="1" dirty="0"/>
            </a:br>
            <a:r>
              <a:rPr lang="fr-FR" b="1" dirty="0"/>
              <a:t>permet de </a:t>
            </a:r>
            <a:r>
              <a:rPr lang="fr-FR" b="1" dirty="0" err="1"/>
              <a:t>caster</a:t>
            </a:r>
            <a:r>
              <a:rPr lang="fr-FR" b="1" dirty="0"/>
              <a:t> un </a:t>
            </a:r>
            <a:r>
              <a:rPr lang="fr-FR" b="1" dirty="0" err="1"/>
              <a:t>int</a:t>
            </a:r>
            <a:r>
              <a:rPr lang="fr-FR" b="1" dirty="0"/>
              <a:t> négatif dans un </a:t>
            </a:r>
            <a:r>
              <a:rPr lang="fr-FR" b="1" dirty="0" smtClean="0"/>
              <a:t>char</a:t>
            </a:r>
          </a:p>
          <a:p>
            <a:r>
              <a:rPr lang="fr-FR" b="1" dirty="0" smtClean="0"/>
              <a:t>-</a:t>
            </a:r>
            <a:r>
              <a:rPr lang="fr-FR" b="1" dirty="0" err="1" smtClean="0"/>
              <a:t>std</a:t>
            </a:r>
            <a:r>
              <a:rPr lang="fr-FR" b="1" dirty="0" smtClean="0"/>
              <a:t>=C++[11,14,17]</a:t>
            </a:r>
            <a:endParaRPr lang="fr-FR" b="1" dirty="0"/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5"/>
          </p:nvPr>
        </p:nvSpPr>
        <p:spPr>
          <a:xfrm>
            <a:off x="3495085" y="2774632"/>
            <a:ext cx="2699190" cy="2445833"/>
          </a:xfrm>
        </p:spPr>
        <p:txBody>
          <a:bodyPr/>
          <a:lstStyle/>
          <a:p>
            <a:r>
              <a:rPr lang="fr-FR" dirty="0" smtClean="0"/>
              <a:t>-O[0, 1, 2, 3]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ffast</a:t>
            </a:r>
            <a:r>
              <a:rPr lang="fr-FR" dirty="0" smtClean="0"/>
              <a:t>-math</a:t>
            </a:r>
          </a:p>
          <a:p>
            <a:r>
              <a:rPr lang="fr-FR" dirty="0"/>
              <a:t>-</a:t>
            </a:r>
            <a:r>
              <a:rPr lang="fr-FR" dirty="0" err="1"/>
              <a:t>march</a:t>
            </a:r>
            <a:r>
              <a:rPr lang="fr-FR" dirty="0"/>
              <a:t>=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fr-FR" dirty="0" smtClean="0"/>
              <a:t>-DMYMACRO</a:t>
            </a:r>
          </a:p>
          <a:p>
            <a:r>
              <a:rPr lang="fr-FR" dirty="0"/>
              <a:t>/</a:t>
            </a:r>
            <a:r>
              <a:rPr lang="fr-FR" dirty="0" smtClean="0"/>
              <a:t>Z7</a:t>
            </a:r>
          </a:p>
          <a:p>
            <a:r>
              <a:rPr lang="fr-FR" dirty="0" smtClean="0"/>
              <a:t>/ZI</a:t>
            </a:r>
          </a:p>
          <a:p>
            <a:r>
              <a:rPr lang="fr-FR" dirty="0" smtClean="0"/>
              <a:t>/Zi</a:t>
            </a:r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288769" y="4614084"/>
            <a:ext cx="22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 bien plus encore…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81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d’Optimisation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65414" y="1508274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35895" y="2045271"/>
            <a:ext cx="4044825" cy="281532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-O0</a:t>
            </a:r>
          </a:p>
          <a:p>
            <a:r>
              <a:rPr lang="fr-FR" dirty="0" smtClean="0"/>
              <a:t>-O1</a:t>
            </a:r>
          </a:p>
          <a:p>
            <a:r>
              <a:rPr lang="fr-FR" dirty="0" smtClean="0"/>
              <a:t>-O2</a:t>
            </a:r>
          </a:p>
          <a:p>
            <a:r>
              <a:rPr lang="fr-FR" dirty="0" smtClean="0"/>
              <a:t>-O3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fast</a:t>
            </a:r>
            <a:r>
              <a:rPr lang="fr-FR" dirty="0" smtClean="0"/>
              <a:t>-math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dirty="0" err="1" smtClean="0"/>
              <a:t>march</a:t>
            </a:r>
            <a:r>
              <a:rPr lang="fr-FR" dirty="0" smtClean="0"/>
              <a:t>=native</a:t>
            </a:r>
          </a:p>
          <a:p>
            <a:r>
              <a:rPr lang="fr-FR" dirty="0" smtClean="0"/>
              <a:t>OpenMP : -</a:t>
            </a:r>
            <a:r>
              <a:rPr lang="fr-FR" dirty="0" err="1" smtClean="0"/>
              <a:t>fopenmp</a:t>
            </a:r>
            <a:endParaRPr lang="fr-FR" dirty="0" smtClean="0"/>
          </a:p>
          <a:p>
            <a:r>
              <a:rPr lang="fr-FR" dirty="0" smtClean="0"/>
              <a:t>Vectorisation :</a:t>
            </a:r>
          </a:p>
          <a:p>
            <a:pPr lvl="1"/>
            <a:r>
              <a:rPr lang="fr-FR" spc="-1" dirty="0">
                <a:solidFill>
                  <a:srgbClr val="0A3071"/>
                </a:solidFill>
                <a:latin typeface="Arial Narrow"/>
              </a:rPr>
              <a:t>-</a:t>
            </a: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ou –O3 +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-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-math </a:t>
            </a:r>
            <a:endParaRPr lang="fr-FR" spc="-1" dirty="0" smtClean="0">
              <a:solidFill>
                <a:srgbClr val="0A3071"/>
              </a:solidFill>
              <a:latin typeface="Arial Narrow"/>
            </a:endParaRPr>
          </a:p>
          <a:p>
            <a:pPr lvl="1"/>
            <a:r>
              <a:rPr lang="fr-FR" spc="-1" dirty="0">
                <a:solidFill>
                  <a:srgbClr val="0A3071"/>
                </a:solidFill>
                <a:latin typeface="Arial Narrow"/>
              </a:rPr>
              <a:t>-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m</a:t>
            </a:r>
            <a:r>
              <a:rPr lang="fr-FR" dirty="0" smtClean="0"/>
              <a:t>[SSE|SSE2|AVX|AVX2|AVX512</a:t>
            </a:r>
            <a:r>
              <a:rPr lang="fr-FR" dirty="0"/>
              <a:t>]</a:t>
            </a:r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892801" y="1508274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663281" y="2045271"/>
            <a:ext cx="4044825" cy="281532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Od</a:t>
            </a:r>
            <a:endParaRPr lang="fr-FR" dirty="0" smtClean="0"/>
          </a:p>
          <a:p>
            <a:r>
              <a:rPr lang="fr-FR" dirty="0" smtClean="0"/>
              <a:t>/O1</a:t>
            </a:r>
          </a:p>
          <a:p>
            <a:r>
              <a:rPr lang="fr-FR" dirty="0" smtClean="0"/>
              <a:t>/O2</a:t>
            </a:r>
          </a:p>
          <a:p>
            <a:r>
              <a:rPr lang="fr-FR" dirty="0"/>
              <a:t>/Os et /</a:t>
            </a:r>
            <a:r>
              <a:rPr lang="fr-FR" dirty="0" err="1"/>
              <a:t>Ot</a:t>
            </a:r>
            <a:r>
              <a:rPr lang="fr-FR" dirty="0"/>
              <a:t> pour favoriser la taille ou la vitesse</a:t>
            </a:r>
          </a:p>
          <a:p>
            <a:r>
              <a:rPr lang="fr-FR" spc="-1" dirty="0">
                <a:solidFill>
                  <a:srgbClr val="0A3071"/>
                </a:solidFill>
                <a:latin typeface="Arial Narrow"/>
              </a:rPr>
              <a:t>/</a:t>
            </a: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fp:fast</a:t>
            </a:r>
            <a:endParaRPr lang="fr-FR" dirty="0"/>
          </a:p>
          <a:p>
            <a:r>
              <a:rPr lang="fr-FR" dirty="0" smtClean="0"/>
              <a:t>/</a:t>
            </a:r>
            <a:r>
              <a:rPr lang="fr-FR" dirty="0" err="1" smtClean="0"/>
              <a:t>flavor</a:t>
            </a:r>
            <a:endParaRPr lang="fr-FR" dirty="0" smtClean="0"/>
          </a:p>
          <a:p>
            <a:r>
              <a:rPr lang="fr-FR" dirty="0" smtClean="0"/>
              <a:t>OpenMP : /</a:t>
            </a:r>
            <a:r>
              <a:rPr lang="fr-FR" dirty="0" err="1" smtClean="0"/>
              <a:t>openmp</a:t>
            </a:r>
            <a:endParaRPr lang="fr-FR" dirty="0" smtClean="0"/>
          </a:p>
          <a:p>
            <a:r>
              <a:rPr lang="fr-FR" dirty="0" smtClean="0"/>
              <a:t>Vectorisation :</a:t>
            </a:r>
            <a:endParaRPr lang="fr-FR" dirty="0"/>
          </a:p>
          <a:p>
            <a:pPr lvl="1"/>
            <a:r>
              <a:rPr lang="fr-FR" spc="-1" dirty="0">
                <a:solidFill>
                  <a:srgbClr val="0A3071"/>
                </a:solidFill>
                <a:latin typeface="Arial Narrow"/>
              </a:rPr>
              <a:t>/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fp:fast</a:t>
            </a:r>
            <a:endParaRPr lang="fr-FR" dirty="0" smtClean="0"/>
          </a:p>
          <a:p>
            <a:pPr lvl="1"/>
            <a:r>
              <a:rPr lang="fr-FR" dirty="0" smtClean="0"/>
              <a:t>/</a:t>
            </a:r>
            <a:r>
              <a:rPr lang="fr-FR" dirty="0" err="1"/>
              <a:t>arch</a:t>
            </a:r>
            <a:r>
              <a:rPr lang="fr-FR" dirty="0" smtClean="0"/>
              <a:t>:[SSE|SSE2|AVX|AVX2|AVX512</a:t>
            </a:r>
            <a:r>
              <a:rPr lang="fr-FR" dirty="0"/>
              <a:t>]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15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des options de compilation à un projet</a:t>
            </a:r>
          </a:p>
          <a:p>
            <a:r>
              <a:rPr lang="fr-FR" dirty="0" smtClean="0"/>
              <a:t>Comparer les performances d’une application avec et sans options de compilation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</a:t>
            </a:r>
            <a:r>
              <a:rPr lang="fr-FR" dirty="0" err="1" smtClean="0"/>
              <a:t>optim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</a:t>
            </a:r>
            <a:r>
              <a:rPr lang="fr-FR" dirty="0"/>
              <a:t> </a:t>
            </a:r>
            <a:r>
              <a:rPr lang="fr-FR" dirty="0" smtClean="0"/>
              <a:t>le temps de calcul en </a:t>
            </a:r>
            <a:r>
              <a:rPr lang="fr-FR" dirty="0" err="1" smtClean="0"/>
              <a:t>debug</a:t>
            </a:r>
            <a:r>
              <a:rPr lang="fr-FR" dirty="0" smtClean="0"/>
              <a:t> avec les options par défaut</a:t>
            </a:r>
          </a:p>
          <a:p>
            <a:r>
              <a:rPr lang="fr-FR" dirty="0" smtClean="0"/>
              <a:t>Passez en release et relever le temps</a:t>
            </a:r>
          </a:p>
          <a:p>
            <a:r>
              <a:rPr lang="fr-FR" dirty="0" smtClean="0"/>
              <a:t>Jouer avec les options d’optimisation pour évaluer les gains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fp:fast</a:t>
            </a:r>
            <a:r>
              <a:rPr lang="fr-FR" dirty="0"/>
              <a:t>, /</a:t>
            </a:r>
            <a:r>
              <a:rPr lang="fr-FR" dirty="0" err="1"/>
              <a:t>Ox</a:t>
            </a:r>
            <a:endParaRPr lang="fr-FR" dirty="0"/>
          </a:p>
          <a:p>
            <a:pPr lvl="1"/>
            <a:r>
              <a:rPr lang="fr-FR" dirty="0"/>
              <a:t>/</a:t>
            </a:r>
            <a:r>
              <a:rPr lang="fr-FR" dirty="0" err="1"/>
              <a:t>arch:AVX</a:t>
            </a:r>
            <a:r>
              <a:rPr lang="fr-FR" dirty="0"/>
              <a:t>, </a:t>
            </a:r>
          </a:p>
          <a:p>
            <a:pPr lvl="1"/>
            <a:r>
              <a:rPr lang="fr-FR" altLang="fr-FR" dirty="0"/>
              <a:t>/</a:t>
            </a:r>
            <a:r>
              <a:rPr lang="fr-FR" altLang="fr-FR" dirty="0" err="1"/>
              <a:t>Qvec</a:t>
            </a:r>
            <a:r>
              <a:rPr lang="fr-FR" altLang="fr-FR" dirty="0"/>
              <a:t>-report:{1}{2} 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12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889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gain entre </a:t>
            </a:r>
            <a:r>
              <a:rPr lang="fr-FR" dirty="0" err="1" smtClean="0"/>
              <a:t>debug</a:t>
            </a:r>
            <a:r>
              <a:rPr lang="fr-FR" dirty="0" smtClean="0"/>
              <a:t> et release ?</a:t>
            </a:r>
          </a:p>
          <a:p>
            <a:r>
              <a:rPr lang="fr-FR" dirty="0" smtClean="0"/>
              <a:t>Comment expliquer un tel chiffre ?</a:t>
            </a:r>
          </a:p>
        </p:txBody>
      </p:sp>
    </p:spTree>
    <p:extLst>
      <p:ext uri="{BB962C8B-B14F-4D97-AF65-F5344CB8AC3E}">
        <p14:creationId xmlns:p14="http://schemas.microsoft.com/office/powerpoint/2010/main" val="120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sur les configurations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dirty="0" smtClean="0"/>
              <a:t>Configuration DEBUG habituelle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1"/>
            <a:ext cx="4044825" cy="788324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/</a:t>
            </a:r>
            <a:r>
              <a:rPr lang="fr-FR" dirty="0" err="1" smtClean="0"/>
              <a:t>Od</a:t>
            </a:r>
            <a:endParaRPr lang="fr-FR" dirty="0" smtClean="0"/>
          </a:p>
          <a:p>
            <a:pPr lvl="1"/>
            <a:r>
              <a:rPr lang="fr-FR" dirty="0" smtClean="0"/>
              <a:t>/Zi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dirty="0" smtClean="0"/>
              <a:t>Configuration RELEASE habituelle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788325"/>
          </a:xfrm>
        </p:spPr>
        <p:txBody>
          <a:bodyPr>
            <a:normAutofit/>
          </a:bodyPr>
          <a:lstStyle/>
          <a:p>
            <a:r>
              <a:rPr lang="fr-FR" dirty="0" smtClean="0"/>
              <a:t>/O2</a:t>
            </a:r>
          </a:p>
          <a:p>
            <a:r>
              <a:rPr lang="fr-FR" dirty="0" smtClean="0"/>
              <a:t>Pas d’info de </a:t>
            </a:r>
            <a:r>
              <a:rPr lang="fr-FR" dirty="0" err="1" smtClean="0"/>
              <a:t>debug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configurations release et </a:t>
            </a:r>
            <a:r>
              <a:rPr lang="fr-FR" dirty="0" err="1" smtClean="0"/>
              <a:t>debug</a:t>
            </a:r>
            <a:r>
              <a:rPr lang="fr-FR" dirty="0" smtClean="0"/>
              <a:t> de </a:t>
            </a:r>
            <a:r>
              <a:rPr lang="fr-FR" dirty="0" err="1" smtClean="0"/>
              <a:t>visual</a:t>
            </a:r>
            <a:r>
              <a:rPr lang="fr-FR" dirty="0" smtClean="0"/>
              <a:t> peuvent sembler obscures. Ces configurations ne diffèrent que par les options de compilation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1671" y="3947508"/>
            <a:ext cx="78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tout ! Vous pouvez modifier et ajouter des configurations manuellement.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0"/>
            <a:ext cx="4044825" cy="20962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-g[0, 1, 3] 2 par défaut = niveau de détail des informations de </a:t>
            </a:r>
            <a:r>
              <a:rPr lang="fr-FR" dirty="0" err="1" smtClean="0"/>
              <a:t>debug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0 = pas d’info.</a:t>
            </a:r>
          </a:p>
          <a:p>
            <a:pPr lvl="1"/>
            <a:r>
              <a:rPr lang="fr-FR" dirty="0" smtClean="0"/>
              <a:t>1 = infos de base (</a:t>
            </a:r>
            <a:r>
              <a:rPr lang="fr-FR" dirty="0" err="1" smtClean="0"/>
              <a:t>functions</a:t>
            </a:r>
            <a:r>
              <a:rPr lang="fr-FR" dirty="0" smtClean="0"/>
              <a:t>, lignes, pas de variables locales). Utile par exemple pour des </a:t>
            </a:r>
            <a:r>
              <a:rPr lang="fr-FR" dirty="0" err="1" smtClean="0"/>
              <a:t>libs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2 = 1 + variables locales</a:t>
            </a:r>
          </a:p>
          <a:p>
            <a:pPr lvl="1"/>
            <a:r>
              <a:rPr lang="fr-FR" dirty="0" smtClean="0"/>
              <a:t>3 = infos en plus pour le </a:t>
            </a:r>
            <a:r>
              <a:rPr lang="fr-FR" dirty="0" err="1" smtClean="0"/>
              <a:t>debug</a:t>
            </a:r>
            <a:r>
              <a:rPr lang="fr-FR" dirty="0" smtClean="0"/>
              <a:t> des macros</a:t>
            </a:r>
          </a:p>
          <a:p>
            <a:r>
              <a:rPr lang="fr-FR" dirty="0" smtClean="0"/>
              <a:t>-g[gdb, </a:t>
            </a:r>
            <a:r>
              <a:rPr lang="fr-FR" dirty="0" err="1" smtClean="0"/>
              <a:t>dwarf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+, </a:t>
            </a:r>
            <a:r>
              <a:rPr lang="fr-FR" dirty="0" err="1" smtClean="0"/>
              <a:t>xcoff</a:t>
            </a:r>
            <a:r>
              <a:rPr lang="fr-FR" dirty="0" smtClean="0"/>
              <a:t>, </a:t>
            </a:r>
            <a:r>
              <a:rPr lang="fr-FR" dirty="0" err="1" smtClean="0"/>
              <a:t>vms</a:t>
            </a:r>
            <a:r>
              <a:rPr lang="fr-FR" dirty="0" smtClean="0"/>
              <a:t>][0, 1, 3]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2392974"/>
          </a:xfrm>
        </p:spPr>
        <p:txBody>
          <a:bodyPr>
            <a:normAutofit/>
          </a:bodyPr>
          <a:lstStyle/>
          <a:p>
            <a:r>
              <a:rPr lang="fr-FR" dirty="0" smtClean="0"/>
              <a:t>(</a:t>
            </a:r>
            <a:r>
              <a:rPr lang="fr-FR" dirty="0"/>
              <a:t>rien par </a:t>
            </a:r>
            <a:r>
              <a:rPr lang="fr-FR" dirty="0" smtClean="0"/>
              <a:t>défaut en release IDE)</a:t>
            </a:r>
          </a:p>
          <a:p>
            <a:r>
              <a:rPr lang="fr-FR" dirty="0" smtClean="0"/>
              <a:t>/Z7 = génération des symboles dans les .</a:t>
            </a:r>
            <a:r>
              <a:rPr lang="fr-FR" dirty="0" err="1" smtClean="0"/>
              <a:t>obj</a:t>
            </a:r>
            <a:r>
              <a:rPr lang="fr-FR" dirty="0" smtClean="0"/>
              <a:t>. Pas de PDB créé. .</a:t>
            </a:r>
            <a:r>
              <a:rPr lang="fr-FR" dirty="0" err="1" smtClean="0"/>
              <a:t>obj</a:t>
            </a:r>
            <a:r>
              <a:rPr lang="fr-FR" dirty="0" smtClean="0"/>
              <a:t> beaucoup plus lourd.</a:t>
            </a:r>
          </a:p>
          <a:p>
            <a:r>
              <a:rPr lang="fr-FR" dirty="0" smtClean="0"/>
              <a:t>/Zi fichier PDB &lt;projet&gt;.pdb avec toutes les infos de </a:t>
            </a:r>
            <a:r>
              <a:rPr lang="fr-FR" dirty="0" err="1" smtClean="0"/>
              <a:t>debug</a:t>
            </a:r>
            <a:r>
              <a:rPr lang="fr-FR" dirty="0" smtClean="0"/>
              <a:t>. N’affecte pas les optimisations </a:t>
            </a:r>
            <a:r>
              <a:rPr lang="fr-FR" dirty="0"/>
              <a:t>(défaut en </a:t>
            </a:r>
            <a:r>
              <a:rPr lang="fr-FR" dirty="0" err="1"/>
              <a:t>debug</a:t>
            </a:r>
            <a:r>
              <a:rPr lang="fr-FR" dirty="0"/>
              <a:t> IDE)</a:t>
            </a:r>
            <a:endParaRPr lang="fr-FR" dirty="0" smtClean="0"/>
          </a:p>
          <a:p>
            <a:r>
              <a:rPr lang="fr-FR" dirty="0" smtClean="0"/>
              <a:t>/ZI Idem /Zi + prise en charge de « Modifier et continuer ». Non compatible avec les optimisations et la macro __LINE__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du </a:t>
            </a:r>
            <a:r>
              <a:rPr lang="fr-FR" dirty="0" err="1" smtClean="0"/>
              <a:t>debug</a:t>
            </a:r>
            <a:r>
              <a:rPr lang="fr-FR" dirty="0" smtClean="0"/>
              <a:t>, il est nécessaire d’avoir les noms des symboles utilisés. Ces noms peuvent être stockés dans les .</a:t>
            </a:r>
            <a:r>
              <a:rPr lang="fr-FR" dirty="0" err="1" smtClean="0"/>
              <a:t>obj</a:t>
            </a:r>
            <a:r>
              <a:rPr lang="fr-FR" dirty="0" smtClean="0"/>
              <a:t> ou les .pdb. Aucun .</a:t>
            </a:r>
            <a:r>
              <a:rPr lang="fr-FR" dirty="0" err="1" smtClean="0"/>
              <a:t>exe</a:t>
            </a:r>
            <a:r>
              <a:rPr lang="fr-FR" dirty="0" smtClean="0"/>
              <a:t> ou .dll peut contenir les symboles de </a:t>
            </a:r>
            <a:r>
              <a:rPr lang="fr-FR" dirty="0" err="1" smtClean="0"/>
              <a:t>debug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9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Comparer les tailles des .</a:t>
            </a:r>
            <a:r>
              <a:rPr lang="fr-FR" dirty="0" err="1" smtClean="0"/>
              <a:t>obj</a:t>
            </a:r>
            <a:r>
              <a:rPr lang="fr-FR" dirty="0" smtClean="0"/>
              <a:t> avec et sans /Z7</a:t>
            </a:r>
          </a:p>
          <a:p>
            <a:r>
              <a:rPr lang="fr-FR" dirty="0" smtClean="0"/>
              <a:t>Générer un fichier PDB</a:t>
            </a:r>
          </a:p>
          <a:p>
            <a:r>
              <a:rPr lang="fr-FR" dirty="0" smtClean="0"/>
              <a:t>Débugger un code avec les optimisations activées /O2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Avec la solution </a:t>
            </a:r>
            <a:r>
              <a:rPr lang="fr-FR" dirty="0"/>
              <a:t>V</a:t>
            </a:r>
            <a:r>
              <a:rPr lang="fr-FR" dirty="0" smtClean="0"/>
              <a:t>isual précédente</a:t>
            </a:r>
          </a:p>
          <a:p>
            <a:r>
              <a:rPr lang="fr-FR" dirty="0" smtClean="0"/>
              <a:t>Compiler en </a:t>
            </a:r>
            <a:r>
              <a:rPr lang="fr-FR" dirty="0" err="1" smtClean="0"/>
              <a:t>debug</a:t>
            </a:r>
            <a:r>
              <a:rPr lang="fr-FR" dirty="0" smtClean="0"/>
              <a:t> et release et relever la taille du .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err="1" smtClean="0"/>
              <a:t>debug</a:t>
            </a:r>
            <a:r>
              <a:rPr lang="fr-FR" dirty="0" smtClean="0"/>
              <a:t>, explorer les options /Z7 /ZI et /Zi et notez les fichiers créés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15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Quelle est la solution la plus légère pour le disque ?</a:t>
            </a:r>
          </a:p>
        </p:txBody>
      </p:sp>
    </p:spTree>
    <p:extLst>
      <p:ext uri="{BB962C8B-B14F-4D97-AF65-F5344CB8AC3E}">
        <p14:creationId xmlns:p14="http://schemas.microsoft.com/office/powerpoint/2010/main" val="25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warnings et de styles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19238" y="1828077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589719" y="2365073"/>
            <a:ext cx="4044825" cy="3196507"/>
          </a:xfrm>
        </p:spPr>
        <p:txBody>
          <a:bodyPr>
            <a:normAutofit/>
          </a:bodyPr>
          <a:lstStyle/>
          <a:p>
            <a:r>
              <a:rPr lang="fr-FR" sz="1400" dirty="0"/>
              <a:t>-Wall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Werror</a:t>
            </a: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funsigned</a:t>
            </a:r>
            <a:r>
              <a:rPr lang="fr-FR" sz="1400" dirty="0"/>
              <a:t>-char</a:t>
            </a:r>
            <a:br>
              <a:rPr lang="fr-FR" sz="1400" dirty="0"/>
            </a:br>
            <a:r>
              <a:rPr lang="fr-FR" sz="1400" dirty="0"/>
              <a:t>permet de </a:t>
            </a:r>
            <a:r>
              <a:rPr lang="fr-FR" sz="1400" dirty="0" err="1"/>
              <a:t>caster</a:t>
            </a:r>
            <a:r>
              <a:rPr lang="fr-FR" sz="1400" dirty="0"/>
              <a:t> un </a:t>
            </a:r>
            <a:r>
              <a:rPr lang="fr-FR" sz="1400" dirty="0" err="1"/>
              <a:t>int</a:t>
            </a:r>
            <a:r>
              <a:rPr lang="fr-FR" sz="1400" dirty="0"/>
              <a:t> négatif dans un char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std</a:t>
            </a:r>
            <a:r>
              <a:rPr lang="fr-FR" sz="1400" dirty="0"/>
              <a:t>=C++[11, 14, 117]</a:t>
            </a:r>
          </a:p>
          <a:p>
            <a:endParaRPr lang="fr-FR" sz="1400" dirty="0"/>
          </a:p>
          <a:p>
            <a:endParaRPr lang="fr-FR" sz="1400" dirty="0" smtClean="0"/>
          </a:p>
          <a:p>
            <a:r>
              <a:rPr lang="fr-FR" sz="1400" dirty="0" smtClean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push</a:t>
            </a:r>
            <a:br>
              <a:rPr lang="fr-FR" sz="1400" dirty="0"/>
            </a:br>
            <a:r>
              <a:rPr lang="fr-FR" sz="1400" dirty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</a:t>
            </a:r>
            <a:r>
              <a:rPr lang="fr-FR" sz="1400" dirty="0" err="1"/>
              <a:t>ignored</a:t>
            </a:r>
            <a:r>
              <a:rPr lang="fr-FR" sz="1400" dirty="0"/>
              <a:t> "-</a:t>
            </a:r>
            <a:r>
              <a:rPr lang="fr-FR" sz="1400" dirty="0" err="1"/>
              <a:t>Wunused-parameter</a:t>
            </a:r>
            <a:r>
              <a:rPr lang="fr-FR" sz="1400" dirty="0"/>
              <a:t>"</a:t>
            </a:r>
          </a:p>
          <a:p>
            <a:pPr lvl="1"/>
            <a:endParaRPr lang="fr-FR" sz="14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46625" y="1828077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17105" y="2365074"/>
            <a:ext cx="4044825" cy="2634216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smtClean="0"/>
              <a:t>W0 = aucun warning</a:t>
            </a:r>
          </a:p>
          <a:p>
            <a:r>
              <a:rPr lang="fr-FR" sz="1400" dirty="0"/>
              <a:t>/</a:t>
            </a:r>
            <a:r>
              <a:rPr lang="fr-FR" sz="1400" dirty="0" smtClean="0"/>
              <a:t>W1 = grave (par défaut ligne de commande)</a:t>
            </a:r>
          </a:p>
          <a:p>
            <a:r>
              <a:rPr lang="fr-FR" sz="1400" dirty="0" smtClean="0"/>
              <a:t>/W2 = /W1 + significatif</a:t>
            </a:r>
          </a:p>
          <a:p>
            <a:r>
              <a:rPr lang="fr-FR" sz="1400" dirty="0" smtClean="0"/>
              <a:t>/W3 = /W2 + qualité de production (par défaut IDE)</a:t>
            </a:r>
          </a:p>
          <a:p>
            <a:r>
              <a:rPr lang="fr-FR" sz="1400" dirty="0" smtClean="0"/>
              <a:t>/W4 = /W3 + informatif</a:t>
            </a:r>
          </a:p>
          <a:p>
            <a:r>
              <a:rPr lang="fr-FR" sz="1400" dirty="0" smtClean="0"/>
              <a:t>/Wall = /W4 + </a:t>
            </a:r>
          </a:p>
          <a:p>
            <a:endParaRPr lang="fr-FR" sz="1400" dirty="0" smtClean="0"/>
          </a:p>
          <a:p>
            <a:r>
              <a:rPr lang="en-US" sz="1400" dirty="0"/>
              <a:t>#pragma warning( push 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#</a:t>
            </a:r>
            <a:r>
              <a:rPr lang="en-US" sz="1400" dirty="0"/>
              <a:t>pragma warning( disable : 4100 )</a:t>
            </a:r>
            <a:endParaRPr lang="fr-FR" sz="1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options permettent d’imposer un code rigoureux.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20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Proprifier</a:t>
            </a:r>
            <a:r>
              <a:rPr lang="fr-FR" dirty="0" smtClean="0"/>
              <a:t> » un code existant à l’aide des warnings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Sans compiler, en /</a:t>
            </a:r>
            <a:r>
              <a:rPr lang="fr-FR" dirty="0" smtClean="0"/>
              <a:t>Wall </a:t>
            </a:r>
            <a:r>
              <a:rPr lang="fr-FR" dirty="0"/>
              <a:t>combien repérez-vous de warnings potentiels </a:t>
            </a:r>
            <a:r>
              <a:rPr lang="fr-FR" dirty="0" smtClean="0"/>
              <a:t>? Relever le vrai nombre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Sans compiler, en /W4 combien repérez-vous de warnings potentiels ? Relever </a:t>
            </a:r>
            <a:r>
              <a:rPr lang="fr-FR" dirty="0"/>
              <a:t>le vrai nombre</a:t>
            </a:r>
            <a:endParaRPr lang="fr-FR" dirty="0" smtClean="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\warnings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Ce projet compile sans problème avec l’option /W0</a:t>
            </a:r>
          </a:p>
          <a:p>
            <a:r>
              <a:rPr lang="fr-FR" dirty="0" smtClean="0"/>
              <a:t>Paramétrer le projet en /W4</a:t>
            </a:r>
          </a:p>
          <a:p>
            <a:r>
              <a:rPr lang="fr-FR" dirty="0" smtClean="0"/>
              <a:t>Corriger les warnings !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STD : Les conteneurs et les algorithmes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86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24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1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Erreurs et exceptions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550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>
                <a:hlinkClick r:id="rId6"/>
              </a:rPr>
              <a:t>https://</a:t>
            </a:r>
            <a:r>
              <a:rPr lang="fr-FR" sz="2400" dirty="0" smtClean="0">
                <a:hlinkClick r:id="rId6"/>
              </a:rPr>
              <a:t>docs.microsoft.com/fr-fr/cpp/build/walkthrough-compiling-a-native-cpp-program-on-the-command-line?view=msvc-160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Options de compilation</a:t>
            </a:r>
          </a:p>
          <a:p>
            <a:pPr lvl="1"/>
            <a:r>
              <a:rPr lang="fr-FR" sz="2250" dirty="0"/>
              <a:t>https://docs.microsoft.com/fr-fr/cpp/build/reference/compiler-options-listed-by-category?view=msvc-160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 : 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Def</a:t>
            </a:r>
            <a:r>
              <a:rPr lang="fr-FR" dirty="0" smtClean="0"/>
              <a:t> : C’est un fichier header compilé dans une forme intermédiaire (</a:t>
            </a:r>
            <a:r>
              <a:rPr lang="fr-FR" dirty="0" err="1" smtClean="0"/>
              <a:t>stdafx.h</a:t>
            </a:r>
            <a:r>
              <a:rPr lang="fr-FR" dirty="0" smtClean="0"/>
              <a:t> pour </a:t>
            </a:r>
            <a:r>
              <a:rPr lang="fr-FR" dirty="0" err="1" smtClean="0"/>
              <a:t>visual</a:t>
            </a:r>
            <a:r>
              <a:rPr lang="fr-FR" dirty="0" smtClean="0"/>
              <a:t> &lt;=2017, </a:t>
            </a:r>
            <a:r>
              <a:rPr lang="fr-FR" dirty="0" err="1" smtClean="0"/>
              <a:t>pch.h</a:t>
            </a:r>
            <a:r>
              <a:rPr lang="fr-FR" dirty="0" smtClean="0"/>
              <a:t> pour </a:t>
            </a:r>
            <a:r>
              <a:rPr lang="fr-FR" dirty="0" err="1" smtClean="0"/>
              <a:t>visual</a:t>
            </a:r>
            <a:r>
              <a:rPr lang="fr-FR" dirty="0" smtClean="0"/>
              <a:t> 2019, ) -&gt; compilé en *.</a:t>
            </a:r>
            <a:r>
              <a:rPr lang="fr-FR" dirty="0" err="1" smtClean="0"/>
              <a:t>pch</a:t>
            </a:r>
            <a:r>
              <a:rPr lang="fr-FR" dirty="0" smtClean="0"/>
              <a:t> (</a:t>
            </a:r>
            <a:r>
              <a:rPr lang="fr-FR" dirty="0" err="1" smtClean="0"/>
              <a:t>visual</a:t>
            </a:r>
            <a:r>
              <a:rPr lang="fr-FR" dirty="0" smtClean="0"/>
              <a:t>) ou *.</a:t>
            </a:r>
            <a:r>
              <a:rPr lang="fr-FR" dirty="0" err="1" smtClean="0"/>
              <a:t>gch</a:t>
            </a:r>
            <a:r>
              <a:rPr lang="fr-FR" dirty="0" smtClean="0"/>
              <a:t> (GNU)</a:t>
            </a:r>
          </a:p>
          <a:p>
            <a:r>
              <a:rPr lang="fr-FR" dirty="0"/>
              <a:t>Pour qui ? GCC &gt;= 3.4 et VS &gt;= </a:t>
            </a:r>
            <a:r>
              <a:rPr lang="fr-FR" dirty="0" smtClean="0"/>
              <a:t>2008. Fichiers stables et statiques (lib, </a:t>
            </a:r>
            <a:r>
              <a:rPr lang="fr-FR" dirty="0" err="1" smtClean="0"/>
              <a:t>stl</a:t>
            </a:r>
            <a:r>
              <a:rPr lang="fr-FR" dirty="0" smtClean="0"/>
              <a:t>, box…).</a:t>
            </a:r>
          </a:p>
          <a:p>
            <a:r>
              <a:rPr lang="fr-FR" dirty="0" smtClean="0"/>
              <a:t>Pourquoi : pendant le </a:t>
            </a:r>
            <a:r>
              <a:rPr lang="fr-FR" dirty="0" err="1" smtClean="0"/>
              <a:t>dev</a:t>
            </a:r>
            <a:r>
              <a:rPr lang="fr-FR" dirty="0" smtClean="0"/>
              <a:t>, pour limiter les temps de compilation qui peuvent être très lourds en C++ (</a:t>
            </a:r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vector</a:t>
            </a:r>
            <a:r>
              <a:rPr lang="fr-FR" dirty="0"/>
              <a:t> </a:t>
            </a:r>
            <a:r>
              <a:rPr lang="fr-FR" dirty="0" smtClean="0"/>
              <a:t>par exemple) (et c’est de pire en pire avec la </a:t>
            </a:r>
            <a:r>
              <a:rPr lang="fr-FR" dirty="0" err="1" smtClean="0"/>
              <a:t>meta</a:t>
            </a:r>
            <a:r>
              <a:rPr lang="fr-FR" dirty="0" smtClean="0"/>
              <a:t>-programmation et les grosse bibliothèques (</a:t>
            </a:r>
            <a:r>
              <a:rPr lang="fr-FR" dirty="0" err="1" smtClean="0"/>
              <a:t>boost</a:t>
            </a:r>
            <a:r>
              <a:rPr lang="fr-FR" dirty="0" smtClean="0"/>
              <a:t>, </a:t>
            </a:r>
            <a:r>
              <a:rPr lang="fr-FR" dirty="0" err="1" smtClean="0"/>
              <a:t>eigen</a:t>
            </a:r>
            <a:r>
              <a:rPr lang="fr-FR" dirty="0" smtClean="0"/>
              <a:t>, etc.))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main.cpp + </a:t>
            </a:r>
            <a:r>
              <a:rPr lang="fr-FR" dirty="0" err="1" smtClean="0"/>
              <a:t>header.h</a:t>
            </a:r>
            <a:r>
              <a:rPr lang="fr-FR" dirty="0" smtClean="0"/>
              <a:t> -&gt; première compilation, on compile tout et on génère un header.pch</a:t>
            </a:r>
          </a:p>
          <a:p>
            <a:r>
              <a:rPr lang="fr-FR" dirty="0" smtClean="0"/>
              <a:t>À la prochaine compilation, si l’horodatage de </a:t>
            </a:r>
            <a:r>
              <a:rPr lang="fr-FR" dirty="0" err="1" smtClean="0"/>
              <a:t>header.h</a:t>
            </a:r>
            <a:r>
              <a:rPr lang="fr-FR" dirty="0" smtClean="0"/>
              <a:t> n’a pas changé, le compilateur ne recompile pas </a:t>
            </a:r>
            <a:r>
              <a:rPr lang="fr-FR" dirty="0" err="1" smtClean="0"/>
              <a:t>header.h</a:t>
            </a:r>
            <a:r>
              <a:rPr lang="fr-FR" dirty="0" smtClean="0"/>
              <a:t>, il utilise directement header.pch</a:t>
            </a:r>
          </a:p>
          <a:p>
            <a:endParaRPr lang="fr-FR" dirty="0"/>
          </a:p>
          <a:p>
            <a:r>
              <a:rPr lang="fr-FR" dirty="0" smtClean="0"/>
              <a:t>Dans VS : option de compilation /Y*. Visual peut précompiler les headers et les </a:t>
            </a:r>
            <a:r>
              <a:rPr lang="fr-FR" dirty="0" err="1" smtClean="0"/>
              <a:t>cpp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Yc</a:t>
            </a:r>
            <a:r>
              <a:rPr lang="fr-FR" dirty="0" smtClean="0"/>
              <a:t> pour activer les entêtes précompilées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Yu</a:t>
            </a:r>
            <a:r>
              <a:rPr lang="fr-FR" dirty="0" smtClean="0"/>
              <a:t> permet de renseigner un fichier </a:t>
            </a:r>
            <a:r>
              <a:rPr lang="fr-FR" dirty="0" err="1" smtClean="0"/>
              <a:t>déjàj</a:t>
            </a:r>
            <a:r>
              <a:rPr lang="fr-FR" dirty="0" smtClean="0"/>
              <a:t> généré en particulier</a:t>
            </a:r>
          </a:p>
          <a:p>
            <a:pPr lvl="1"/>
            <a:r>
              <a:rPr lang="fr-FR" dirty="0" smtClean="0"/>
              <a:t>/FP permet de spécifier le nom de l’entête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 smtClean="0"/>
              <a:t>on ne peut pas partager un *.</a:t>
            </a:r>
            <a:r>
              <a:rPr lang="fr-FR" dirty="0" err="1" smtClean="0"/>
              <a:t>pch</a:t>
            </a:r>
            <a:r>
              <a:rPr lang="fr-FR" dirty="0" smtClean="0"/>
              <a:t>. Dépendant de la machine sur laquelle il a été créé.</a:t>
            </a:r>
          </a:p>
          <a:p>
            <a:pPr lvl="1"/>
            <a:r>
              <a:rPr lang="fr-FR" dirty="0" smtClean="0"/>
              <a:t>Bien que l’utilisation d’un </a:t>
            </a:r>
            <a:r>
              <a:rPr lang="fr-FR" dirty="0" err="1" smtClean="0"/>
              <a:t>pch</a:t>
            </a:r>
            <a:r>
              <a:rPr lang="fr-FR" dirty="0" smtClean="0"/>
              <a:t> ayant été créé avec une configuration différentes (options de compilation, </a:t>
            </a:r>
            <a:r>
              <a:rPr lang="fr-FR" dirty="0" err="1" smtClean="0"/>
              <a:t>debug</a:t>
            </a:r>
            <a:r>
              <a:rPr lang="fr-FR" dirty="0" smtClean="0"/>
              <a:t>, variables d’environnement etc.) est permise, des incohérences et des warnings peuvent apparaître.</a:t>
            </a:r>
          </a:p>
          <a:p>
            <a:pPr lvl="1"/>
            <a:r>
              <a:rPr lang="fr-FR" dirty="0" smtClean="0"/>
              <a:t>On ne récupère pas les symboles définis dans un fichier d’entête spécifique 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634820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makefile</a:t>
            </a:r>
            <a:r>
              <a:rPr lang="fr-FR" dirty="0" smtClean="0"/>
              <a:t> venu de </a:t>
            </a:r>
            <a:r>
              <a:rPr lang="fr-FR" dirty="0" err="1" smtClean="0"/>
              <a:t>microsoft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9" y="2042845"/>
            <a:ext cx="5069627" cy="3364797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5878143" y="2042844"/>
            <a:ext cx="3173498" cy="263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Entête précompilée : stable.pch</a:t>
            </a:r>
          </a:p>
          <a:p>
            <a:r>
              <a:rPr lang="fr-FR" dirty="0" smtClean="0"/>
              <a:t>Compilation avec /</a:t>
            </a:r>
            <a:r>
              <a:rPr lang="fr-FR" dirty="0" err="1" smtClean="0"/>
              <a:t>Yc</a:t>
            </a:r>
            <a:endParaRPr lang="fr-FR" dirty="0" smtClean="0"/>
          </a:p>
          <a:p>
            <a:r>
              <a:rPr lang="fr-FR" dirty="0" smtClean="0"/>
              <a:t>Utilisation de l’entête avec /</a:t>
            </a:r>
            <a:r>
              <a:rPr lang="fr-FR" dirty="0" err="1" smtClean="0"/>
              <a:t>Yu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4018954"/>
          </a:xfrm>
        </p:spPr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dirty="0"/>
              <a:t>le répertoire </a:t>
            </a:r>
            <a:r>
              <a:rPr lang="fr-FR" dirty="0" smtClean="0"/>
              <a:t>exercices\</a:t>
            </a:r>
            <a:r>
              <a:rPr lang="fr-FR" dirty="0" err="1" smtClean="0"/>
              <a:t>precompiledHeader</a:t>
            </a:r>
            <a:r>
              <a:rPr lang="fr-FR" dirty="0" smtClean="0"/>
              <a:t>\</a:t>
            </a:r>
            <a:r>
              <a:rPr lang="fr-FR" dirty="0" err="1" smtClean="0"/>
              <a:t>qmake</a:t>
            </a:r>
            <a:r>
              <a:rPr lang="fr-FR" dirty="0" smtClean="0"/>
              <a:t> ouvrez visual.pro</a:t>
            </a:r>
          </a:p>
          <a:p>
            <a:pPr lvl="1"/>
            <a:r>
              <a:rPr lang="fr-FR" dirty="0" smtClean="0"/>
              <a:t>L’entête précompilée n’est pas ajoutée aux headers !</a:t>
            </a:r>
          </a:p>
          <a:p>
            <a:r>
              <a:rPr lang="fr-FR" dirty="0" smtClean="0"/>
              <a:t>Renseignez le script build_and_run.bat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 les informations d’activation des entêtes précompilées affectées aux fichiers sources</a:t>
            </a:r>
          </a:p>
          <a:p>
            <a:r>
              <a:rPr lang="fr-FR" dirty="0" smtClean="0"/>
              <a:t>Que remarquez-vous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96764"/>
          </a:xfrm>
        </p:spPr>
        <p:txBody>
          <a:bodyPr>
            <a:normAutofit/>
          </a:bodyPr>
          <a:lstStyle/>
          <a:p>
            <a:r>
              <a:rPr lang="fr-FR" dirty="0" smtClean="0"/>
              <a:t>Créer un nouveau projet </a:t>
            </a:r>
            <a:r>
              <a:rPr lang="fr-FR" dirty="0" err="1" smtClean="0"/>
              <a:t>visual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Ouvrir </a:t>
            </a:r>
            <a:r>
              <a:rPr lang="fr-FR" dirty="0" err="1" smtClean="0"/>
              <a:t>visual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Créer un projet « console »</a:t>
            </a:r>
          </a:p>
          <a:p>
            <a:pPr lvl="1"/>
            <a:r>
              <a:rPr lang="fr-FR" dirty="0" smtClean="0"/>
              <a:t>Exécutez pour tester (CRTL-F5)</a:t>
            </a:r>
          </a:p>
          <a:p>
            <a:pPr lvl="1"/>
            <a:r>
              <a:rPr lang="fr-FR" dirty="0" smtClean="0"/>
              <a:t>Ajoutez les fichiers </a:t>
            </a:r>
            <a:r>
              <a:rPr lang="fr-FR" dirty="0" err="1" smtClean="0"/>
              <a:t>headers.h</a:t>
            </a:r>
            <a:r>
              <a:rPr lang="fr-FR" dirty="0" smtClean="0"/>
              <a:t> et headers.cpp au projet</a:t>
            </a:r>
          </a:p>
          <a:p>
            <a:pPr lvl="1"/>
            <a:r>
              <a:rPr lang="fr-FR" dirty="0" smtClean="0"/>
              <a:t>Activez les infos de temps de compilation : </a:t>
            </a:r>
            <a:r>
              <a:rPr lang="fr-FR" dirty="0" err="1" smtClean="0"/>
              <a:t>Outils</a:t>
            </a:r>
            <a:r>
              <a:rPr lang="fr-FR" dirty="0" err="1" smtClean="0">
                <a:sym typeface="Wingdings" panose="05000000000000000000" pitchFamily="2" charset="2"/>
              </a:rPr>
              <a:t>Optionsprojet</a:t>
            </a:r>
            <a:r>
              <a:rPr lang="fr-FR" dirty="0" smtClean="0">
                <a:sym typeface="Wingdings" panose="05000000000000000000" pitchFamily="2" charset="2"/>
              </a:rPr>
              <a:t> et solution  VC++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Minutage de la génération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Lancer un </a:t>
            </a:r>
            <a:r>
              <a:rPr lang="fr-FR" dirty="0" err="1" smtClean="0">
                <a:sym typeface="Wingdings" panose="05000000000000000000" pitchFamily="2" charset="2"/>
              </a:rPr>
              <a:t>rebuil</a:t>
            </a:r>
            <a:r>
              <a:rPr lang="fr-FR" dirty="0" smtClean="0">
                <a:sym typeface="Wingdings" panose="05000000000000000000" pitchFamily="2" charset="2"/>
              </a:rPr>
              <a:t> et noter le temps de compilation</a:t>
            </a:r>
            <a:endParaRPr lang="fr-FR" dirty="0" smtClean="0"/>
          </a:p>
          <a:p>
            <a:pPr lvl="1"/>
            <a:r>
              <a:rPr lang="fr-FR" dirty="0" smtClean="0"/>
              <a:t>Dans les propriétés de header.cpp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C/C++ </a:t>
            </a:r>
            <a:r>
              <a:rPr lang="fr-FR" dirty="0" smtClean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dirty="0" err="1" smtClean="0">
                <a:sym typeface="Wingdings" panose="05000000000000000000" pitchFamily="2" charset="2"/>
              </a:rPr>
              <a:t>header.h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pch</a:t>
            </a:r>
            <a:endParaRPr lang="fr-FR" dirty="0" smtClean="0"/>
          </a:p>
          <a:p>
            <a:pPr lvl="1"/>
            <a:r>
              <a:rPr lang="fr-FR" dirty="0"/>
              <a:t>Dans les propriétés de </a:t>
            </a:r>
            <a:r>
              <a:rPr lang="fr-FR" dirty="0" smtClean="0"/>
              <a:t>visual.cpp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C/C++ </a:t>
            </a:r>
            <a:r>
              <a:rPr lang="fr-FR" dirty="0">
                <a:sym typeface="Wingdings" panose="05000000000000000000" pitchFamily="2" charset="2"/>
              </a:rPr>
              <a:t> En-têtes précompilées. Mettez : </a:t>
            </a:r>
            <a:r>
              <a:rPr lang="fr-FR" dirty="0" smtClean="0">
                <a:sym typeface="Wingdings" panose="05000000000000000000" pitchFamily="2" charset="2"/>
              </a:rPr>
              <a:t>Utilisation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Relevez le temps de nouveau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267209"/>
          </a:xfrm>
        </p:spPr>
        <p:txBody>
          <a:bodyPr>
            <a:normAutofit/>
          </a:bodyPr>
          <a:lstStyle/>
          <a:p>
            <a:r>
              <a:rPr lang="fr-FR" dirty="0" smtClean="0"/>
              <a:t>CMAKE supporte également les headers précompilés depuis la version 3.16 (3.20 actuellement)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426624" y="2341026"/>
            <a:ext cx="6290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target_precompile_headers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(&lt;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header1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header2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...])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20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16126</TotalTime>
  <Words>1703</Words>
  <Application>Microsoft Office PowerPoint</Application>
  <PresentationFormat>Affichage à l'écran (16:10)</PresentationFormat>
  <Paragraphs>283</Paragraphs>
  <Slides>26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 Narrow</vt:lpstr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Entêtes précompilées</vt:lpstr>
      <vt:lpstr>Entêtes précompilées - Precompiled header</vt:lpstr>
      <vt:lpstr>Exemple</vt:lpstr>
      <vt:lpstr>Exemple depuis la ligne de commande</vt:lpstr>
      <vt:lpstr>Exemple depuis Qmake</vt:lpstr>
      <vt:lpstr>Exemple depuis les propriétés visual</vt:lpstr>
      <vt:lpstr>Exemple depuis QMAKE</vt:lpstr>
      <vt:lpstr>Options de compilation</vt:lpstr>
      <vt:lpstr>Catégories</vt:lpstr>
      <vt:lpstr>Options d’Optimisation</vt:lpstr>
      <vt:lpstr>À vous !</vt:lpstr>
      <vt:lpstr>Note sur les configurations</vt:lpstr>
      <vt:lpstr>Options de debug</vt:lpstr>
      <vt:lpstr>À vous !</vt:lpstr>
      <vt:lpstr>Options warnings et de styles</vt:lpstr>
      <vt:lpstr>À vous !</vt:lpstr>
      <vt:lpstr>LA STD : Les conteneurs et les algorithmes</vt:lpstr>
      <vt:lpstr>Un mot sur la « parallel STL »</vt:lpstr>
      <vt:lpstr>Du calcul parallel dans le standard</vt:lpstr>
      <vt:lpstr>Limitations…</vt:lpstr>
      <vt:lpstr>Conclusion sur la « Parallel STL »</vt:lpstr>
      <vt:lpstr>Des outils en ligne</vt:lpstr>
      <vt:lpstr>Erreurs et exceptions</vt:lpstr>
      <vt:lpstr>Sources</vt:lpstr>
      <vt:lpstr>À suivre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191</cp:revision>
  <dcterms:created xsi:type="dcterms:W3CDTF">2020-11-18T16:15:56Z</dcterms:created>
  <dcterms:modified xsi:type="dcterms:W3CDTF">2021-06-15T14:01:08Z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