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5" r:id="rId6"/>
    <p:sldId id="263" r:id="rId7"/>
    <p:sldId id="284" r:id="rId8"/>
    <p:sldId id="278" r:id="rId9"/>
    <p:sldId id="279" r:id="rId10"/>
    <p:sldId id="276" r:id="rId11"/>
    <p:sldId id="286" r:id="rId12"/>
    <p:sldId id="288" r:id="rId13"/>
    <p:sldId id="287" r:id="rId14"/>
    <p:sldId id="290" r:id="rId15"/>
    <p:sldId id="291" r:id="rId16"/>
    <p:sldId id="294" r:id="rId17"/>
    <p:sldId id="289" r:id="rId18"/>
    <p:sldId id="300" r:id="rId19"/>
    <p:sldId id="293" r:id="rId20"/>
    <p:sldId id="292" r:id="rId21"/>
    <p:sldId id="280" r:id="rId22"/>
    <p:sldId id="295" r:id="rId23"/>
    <p:sldId id="296" r:id="rId24"/>
    <p:sldId id="297" r:id="rId25"/>
    <p:sldId id="298" r:id="rId26"/>
    <p:sldId id="299" r:id="rId27"/>
    <p:sldId id="301" r:id="rId28"/>
    <p:sldId id="302" r:id="rId29"/>
    <p:sldId id="303" r:id="rId30"/>
    <p:sldId id="304" r:id="rId31"/>
    <p:sldId id="306" r:id="rId32"/>
    <p:sldId id="305" r:id="rId33"/>
    <p:sldId id="307" r:id="rId34"/>
    <p:sldId id="270" r:id="rId3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14/06/2021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1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8843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2917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7494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Variables d’environnement</a:t>
            </a:r>
            <a:r>
              <a:rPr lang="fr-FR" baseline="0" dirty="0" smtClean="0"/>
              <a:t> peuvent évoluer ou être modifiées d’une version à l’autre, bref, c’est ingérable…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4896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20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2920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4672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1682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https://wordart.com/create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7525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8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596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032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50656" y="1655630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307861" y="1662265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065066" y="1666816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5950306" y="2438375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14/06/2021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6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build/reference/eh-exception-handling-model?view=msvc-16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cpp/build/reference/eh-exception-handling-model?view=msvc-16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err="1" smtClean="0">
                <a:solidFill>
                  <a:srgbClr val="7CEBFF"/>
                </a:solidFill>
              </a:rPr>
              <a:t>aLgorithmes</a:t>
            </a:r>
            <a:r>
              <a:rPr lang="fr-FR" dirty="0" smtClean="0">
                <a:solidFill>
                  <a:srgbClr val="7CEBFF"/>
                </a:solidFill>
              </a:rPr>
              <a:t>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éléments capturés sont des membres</a:t>
            </a:r>
          </a:p>
          <a:p>
            <a:r>
              <a:rPr lang="fr-FR" sz="2000" dirty="0" smtClean="0"/>
              <a:t>Les arguments sont les arguments d’une méthode (opérateur () )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640367" y="20383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public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ascadia Code" panose="020B0609020000020004" pitchFamily="49" charset="0"/>
              </a:rPr>
              <a:t>operator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()(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</a:p>
          <a:p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	</a:t>
            </a:r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;}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private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65415" y="1461803"/>
            <a:ext cx="3815306" cy="446671"/>
          </a:xfrm>
        </p:spPr>
        <p:txBody>
          <a:bodyPr/>
          <a:lstStyle/>
          <a:p>
            <a:pPr algn="ctr"/>
            <a:r>
              <a:rPr lang="fr-FR" sz="2400" dirty="0" smtClean="0"/>
              <a:t>LAMBDA</a:t>
            </a:r>
            <a:endParaRPr lang="fr-FR" sz="2400" dirty="0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3"/>
          </p:nvPr>
        </p:nvSpPr>
        <p:spPr>
          <a:xfrm>
            <a:off x="4892802" y="1461803"/>
            <a:ext cx="3815305" cy="461144"/>
          </a:xfrm>
        </p:spPr>
        <p:txBody>
          <a:bodyPr/>
          <a:lstStyle/>
          <a:p>
            <a:pPr algn="ctr"/>
            <a:r>
              <a:rPr lang="fr-FR" sz="2400" dirty="0" smtClean="0"/>
              <a:t>CLASSE</a:t>
            </a:r>
            <a:endParaRPr lang="fr-FR" sz="2400" dirty="0"/>
          </a:p>
        </p:txBody>
      </p:sp>
      <p:sp>
        <p:nvSpPr>
          <p:cNvPr id="28" name="Rectangle 27"/>
          <p:cNvSpPr/>
          <p:nvPr/>
        </p:nvSpPr>
        <p:spPr>
          <a:xfrm>
            <a:off x="619571" y="2038392"/>
            <a:ext cx="38498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v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th</a:t>
            </a:r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res 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Code" panose="020B0609020000020004" pitchFamily="49" charset="0"/>
              </a:rPr>
              <a:t>isAbove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dirty="0">
                <a:solidFill>
                  <a:srgbClr val="EC7600"/>
                </a:solidFill>
                <a:latin typeface="Cascadia Code" panose="020B0609020000020004" pitchFamily="49" charset="0"/>
              </a:rPr>
              <a:t>5</a:t>
            </a:r>
            <a:r>
              <a:rPr lang="en-US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9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sont des classes</a:t>
            </a:r>
            <a:endParaRPr lang="fr-FR" dirty="0"/>
          </a:p>
        </p:txBody>
      </p:sp>
      <p:sp>
        <p:nvSpPr>
          <p:cNvPr id="36" name="Espace réservé du contenu 3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83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La différence c’est qu’un membre ne peut pas être modifié par défaut !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8" y="2196269"/>
            <a:ext cx="8269318" cy="640935"/>
          </a:xfrm>
          <a:prstGeom prst="rect">
            <a:avLst/>
          </a:prstGeom>
        </p:spPr>
      </p:pic>
      <p:sp>
        <p:nvSpPr>
          <p:cNvPr id="6" name="Espace réservé du contenu 35"/>
          <p:cNvSpPr txBox="1">
            <a:spLocks/>
          </p:cNvSpPr>
          <p:nvPr/>
        </p:nvSpPr>
        <p:spPr>
          <a:xfrm>
            <a:off x="435894" y="2852100"/>
            <a:ext cx="8272211" cy="831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fr-FR" sz="2000" dirty="0" smtClean="0">
                <a:sym typeface="Wingdings" panose="05000000000000000000" pitchFamily="2" charset="2"/>
              </a:rPr>
              <a:t> Ajout nécessaire du mot-clé </a:t>
            </a:r>
            <a:r>
              <a:rPr lang="fr-F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mutable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7106" y="3665512"/>
            <a:ext cx="4607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 </a:t>
            </a:r>
            <a:r>
              <a:rPr lang="fr-FR" sz="1200" b="1" dirty="0" smtClean="0">
                <a:solidFill>
                  <a:srgbClr val="FF0000"/>
                </a:solidFill>
                <a:latin typeface="Cascadia Code" panose="020B0609020000020004" pitchFamily="49" charset="0"/>
              </a:rPr>
              <a:t>mutable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// Quelle sortie ici ?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/>
            </a:r>
            <a:b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</a:b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); // Quelle sortie ici ?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5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r>
              <a:rPr lang="fr-FR" dirty="0" smtClean="0"/>
              <a:t>  polymorphiques (cpp17)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8084" y="2034037"/>
            <a:ext cx="8272211" cy="589660"/>
          </a:xfrm>
        </p:spPr>
        <p:txBody>
          <a:bodyPr>
            <a:noAutofit/>
          </a:bodyPr>
          <a:lstStyle/>
          <a:p>
            <a:r>
              <a:rPr lang="fr-FR" sz="1800" dirty="0" smtClean="0"/>
              <a:t>Ce ne sont que des fonctions lambda ayant des arguments de type déduit</a:t>
            </a:r>
          </a:p>
          <a:p>
            <a:r>
              <a:rPr lang="fr-FR" sz="1800" dirty="0" smtClean="0"/>
              <a:t>Équivalent à une classe </a:t>
            </a:r>
            <a:r>
              <a:rPr lang="fr-FR" sz="1800" dirty="0" err="1" smtClean="0"/>
              <a:t>template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35894" y="139296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(À sortir pendant vos dîners mondains)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69806" y="3166725"/>
            <a:ext cx="487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addTwoVal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b="1" dirty="0" smtClean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fr-FR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8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lambda Tricks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5" y="6022826"/>
            <a:ext cx="789381" cy="307876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2573786"/>
            <a:ext cx="7079709" cy="884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De base, une lambda ne supporte pas la capture par référence constante.</a:t>
            </a:r>
          </a:p>
          <a:p>
            <a:pPr marL="0" indent="0" algn="ctr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</a:t>
            </a:r>
            <a:r>
              <a:rPr lang="fr-FR" sz="1600" dirty="0" smtClean="0"/>
              <a:t>Il </a:t>
            </a:r>
            <a:r>
              <a:rPr lang="fr-FR" sz="1600" dirty="0"/>
              <a:t>existe une solution pour forcer cet usage en </a:t>
            </a:r>
            <a:r>
              <a:rPr lang="fr-FR" sz="1600" dirty="0" smtClean="0"/>
              <a:t>cpp17 </a:t>
            </a:r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750897" y="3593383"/>
            <a:ext cx="81110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en-US" sz="14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as_const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)]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en-US" sz="14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::string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myString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s</a:t>
            </a:r>
            <a:r>
              <a:rPr lang="en-US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en-US" sz="1400" dirty="0">
                <a:solidFill>
                  <a:srgbClr val="C0C0C0"/>
                </a:solidFill>
                <a:latin typeface="Cascadia Code" panose="020B0609020000020004" pitchFamily="49" charset="0"/>
              </a:rPr>
              <a:t>// </a:t>
            </a:r>
            <a:r>
              <a:rPr lang="en-US" sz="1400" dirty="0" smtClean="0">
                <a:solidFill>
                  <a:srgbClr val="C0C0C0"/>
                </a:solidFill>
                <a:latin typeface="Cascadia Code" panose="020B0609020000020004" pitchFamily="49" charset="0"/>
              </a:rPr>
              <a:t>fail </a:t>
            </a:r>
          </a:p>
          <a:p>
            <a:r>
              <a:rPr lang="en-US" sz="14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en-US" sz="14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en-US" sz="1400" dirty="0"/>
          </a:p>
          <a:p>
            <a:endParaRPr lang="fr-FR" sz="1400" dirty="0">
              <a:latin typeface="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1356557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référence 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2298184" y="2133695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2"/>
          </p:nvPr>
        </p:nvSpPr>
        <p:spPr>
          <a:xfrm>
            <a:off x="4806428" y="1356556"/>
            <a:ext cx="3359660" cy="764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dirty="0" smtClean="0"/>
              <a:t>Capture des membres d’une classe par valeur (cpp17) 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5922642" y="2133694"/>
            <a:ext cx="1026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[*</a:t>
            </a:r>
            <a:r>
              <a:rPr lang="fr-FR" sz="1600" b="1" dirty="0" err="1">
                <a:solidFill>
                  <a:srgbClr val="FF8000"/>
                </a:solidFill>
                <a:latin typeface="Cascadia Code" panose="020B0609020000020004" pitchFamily="49" charset="0"/>
              </a:rPr>
              <a:t>this</a:t>
            </a:r>
            <a:r>
              <a:rPr lang="fr-FR" sz="16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</a:t>
            </a:r>
            <a:endParaRPr lang="fr-FR" sz="1600" dirty="0">
              <a:effectLst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"/>
          </p:nvPr>
        </p:nvSpPr>
        <p:spPr>
          <a:xfrm>
            <a:off x="1114643" y="4567623"/>
            <a:ext cx="7079709" cy="8843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dirty="0" smtClean="0"/>
              <a:t>Depuis le cpp17, les </a:t>
            </a:r>
            <a:r>
              <a:rPr lang="fr-FR" sz="1600" dirty="0" err="1" smtClean="0"/>
              <a:t>lambdas</a:t>
            </a:r>
            <a:r>
              <a:rPr lang="fr-FR" sz="1600" dirty="0" smtClean="0"/>
              <a:t> supportent les expressions </a:t>
            </a:r>
            <a:r>
              <a:rPr lang="fr-FR" sz="1600" dirty="0" err="1" smtClean="0">
                <a:solidFill>
                  <a:srgbClr val="FF0000"/>
                </a:solidFill>
              </a:rPr>
              <a:t>constexpr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chemeClr val="tx1"/>
                </a:solidFill>
              </a:rPr>
              <a:t>Pour la </a:t>
            </a:r>
            <a:r>
              <a:rPr lang="fr-FR" sz="1600" dirty="0" err="1" smtClean="0">
                <a:solidFill>
                  <a:schemeClr val="tx1"/>
                </a:solidFill>
              </a:rPr>
              <a:t>métaprogrammation</a:t>
            </a:r>
            <a:endParaRPr lang="fr-FR" sz="1600" dirty="0" smtClean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P</a:t>
            </a:r>
            <a:r>
              <a:rPr lang="fr-FR" sz="1600" dirty="0" smtClean="0">
                <a:solidFill>
                  <a:schemeClr val="tx1"/>
                </a:solidFill>
              </a:rPr>
              <a:t>our vos calcul à la compilation</a:t>
            </a:r>
            <a:endParaRPr lang="fr-FR" sz="1600" dirty="0">
              <a:solidFill>
                <a:schemeClr val="tx1"/>
              </a:solidFill>
            </a:endParaRPr>
          </a:p>
          <a:p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4474303" y="49190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[](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){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FF8000"/>
                </a:solidFill>
                <a:latin typeface="Cascadia Code" panose="020B06090200000200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32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n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;};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constexpr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pt-BR" sz="1400" dirty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response 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latin typeface="Cascadia Code" panose="020B0609020000020004" pitchFamily="49" charset="0"/>
              </a:rPr>
              <a:t> func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pt-BR" sz="1400" dirty="0">
                <a:solidFill>
                  <a:srgbClr val="EC7600"/>
                </a:solidFill>
                <a:latin typeface="Cascadia Code" panose="020B0609020000020004" pitchFamily="49" charset="0"/>
              </a:rPr>
              <a:t>10</a:t>
            </a:r>
            <a:r>
              <a:rPr lang="pt-BR" sz="14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endParaRPr lang="pt-B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22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Comprendre le code d’exemple suivant</a:t>
            </a:r>
          </a:p>
          <a:p>
            <a:r>
              <a:rPr lang="fr-FR" dirty="0"/>
              <a:t>https://en.cppreference.com/w/cpp/algorithm/reduce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Facilité de lecture et d’écriture</a:t>
            </a:r>
          </a:p>
          <a:p>
            <a:r>
              <a:rPr lang="fr-FR" dirty="0" smtClean="0"/>
              <a:t>Ne « pollue » pas l’architecture</a:t>
            </a:r>
          </a:p>
          <a:p>
            <a:r>
              <a:rPr lang="fr-FR" dirty="0" smtClean="0"/>
              <a:t>Application d’une opération simple dans un contexte particulier</a:t>
            </a:r>
          </a:p>
          <a:p>
            <a:r>
              <a:rPr lang="fr-FR" dirty="0" smtClean="0"/>
              <a:t>Utilisation conjointe avec les algorithmes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Contre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Pas de mutualisation du travail</a:t>
            </a:r>
          </a:p>
          <a:p>
            <a:pPr lvl="1"/>
            <a:r>
              <a:rPr lang="fr-FR" dirty="0" smtClean="0"/>
              <a:t>Un autre développeur n’aura aucun moyen de savoir que vous avez fait une fonction qui fait telle chose.</a:t>
            </a:r>
          </a:p>
          <a:p>
            <a:r>
              <a:rPr lang="fr-FR" dirty="0" smtClean="0"/>
              <a:t>Les règles de capture peuvent engendrer des erreurs</a:t>
            </a:r>
          </a:p>
          <a:p>
            <a:r>
              <a:rPr lang="fr-FR" dirty="0" err="1" smtClean="0"/>
              <a:t>Debug</a:t>
            </a:r>
            <a:r>
              <a:rPr lang="fr-FR" dirty="0" smtClean="0"/>
              <a:t> plus délicat (remontées dans le code)</a:t>
            </a:r>
          </a:p>
          <a:p>
            <a:r>
              <a:rPr lang="fr-FR" dirty="0" smtClean="0"/>
              <a:t>La documentation doit être dans le </a:t>
            </a:r>
            <a:r>
              <a:rPr lang="fr-FR" dirty="0" err="1" smtClean="0"/>
              <a:t>cpp</a:t>
            </a:r>
            <a:r>
              <a:rPr lang="fr-FR" dirty="0" smtClean="0"/>
              <a:t> (ce qui ne pousse pas le </a:t>
            </a:r>
            <a:r>
              <a:rPr lang="fr-FR" dirty="0" err="1" smtClean="0"/>
              <a:t>dev</a:t>
            </a:r>
            <a:r>
              <a:rPr lang="fr-FR" dirty="0" smtClean="0"/>
              <a:t> à en faire…)</a:t>
            </a:r>
          </a:p>
          <a:p>
            <a:r>
              <a:rPr lang="fr-FR" dirty="0" smtClean="0"/>
              <a:t>Attention au temps de compilation !</a:t>
            </a:r>
          </a:p>
          <a:p>
            <a:r>
              <a:rPr lang="fr-FR" dirty="0" smtClean="0"/>
              <a:t>Attention à la complexité de vos fonctions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0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 de sujets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Std</a:t>
            </a:r>
            <a:r>
              <a:rPr lang="fr-FR" dirty="0" smtClean="0"/>
              <a:t>::</a:t>
            </a:r>
            <a:r>
              <a:rPr lang="fr-FR" dirty="0" err="1" smtClean="0"/>
              <a:t>function</a:t>
            </a:r>
            <a:endParaRPr lang="fr-FR" dirty="0" smtClean="0"/>
          </a:p>
          <a:p>
            <a:r>
              <a:rPr lang="fr-FR" dirty="0" smtClean="0"/>
              <a:t>Lambda polymorphique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7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Chaine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38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4 étapes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1335575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pré-processeur</a:t>
            </a:r>
            <a:endParaRPr lang="fr-FR" dirty="0" smtClean="0"/>
          </a:p>
          <a:p>
            <a:r>
              <a:rPr lang="fr-FR" dirty="0" smtClean="0"/>
              <a:t>La compilation</a:t>
            </a:r>
          </a:p>
          <a:p>
            <a:r>
              <a:rPr lang="fr-FR" dirty="0" smtClean="0"/>
              <a:t>L’assembleur</a:t>
            </a:r>
          </a:p>
          <a:p>
            <a:r>
              <a:rPr lang="fr-FR" dirty="0" smtClean="0"/>
              <a:t>L’édition de lien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3016724" y="1394838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 abus de langage, on appelle « </a:t>
            </a:r>
            <a:r>
              <a:rPr lang="fr-FR" dirty="0" err="1" smtClean="0"/>
              <a:t>gcc</a:t>
            </a:r>
            <a:r>
              <a:rPr lang="fr-FR" dirty="0" smtClean="0"/>
              <a:t> » ou « </a:t>
            </a:r>
            <a:r>
              <a:rPr lang="fr-FR" dirty="0" err="1" smtClean="0"/>
              <a:t>msvc</a:t>
            </a:r>
            <a:r>
              <a:rPr lang="fr-FR" dirty="0" smtClean="0"/>
              <a:t> » des compilateurs</a:t>
            </a:r>
          </a:p>
          <a:p>
            <a:r>
              <a:rPr lang="fr-FR" dirty="0" smtClean="0"/>
              <a:t>Ils fournissent en fait des outils pour chacune de ces étapes</a:t>
            </a:r>
          </a:p>
          <a:p>
            <a:r>
              <a:rPr lang="fr-FR" dirty="0" smtClean="0"/>
              <a:t>On devrait les appeler « suite de compilation » ou « front-end » en anglais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10953" y="2978622"/>
            <a:ext cx="6547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										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program.a</a:t>
            </a:r>
            <a:endParaRPr lang="fr-FR" dirty="0" smtClean="0"/>
          </a:p>
          <a:p>
            <a:r>
              <a:rPr lang="fr-FR" dirty="0" err="1" smtClean="0"/>
              <a:t>Program.c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program.i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	 program*</a:t>
            </a:r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										program.so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10953" y="4257668"/>
            <a:ext cx="6726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											 </a:t>
            </a:r>
            <a:r>
              <a:rPr lang="fr-FR" dirty="0" smtClean="0">
                <a:sym typeface="Wingdings" panose="05000000000000000000" pitchFamily="2" charset="2"/>
              </a:rPr>
              <a:t>program.lib</a:t>
            </a:r>
            <a:endParaRPr lang="fr-FR" dirty="0" smtClean="0"/>
          </a:p>
          <a:p>
            <a:r>
              <a:rPr lang="fr-FR" dirty="0" err="1" smtClean="0"/>
              <a:t>Program.c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program.i</a:t>
            </a: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 program.obj 	 program.exe</a:t>
            </a:r>
          </a:p>
          <a:p>
            <a:r>
              <a:rPr lang="fr-FR" dirty="0">
                <a:sym typeface="Wingdings" panose="05000000000000000000" pitchFamily="2" charset="2"/>
              </a:rPr>
              <a:t>	</a:t>
            </a:r>
            <a:r>
              <a:rPr lang="fr-FR" dirty="0" smtClean="0">
                <a:sym typeface="Wingdings" panose="05000000000000000000" pitchFamily="2" charset="2"/>
              </a:rPr>
              <a:t>										 program.dll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794616" y="3858394"/>
            <a:ext cx="93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préproc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26336" y="385839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compil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5587" y="38583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assembleur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68030" y="390619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6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Rappels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76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préprocesseur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463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Les directive commencent toutes par ‘#’</a:t>
            </a:r>
            <a:br>
              <a:rPr lang="fr-FR" dirty="0" smtClean="0"/>
            </a:br>
            <a:r>
              <a:rPr lang="fr-FR" dirty="0" smtClean="0"/>
              <a:t>= remplacement récursif de code + suppression des commentaires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Ex : #</a:t>
            </a:r>
            <a:r>
              <a:rPr lang="fr-FR" dirty="0" err="1" smtClean="0"/>
              <a:t>include</a:t>
            </a:r>
            <a:r>
              <a:rPr lang="fr-FR" dirty="0" smtClean="0"/>
              <a:t> &lt;</a:t>
            </a:r>
            <a:r>
              <a:rPr lang="fr-FR" dirty="0" err="1" smtClean="0"/>
              <a:t>vector</a:t>
            </a:r>
            <a:r>
              <a:rPr lang="fr-FR" dirty="0" smtClean="0"/>
              <a:t>&gt; </a:t>
            </a:r>
          </a:p>
          <a:p>
            <a:pPr marL="0" indent="0">
              <a:buNone/>
            </a:pPr>
            <a:r>
              <a:rPr lang="fr-FR" dirty="0" smtClean="0"/>
              <a:t>Import du fichier « </a:t>
            </a:r>
            <a:r>
              <a:rPr lang="fr-FR" dirty="0" err="1" smtClean="0"/>
              <a:t>vector</a:t>
            </a:r>
            <a:r>
              <a:rPr lang="fr-FR" dirty="0" smtClean="0"/>
              <a:t> » du compilateur C++</a:t>
            </a:r>
          </a:p>
          <a:p>
            <a:pPr marL="0" indent="0">
              <a:buNone/>
            </a:pPr>
            <a:r>
              <a:rPr lang="fr-FR" dirty="0" smtClean="0"/>
              <a:t>Ex : #</a:t>
            </a:r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symbol</a:t>
            </a:r>
            <a:r>
              <a:rPr lang="fr-FR" dirty="0" smtClean="0"/>
              <a:t> 1</a:t>
            </a:r>
          </a:p>
          <a:p>
            <a:pPr marL="0" indent="0">
              <a:buNone/>
            </a:pPr>
            <a:r>
              <a:rPr lang="fr-FR" dirty="0" smtClean="0"/>
              <a:t>Ex : macro prédéfinies </a:t>
            </a:r>
            <a:br>
              <a:rPr lang="fr-FR" dirty="0" smtClean="0"/>
            </a:br>
            <a:r>
              <a:rPr lang="fr-FR" dirty="0"/>
              <a:t>__LINE__,__FUNCTION__,__FILE__,__DATE__</a:t>
            </a:r>
          </a:p>
          <a:p>
            <a:pPr marL="0" indent="0">
              <a:buNone/>
            </a:pPr>
            <a:r>
              <a:rPr lang="fr-FR" dirty="0" smtClean="0"/>
              <a:t>D’où l’intérêt du #</a:t>
            </a:r>
            <a:r>
              <a:rPr lang="fr-FR" dirty="0" err="1" smtClean="0"/>
              <a:t>pragma</a:t>
            </a:r>
            <a:r>
              <a:rPr lang="fr-FR" dirty="0" smtClean="0"/>
              <a:t> once (ou du #</a:t>
            </a:r>
            <a:r>
              <a:rPr lang="fr-FR" dirty="0" err="1" smtClean="0"/>
              <a:t>ifndef</a:t>
            </a:r>
            <a:r>
              <a:rPr lang="fr-FR" dirty="0" smtClean="0"/>
              <a:t>… #</a:t>
            </a:r>
            <a:r>
              <a:rPr lang="fr-FR" dirty="0" err="1" smtClean="0"/>
              <a:t>endif</a:t>
            </a:r>
            <a:r>
              <a:rPr lang="fr-FR" dirty="0" smtClean="0"/>
              <a:t>) pour éviter de copier le même code plusieurs fois et de limiter la taille de l’exécutable au final.</a:t>
            </a:r>
          </a:p>
          <a:p>
            <a:pPr marL="0" indent="0">
              <a:buNone/>
            </a:pPr>
            <a:r>
              <a:rPr lang="fr-FR" dirty="0" smtClean="0"/>
              <a:t>Pour ajouter un path de recherche des fichiers </a:t>
            </a:r>
            <a:r>
              <a:rPr lang="fr-FR" dirty="0" err="1" smtClean="0"/>
              <a:t>includes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gcc</a:t>
            </a:r>
            <a:r>
              <a:rPr lang="fr-FR" dirty="0"/>
              <a:t> -I&lt;CHEMIN&gt;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3349710" y="4487041"/>
            <a:ext cx="244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Program.c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1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compilateur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435894" y="2918738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Code source </a:t>
            </a:r>
            <a:r>
              <a:rPr lang="fr-FR" dirty="0" smtClean="0">
                <a:sym typeface="Wingdings" panose="05000000000000000000" pitchFamily="2" charset="2"/>
              </a:rPr>
              <a:t> code assembleur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Traitement indépendant de chaque fichier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Demande juste la connaissance des prototypes des fonctions utilisées</a:t>
            </a:r>
            <a:endParaRPr lang="fr-FR" dirty="0" smtClean="0"/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43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ym typeface="Wingdings" panose="05000000000000000000" pitchFamily="2" charset="2"/>
              </a:rPr>
              <a:t>program.i</a:t>
            </a:r>
            <a:r>
              <a:rPr lang="fr-FR" dirty="0">
                <a:sym typeface="Wingdings" panose="05000000000000000000" pitchFamily="2" charset="2"/>
              </a:rPr>
              <a:t>  </a:t>
            </a:r>
            <a:r>
              <a:rPr lang="fr-FR" dirty="0" err="1">
                <a:sym typeface="Wingdings" panose="05000000000000000000" pitchFamily="2" charset="2"/>
              </a:rPr>
              <a:t>program.s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4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L’assembleur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1352" y="1594140"/>
            <a:ext cx="8272211" cy="13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Code assembleur </a:t>
            </a:r>
            <a:r>
              <a:rPr lang="fr-FR" dirty="0" smtClean="0">
                <a:sym typeface="Wingdings" panose="05000000000000000000" pitchFamily="2" charset="2"/>
              </a:rPr>
              <a:t> code binaire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8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 – Statique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23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Agrégation des fichiers binaires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Même si un seul fichier, on </a:t>
            </a:r>
            <a:r>
              <a:rPr lang="fr-FR" dirty="0" err="1" smtClean="0">
                <a:sym typeface="Wingdings" panose="05000000000000000000" pitchFamily="2" charset="2"/>
              </a:rPr>
              <a:t>link</a:t>
            </a:r>
            <a:r>
              <a:rPr lang="fr-FR" dirty="0" smtClean="0">
                <a:sym typeface="Wingdings" panose="05000000000000000000" pitchFamily="2" charset="2"/>
              </a:rPr>
              <a:t> toujours avec au minimum la </a:t>
            </a:r>
            <a:r>
              <a:rPr lang="fr-FR" dirty="0" err="1" smtClean="0">
                <a:sym typeface="Wingdings" panose="05000000000000000000" pitchFamily="2" charset="2"/>
              </a:rPr>
              <a:t>libc</a:t>
            </a:r>
            <a:r>
              <a:rPr lang="fr-FR" dirty="0" smtClean="0">
                <a:sym typeface="Wingdings" panose="05000000000000000000" pitchFamily="2" charset="2"/>
              </a:rPr>
              <a:t>. </a:t>
            </a:r>
            <a:r>
              <a:rPr lang="fr-FR" dirty="0" err="1">
                <a:sym typeface="Wingdings" panose="05000000000000000000" pitchFamily="2" charset="2"/>
              </a:rPr>
              <a:t>l</a:t>
            </a:r>
            <a:r>
              <a:rPr lang="fr-FR" dirty="0" err="1" smtClean="0">
                <a:sym typeface="Wingdings" panose="05000000000000000000" pitchFamily="2" charset="2"/>
              </a:rPr>
              <a:t>ibc.a</a:t>
            </a:r>
            <a:r>
              <a:rPr lang="fr-FR" dirty="0" smtClean="0">
                <a:sym typeface="Wingdings" panose="05000000000000000000" pitchFamily="2" charset="2"/>
              </a:rPr>
              <a:t> sous linux.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 fichier .a est une archive de fichiers .o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L’éditeur de lien remplace les bouchons d’adresse de fonction par les vraies adresses des fonctions. Et c’est là qu’arrive les problèmes…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Cas particulier : la </a:t>
            </a:r>
            <a:r>
              <a:rPr lang="fr-FR" dirty="0" err="1" smtClean="0">
                <a:sym typeface="Wingdings" panose="05000000000000000000" pitchFamily="2" charset="2"/>
              </a:rPr>
              <a:t>libc.a</a:t>
            </a:r>
            <a:r>
              <a:rPr lang="fr-FR" dirty="0" smtClean="0">
                <a:sym typeface="Wingdings" panose="05000000000000000000" pitchFamily="2" charset="2"/>
              </a:rPr>
              <a:t> a un bouchon pour la fonction main(). Si elle n’existe pas, l’éditeur de lien renvoie une erreur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74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program.exe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 linux (</a:t>
            </a:r>
            <a:r>
              <a:rPr lang="fr-FR" b="1" dirty="0" smtClean="0"/>
              <a:t>GCC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-E -o </a:t>
            </a:r>
            <a:r>
              <a:rPr lang="fr-FR" dirty="0" err="1"/>
              <a:t>bonjour.i</a:t>
            </a:r>
            <a:r>
              <a:rPr lang="fr-FR" dirty="0"/>
              <a:t> </a:t>
            </a:r>
            <a:r>
              <a:rPr lang="fr-FR" dirty="0" err="1"/>
              <a:t>bonjour.c</a:t>
            </a:r>
            <a:r>
              <a:rPr lang="fr-FR" dirty="0"/>
              <a:t> produit le fichier en sortie du </a:t>
            </a:r>
            <a:r>
              <a:rPr lang="fr-FR" dirty="0" err="1"/>
              <a:t>pré-processeur</a:t>
            </a:r>
            <a:r>
              <a:rPr lang="fr-FR" dirty="0"/>
              <a:t> ;</a:t>
            </a:r>
          </a:p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-S </a:t>
            </a:r>
            <a:r>
              <a:rPr lang="fr-FR" dirty="0" err="1"/>
              <a:t>bonjour.c</a:t>
            </a:r>
            <a:r>
              <a:rPr lang="fr-FR" dirty="0"/>
              <a:t> produit le fichier en sortie du compilateur (après avoir appelé aussi le </a:t>
            </a:r>
            <a:r>
              <a:rPr lang="fr-FR" dirty="0" err="1"/>
              <a:t>pré-processeur</a:t>
            </a:r>
            <a:r>
              <a:rPr lang="fr-FR" dirty="0"/>
              <a:t>) ;</a:t>
            </a:r>
          </a:p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-c </a:t>
            </a:r>
            <a:r>
              <a:rPr lang="fr-FR" dirty="0" err="1" smtClean="0"/>
              <a:t>bonjour.c</a:t>
            </a:r>
            <a:r>
              <a:rPr lang="fr-FR" dirty="0" smtClean="0"/>
              <a:t> </a:t>
            </a:r>
            <a:r>
              <a:rPr lang="fr-FR" dirty="0"/>
              <a:t>produit le fichier en sortie de l’assembleur (après avoir appelé aussi le </a:t>
            </a:r>
            <a:r>
              <a:rPr lang="fr-FR" dirty="0" err="1"/>
              <a:t>pré-processeur</a:t>
            </a:r>
            <a:r>
              <a:rPr lang="fr-FR" dirty="0"/>
              <a:t> et le compilateur) ;</a:t>
            </a:r>
          </a:p>
          <a:p>
            <a:r>
              <a:rPr lang="fr-FR" dirty="0"/>
              <a:t>—</a:t>
            </a:r>
            <a:r>
              <a:rPr lang="fr-FR" dirty="0" err="1"/>
              <a:t>gcc</a:t>
            </a:r>
            <a:r>
              <a:rPr lang="fr-FR" dirty="0"/>
              <a:t> -o bonjour </a:t>
            </a:r>
            <a:r>
              <a:rPr lang="fr-FR" dirty="0" err="1"/>
              <a:t>bonjour.c</a:t>
            </a:r>
            <a:r>
              <a:rPr lang="fr-FR" dirty="0"/>
              <a:t> appelle tous les programmes nécessaires pour produit directement </a:t>
            </a:r>
            <a:r>
              <a:rPr lang="fr-FR" dirty="0" smtClean="0"/>
              <a:t>le binaire bonjour</a:t>
            </a:r>
            <a:r>
              <a:rPr lang="fr-FR" dirty="0"/>
              <a:t>.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Sous </a:t>
            </a:r>
            <a:r>
              <a:rPr lang="fr-FR" dirty="0" err="1" smtClean="0"/>
              <a:t>windows</a:t>
            </a:r>
            <a:r>
              <a:rPr lang="fr-FR" dirty="0" smtClean="0"/>
              <a:t> (</a:t>
            </a:r>
            <a:r>
              <a:rPr lang="fr-FR" b="1" dirty="0"/>
              <a:t>MSVC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cl </a:t>
            </a:r>
            <a:r>
              <a:rPr lang="fr-FR" dirty="0" smtClean="0"/>
              <a:t>/P hw.cpp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hw.i</a:t>
            </a:r>
            <a:endParaRPr lang="fr-FR" dirty="0"/>
          </a:p>
          <a:p>
            <a:r>
              <a:rPr lang="fr-FR" dirty="0"/>
              <a:t>cl </a:t>
            </a:r>
            <a:r>
              <a:rPr lang="fr-FR" dirty="0" smtClean="0"/>
              <a:t>/Fa hw.cpp </a:t>
            </a:r>
            <a:r>
              <a:rPr lang="fr-FR" dirty="0" smtClean="0">
                <a:sym typeface="Wingdings" panose="05000000000000000000" pitchFamily="2" charset="2"/>
              </a:rPr>
              <a:t> hw.asm</a:t>
            </a:r>
            <a:endParaRPr lang="fr-FR" dirty="0"/>
          </a:p>
          <a:p>
            <a:r>
              <a:rPr lang="fr-FR" dirty="0" smtClean="0"/>
              <a:t>cl /c hw.cpp </a:t>
            </a:r>
            <a:r>
              <a:rPr lang="fr-FR" dirty="0" smtClean="0">
                <a:sym typeface="Wingdings" panose="05000000000000000000" pitchFamily="2" charset="2"/>
              </a:rPr>
              <a:t> hw.obj</a:t>
            </a:r>
          </a:p>
          <a:p>
            <a:r>
              <a:rPr lang="fr-FR" dirty="0" smtClean="0"/>
              <a:t>cl hw.cpp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hw.exe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3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Edition de lien dynamique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Sous linux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Fichiers *.</a:t>
            </a:r>
            <a:r>
              <a:rPr lang="fr-FR" dirty="0" err="1" smtClean="0"/>
              <a:t>so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Sous </a:t>
            </a:r>
            <a:r>
              <a:rPr lang="fr-FR" dirty="0" err="1" smtClean="0"/>
              <a:t>windows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Fichiers *.dll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4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L’éditeur de lien – Dynamique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26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Appel à l’exécution des adresses des fonctions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Une bibliothèque dynamique peut évoluer indépendamment de l’exécutable (pourvu qu’elle expose toujours la même API)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ne pourrez savoir qu’à l’exécution qu’une bibliothèque est corrompue ou inaccessible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Compilation </a:t>
            </a:r>
            <a:r>
              <a:rPr lang="fr-FR" dirty="0" err="1" smtClean="0">
                <a:sym typeface="Wingdings" panose="05000000000000000000" pitchFamily="2" charset="2"/>
              </a:rPr>
              <a:t>gcc</a:t>
            </a:r>
            <a:r>
              <a:rPr lang="fr-FR" dirty="0" smtClean="0">
                <a:sym typeface="Wingdings" panose="05000000000000000000" pitchFamily="2" charset="2"/>
              </a:rPr>
              <a:t> : 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gcc v3.c -fPIC  -o </a:t>
            </a:r>
            <a:r>
              <a:rPr lang="pt-BR" dirty="0" smtClean="0">
                <a:sym typeface="Wingdings" panose="05000000000000000000" pitchFamily="2" charset="2"/>
              </a:rPr>
              <a:t>v3.o (</a:t>
            </a:r>
            <a:r>
              <a:rPr lang="fr-FR" dirty="0"/>
              <a:t>position-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smtClean="0"/>
              <a:t>code = adressage relatif en mémoire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Création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d’une</a:t>
            </a:r>
            <a:r>
              <a:rPr lang="en-US" dirty="0" smtClean="0">
                <a:sym typeface="Wingdings" panose="05000000000000000000" pitchFamily="2" charset="2"/>
              </a:rPr>
              <a:t> lib </a:t>
            </a:r>
            <a:r>
              <a:rPr lang="en-US" dirty="0" err="1" smtClean="0">
                <a:sym typeface="Wingdings" panose="05000000000000000000" pitchFamily="2" charset="2"/>
              </a:rPr>
              <a:t>dynamique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en-US" dirty="0" err="1" smtClean="0">
                <a:sym typeface="Wingdings" panose="05000000000000000000" pitchFamily="2" charset="2"/>
              </a:rPr>
              <a:t>gcc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-shared v3.o -o </a:t>
            </a:r>
            <a:r>
              <a:rPr lang="en-US" dirty="0" smtClean="0">
                <a:sym typeface="Wingdings" panose="05000000000000000000" pitchFamily="2" charset="2"/>
              </a:rPr>
              <a:t>libv3.so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Création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d’une</a:t>
            </a:r>
            <a:r>
              <a:rPr lang="en-US" dirty="0" smtClean="0">
                <a:sym typeface="Wingdings" panose="05000000000000000000" pitchFamily="2" charset="2"/>
              </a:rPr>
              <a:t> lib </a:t>
            </a:r>
            <a:r>
              <a:rPr lang="en-US" dirty="0" err="1" smtClean="0">
                <a:sym typeface="Wingdings" panose="05000000000000000000" pitchFamily="2" charset="2"/>
              </a:rPr>
              <a:t>statique</a:t>
            </a:r>
            <a:r>
              <a:rPr lang="en-US" dirty="0" smtClean="0">
                <a:sym typeface="Wingdings" panose="05000000000000000000" pitchFamily="2" charset="2"/>
              </a:rPr>
              <a:t> : </a:t>
            </a:r>
            <a:r>
              <a:rPr lang="fr-FR" dirty="0" err="1"/>
              <a:t>ar</a:t>
            </a:r>
            <a:r>
              <a:rPr lang="fr-FR" dirty="0"/>
              <a:t> </a:t>
            </a:r>
            <a:r>
              <a:rPr lang="fr-FR" dirty="0" err="1"/>
              <a:t>rcs</a:t>
            </a:r>
            <a:r>
              <a:rPr lang="fr-FR" dirty="0"/>
              <a:t> </a:t>
            </a:r>
            <a:r>
              <a:rPr lang="fr-FR" dirty="0" smtClean="0"/>
              <a:t>liboutv3.a </a:t>
            </a:r>
            <a:r>
              <a:rPr lang="en-US" dirty="0" smtClean="0">
                <a:sym typeface="Wingdings" panose="05000000000000000000" pitchFamily="2" charset="2"/>
              </a:rPr>
              <a:t>v3.o = </a:t>
            </a:r>
            <a:r>
              <a:rPr lang="fr-FR" dirty="0" smtClean="0">
                <a:sym typeface="Wingdings" panose="05000000000000000000" pitchFamily="2" charset="2"/>
              </a:rPr>
              <a:t>mise en archive</a:t>
            </a:r>
            <a:endParaRPr lang="fr-FR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Exec : </a:t>
            </a:r>
            <a:r>
              <a:rPr lang="fr-FR" dirty="0" err="1" smtClean="0"/>
              <a:t>gcc</a:t>
            </a:r>
            <a:r>
              <a:rPr lang="fr-FR" dirty="0" smtClean="0"/>
              <a:t> </a:t>
            </a:r>
            <a:r>
              <a:rPr lang="fr-FR" dirty="0" err="1" smtClean="0"/>
              <a:t>main.o</a:t>
            </a:r>
            <a:r>
              <a:rPr lang="fr-FR" dirty="0" smtClean="0"/>
              <a:t> -lv3 -L.</a:t>
            </a:r>
          </a:p>
          <a:p>
            <a:r>
              <a:rPr lang="fr-FR" dirty="0" err="1" smtClean="0">
                <a:sym typeface="Wingdings" panose="05000000000000000000" pitchFamily="2" charset="2"/>
              </a:rPr>
              <a:t>gcc</a:t>
            </a:r>
            <a:r>
              <a:rPr lang="fr-FR" dirty="0" smtClean="0">
                <a:sym typeface="Wingdings" panose="05000000000000000000" pitchFamily="2" charset="2"/>
              </a:rPr>
              <a:t> –L. pour ajouter le répertoire courant à la liste des </a:t>
            </a:r>
            <a:r>
              <a:rPr lang="fr-FR" dirty="0" err="1" smtClean="0">
                <a:sym typeface="Wingdings" panose="05000000000000000000" pitchFamily="2" charset="2"/>
              </a:rPr>
              <a:t>paths</a:t>
            </a:r>
            <a:r>
              <a:rPr lang="fr-FR" dirty="0" smtClean="0">
                <a:sym typeface="Wingdings" panose="05000000000000000000" pitchFamily="2" charset="2"/>
              </a:rPr>
              <a:t> de recherche d’une bibliothèque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Linux : lors de l’exécution, le système doit savoir où se trouve la lib utilisée. Il faut Maj LD_LIBRARY_PATH ou passer le path en paramètre </a:t>
            </a:r>
            <a:r>
              <a:rPr lang="fr-FR" dirty="0">
                <a:sym typeface="Wingdings" panose="05000000000000000000" pitchFamily="2" charset="2"/>
              </a:rPr>
              <a:t>: -</a:t>
            </a:r>
            <a:r>
              <a:rPr lang="fr-FR" dirty="0" err="1">
                <a:sym typeface="Wingdings" panose="05000000000000000000" pitchFamily="2" charset="2"/>
              </a:rPr>
              <a:t>rpath</a:t>
            </a:r>
            <a:r>
              <a:rPr lang="fr-FR" dirty="0" smtClean="0">
                <a:sym typeface="Wingdings" panose="05000000000000000000" pitchFamily="2" charset="2"/>
              </a:rPr>
              <a:t>=[</a:t>
            </a:r>
            <a:r>
              <a:rPr lang="fr-FR" dirty="0" err="1" smtClean="0">
                <a:sym typeface="Wingdings" panose="05000000000000000000" pitchFamily="2" charset="2"/>
              </a:rPr>
              <a:t>dir</a:t>
            </a:r>
            <a:r>
              <a:rPr lang="fr-FR" dirty="0" smtClean="0">
                <a:sym typeface="Wingdings" panose="05000000000000000000" pitchFamily="2" charset="2"/>
              </a:rPr>
              <a:t>]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1466" y="4475996"/>
            <a:ext cx="274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ym typeface="Wingdings" panose="05000000000000000000" pitchFamily="2" charset="2"/>
              </a:rPr>
              <a:t>program.o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smtClean="0">
                <a:sym typeface="Wingdings" panose="05000000000000000000" pitchFamily="2" charset="2"/>
              </a:rPr>
              <a:t>program.exe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9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compilation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Il est possible en théorie d’utiliser une invite de commande basique pour compiler du code mais il faut définir BEAUCOUP de variables d’environnement à la main. (32 chez moi pour VS 2017, voir </a:t>
            </a:r>
            <a:r>
              <a:rPr lang="fr-FR" dirty="0" err="1" smtClean="0">
                <a:sym typeface="Wingdings" panose="05000000000000000000" pitchFamily="2" charset="2"/>
              </a:rPr>
              <a:t>rep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toolchain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diff_set</a:t>
            </a:r>
            <a:r>
              <a:rPr lang="fr-FR" dirty="0" smtClean="0">
                <a:sym typeface="Wingdings" panose="05000000000000000000" pitchFamily="2" charset="2"/>
              </a:rPr>
              <a:t>).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On utilise en général l’invite de commandes qui vient avec Visual Studio.  Cliquez sur « Windows », faites défiler jusqu’au </a:t>
            </a:r>
            <a:r>
              <a:rPr lang="fr-FR" b="1" dirty="0" smtClean="0">
                <a:sym typeface="Wingdings" panose="05000000000000000000" pitchFamily="2" charset="2"/>
              </a:rPr>
              <a:t>dossier</a:t>
            </a:r>
            <a:r>
              <a:rPr lang="fr-FR" dirty="0" smtClean="0">
                <a:sym typeface="Wingdings" panose="05000000000000000000" pitchFamily="2" charset="2"/>
              </a:rPr>
              <a:t> Visual Studio et lancer « </a:t>
            </a:r>
            <a:r>
              <a:rPr lang="fr-FR" dirty="0" err="1" smtClean="0">
                <a:sym typeface="Wingdings" panose="05000000000000000000" pitchFamily="2" charset="2"/>
              </a:rPr>
              <a:t>Developer</a:t>
            </a:r>
            <a:r>
              <a:rPr lang="fr-FR" dirty="0" smtClean="0">
                <a:sym typeface="Wingdings" panose="05000000000000000000" pitchFamily="2" charset="2"/>
              </a:rPr>
              <a:t> Command Prompt for VS 201x »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Taper « cl » pour voir si tout est ok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Aller dans le répertoire source </a:t>
            </a:r>
            <a:r>
              <a:rPr lang="fr-FR" dirty="0" err="1" smtClean="0">
                <a:sym typeface="Wingdings" panose="05000000000000000000" pitchFamily="2" charset="2"/>
              </a:rPr>
              <a:t>toolchain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src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helloworld</a:t>
            </a:r>
            <a:r>
              <a:rPr lang="fr-FR" dirty="0" smtClean="0">
                <a:sym typeface="Wingdings" panose="05000000000000000000" pitchFamily="2" charset="2"/>
              </a:rPr>
              <a:t> et lancer la commande : « cl ./helloworld.cpp ». Les fichiers helloworld.obj et helloworld.exe ont été créés. Note : pour spécifier un autre nom d’exécutable, ajoutez « /</a:t>
            </a:r>
            <a:r>
              <a:rPr lang="fr-FR" dirty="0" err="1" smtClean="0">
                <a:sym typeface="Wingdings" panose="05000000000000000000" pitchFamily="2" charset="2"/>
              </a:rPr>
              <a:t>link</a:t>
            </a:r>
            <a:r>
              <a:rPr lang="fr-FR" dirty="0" smtClean="0">
                <a:sym typeface="Wingdings" panose="05000000000000000000" pitchFamily="2" charset="2"/>
              </a:rPr>
              <a:t> /</a:t>
            </a:r>
            <a:r>
              <a:rPr lang="fr-FR" dirty="0" err="1" smtClean="0">
                <a:sym typeface="Wingdings" panose="05000000000000000000" pitchFamily="2" charset="2"/>
              </a:rPr>
              <a:t>out:machin.exe</a:t>
            </a:r>
            <a:r>
              <a:rPr lang="fr-FR" dirty="0" smtClean="0">
                <a:sym typeface="Wingdings" panose="05000000000000000000" pitchFamily="2" charset="2"/>
              </a:rPr>
              <a:t> » en fin de commande.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Lancer «  cl /? » pour avoir toutes les options de compilation disponibles.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82767" y="4907648"/>
            <a:ext cx="69076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Note : pour gérer correctement les exceptions (</a:t>
            </a:r>
            <a:r>
              <a:rPr lang="fr-FR" sz="1050" dirty="0" err="1" smtClean="0"/>
              <a:t>try</a:t>
            </a:r>
            <a:r>
              <a:rPr lang="fr-FR" sz="1050" dirty="0" smtClean="0"/>
              <a:t> / catch), le compilateur a besoin de l’option /</a:t>
            </a:r>
            <a:r>
              <a:rPr lang="fr-FR" sz="1050" dirty="0" err="1" smtClean="0"/>
              <a:t>Ehsc</a:t>
            </a: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050" dirty="0" smtClean="0"/>
              <a:t>voir ici pour </a:t>
            </a:r>
            <a:r>
              <a:rPr lang="fr-FR" sz="1050" dirty="0"/>
              <a:t>plus d’infos : </a:t>
            </a:r>
            <a:r>
              <a:rPr lang="fr-FR" sz="1050" dirty="0">
                <a:hlinkClick r:id="rId3"/>
              </a:rPr>
              <a:t>https://</a:t>
            </a:r>
            <a:r>
              <a:rPr lang="fr-FR" sz="1050" dirty="0" smtClean="0">
                <a:hlinkClick r:id="rId3"/>
              </a:rPr>
              <a:t>docs.microsoft.com/fr-fr/cpp/build/reference/eh-exception-handling-model?view=msvc-160</a:t>
            </a:r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36575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28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Dans le dossier « </a:t>
            </a:r>
            <a:r>
              <a:rPr lang="fr-FR" dirty="0" err="1" smtClean="0">
                <a:sym typeface="Wingdings" panose="05000000000000000000" pitchFamily="2" charset="2"/>
              </a:rPr>
              <a:t>src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testlink_static</a:t>
            </a:r>
            <a:r>
              <a:rPr lang="fr-FR" dirty="0" smtClean="0">
                <a:sym typeface="Wingdings" panose="05000000000000000000" pitchFamily="2" charset="2"/>
              </a:rPr>
              <a:t> », lancer les commandes :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/c /I . .\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foo.cpp 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.\bar.cpp </a:t>
            </a:r>
            <a:r>
              <a:rPr lang="fr-FR" dirty="0" smtClean="0">
                <a:sym typeface="Wingdings" panose="05000000000000000000" pitchFamily="2" charset="2"/>
              </a:rPr>
              <a:t> foo.obj et bar.obj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lib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OUT:foobar.lib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*.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 f</a:t>
            </a:r>
            <a:r>
              <a:rPr lang="fr-FR" dirty="0" smtClean="0">
                <a:sym typeface="Wingdings" panose="05000000000000000000" pitchFamily="2" charset="2"/>
              </a:rPr>
              <a:t>oobar.lib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.\main.cpp /I . .\foobar.lib  </a:t>
            </a:r>
            <a:r>
              <a:rPr lang="fr-FR" dirty="0" smtClean="0">
                <a:latin typeface="+mj-lt"/>
                <a:cs typeface="Cascadia Code" panose="020B0609020000020004" pitchFamily="49" charset="0"/>
                <a:sym typeface="Wingdings" panose="05000000000000000000" pitchFamily="2" charset="2"/>
              </a:rPr>
              <a:t>main.exe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(vous pouvez supprimer tous les fichiers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exp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lib et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Lancer main.exe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82767" y="4907648"/>
            <a:ext cx="69076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Note : pour gérer correctement les exceptions (</a:t>
            </a:r>
            <a:r>
              <a:rPr lang="fr-FR" sz="1050" dirty="0" err="1" smtClean="0"/>
              <a:t>try</a:t>
            </a:r>
            <a:r>
              <a:rPr lang="fr-FR" sz="1050" dirty="0" smtClean="0"/>
              <a:t> / catch), le compilateur a besoin de l’option /</a:t>
            </a:r>
            <a:r>
              <a:rPr lang="fr-FR" sz="1050" dirty="0" err="1" smtClean="0"/>
              <a:t>EHsc</a:t>
            </a: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1050" dirty="0" smtClean="0"/>
              <a:t>voir ici pour </a:t>
            </a:r>
            <a:r>
              <a:rPr lang="fr-FR" sz="1050" dirty="0"/>
              <a:t>plus d’infos : </a:t>
            </a:r>
            <a:r>
              <a:rPr lang="fr-FR" sz="1050" dirty="0">
                <a:hlinkClick r:id="rId3"/>
              </a:rPr>
              <a:t>https://</a:t>
            </a:r>
            <a:r>
              <a:rPr lang="fr-FR" sz="1050" dirty="0" smtClean="0">
                <a:hlinkClick r:id="rId3"/>
              </a:rPr>
              <a:t>docs.microsoft.com/fr-fr/cpp/build/reference/eh-exception-handling-model?view=msvc-160</a:t>
            </a:r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7722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msvc</a:t>
            </a:r>
            <a:r>
              <a:rPr lang="fr-FR" dirty="0" smtClean="0"/>
              <a:t> en ligne de commande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29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Dans le dossier « </a:t>
            </a:r>
            <a:r>
              <a:rPr lang="fr-FR" dirty="0" err="1" smtClean="0">
                <a:sym typeface="Wingdings" panose="05000000000000000000" pitchFamily="2" charset="2"/>
              </a:rPr>
              <a:t>src</a:t>
            </a:r>
            <a:r>
              <a:rPr lang="fr-FR" dirty="0" smtClean="0">
                <a:sym typeface="Wingdings" panose="05000000000000000000" pitchFamily="2" charset="2"/>
              </a:rPr>
              <a:t>/</a:t>
            </a:r>
            <a:r>
              <a:rPr lang="fr-FR" dirty="0" err="1" smtClean="0">
                <a:sym typeface="Wingdings" panose="05000000000000000000" pitchFamily="2" charset="2"/>
              </a:rPr>
              <a:t>testlink_dynamic</a:t>
            </a:r>
            <a:r>
              <a:rPr lang="fr-FR" dirty="0" smtClean="0">
                <a:sym typeface="Wingdings" panose="05000000000000000000" pitchFamily="2" charset="2"/>
              </a:rPr>
              <a:t> », lancer les commandes :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/c /I . .\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foo.cpp 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.\bar.cpp </a:t>
            </a:r>
            <a:r>
              <a:rPr lang="fr-FR" dirty="0" smtClean="0">
                <a:sym typeface="Wingdings" panose="05000000000000000000" pitchFamily="2" charset="2"/>
              </a:rPr>
              <a:t> foo.obj et bar.obj</a:t>
            </a:r>
          </a:p>
          <a:p>
            <a:pPr lvl="1"/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link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/DLL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OUT:foobar.dll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*.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 f</a:t>
            </a:r>
            <a:r>
              <a:rPr lang="fr-FR" dirty="0" smtClean="0">
                <a:sym typeface="Wingdings" panose="05000000000000000000" pitchFamily="2" charset="2"/>
              </a:rPr>
              <a:t>oobar.dll (+ *.</a:t>
            </a:r>
            <a:r>
              <a:rPr lang="fr-FR" dirty="0" err="1" smtClean="0">
                <a:sym typeface="Wingdings" panose="05000000000000000000" pitchFamily="2" charset="2"/>
              </a:rPr>
              <a:t>exp</a:t>
            </a:r>
            <a:r>
              <a:rPr lang="fr-FR" dirty="0" smtClean="0">
                <a:sym typeface="Wingdings" panose="05000000000000000000" pitchFamily="2" charset="2"/>
              </a:rPr>
              <a:t> + *.lib)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cl /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EHsc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.\main.cpp /I . .\foobar.lib  </a:t>
            </a:r>
            <a:r>
              <a:rPr lang="fr-FR" dirty="0" smtClean="0">
                <a:latin typeface="+mj-lt"/>
                <a:cs typeface="Cascadia Code" panose="020B0609020000020004" pitchFamily="49" charset="0"/>
                <a:sym typeface="Wingdings" panose="05000000000000000000" pitchFamily="2" charset="2"/>
              </a:rPr>
              <a:t>main.exe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(vous pouvez supprimer tous les fichiers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exp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, lib et </a:t>
            </a:r>
            <a:r>
              <a:rPr lang="fr-FR" dirty="0" err="1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obj</a:t>
            </a:r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 smtClean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Lancer main.exe</a:t>
            </a: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16633" y="4711863"/>
            <a:ext cx="35493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Les deux premières étapes peuvent se faire via la commande :</a:t>
            </a:r>
            <a:r>
              <a:rPr lang="fr-FR" sz="1050" dirty="0"/>
              <a:t/>
            </a:r>
            <a:br>
              <a:rPr lang="fr-FR" sz="1050" dirty="0"/>
            </a:b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cl /</a:t>
            </a:r>
            <a:r>
              <a:rPr lang="fr-FR" sz="10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EHsc</a:t>
            </a: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 /I . .\foo.cpp </a:t>
            </a: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/</a:t>
            </a:r>
            <a:r>
              <a:rPr lang="fr-FR" sz="1050" dirty="0" err="1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OUT:foobar.dll</a:t>
            </a: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</a:t>
            </a:r>
            <a:r>
              <a:rPr lang="fr-FR" sz="105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fr-FR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LD</a:t>
            </a:r>
            <a:endParaRPr lang="fr-FR" sz="105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43" y="1673295"/>
            <a:ext cx="5060355" cy="3257628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Langage de programmation compilé</a:t>
            </a:r>
            <a:endParaRPr lang="fr-FR" sz="2400" dirty="0"/>
          </a:p>
          <a:p>
            <a:r>
              <a:rPr lang="fr-FR" sz="2400" dirty="0" smtClean="0"/>
              <a:t>Créé par Bjarne </a:t>
            </a:r>
            <a:r>
              <a:rPr lang="fr-FR" sz="2400" dirty="0" err="1" smtClean="0"/>
              <a:t>Stroustrup</a:t>
            </a:r>
            <a:r>
              <a:rPr lang="fr-FR" sz="2400" dirty="0" smtClean="0"/>
              <a:t> 80’</a:t>
            </a:r>
            <a:endParaRPr lang="fr-FR" sz="2400" dirty="0"/>
          </a:p>
          <a:p>
            <a:r>
              <a:rPr lang="fr-FR" sz="2400" dirty="0" smtClean="0"/>
              <a:t>Standardisé ISO avec une communauté très active</a:t>
            </a:r>
            <a:endParaRPr lang="fr-FR" sz="2400" dirty="0"/>
          </a:p>
          <a:p>
            <a:r>
              <a:rPr lang="fr-FR" sz="2400" dirty="0" smtClean="0"/>
              <a:t>Très utilisé pour les applications où la performance est importante</a:t>
            </a:r>
          </a:p>
          <a:p>
            <a:pPr lvl="1"/>
            <a:r>
              <a:rPr lang="fr-FR" sz="2250" dirty="0" smtClean="0"/>
              <a:t>Systèmes d’exploitation </a:t>
            </a:r>
          </a:p>
          <a:p>
            <a:pPr lvl="1"/>
            <a:r>
              <a:rPr lang="fr-FR" sz="2250" dirty="0" smtClean="0"/>
              <a:t>Calcul embarqué</a:t>
            </a:r>
          </a:p>
          <a:p>
            <a:pPr lvl="1"/>
            <a:r>
              <a:rPr lang="fr-FR" sz="2250" dirty="0" smtClean="0"/>
              <a:t>Applications de simulation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19" y="2209403"/>
            <a:ext cx="1655106" cy="16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link</a:t>
            </a:r>
            <a:r>
              <a:rPr lang="fr-FR" dirty="0" smtClean="0"/>
              <a:t> avec </a:t>
            </a:r>
            <a:r>
              <a:rPr lang="fr-FR" dirty="0" err="1" smtClean="0"/>
              <a:t>visual</a:t>
            </a:r>
            <a:r>
              <a:rPr lang="fr-FR" dirty="0" smtClean="0"/>
              <a:t> studio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30</a:t>
            </a:fld>
            <a:endParaRPr lang="fr-FR" noProof="0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529898" y="1628324"/>
            <a:ext cx="8272211" cy="2601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ym typeface="Wingdings" panose="05000000000000000000" pitchFamily="2" charset="2"/>
              </a:rPr>
              <a:t>Ouvrir Visual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Importez le dossier « </a:t>
            </a:r>
            <a:r>
              <a:rPr lang="fr-FR" dirty="0" err="1" smtClean="0">
                <a:sym typeface="Wingdings" panose="05000000000000000000" pitchFamily="2" charset="2"/>
              </a:rPr>
              <a:t>testlink_visual</a:t>
            </a:r>
            <a:r>
              <a:rPr lang="fr-FR" dirty="0" smtClean="0">
                <a:sym typeface="Wingdings" panose="05000000000000000000" pitchFamily="2" charset="2"/>
              </a:rPr>
              <a:t> » un projet : Fichier </a:t>
            </a:r>
            <a:r>
              <a:rPr lang="fr-FR" dirty="0" err="1" smtClean="0">
                <a:sym typeface="Wingdings" panose="05000000000000000000" pitchFamily="2" charset="2"/>
              </a:rPr>
              <a:t>NouveauProjet</a:t>
            </a:r>
            <a:r>
              <a:rPr lang="fr-FR" dirty="0" smtClean="0">
                <a:sym typeface="Wingdings" panose="05000000000000000000" pitchFamily="2" charset="2"/>
              </a:rPr>
              <a:t> à partir de code existant…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Essayer de compiler main.cpp  Erreur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Propriétés C/C++  Général Autres répertoires </a:t>
            </a:r>
            <a:r>
              <a:rPr lang="fr-FR" dirty="0" err="1" smtClean="0">
                <a:sym typeface="Wingdings" panose="05000000000000000000" pitchFamily="2" charset="2"/>
              </a:rPr>
              <a:t>include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Essayer de compiler </a:t>
            </a:r>
            <a:r>
              <a:rPr lang="fr-FR" dirty="0" smtClean="0">
                <a:sym typeface="Wingdings" panose="05000000000000000000" pitchFamily="2" charset="2"/>
              </a:rPr>
              <a:t>le projet  </a:t>
            </a:r>
            <a:r>
              <a:rPr lang="fr-FR" dirty="0">
                <a:sym typeface="Wingdings" panose="05000000000000000000" pitchFamily="2" charset="2"/>
              </a:rPr>
              <a:t>Erreur </a:t>
            </a:r>
            <a:r>
              <a:rPr lang="fr-FR" dirty="0" smtClean="0">
                <a:sym typeface="Wingdings" panose="05000000000000000000" pitchFamily="2" charset="2"/>
              </a:rPr>
              <a:t>?</a:t>
            </a:r>
          </a:p>
          <a:p>
            <a:r>
              <a:rPr lang="fr-FR" dirty="0">
                <a:sym typeface="Wingdings" panose="05000000000000000000" pitchFamily="2" charset="2"/>
              </a:rPr>
              <a:t>Propriétés </a:t>
            </a:r>
            <a:r>
              <a:rPr lang="fr-FR" dirty="0" smtClean="0">
                <a:sym typeface="Wingdings" panose="05000000000000000000" pitchFamily="2" charset="2"/>
              </a:rPr>
              <a:t>Editeur de liens  entrée  dépendances supplémentaires  +foobar.lib</a:t>
            </a:r>
          </a:p>
          <a:p>
            <a:r>
              <a:rPr lang="fr-FR" dirty="0">
                <a:sym typeface="Wingdings" panose="05000000000000000000" pitchFamily="2" charset="2"/>
              </a:rPr>
              <a:t>Compilez et exécutez le projet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85000" y="4022419"/>
            <a:ext cx="6037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Pour choisir de compiler un exécutable, une bibliothèque dynamique ou une bibliothèque statique, c’est ici :</a:t>
            </a:r>
            <a:br>
              <a:rPr lang="fr-FR" sz="1050" dirty="0" smtClean="0"/>
            </a:br>
            <a:r>
              <a:rPr lang="fr-FR" sz="1050" dirty="0" smtClean="0">
                <a:sym typeface="Wingdings" panose="05000000000000000000" pitchFamily="2" charset="2"/>
              </a:rPr>
              <a:t>Propriétés  Général Type de configuration</a:t>
            </a:r>
            <a:endParaRPr lang="fr-FR" sz="105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85000" y="4711863"/>
            <a:ext cx="654538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Si vous n’avez pas le .lib, vous pouvez en générer un à partir d’un .dll</a:t>
            </a:r>
            <a:br>
              <a:rPr lang="fr-FR" sz="1050" dirty="0" smtClean="0"/>
            </a:br>
            <a:r>
              <a:rPr lang="fr-FR" sz="1050" dirty="0" smtClean="0"/>
              <a:t>voir ici </a:t>
            </a:r>
            <a:r>
              <a:rPr lang="fr-FR" sz="1050" dirty="0"/>
              <a:t>par exemple :</a:t>
            </a:r>
            <a:br>
              <a:rPr lang="fr-FR" sz="1050" dirty="0"/>
            </a:br>
            <a:r>
              <a:rPr lang="fr-FR" sz="1050" dirty="0"/>
              <a:t>https://web.archive.org/web/20160228170508/https://adrianhenke.wordpress.com/2008/12/05/create-lib-file-from-dll/</a:t>
            </a:r>
            <a:endParaRPr lang="fr-FR" sz="1050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À suivre : 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43" y="1673295"/>
            <a:ext cx="5060355" cy="3257628"/>
          </a:xfrm>
        </p:spPr>
        <p:txBody>
          <a:bodyPr>
            <a:normAutofit fontScale="40000" lnSpcReduction="20000"/>
          </a:bodyPr>
          <a:lstStyle/>
          <a:p>
            <a:r>
              <a:rPr lang="fr-FR" sz="2400" dirty="0" smtClean="0"/>
              <a:t>Zéro </a:t>
            </a:r>
            <a:r>
              <a:rPr lang="fr-FR" sz="2400" dirty="0" err="1" smtClean="0"/>
              <a:t>cost</a:t>
            </a:r>
            <a:r>
              <a:rPr lang="fr-FR" sz="2400" dirty="0" smtClean="0"/>
              <a:t> abstractions</a:t>
            </a:r>
          </a:p>
          <a:p>
            <a:pPr lvl="1"/>
            <a:r>
              <a:rPr lang="fr-FR" sz="2250" dirty="0" smtClean="0"/>
              <a:t>Interface, classe, structures de données etc. pour un coût dérisoire</a:t>
            </a:r>
          </a:p>
          <a:p>
            <a:pPr lvl="1"/>
            <a:r>
              <a:rPr lang="fr-FR" sz="2250" dirty="0" smtClean="0"/>
              <a:t>Template = génération de code</a:t>
            </a:r>
          </a:p>
          <a:p>
            <a:pPr lvl="1"/>
            <a:r>
              <a:rPr lang="fr-FR" sz="2250" dirty="0" smtClean="0"/>
              <a:t>Lambda = génération de classe</a:t>
            </a:r>
          </a:p>
          <a:p>
            <a:pPr lvl="1"/>
            <a:r>
              <a:rPr lang="fr-FR" sz="2250" dirty="0" smtClean="0"/>
              <a:t>Polymorphisme = pointeurs de fonction</a:t>
            </a:r>
          </a:p>
          <a:p>
            <a:pPr lvl="1"/>
            <a:r>
              <a:rPr lang="fr-FR" sz="2250" dirty="0" smtClean="0"/>
              <a:t>String = char*</a:t>
            </a:r>
          </a:p>
          <a:p>
            <a:pPr lvl="1"/>
            <a:r>
              <a:rPr lang="fr-FR" sz="2250" dirty="0" smtClean="0"/>
              <a:t>…</a:t>
            </a:r>
          </a:p>
          <a:p>
            <a:r>
              <a:rPr lang="fr-FR" sz="2400" dirty="0" err="1" smtClean="0"/>
              <a:t>Portability</a:t>
            </a:r>
            <a:endParaRPr lang="fr-FR" sz="2400" dirty="0" smtClean="0"/>
          </a:p>
          <a:p>
            <a:pPr lvl="1"/>
            <a:r>
              <a:rPr lang="fr-FR" sz="2250" dirty="0" smtClean="0"/>
              <a:t>Standardisé</a:t>
            </a:r>
          </a:p>
          <a:p>
            <a:pPr lvl="1"/>
            <a:r>
              <a:rPr lang="fr-FR" sz="2250" dirty="0" smtClean="0"/>
              <a:t>GCC / MSVC – Linux / Windows </a:t>
            </a:r>
          </a:p>
          <a:p>
            <a:r>
              <a:rPr lang="fr-FR" sz="2400" dirty="0" err="1" smtClean="0"/>
              <a:t>Robustness</a:t>
            </a:r>
            <a:endParaRPr lang="fr-FR" sz="2400" dirty="0" smtClean="0"/>
          </a:p>
          <a:p>
            <a:pPr lvl="1"/>
            <a:r>
              <a:rPr lang="fr-FR" sz="2250" dirty="0" smtClean="0"/>
              <a:t>Typage</a:t>
            </a:r>
          </a:p>
          <a:p>
            <a:pPr lvl="1"/>
            <a:r>
              <a:rPr lang="fr-FR" sz="2250" dirty="0" smtClean="0"/>
              <a:t>Variables et méthodes « </a:t>
            </a:r>
            <a:r>
              <a:rPr lang="fr-FR" sz="2250" dirty="0" err="1" smtClean="0"/>
              <a:t>const</a:t>
            </a:r>
            <a:r>
              <a:rPr lang="fr-FR" sz="2250" dirty="0" smtClean="0"/>
              <a:t> »</a:t>
            </a:r>
          </a:p>
          <a:p>
            <a:pPr lvl="1"/>
            <a:r>
              <a:rPr lang="fr-FR" sz="2250" dirty="0" smtClean="0"/>
              <a:t>Possession des ressources</a:t>
            </a:r>
          </a:p>
          <a:p>
            <a:pPr lvl="1"/>
            <a:endParaRPr lang="fr-FR" sz="2250" dirty="0" smtClean="0"/>
          </a:p>
          <a:p>
            <a:endParaRPr lang="fr-FR" sz="225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71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7214" y="1397887"/>
            <a:ext cx="4556153" cy="61037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fr-FR" sz="2400" dirty="0" err="1" smtClean="0"/>
              <a:t>Stackoverflow</a:t>
            </a:r>
            <a:r>
              <a:rPr lang="fr-FR" sz="2400" dirty="0" smtClean="0"/>
              <a:t> 2020 : C et C++ = 38,7%</a:t>
            </a:r>
          </a:p>
          <a:p>
            <a:pPr algn="ctr"/>
            <a:r>
              <a:rPr lang="fr-FR" sz="2400" dirty="0"/>
              <a:t>5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langage le plus utilisé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3" y="2008261"/>
            <a:ext cx="7665513" cy="33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C++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77" y="1510784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Fonctions </a:t>
            </a:r>
            <a:r>
              <a:rPr lang="fr-FR" sz="3150" dirty="0" err="1" smtClean="0">
                <a:solidFill>
                  <a:schemeClr val="bg1"/>
                </a:solidFill>
              </a:rPr>
              <a:t>LAmbda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60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lambda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435894" y="2080144"/>
            <a:ext cx="2699190" cy="30092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Les règles de capture</a:t>
            </a:r>
            <a:endParaRPr lang="fr-FR" sz="1200" dirty="0" smtClean="0"/>
          </a:p>
          <a:p>
            <a:pPr marL="0" indent="0" algn="ctr">
              <a:buNone/>
            </a:pPr>
            <a:r>
              <a:rPr lang="fr-FR" sz="1600" dirty="0" smtClean="0"/>
              <a:t>[] par défaut, aucune variable n’est capturée</a:t>
            </a:r>
          </a:p>
          <a:p>
            <a:pPr marL="0" indent="0" algn="ctr">
              <a:buNone/>
            </a:pPr>
            <a:r>
              <a:rPr lang="fr-FR" sz="1600" dirty="0" smtClean="0"/>
              <a:t>[a] ‘a’ est capturé par copie</a:t>
            </a:r>
          </a:p>
          <a:p>
            <a:pPr marL="0" indent="0" algn="ctr">
              <a:buNone/>
            </a:pPr>
            <a:r>
              <a:rPr lang="fr-FR" sz="1600" dirty="0" smtClean="0"/>
              <a:t>[&amp;a] ‘a’ est capturé par référence</a:t>
            </a: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[&amp;] toutes les variables sont capturées par référence</a:t>
            </a:r>
          </a:p>
          <a:p>
            <a:pPr marL="0" indent="0" algn="ctr">
              <a:buNone/>
            </a:pPr>
            <a:r>
              <a:rPr lang="fr-FR" sz="1600" dirty="0" smtClean="0"/>
              <a:t>[=] </a:t>
            </a:r>
            <a:r>
              <a:rPr lang="fr-FR" sz="1600" dirty="0"/>
              <a:t>toutes les variables sont capturées par </a:t>
            </a:r>
            <a:r>
              <a:rPr lang="fr-FR" sz="1600" dirty="0" smtClean="0"/>
              <a:t>copie</a:t>
            </a:r>
            <a:endParaRPr lang="fr-FR" sz="1600" dirty="0"/>
          </a:p>
          <a:p>
            <a:pPr marL="0" indent="0" algn="ctr">
              <a:buNone/>
            </a:pPr>
            <a:endParaRPr lang="fr-FR" sz="12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15"/>
          </p:nvPr>
        </p:nvSpPr>
        <p:spPr>
          <a:xfrm>
            <a:off x="3221617" y="2080146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Les arguments</a:t>
            </a:r>
          </a:p>
          <a:p>
            <a:pPr marL="0" indent="0" algn="ctr">
              <a:buNone/>
            </a:pP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>On passe des arguments comme pour des fonctions classiques</a:t>
            </a:r>
          </a:p>
          <a:p>
            <a:pPr marL="0" indent="0" algn="ctr">
              <a:buNone/>
            </a:pPr>
            <a:r>
              <a:rPr lang="fr-FR" sz="1600" dirty="0" smtClean="0"/>
              <a:t>Dispensable si aucun argument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16"/>
          </p:nvPr>
        </p:nvSpPr>
        <p:spPr>
          <a:xfrm>
            <a:off x="5920807" y="2080144"/>
            <a:ext cx="2699190" cy="3009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000" dirty="0" smtClean="0"/>
              <a:t>Le corps de la fonction</a:t>
            </a:r>
          </a:p>
          <a:p>
            <a:pPr marL="0" indent="0" algn="ctr">
              <a:buNone/>
            </a:pP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Identique au corps d’une fonction classique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{return 0;}</a:t>
            </a:r>
          </a:p>
          <a:p>
            <a:pPr marL="0" indent="0" algn="ctr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 smtClean="0"/>
              <a:t>{</a:t>
            </a:r>
            <a:r>
              <a:rPr lang="fr-FR" sz="1600" dirty="0" err="1" smtClean="0"/>
              <a:t>std</a:t>
            </a:r>
            <a:r>
              <a:rPr lang="fr-FR" sz="1600" dirty="0" smtClean="0"/>
              <a:t>::cout &lt;&lt; "hello world";}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435324" y="1433814"/>
            <a:ext cx="2271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spc="600" dirty="0">
                <a:solidFill>
                  <a:srgbClr val="FF0000"/>
                </a:solidFill>
                <a:latin typeface="Cascadia Code" panose="020B0609020000020004" pitchFamily="49" charset="0"/>
              </a:rPr>
              <a:t>[]</a:t>
            </a:r>
            <a:r>
              <a:rPr lang="fr-FR" sz="3600" b="1" spc="6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</a:rPr>
              <a:t>()</a:t>
            </a:r>
            <a:r>
              <a:rPr lang="fr-FR" sz="3600" b="1" spc="600" dirty="0">
                <a:solidFill>
                  <a:srgbClr val="808080"/>
                </a:solidFill>
                <a:latin typeface="Cascadia Code" panose="020B0609020000020004" pitchFamily="49" charset="0"/>
              </a:rPr>
              <a:t>{}</a:t>
            </a:r>
            <a:endParaRPr lang="fr-FR" sz="3600" spc="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977194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+=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4767">
            <a:off x="5068433" y="3322349"/>
            <a:ext cx="2747033" cy="1831772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>
            <a:off x="4572000" y="1547748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26451" y="3341885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572000" y="3495203"/>
            <a:ext cx="0" cy="156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840873" y="3349486"/>
            <a:ext cx="354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2541" y="154774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sum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254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[&amp;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&amp; 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 += 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71880" y="3538368"/>
            <a:ext cx="3700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a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EC7600"/>
                </a:solidFill>
                <a:latin typeface="Cascadia Code" panose="020B0609020000020004" pitchFamily="49" charset="0"/>
              </a:rPr>
              <a:t>1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smtClean="0">
                <a:solidFill>
                  <a:srgbClr val="0080C0"/>
                </a:solidFill>
                <a:latin typeface="Cascadia Code" panose="020B0609020000020004" pitchFamily="49" charset="0"/>
              </a:rPr>
              <a:t>auto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=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](</a:t>
            </a:r>
            <a:r>
              <a:rPr lang="fr-FR" sz="1200" dirty="0" err="1">
                <a:solidFill>
                  <a:srgbClr val="0080C0"/>
                </a:solidFill>
                <a:latin typeface="Cascadia Code" panose="020B06090200000200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b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{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a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+= b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"</a:t>
            </a:r>
            <a:r>
              <a:rPr lang="fr-FR" sz="1200" dirty="0" err="1">
                <a:solidFill>
                  <a:srgbClr val="61546B"/>
                </a:solidFill>
                <a:latin typeface="Cascadia Code" panose="020B0609020000020004" pitchFamily="49" charset="0"/>
              </a:rPr>
              <a:t>sum</a:t>
            </a:r>
            <a:r>
              <a:rPr lang="fr-FR" sz="1200" dirty="0">
                <a:solidFill>
                  <a:srgbClr val="61546B"/>
                </a:solidFill>
                <a:latin typeface="Cascadia Code" panose="020B0609020000020004" pitchFamily="49" charset="0"/>
              </a:rPr>
              <a:t> = "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};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addAndDisp_ref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(</a:t>
            </a:r>
            <a:r>
              <a:rPr lang="fr-FR" sz="1200" dirty="0" smtClean="0">
                <a:solidFill>
                  <a:srgbClr val="EC7600"/>
                </a:solidFill>
                <a:latin typeface="Cascadia Code" panose="020B0609020000020004" pitchFamily="49" charset="0"/>
              </a:rPr>
              <a:t>2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);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endParaRPr lang="fr-FR" sz="1200" dirty="0" smtClean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r>
              <a:rPr lang="fr-FR" sz="1200" dirty="0" err="1" smtClean="0">
                <a:solidFill>
                  <a:srgbClr val="000000"/>
                </a:solidFill>
                <a:latin typeface="Cascadia Code" panose="020B0609020000020004" pitchFamily="49" charset="0"/>
              </a:rPr>
              <a:t>std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cout </a:t>
            </a:r>
            <a:r>
              <a:rPr lang="fr-FR" sz="1200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Cascadia Code" panose="020B0609020000020004" pitchFamily="49" charset="0"/>
              </a:rPr>
              <a:t>a</a:t>
            </a:r>
            <a:r>
              <a:rPr lang="fr-FR" sz="1200" b="1" dirty="0" smtClean="0">
                <a:solidFill>
                  <a:srgbClr val="808080"/>
                </a:solidFill>
                <a:latin typeface="Cascadia Code" panose="020B0609020000020004" pitchFamily="49" charset="0"/>
              </a:rPr>
              <a:t>;</a:t>
            </a: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29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16130</TotalTime>
  <Words>2169</Words>
  <Application>Microsoft Office PowerPoint</Application>
  <PresentationFormat>Affichage à l'écran (16:10)</PresentationFormat>
  <Paragraphs>321</Paragraphs>
  <Slides>31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Rappels</vt:lpstr>
      <vt:lpstr>Le C++</vt:lpstr>
      <vt:lpstr>Les avantages</vt:lpstr>
      <vt:lpstr>Le C++</vt:lpstr>
      <vt:lpstr>Le C++</vt:lpstr>
      <vt:lpstr>Fonctions LAmbda</vt:lpstr>
      <vt:lpstr>Qu’est-ce qu’une lambda ?</vt:lpstr>
      <vt:lpstr>Quelques exemples</vt:lpstr>
      <vt:lpstr>Les lambdas sont des classes</vt:lpstr>
      <vt:lpstr>Les lambdas sont des classes</vt:lpstr>
      <vt:lpstr>Les lambdas sont des classes</vt:lpstr>
      <vt:lpstr>Les lambdas  polymorphiques (cpp17) </vt:lpstr>
      <vt:lpstr>More lambda Tricks</vt:lpstr>
      <vt:lpstr>À vous !</vt:lpstr>
      <vt:lpstr>Bilan</vt:lpstr>
      <vt:lpstr>Plus de sujets</vt:lpstr>
      <vt:lpstr>Chaine de compilation</vt:lpstr>
      <vt:lpstr>Les 4 étapes</vt:lpstr>
      <vt:lpstr>Le préprocesseur</vt:lpstr>
      <vt:lpstr>Le compilateur</vt:lpstr>
      <vt:lpstr>L’assembleur</vt:lpstr>
      <vt:lpstr>L’éditeur de lien – Statique</vt:lpstr>
      <vt:lpstr>L’éditeur de liens</vt:lpstr>
      <vt:lpstr>Edition de lien dynamique</vt:lpstr>
      <vt:lpstr>L’éditeur de lien – Dynamique</vt:lpstr>
      <vt:lpstr>Exercice : compilation msvc en ligne de commande</vt:lpstr>
      <vt:lpstr>Exercice : link static msvc en ligne de commande</vt:lpstr>
      <vt:lpstr>Exercice : link msvc en ligne de commande</vt:lpstr>
      <vt:lpstr>Exercice : link avec visual studio</vt:lpstr>
      <vt:lpstr>À suivre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191</cp:revision>
  <dcterms:created xsi:type="dcterms:W3CDTF">2020-11-18T16:15:56Z</dcterms:created>
  <dcterms:modified xsi:type="dcterms:W3CDTF">2021-06-15T14:00:35Z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