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41"/>
  </p:notesMasterIdLst>
  <p:handoutMasterIdLst>
    <p:handoutMasterId r:id="rId42"/>
  </p:handoutMasterIdLst>
  <p:sldIdLst>
    <p:sldId id="256" r:id="rId5"/>
    <p:sldId id="275" r:id="rId6"/>
    <p:sldId id="263" r:id="rId7"/>
    <p:sldId id="284" r:id="rId8"/>
    <p:sldId id="278" r:id="rId9"/>
    <p:sldId id="279" r:id="rId10"/>
    <p:sldId id="276" r:id="rId11"/>
    <p:sldId id="286" r:id="rId12"/>
    <p:sldId id="308" r:id="rId13"/>
    <p:sldId id="288" r:id="rId14"/>
    <p:sldId id="287" r:id="rId15"/>
    <p:sldId id="290" r:id="rId16"/>
    <p:sldId id="291" r:id="rId17"/>
    <p:sldId id="309" r:id="rId18"/>
    <p:sldId id="294" r:id="rId19"/>
    <p:sldId id="310" r:id="rId20"/>
    <p:sldId id="289" r:id="rId21"/>
    <p:sldId id="293" r:id="rId22"/>
    <p:sldId id="280" r:id="rId23"/>
    <p:sldId id="295" r:id="rId24"/>
    <p:sldId id="296" r:id="rId25"/>
    <p:sldId id="311" r:id="rId26"/>
    <p:sldId id="297" r:id="rId27"/>
    <p:sldId id="298" r:id="rId28"/>
    <p:sldId id="299" r:id="rId29"/>
    <p:sldId id="303" r:id="rId30"/>
    <p:sldId id="312" r:id="rId31"/>
    <p:sldId id="301" r:id="rId32"/>
    <p:sldId id="304" r:id="rId33"/>
    <p:sldId id="306" r:id="rId34"/>
    <p:sldId id="305" r:id="rId35"/>
    <p:sldId id="307" r:id="rId36"/>
    <p:sldId id="314" r:id="rId37"/>
    <p:sldId id="315" r:id="rId38"/>
    <p:sldId id="313" r:id="rId39"/>
    <p:sldId id="270" r:id="rId40"/>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0B8"/>
    <a:srgbClr val="42955F"/>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63AD7-F849-460A-969B-7E2C303CD7E0}" v="1" dt="2020-11-18T16:16:10.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279" autoAdjust="0"/>
  </p:normalViewPr>
  <p:slideViewPr>
    <p:cSldViewPr snapToGrid="0">
      <p:cViewPr varScale="1">
        <p:scale>
          <a:sx n="112" d="100"/>
          <a:sy n="112" d="100"/>
        </p:scale>
        <p:origin x="162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02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067F72-4B43-4EB2-81AF-1356A084F97D}" type="datetime1">
              <a:rPr lang="fr-FR" smtClean="0"/>
              <a:t>21/06/2021</a:t>
            </a:fld>
            <a:endParaRPr lang="fr-FR" dirty="0"/>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8E2C9A5-1936-47C6-ADD2-56E91A3B7AD6}" type="datetime1">
              <a:rPr lang="fr-FR" noProof="0" smtClean="0"/>
              <a:t>21/06/2021</a:t>
            </a:fld>
            <a:endParaRPr lang="fr-FR" noProof="0" dirty="0"/>
          </a:p>
        </p:txBody>
      </p:sp>
      <p:sp>
        <p:nvSpPr>
          <p:cNvPr id="4" name="Espace réservé de l’image des diapositives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marR="0" indent="0" algn="l" defTabSz="713232" rtl="0" eaLnBrk="1" fontAlgn="auto" latinLnBrk="0" hangingPunct="1">
      <a:lnSpc>
        <a:spcPct val="100000"/>
      </a:lnSpc>
      <a:spcBef>
        <a:spcPts val="0"/>
      </a:spcBef>
      <a:spcAft>
        <a:spcPts val="0"/>
      </a:spcAft>
      <a:buClrTx/>
      <a:buSzTx/>
      <a:buFontTx/>
      <a:buNone/>
      <a:tabLst/>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Si je capture par référence, qu’est-ce qui change ?</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12</a:t>
            </a:fld>
            <a:endParaRPr lang="fr-FR" noProof="0" dirty="0"/>
          </a:p>
        </p:txBody>
      </p:sp>
    </p:spTree>
    <p:extLst>
      <p:ext uri="{BB962C8B-B14F-4D97-AF65-F5344CB8AC3E}">
        <p14:creationId xmlns:p14="http://schemas.microsoft.com/office/powerpoint/2010/main" val="173380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14</a:t>
            </a:fld>
            <a:endParaRPr lang="fr-FR" noProof="0" dirty="0"/>
          </a:p>
        </p:txBody>
      </p:sp>
    </p:spTree>
    <p:extLst>
      <p:ext uri="{BB962C8B-B14F-4D97-AF65-F5344CB8AC3E}">
        <p14:creationId xmlns:p14="http://schemas.microsoft.com/office/powerpoint/2010/main" val="45529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Accumulate</a:t>
            </a:r>
            <a:r>
              <a:rPr lang="fr-FR" dirty="0" smtClean="0"/>
              <a:t> est légèrement plus rapide que</a:t>
            </a:r>
            <a:r>
              <a:rPr lang="fr-FR" baseline="0" dirty="0" smtClean="0"/>
              <a:t> </a:t>
            </a:r>
            <a:r>
              <a:rPr lang="fr-FR" baseline="0" dirty="0" err="1" smtClean="0"/>
              <a:t>reduce</a:t>
            </a:r>
            <a:r>
              <a:rPr lang="fr-FR" baseline="0" dirty="0" smtClean="0"/>
              <a:t> sur des entiers</a:t>
            </a:r>
          </a:p>
          <a:p>
            <a:r>
              <a:rPr lang="fr-FR" baseline="0" dirty="0" smtClean="0"/>
              <a:t>Inversement pour du double</a:t>
            </a:r>
          </a:p>
          <a:p>
            <a:r>
              <a:rPr lang="fr-FR" baseline="0" dirty="0" err="1" smtClean="0"/>
              <a:t>Algo</a:t>
            </a:r>
            <a:r>
              <a:rPr lang="fr-FR" baseline="0" dirty="0" smtClean="0"/>
              <a:t> parallèle apporte un gain </a:t>
            </a:r>
            <a:r>
              <a:rPr lang="fr-FR" baseline="0" dirty="0" err="1" smtClean="0"/>
              <a:t>significatf</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16</a:t>
            </a:fld>
            <a:endParaRPr lang="fr-FR" noProof="0" dirty="0"/>
          </a:p>
        </p:txBody>
      </p:sp>
    </p:spTree>
    <p:extLst>
      <p:ext uri="{BB962C8B-B14F-4D97-AF65-F5344CB8AC3E}">
        <p14:creationId xmlns:p14="http://schemas.microsoft.com/office/powerpoint/2010/main" val="155930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17</a:t>
            </a:fld>
            <a:endParaRPr lang="fr-FR" noProof="0" dirty="0"/>
          </a:p>
        </p:txBody>
      </p:sp>
    </p:spTree>
    <p:extLst>
      <p:ext uri="{BB962C8B-B14F-4D97-AF65-F5344CB8AC3E}">
        <p14:creationId xmlns:p14="http://schemas.microsoft.com/office/powerpoint/2010/main" val="247032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19</a:t>
            </a:fld>
            <a:endParaRPr lang="fr-FR"/>
          </a:p>
        </p:txBody>
      </p:sp>
    </p:spTree>
    <p:extLst>
      <p:ext uri="{BB962C8B-B14F-4D97-AF65-F5344CB8AC3E}">
        <p14:creationId xmlns:p14="http://schemas.microsoft.com/office/powerpoint/2010/main" val="419318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20</a:t>
            </a:fld>
            <a:endParaRPr lang="fr-FR" noProof="0" dirty="0"/>
          </a:p>
        </p:txBody>
      </p:sp>
    </p:spTree>
    <p:extLst>
      <p:ext uri="{BB962C8B-B14F-4D97-AF65-F5344CB8AC3E}">
        <p14:creationId xmlns:p14="http://schemas.microsoft.com/office/powerpoint/2010/main" val="231600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28</a:t>
            </a:fld>
            <a:endParaRPr lang="fr-FR" noProof="0" dirty="0"/>
          </a:p>
        </p:txBody>
      </p:sp>
    </p:spTree>
    <p:extLst>
      <p:ext uri="{BB962C8B-B14F-4D97-AF65-F5344CB8AC3E}">
        <p14:creationId xmlns:p14="http://schemas.microsoft.com/office/powerpoint/2010/main" val="321632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Variables d’environnement</a:t>
            </a:r>
            <a:r>
              <a:rPr lang="fr-FR" baseline="0" dirty="0" smtClean="0"/>
              <a:t> peuvent évoluer ou être modifiées d’une version à l’autre, bref, c’est ingérable…</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29</a:t>
            </a:fld>
            <a:endParaRPr lang="fr-FR" noProof="0" dirty="0"/>
          </a:p>
        </p:txBody>
      </p:sp>
    </p:spTree>
    <p:extLst>
      <p:ext uri="{BB962C8B-B14F-4D97-AF65-F5344CB8AC3E}">
        <p14:creationId xmlns:p14="http://schemas.microsoft.com/office/powerpoint/2010/main" val="115884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fr-FR" sz="1000" dirty="0" smtClean="0">
                <a:latin typeface="Cascadia Code" panose="020B0609020000020004" pitchFamily="49" charset="0"/>
                <a:cs typeface="Cascadia Code" panose="020B0609020000020004" pitchFamily="49" charset="0"/>
                <a:sym typeface="Wingdings" panose="05000000000000000000" pitchFamily="2" charset="2"/>
              </a:rPr>
              <a:t>cl /</a:t>
            </a:r>
            <a:r>
              <a:rPr lang="fr-FR" sz="1000" dirty="0" err="1" smtClean="0">
                <a:latin typeface="Cascadia Code" panose="020B0609020000020004" pitchFamily="49" charset="0"/>
                <a:cs typeface="Cascadia Code" panose="020B0609020000020004" pitchFamily="49" charset="0"/>
                <a:sym typeface="Wingdings" panose="05000000000000000000" pitchFamily="2" charset="2"/>
              </a:rPr>
              <a:t>EHsc</a:t>
            </a:r>
            <a:r>
              <a:rPr lang="fr-FR" sz="1000" dirty="0" smtClean="0">
                <a:latin typeface="Cascadia Code" panose="020B0609020000020004" pitchFamily="49" charset="0"/>
                <a:cs typeface="Cascadia Code" panose="020B0609020000020004" pitchFamily="49" charset="0"/>
                <a:sym typeface="Wingdings" panose="05000000000000000000" pitchFamily="2" charset="2"/>
              </a:rPr>
              <a:t> /c /I . .\foo.cpp .\bar.cpp </a:t>
            </a:r>
            <a:r>
              <a:rPr lang="fr-FR" sz="1000" dirty="0" smtClean="0">
                <a:sym typeface="Wingdings" panose="05000000000000000000" pitchFamily="2" charset="2"/>
              </a:rPr>
              <a:t> foo.obj et bar.obj</a:t>
            </a:r>
          </a:p>
          <a:p>
            <a:pPr marL="0" marR="0" lvl="0" indent="0" algn="l" defTabSz="713232" rtl="0" eaLnBrk="1" fontAlgn="auto" latinLnBrk="0" hangingPunct="1">
              <a:lnSpc>
                <a:spcPct val="100000"/>
              </a:lnSpc>
              <a:spcBef>
                <a:spcPts val="0"/>
              </a:spcBef>
              <a:spcAft>
                <a:spcPts val="0"/>
              </a:spcAft>
              <a:buClrTx/>
              <a:buSzTx/>
              <a:buFontTx/>
              <a:buNone/>
              <a:tabLst/>
              <a:defRPr/>
            </a:pPr>
            <a:endParaRPr lang="fr-FR" sz="1000" dirty="0" smtClean="0">
              <a:sym typeface="Wingdings" panose="05000000000000000000" pitchFamily="2" charset="2"/>
            </a:endParaRPr>
          </a:p>
          <a:p>
            <a:pPr marL="0" marR="0" lvl="0" indent="0" algn="l" defTabSz="713232" rtl="0" eaLnBrk="1" fontAlgn="auto" latinLnBrk="0" hangingPunct="1">
              <a:lnSpc>
                <a:spcPct val="100000"/>
              </a:lnSpc>
              <a:spcBef>
                <a:spcPts val="0"/>
              </a:spcBef>
              <a:spcAft>
                <a:spcPts val="0"/>
              </a:spcAft>
              <a:buClrTx/>
              <a:buSzTx/>
              <a:buFontTx/>
              <a:buNone/>
              <a:tabLst/>
              <a:defRPr/>
            </a:pPr>
            <a:r>
              <a:rPr lang="fr-FR" sz="1000" dirty="0" smtClean="0">
                <a:latin typeface="Cascadia Code" panose="020B0609020000020004" pitchFamily="49" charset="0"/>
                <a:cs typeface="Cascadia Code" panose="020B0609020000020004" pitchFamily="49" charset="0"/>
                <a:sym typeface="Wingdings" panose="05000000000000000000" pitchFamily="2" charset="2"/>
              </a:rPr>
              <a:t>cl /</a:t>
            </a:r>
            <a:r>
              <a:rPr lang="fr-FR" sz="1000" dirty="0" err="1" smtClean="0">
                <a:latin typeface="Cascadia Code" panose="020B0609020000020004" pitchFamily="49" charset="0"/>
                <a:cs typeface="Cascadia Code" panose="020B0609020000020004" pitchFamily="49" charset="0"/>
                <a:sym typeface="Wingdings" panose="05000000000000000000" pitchFamily="2" charset="2"/>
              </a:rPr>
              <a:t>EHsc</a:t>
            </a:r>
            <a:r>
              <a:rPr lang="fr-FR" sz="1000" dirty="0" smtClean="0">
                <a:latin typeface="Cascadia Code" panose="020B0609020000020004" pitchFamily="49" charset="0"/>
                <a:cs typeface="Cascadia Code" panose="020B0609020000020004" pitchFamily="49" charset="0"/>
                <a:sym typeface="Wingdings" panose="05000000000000000000" pitchFamily="2" charset="2"/>
              </a:rPr>
              <a:t> .\main.cpp /I . .\foobar.lib  </a:t>
            </a:r>
            <a:r>
              <a:rPr lang="fr-FR" sz="1000" kern="1200" dirty="0" smtClean="0">
                <a:solidFill>
                  <a:schemeClr val="tx1"/>
                </a:solidFill>
                <a:latin typeface="+mn-lt"/>
                <a:ea typeface="+mn-ea"/>
                <a:cs typeface="Cascadia Code" panose="020B0609020000020004" pitchFamily="49" charset="0"/>
                <a:sym typeface="Wingdings" panose="05000000000000000000" pitchFamily="2" charset="2"/>
              </a:rPr>
              <a:t>main.exe</a:t>
            </a:r>
          </a:p>
          <a:p>
            <a:pPr marL="0" marR="0" lvl="0" indent="0" algn="l" defTabSz="713232" rtl="0" eaLnBrk="1" fontAlgn="auto" latinLnBrk="0" hangingPunct="1">
              <a:lnSpc>
                <a:spcPct val="100000"/>
              </a:lnSpc>
              <a:spcBef>
                <a:spcPts val="0"/>
              </a:spcBef>
              <a:spcAft>
                <a:spcPts val="0"/>
              </a:spcAft>
              <a:buClrTx/>
              <a:buSzTx/>
              <a:buFontTx/>
              <a:buNone/>
              <a:tabLst/>
              <a:defRPr/>
            </a:pPr>
            <a:endParaRPr lang="fr-FR" sz="1000" dirty="0" smtClean="0">
              <a:sym typeface="Wingdings" panose="05000000000000000000" pitchFamily="2" charset="2"/>
            </a:endParaRPr>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30</a:t>
            </a:fld>
            <a:endParaRPr lang="fr-FR" noProof="0" dirty="0"/>
          </a:p>
        </p:txBody>
      </p:sp>
    </p:spTree>
    <p:extLst>
      <p:ext uri="{BB962C8B-B14F-4D97-AF65-F5344CB8AC3E}">
        <p14:creationId xmlns:p14="http://schemas.microsoft.com/office/powerpoint/2010/main" val="3329170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fichiers EXP contiennent</a:t>
            </a:r>
            <a:r>
              <a:rPr lang="fr-FR" baseline="0" dirty="0" smtClean="0"/>
              <a:t> des infos de </a:t>
            </a:r>
            <a:r>
              <a:rPr lang="fr-FR" baseline="0" dirty="0" err="1" smtClean="0"/>
              <a:t>link</a:t>
            </a:r>
            <a:r>
              <a:rPr lang="fr-FR" baseline="0" dirty="0" smtClean="0"/>
              <a:t> qu’on ne retrouve pas dans le .lib</a:t>
            </a:r>
          </a:p>
          <a:p>
            <a:r>
              <a:rPr lang="fr-FR" baseline="0" dirty="0" smtClean="0"/>
              <a:t>Il sert à gérer notamment les dépendances circulaires.</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31</a:t>
            </a:fld>
            <a:endParaRPr lang="fr-FR" noProof="0" dirty="0"/>
          </a:p>
        </p:txBody>
      </p:sp>
    </p:spTree>
    <p:extLst>
      <p:ext uri="{BB962C8B-B14F-4D97-AF65-F5344CB8AC3E}">
        <p14:creationId xmlns:p14="http://schemas.microsoft.com/office/powerpoint/2010/main" val="283749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2950206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Variables d’environnement</a:t>
            </a:r>
            <a:r>
              <a:rPr lang="fr-FR" baseline="0" dirty="0" smtClean="0"/>
              <a:t> peuvent évoluer ou être modifiées d’une version à l’autre, bref, c’est ingérable…</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32</a:t>
            </a:fld>
            <a:endParaRPr lang="fr-FR" noProof="0" dirty="0"/>
          </a:p>
        </p:txBody>
      </p:sp>
    </p:spTree>
    <p:extLst>
      <p:ext uri="{BB962C8B-B14F-4D97-AF65-F5344CB8AC3E}">
        <p14:creationId xmlns:p14="http://schemas.microsoft.com/office/powerpoint/2010/main" val="1624896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Voir le fichier type qu’on utilise</a:t>
            </a:r>
            <a:r>
              <a:rPr lang="fr-FR" baseline="0" dirty="0" smtClean="0"/>
              <a:t> sur nos projets</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33</a:t>
            </a:fld>
            <a:endParaRPr lang="fr-FR" noProof="0" dirty="0"/>
          </a:p>
        </p:txBody>
      </p:sp>
    </p:spTree>
    <p:extLst>
      <p:ext uri="{BB962C8B-B14F-4D97-AF65-F5344CB8AC3E}">
        <p14:creationId xmlns:p14="http://schemas.microsoft.com/office/powerpoint/2010/main" val="2417671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36</a:t>
            </a:fld>
            <a:endParaRPr lang="fr-FR" dirty="0"/>
          </a:p>
        </p:txBody>
      </p:sp>
    </p:spTree>
    <p:extLst>
      <p:ext uri="{BB962C8B-B14F-4D97-AF65-F5344CB8AC3E}">
        <p14:creationId xmlns:p14="http://schemas.microsoft.com/office/powerpoint/2010/main" val="2059178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3</a:t>
            </a:fld>
            <a:endParaRPr lang="fr-FR" noProof="0" dirty="0"/>
          </a:p>
        </p:txBody>
      </p:sp>
    </p:spTree>
    <p:extLst>
      <p:ext uri="{BB962C8B-B14F-4D97-AF65-F5344CB8AC3E}">
        <p14:creationId xmlns:p14="http://schemas.microsoft.com/office/powerpoint/2010/main" val="399292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4</a:t>
            </a:fld>
            <a:endParaRPr lang="fr-FR" noProof="0" dirty="0"/>
          </a:p>
        </p:txBody>
      </p:sp>
    </p:spTree>
    <p:extLst>
      <p:ext uri="{BB962C8B-B14F-4D97-AF65-F5344CB8AC3E}">
        <p14:creationId xmlns:p14="http://schemas.microsoft.com/office/powerpoint/2010/main" val="1846726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5</a:t>
            </a:fld>
            <a:endParaRPr lang="fr-FR" noProof="0" dirty="0"/>
          </a:p>
        </p:txBody>
      </p:sp>
    </p:spTree>
    <p:extLst>
      <p:ext uri="{BB962C8B-B14F-4D97-AF65-F5344CB8AC3E}">
        <p14:creationId xmlns:p14="http://schemas.microsoft.com/office/powerpoint/2010/main" val="111682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https://wordart.com/create</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6</a:t>
            </a:fld>
            <a:endParaRPr lang="fr-FR" noProof="0" dirty="0"/>
          </a:p>
        </p:txBody>
      </p:sp>
    </p:spTree>
    <p:extLst>
      <p:ext uri="{BB962C8B-B14F-4D97-AF65-F5344CB8AC3E}">
        <p14:creationId xmlns:p14="http://schemas.microsoft.com/office/powerpoint/2010/main" val="297525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7</a:t>
            </a:fld>
            <a:endParaRPr lang="fr-FR"/>
          </a:p>
        </p:txBody>
      </p:sp>
    </p:spTree>
    <p:extLst>
      <p:ext uri="{BB962C8B-B14F-4D97-AF65-F5344CB8AC3E}">
        <p14:creationId xmlns:p14="http://schemas.microsoft.com/office/powerpoint/2010/main" val="2101087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Pas de symboles</a:t>
            </a:r>
            <a:r>
              <a:rPr lang="fr-FR" baseline="0" dirty="0" smtClean="0"/>
              <a:t> : 17 ko</a:t>
            </a:r>
            <a:endParaRPr lang="fr-FR" dirty="0" smtClean="0"/>
          </a:p>
          <a:p>
            <a:r>
              <a:rPr lang="fr-FR" dirty="0" smtClean="0"/>
              <a:t>/Zi = 46 ko + 156 ko de pdb</a:t>
            </a:r>
          </a:p>
          <a:p>
            <a:r>
              <a:rPr lang="fr-FR" dirty="0" smtClean="0"/>
              <a:t>/ZI = 55ko + 156 ko (pdb) + 139 ko (</a:t>
            </a:r>
            <a:r>
              <a:rPr lang="fr-FR" dirty="0" err="1" smtClean="0"/>
              <a:t>idb</a:t>
            </a:r>
            <a:r>
              <a:rPr lang="fr-FR" dirty="0" smtClean="0"/>
              <a:t>)</a:t>
            </a:r>
          </a:p>
          <a:p>
            <a:r>
              <a:rPr lang="fr-FR" dirty="0" smtClean="0"/>
              <a:t>/Z7 = 148 ko</a:t>
            </a:r>
          </a:p>
          <a:p>
            <a:endParaRPr lang="fr-FR" dirty="0" smtClean="0"/>
          </a:p>
          <a:p>
            <a:r>
              <a:rPr lang="fr-FR" dirty="0" smtClean="0"/>
              <a:t>IDB = </a:t>
            </a:r>
            <a:r>
              <a:rPr lang="fr-FR" dirty="0" err="1" smtClean="0"/>
              <a:t>Intermediate</a:t>
            </a:r>
            <a:r>
              <a:rPr lang="fr-FR" dirty="0" smtClean="0"/>
              <a:t> </a:t>
            </a:r>
            <a:r>
              <a:rPr lang="fr-FR" dirty="0" err="1" smtClean="0"/>
              <a:t>debug</a:t>
            </a:r>
            <a:r>
              <a:rPr lang="fr-FR" dirty="0" smtClean="0"/>
              <a:t> format créé par l’IDA (The Interactive </a:t>
            </a:r>
            <a:r>
              <a:rPr lang="fr-FR" dirty="0" err="1" smtClean="0"/>
              <a:t>Disassembler</a:t>
            </a:r>
            <a:r>
              <a:rPr lang="fr-FR" dirty="0" smtClean="0"/>
              <a:t>), capable de « </a:t>
            </a:r>
            <a:r>
              <a:rPr lang="fr-FR" dirty="0" err="1" smtClean="0"/>
              <a:t>désasembler</a:t>
            </a:r>
            <a:r>
              <a:rPr lang="fr-FR" dirty="0" smtClean="0"/>
              <a:t> »</a:t>
            </a:r>
            <a:r>
              <a:rPr lang="fr-FR" baseline="0" dirty="0" smtClean="0"/>
              <a:t> un </a:t>
            </a:r>
            <a:r>
              <a:rPr lang="fr-FR" baseline="0" dirty="0" err="1" smtClean="0"/>
              <a:t>exe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9</a:t>
            </a:fld>
            <a:endParaRPr lang="fr-FR" noProof="0" dirty="0"/>
          </a:p>
        </p:txBody>
      </p:sp>
    </p:spTree>
    <p:extLst>
      <p:ext uri="{BB962C8B-B14F-4D97-AF65-F5344CB8AC3E}">
        <p14:creationId xmlns:p14="http://schemas.microsoft.com/office/powerpoint/2010/main" val="367590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1 : </a:t>
            </a:r>
            <a:endParaRPr lang="fr-FR" dirty="0"/>
          </a:p>
        </p:txBody>
      </p:sp>
      <p:sp>
        <p:nvSpPr>
          <p:cNvPr id="4" name="Espace réservé du numéro de diapositive 3"/>
          <p:cNvSpPr>
            <a:spLocks noGrp="1"/>
          </p:cNvSpPr>
          <p:nvPr>
            <p:ph type="sldNum" sz="quarter" idx="10"/>
          </p:nvPr>
        </p:nvSpPr>
        <p:spPr/>
        <p:txBody>
          <a:bodyPr/>
          <a:lstStyle/>
          <a:p>
            <a:pPr rtl="0"/>
            <a:fld id="{C6B3AB32-59DF-41F1-9618-EDFBF5049629}" type="slidenum">
              <a:rPr lang="fr-FR" noProof="0" smtClean="0"/>
              <a:t>10</a:t>
            </a:fld>
            <a:endParaRPr lang="fr-FR" noProof="0" dirty="0"/>
          </a:p>
        </p:txBody>
      </p:sp>
    </p:spTree>
    <p:extLst>
      <p:ext uri="{BB962C8B-B14F-4D97-AF65-F5344CB8AC3E}">
        <p14:creationId xmlns:p14="http://schemas.microsoft.com/office/powerpoint/2010/main" val="260596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34900" y="2571471"/>
            <a:ext cx="8447150" cy="275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850359"/>
            <a:ext cx="8245162" cy="1229178"/>
          </a:xfrm>
          <a:effectLst/>
        </p:spPr>
        <p:txBody>
          <a:bodyPr anchor="b">
            <a:normAutofit/>
          </a:bodyPr>
          <a:lstStyle>
            <a:lvl1pPr>
              <a:defRPr sz="27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435895" y="2079538"/>
            <a:ext cx="8245160" cy="491934"/>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5704463" y="4963448"/>
            <a:ext cx="2133600" cy="304271"/>
          </a:xfrm>
        </p:spPr>
        <p:txBody>
          <a:bodyPr/>
          <a:lstStyle>
            <a:lvl1pPr>
              <a:defRPr>
                <a:solidFill>
                  <a:schemeClr val="accent1">
                    <a:lumMod val="75000"/>
                    <a:lumOff val="25000"/>
                  </a:schemeClr>
                </a:solidFill>
              </a:defRPr>
            </a:lvl1pPr>
          </a:lstStyle>
          <a:p>
            <a:pPr rtl="0"/>
            <a:fld id="{95F14979-C768-4E40-879A-113D767D7598}" type="datetime1">
              <a:rPr lang="fr-FR" noProof="0" smtClean="0"/>
              <a:t>21/06/2021</a:t>
            </a:fld>
            <a:endParaRPr lang="fr-FR" noProof="0" dirty="0"/>
          </a:p>
        </p:txBody>
      </p:sp>
      <p:sp>
        <p:nvSpPr>
          <p:cNvPr id="5" name="Footer Placeholder 4"/>
          <p:cNvSpPr>
            <a:spLocks noGrp="1"/>
          </p:cNvSpPr>
          <p:nvPr>
            <p:ph type="ftr" sz="quarter" idx="11"/>
          </p:nvPr>
        </p:nvSpPr>
        <p:spPr>
          <a:xfrm>
            <a:off x="435894" y="4959843"/>
            <a:ext cx="5187908" cy="304271"/>
          </a:xfrm>
        </p:spPr>
        <p:txBody>
          <a:bodyPr/>
          <a:lstStyle>
            <a:lvl1pPr>
              <a:defRPr>
                <a:solidFill>
                  <a:schemeClr val="accent1">
                    <a:lumMod val="75000"/>
                    <a:lumOff val="25000"/>
                  </a:schemeClr>
                </a:solidFill>
              </a:defRPr>
            </a:lvl1pPr>
          </a:lstStyle>
          <a:p>
            <a:pPr rtl="0"/>
            <a:endParaRPr lang="fr-FR" noProof="0" dirty="0"/>
          </a:p>
        </p:txBody>
      </p:sp>
      <p:sp>
        <p:nvSpPr>
          <p:cNvPr id="6" name="Slide Number Placeholder 5"/>
          <p:cNvSpPr>
            <a:spLocks noGrp="1"/>
          </p:cNvSpPr>
          <p:nvPr>
            <p:ph type="sldNum" sz="quarter" idx="12"/>
          </p:nvPr>
        </p:nvSpPr>
        <p:spPr>
          <a:xfrm>
            <a:off x="7918725" y="4963448"/>
            <a:ext cx="762330" cy="304271"/>
          </a:xfrm>
        </p:spPr>
        <p:txBody>
          <a:bodyPr/>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120772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330214" y="512006"/>
            <a:ext cx="8482004" cy="9910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85130"/>
            <a:ext cx="8272212" cy="844833"/>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rtl="0"/>
            <a:fld id="{46AEB7E8-48A7-4B84-88AE-D5102810498A}" type="datetime1">
              <a:rPr lang="fr-FR" noProof="0" smtClean="0"/>
              <a:t>21/06/2021</a:t>
            </a:fld>
            <a:endParaRPr lang="fr-FR" noProof="0"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391774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1" y="499771"/>
            <a:ext cx="2180113" cy="48474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63105"/>
            <a:ext cx="1503123" cy="431922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81193" y="563105"/>
            <a:ext cx="5922209" cy="4319228"/>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745255" y="4963448"/>
            <a:ext cx="996106" cy="304271"/>
          </a:xfrm>
        </p:spPr>
        <p:txBody>
          <a:bodyPr/>
          <a:lstStyle>
            <a:lvl1pPr>
              <a:defRPr>
                <a:solidFill>
                  <a:schemeClr val="accent1">
                    <a:lumMod val="75000"/>
                    <a:lumOff val="25000"/>
                  </a:schemeClr>
                </a:solidFill>
              </a:defRPr>
            </a:lvl1pPr>
          </a:lstStyle>
          <a:p>
            <a:pPr rtl="0"/>
            <a:fld id="{2FE4E01A-DB78-4E32-A009-59CFADEF770C}" type="datetime1">
              <a:rPr lang="fr-FR" noProof="0" smtClean="0"/>
              <a:t>21/06/2021</a:t>
            </a:fld>
            <a:endParaRPr lang="fr-FR" noProof="0" dirty="0"/>
          </a:p>
        </p:txBody>
      </p:sp>
      <p:sp>
        <p:nvSpPr>
          <p:cNvPr id="5" name="Footer Placeholder 4"/>
          <p:cNvSpPr>
            <a:spLocks noGrp="1"/>
          </p:cNvSpPr>
          <p:nvPr>
            <p:ph type="ftr" sz="quarter" idx="11"/>
          </p:nvPr>
        </p:nvSpPr>
        <p:spPr>
          <a:xfrm>
            <a:off x="581193" y="4959843"/>
            <a:ext cx="5922209" cy="304271"/>
          </a:xfrm>
        </p:spPr>
        <p:txBody>
          <a:bodyPr/>
          <a:lstStyle/>
          <a:p>
            <a:pPr rtl="0"/>
            <a:endParaRPr lang="fr-FR" noProof="0" dirty="0"/>
          </a:p>
        </p:txBody>
      </p:sp>
      <p:sp>
        <p:nvSpPr>
          <p:cNvPr id="6" name="Slide Number Placeholder 5"/>
          <p:cNvSpPr>
            <a:spLocks noGrp="1"/>
          </p:cNvSpPr>
          <p:nvPr>
            <p:ph type="sldNum" sz="quarter" idx="12"/>
          </p:nvPr>
        </p:nvSpPr>
        <p:spPr>
          <a:xfrm>
            <a:off x="7834962" y="4963448"/>
            <a:ext cx="873146" cy="304271"/>
          </a:xfrm>
        </p:spPr>
        <p:txBody>
          <a:bodyPr/>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3906991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334487" y="505462"/>
            <a:ext cx="8475027" cy="81116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4" y="296053"/>
            <a:ext cx="8272212" cy="823610"/>
          </a:xfrm>
        </p:spPr>
        <p:txBody>
          <a:bodyPr/>
          <a:lstStyle/>
          <a:p>
            <a:r>
              <a:rPr lang="fr-FR" dirty="0" smtClean="0"/>
              <a:t>Modifiez le style du titre</a:t>
            </a:r>
            <a:endParaRPr lang="en-US" dirty="0"/>
          </a:p>
        </p:txBody>
      </p:sp>
      <p:sp>
        <p:nvSpPr>
          <p:cNvPr id="3" name="Text Placeholder 2"/>
          <p:cNvSpPr>
            <a:spLocks noGrp="1"/>
          </p:cNvSpPr>
          <p:nvPr>
            <p:ph type="body" idx="1"/>
          </p:nvPr>
        </p:nvSpPr>
        <p:spPr>
          <a:xfrm>
            <a:off x="665414" y="1526032"/>
            <a:ext cx="3815306" cy="446671"/>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4" name="Content Placeholder 3"/>
          <p:cNvSpPr>
            <a:spLocks noGrp="1"/>
          </p:cNvSpPr>
          <p:nvPr>
            <p:ph sz="half" idx="2"/>
          </p:nvPr>
        </p:nvSpPr>
        <p:spPr>
          <a:xfrm>
            <a:off x="435895" y="2088664"/>
            <a:ext cx="4044825" cy="3154247"/>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892801" y="1526032"/>
            <a:ext cx="3815305" cy="46114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6" name="Content Placeholder 5"/>
          <p:cNvSpPr>
            <a:spLocks noGrp="1"/>
          </p:cNvSpPr>
          <p:nvPr>
            <p:ph sz="quarter" idx="4"/>
          </p:nvPr>
        </p:nvSpPr>
        <p:spPr>
          <a:xfrm>
            <a:off x="4663281" y="2088664"/>
            <a:ext cx="4044825" cy="3154247"/>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a:xfrm>
            <a:off x="5704464" y="5260990"/>
            <a:ext cx="2133599" cy="304271"/>
          </a:xfrm>
        </p:spPr>
        <p:txBody>
          <a:bodyPr/>
          <a:lstStyle/>
          <a:p>
            <a:pPr rtl="0"/>
            <a:fld id="{A3DF8B3A-A2CC-4133-9F37-93D6DD187088}" type="datetime1">
              <a:rPr lang="fr-FR" noProof="0" smtClean="0"/>
              <a:t>21/06/2021</a:t>
            </a:fld>
            <a:endParaRPr lang="fr-FR" noProof="0"/>
          </a:p>
        </p:txBody>
      </p:sp>
      <p:sp>
        <p:nvSpPr>
          <p:cNvPr id="8" name="Footer Placeholder 7"/>
          <p:cNvSpPr>
            <a:spLocks noGrp="1"/>
          </p:cNvSpPr>
          <p:nvPr>
            <p:ph type="ftr" sz="quarter" idx="11"/>
          </p:nvPr>
        </p:nvSpPr>
        <p:spPr>
          <a:xfrm>
            <a:off x="435894" y="5257385"/>
            <a:ext cx="5187908" cy="304271"/>
          </a:xfrm>
        </p:spPr>
        <p:txBody>
          <a:bodyPr/>
          <a:lstStyle/>
          <a:p>
            <a:pPr rtl="0"/>
            <a:endParaRPr lang="fr-FR" noProof="0" dirty="0"/>
          </a:p>
        </p:txBody>
      </p:sp>
      <p:sp>
        <p:nvSpPr>
          <p:cNvPr id="9" name="Slide Number Placeholder 8"/>
          <p:cNvSpPr>
            <a:spLocks noGrp="1"/>
          </p:cNvSpPr>
          <p:nvPr>
            <p:ph type="sldNum" sz="quarter" idx="12"/>
          </p:nvPr>
        </p:nvSpPr>
        <p:spPr>
          <a:xfrm>
            <a:off x="7918725" y="5260990"/>
            <a:ext cx="789383" cy="304271"/>
          </a:xfrm>
        </p:spPr>
        <p:txBody>
          <a:bodyPr/>
          <a:lstStyle>
            <a:lvl1pPr>
              <a:defRPr sz="1200"/>
            </a:lvl1pPr>
          </a:lstStyle>
          <a:p>
            <a:fld id="{D57F1E4F-1CFF-5643-939E-217C01CDF565}" type="slidenum">
              <a:rPr lang="fr-FR" smtClean="0"/>
              <a:pPr/>
              <a:t>‹N°›</a:t>
            </a:fld>
            <a:endParaRPr lang="fr-FR"/>
          </a:p>
        </p:txBody>
      </p:sp>
    </p:spTree>
    <p:extLst>
      <p:ext uri="{BB962C8B-B14F-4D97-AF65-F5344CB8AC3E}">
        <p14:creationId xmlns:p14="http://schemas.microsoft.com/office/powerpoint/2010/main" val="383680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335863" y="4284979"/>
            <a:ext cx="8468145" cy="1049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536592"/>
            <a:ext cx="8272211" cy="1247923"/>
          </a:xfrm>
        </p:spPr>
        <p:txBody>
          <a:bodyPr anchor="b">
            <a:normAutofit/>
          </a:bodyPr>
          <a:lstStyle>
            <a:lvl1pPr algn="l">
              <a:defRPr sz="27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435895" y="3784514"/>
            <a:ext cx="8272211" cy="500463"/>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fld id="{666FD31E-62FB-4209-A7A6-BACD423FD1B9}" type="datetime1">
              <a:rPr lang="fr-FR" noProof="0" smtClean="0"/>
              <a:t>21/06/2021</a:t>
            </a:fld>
            <a:endParaRPr lang="fr-FR"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fr-FR"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173666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512006"/>
            <a:ext cx="8482004" cy="7797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85130"/>
            <a:ext cx="8272212" cy="561499"/>
          </a:xfrm>
        </p:spPr>
        <p:txBody>
          <a:bodyPr/>
          <a:lstStyle/>
          <a:p>
            <a:r>
              <a:rPr lang="fr-FR" dirty="0" smtClean="0"/>
              <a:t>Modifiez le style du titre</a:t>
            </a:r>
            <a:endParaRPr lang="en-US" dirty="0"/>
          </a:p>
        </p:txBody>
      </p:sp>
      <p:sp>
        <p:nvSpPr>
          <p:cNvPr id="3" name="Content Placeholder 2"/>
          <p:cNvSpPr>
            <a:spLocks noGrp="1"/>
          </p:cNvSpPr>
          <p:nvPr>
            <p:ph idx="1"/>
          </p:nvPr>
        </p:nvSpPr>
        <p:spPr>
          <a:xfrm>
            <a:off x="435895" y="1364896"/>
            <a:ext cx="8272211" cy="374366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a:xfrm>
            <a:off x="5704464" y="5253704"/>
            <a:ext cx="2133599" cy="304271"/>
          </a:xfrm>
        </p:spPr>
        <p:txBody>
          <a:bodyPr/>
          <a:lstStyle/>
          <a:p>
            <a:pPr rtl="0"/>
            <a:fld id="{3921C42B-897E-4F7D-9F30-7A616D683282}" type="datetime1">
              <a:rPr lang="fr-FR" noProof="0" smtClean="0"/>
              <a:t>21/06/2021</a:t>
            </a:fld>
            <a:endParaRPr lang="fr-FR" noProof="0" dirty="0"/>
          </a:p>
        </p:txBody>
      </p:sp>
      <p:sp>
        <p:nvSpPr>
          <p:cNvPr id="5" name="Footer Placeholder 4"/>
          <p:cNvSpPr>
            <a:spLocks noGrp="1"/>
          </p:cNvSpPr>
          <p:nvPr>
            <p:ph type="ftr" sz="quarter" idx="11"/>
          </p:nvPr>
        </p:nvSpPr>
        <p:spPr>
          <a:xfrm>
            <a:off x="435894" y="5253703"/>
            <a:ext cx="5187908" cy="304271"/>
          </a:xfrm>
        </p:spPr>
        <p:txBody>
          <a:bodyPr/>
          <a:lstStyle/>
          <a:p>
            <a:pPr rtl="0"/>
            <a:endParaRPr lang="fr-FR" noProof="0" dirty="0"/>
          </a:p>
        </p:txBody>
      </p:sp>
      <p:sp>
        <p:nvSpPr>
          <p:cNvPr id="6" name="Slide Number Placeholder 5"/>
          <p:cNvSpPr>
            <a:spLocks noGrp="1"/>
          </p:cNvSpPr>
          <p:nvPr>
            <p:ph type="sldNum" sz="quarter" idx="12"/>
          </p:nvPr>
        </p:nvSpPr>
        <p:spPr>
          <a:xfrm>
            <a:off x="7918725" y="5253704"/>
            <a:ext cx="789381" cy="307876"/>
          </a:xfrm>
        </p:spPr>
        <p:txBody>
          <a:bodyPr/>
          <a:lstStyle>
            <a:lvl1pPr>
              <a:defRPr sz="1100"/>
            </a:lvl1pPr>
          </a:lstStyle>
          <a:p>
            <a:fld id="{D57F1E4F-1CFF-5643-939E-217C01CDF565}" type="slidenum">
              <a:rPr lang="fr-FR" smtClean="0"/>
              <a:pPr/>
              <a:t>‹N°›</a:t>
            </a:fld>
            <a:endParaRPr lang="fr-FR" dirty="0"/>
          </a:p>
        </p:txBody>
      </p:sp>
    </p:spTree>
    <p:extLst>
      <p:ext uri="{BB962C8B-B14F-4D97-AF65-F5344CB8AC3E}">
        <p14:creationId xmlns:p14="http://schemas.microsoft.com/office/powerpoint/2010/main" val="69869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512006"/>
            <a:ext cx="8482004" cy="7797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85130"/>
            <a:ext cx="8272212" cy="561499"/>
          </a:xfrm>
        </p:spPr>
        <p:txBody>
          <a:bodyPr/>
          <a:lstStyle/>
          <a:p>
            <a:r>
              <a:rPr lang="fr-FR" dirty="0" smtClean="0"/>
              <a:t>Modifiez le style du titre</a:t>
            </a:r>
            <a:endParaRPr lang="en-US" dirty="0"/>
          </a:p>
        </p:txBody>
      </p:sp>
      <p:sp>
        <p:nvSpPr>
          <p:cNvPr id="4" name="Date Placeholder 3"/>
          <p:cNvSpPr>
            <a:spLocks noGrp="1"/>
          </p:cNvSpPr>
          <p:nvPr>
            <p:ph type="dt" sz="half" idx="10"/>
          </p:nvPr>
        </p:nvSpPr>
        <p:spPr>
          <a:xfrm>
            <a:off x="5704464" y="5253704"/>
            <a:ext cx="2133599" cy="304271"/>
          </a:xfrm>
        </p:spPr>
        <p:txBody>
          <a:bodyPr/>
          <a:lstStyle/>
          <a:p>
            <a:pPr rtl="0"/>
            <a:fld id="{3921C42B-897E-4F7D-9F30-7A616D683282}" type="datetime1">
              <a:rPr lang="fr-FR" noProof="0" smtClean="0"/>
              <a:t>21/06/2021</a:t>
            </a:fld>
            <a:endParaRPr lang="fr-FR" noProof="0" dirty="0"/>
          </a:p>
        </p:txBody>
      </p:sp>
      <p:sp>
        <p:nvSpPr>
          <p:cNvPr id="5" name="Footer Placeholder 4"/>
          <p:cNvSpPr>
            <a:spLocks noGrp="1"/>
          </p:cNvSpPr>
          <p:nvPr>
            <p:ph type="ftr" sz="quarter" idx="11"/>
          </p:nvPr>
        </p:nvSpPr>
        <p:spPr>
          <a:xfrm>
            <a:off x="435894" y="5253703"/>
            <a:ext cx="5187908" cy="304271"/>
          </a:xfrm>
        </p:spPr>
        <p:txBody>
          <a:bodyPr/>
          <a:lstStyle/>
          <a:p>
            <a:pPr rtl="0"/>
            <a:endParaRPr lang="fr-FR" noProof="0" dirty="0"/>
          </a:p>
        </p:txBody>
      </p:sp>
      <p:sp>
        <p:nvSpPr>
          <p:cNvPr id="6" name="Slide Number Placeholder 5"/>
          <p:cNvSpPr>
            <a:spLocks noGrp="1"/>
          </p:cNvSpPr>
          <p:nvPr>
            <p:ph type="sldNum" sz="quarter" idx="12"/>
          </p:nvPr>
        </p:nvSpPr>
        <p:spPr>
          <a:xfrm>
            <a:off x="7918725" y="5253704"/>
            <a:ext cx="789381" cy="307876"/>
          </a:xfrm>
        </p:spPr>
        <p:txBody>
          <a:bodyPr/>
          <a:lstStyle>
            <a:lvl1pPr>
              <a:defRPr sz="1100"/>
            </a:lvl1pPr>
          </a:lstStyle>
          <a:p>
            <a:fld id="{D57F1E4F-1CFF-5643-939E-217C01CDF565}" type="slidenum">
              <a:rPr lang="fr-FR" smtClean="0"/>
              <a:pPr/>
              <a:t>‹N°›</a:t>
            </a:fld>
            <a:endParaRPr lang="fr-FR" dirty="0"/>
          </a:p>
        </p:txBody>
      </p:sp>
      <p:sp>
        <p:nvSpPr>
          <p:cNvPr id="8" name="Content Placeholder 2"/>
          <p:cNvSpPr>
            <a:spLocks noGrp="1"/>
          </p:cNvSpPr>
          <p:nvPr>
            <p:ph sz="half" idx="1"/>
          </p:nvPr>
        </p:nvSpPr>
        <p:spPr>
          <a:xfrm>
            <a:off x="435895" y="1856670"/>
            <a:ext cx="4066793" cy="30275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9" name="Content Placeholder 3"/>
          <p:cNvSpPr>
            <a:spLocks noGrp="1"/>
          </p:cNvSpPr>
          <p:nvPr>
            <p:ph sz="half" idx="2"/>
          </p:nvPr>
        </p:nvSpPr>
        <p:spPr>
          <a:xfrm>
            <a:off x="4641313" y="1856670"/>
            <a:ext cx="4066794" cy="30275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42882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512006"/>
            <a:ext cx="8482004" cy="7797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85130"/>
            <a:ext cx="8272212" cy="561499"/>
          </a:xfrm>
        </p:spPr>
        <p:txBody>
          <a:bodyPr/>
          <a:lstStyle/>
          <a:p>
            <a:r>
              <a:rPr lang="fr-FR" dirty="0" smtClean="0"/>
              <a:t>Modifiez le style du titre</a:t>
            </a:r>
            <a:endParaRPr lang="en-US" dirty="0"/>
          </a:p>
        </p:txBody>
      </p:sp>
      <p:sp>
        <p:nvSpPr>
          <p:cNvPr id="4" name="Date Placeholder 3"/>
          <p:cNvSpPr>
            <a:spLocks noGrp="1"/>
          </p:cNvSpPr>
          <p:nvPr>
            <p:ph type="dt" sz="half" idx="10"/>
          </p:nvPr>
        </p:nvSpPr>
        <p:spPr>
          <a:xfrm>
            <a:off x="5704464" y="5253704"/>
            <a:ext cx="2133599" cy="304271"/>
          </a:xfrm>
        </p:spPr>
        <p:txBody>
          <a:bodyPr/>
          <a:lstStyle/>
          <a:p>
            <a:pPr rtl="0"/>
            <a:fld id="{3921C42B-897E-4F7D-9F30-7A616D683282}" type="datetime1">
              <a:rPr lang="fr-FR" noProof="0" smtClean="0"/>
              <a:t>21/06/2021</a:t>
            </a:fld>
            <a:endParaRPr lang="fr-FR" noProof="0" dirty="0"/>
          </a:p>
        </p:txBody>
      </p:sp>
      <p:sp>
        <p:nvSpPr>
          <p:cNvPr id="5" name="Footer Placeholder 4"/>
          <p:cNvSpPr>
            <a:spLocks noGrp="1"/>
          </p:cNvSpPr>
          <p:nvPr>
            <p:ph type="ftr" sz="quarter" idx="11"/>
          </p:nvPr>
        </p:nvSpPr>
        <p:spPr>
          <a:xfrm>
            <a:off x="435894" y="5253703"/>
            <a:ext cx="5187908" cy="304271"/>
          </a:xfrm>
        </p:spPr>
        <p:txBody>
          <a:bodyPr/>
          <a:lstStyle/>
          <a:p>
            <a:pPr rtl="0"/>
            <a:endParaRPr lang="fr-FR" noProof="0" dirty="0"/>
          </a:p>
        </p:txBody>
      </p:sp>
      <p:sp>
        <p:nvSpPr>
          <p:cNvPr id="6" name="Slide Number Placeholder 5"/>
          <p:cNvSpPr>
            <a:spLocks noGrp="1"/>
          </p:cNvSpPr>
          <p:nvPr>
            <p:ph type="sldNum" sz="quarter" idx="12"/>
          </p:nvPr>
        </p:nvSpPr>
        <p:spPr>
          <a:xfrm>
            <a:off x="7918725" y="5253704"/>
            <a:ext cx="789381" cy="307876"/>
          </a:xfrm>
        </p:spPr>
        <p:txBody>
          <a:bodyPr/>
          <a:lstStyle>
            <a:lvl1pPr>
              <a:defRPr sz="1100"/>
            </a:lvl1pPr>
          </a:lstStyle>
          <a:p>
            <a:fld id="{D57F1E4F-1CFF-5643-939E-217C01CDF565}" type="slidenum">
              <a:rPr lang="fr-FR" smtClean="0"/>
              <a:pPr/>
              <a:t>‹N°›</a:t>
            </a:fld>
            <a:endParaRPr lang="fr-FR" dirty="0"/>
          </a:p>
        </p:txBody>
      </p:sp>
      <p:sp>
        <p:nvSpPr>
          <p:cNvPr id="10" name="Text Placeholder 2"/>
          <p:cNvSpPr>
            <a:spLocks noGrp="1"/>
          </p:cNvSpPr>
          <p:nvPr>
            <p:ph type="body" idx="1"/>
          </p:nvPr>
        </p:nvSpPr>
        <p:spPr>
          <a:xfrm>
            <a:off x="665415" y="1875744"/>
            <a:ext cx="3815306" cy="446671"/>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11" name="Content Placeholder 3"/>
          <p:cNvSpPr>
            <a:spLocks noGrp="1"/>
          </p:cNvSpPr>
          <p:nvPr>
            <p:ph sz="half" idx="2"/>
          </p:nvPr>
        </p:nvSpPr>
        <p:spPr>
          <a:xfrm>
            <a:off x="435896" y="2438377"/>
            <a:ext cx="4044825" cy="2445833"/>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2" name="Text Placeholder 4"/>
          <p:cNvSpPr>
            <a:spLocks noGrp="1"/>
          </p:cNvSpPr>
          <p:nvPr>
            <p:ph type="body" sz="quarter" idx="3"/>
          </p:nvPr>
        </p:nvSpPr>
        <p:spPr>
          <a:xfrm>
            <a:off x="4892802" y="1875744"/>
            <a:ext cx="3815305" cy="46114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13" name="Content Placeholder 5"/>
          <p:cNvSpPr>
            <a:spLocks noGrp="1"/>
          </p:cNvSpPr>
          <p:nvPr>
            <p:ph sz="quarter" idx="4"/>
          </p:nvPr>
        </p:nvSpPr>
        <p:spPr>
          <a:xfrm>
            <a:off x="4663282" y="2438377"/>
            <a:ext cx="4044825" cy="2445833"/>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64503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512006"/>
            <a:ext cx="8482004" cy="7797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85130"/>
            <a:ext cx="8272212" cy="561499"/>
          </a:xfrm>
        </p:spPr>
        <p:txBody>
          <a:bodyPr/>
          <a:lstStyle/>
          <a:p>
            <a:r>
              <a:rPr lang="fr-FR" dirty="0" smtClean="0"/>
              <a:t>Modifiez le style du titre</a:t>
            </a:r>
            <a:endParaRPr lang="en-US" dirty="0"/>
          </a:p>
        </p:txBody>
      </p:sp>
      <p:sp>
        <p:nvSpPr>
          <p:cNvPr id="4" name="Date Placeholder 3"/>
          <p:cNvSpPr>
            <a:spLocks noGrp="1"/>
          </p:cNvSpPr>
          <p:nvPr>
            <p:ph type="dt" sz="half" idx="10"/>
          </p:nvPr>
        </p:nvSpPr>
        <p:spPr>
          <a:xfrm>
            <a:off x="5704464" y="5253704"/>
            <a:ext cx="2133599" cy="304271"/>
          </a:xfrm>
        </p:spPr>
        <p:txBody>
          <a:bodyPr/>
          <a:lstStyle/>
          <a:p>
            <a:pPr rtl="0"/>
            <a:fld id="{3921C42B-897E-4F7D-9F30-7A616D683282}" type="datetime1">
              <a:rPr lang="fr-FR" noProof="0" smtClean="0"/>
              <a:t>21/06/2021</a:t>
            </a:fld>
            <a:endParaRPr lang="fr-FR" noProof="0" dirty="0"/>
          </a:p>
        </p:txBody>
      </p:sp>
      <p:sp>
        <p:nvSpPr>
          <p:cNvPr id="5" name="Footer Placeholder 4"/>
          <p:cNvSpPr>
            <a:spLocks noGrp="1"/>
          </p:cNvSpPr>
          <p:nvPr>
            <p:ph type="ftr" sz="quarter" idx="11"/>
          </p:nvPr>
        </p:nvSpPr>
        <p:spPr>
          <a:xfrm>
            <a:off x="435894" y="5253703"/>
            <a:ext cx="5187908" cy="304271"/>
          </a:xfrm>
        </p:spPr>
        <p:txBody>
          <a:bodyPr/>
          <a:lstStyle/>
          <a:p>
            <a:pPr rtl="0"/>
            <a:endParaRPr lang="fr-FR" noProof="0" dirty="0"/>
          </a:p>
        </p:txBody>
      </p:sp>
      <p:sp>
        <p:nvSpPr>
          <p:cNvPr id="6" name="Slide Number Placeholder 5"/>
          <p:cNvSpPr>
            <a:spLocks noGrp="1"/>
          </p:cNvSpPr>
          <p:nvPr>
            <p:ph type="sldNum" sz="quarter" idx="12"/>
          </p:nvPr>
        </p:nvSpPr>
        <p:spPr>
          <a:xfrm>
            <a:off x="7918725" y="5253704"/>
            <a:ext cx="789381" cy="307876"/>
          </a:xfrm>
        </p:spPr>
        <p:txBody>
          <a:bodyPr/>
          <a:lstStyle>
            <a:lvl1pPr>
              <a:defRPr sz="1100"/>
            </a:lvl1pPr>
          </a:lstStyle>
          <a:p>
            <a:fld id="{D57F1E4F-1CFF-5643-939E-217C01CDF565}" type="slidenum">
              <a:rPr lang="fr-FR" smtClean="0"/>
              <a:pPr/>
              <a:t>‹N°›</a:t>
            </a:fld>
            <a:endParaRPr lang="fr-FR" dirty="0"/>
          </a:p>
        </p:txBody>
      </p:sp>
      <p:sp>
        <p:nvSpPr>
          <p:cNvPr id="10" name="Text Placeholder 2"/>
          <p:cNvSpPr>
            <a:spLocks noGrp="1"/>
          </p:cNvSpPr>
          <p:nvPr>
            <p:ph type="body" idx="1"/>
          </p:nvPr>
        </p:nvSpPr>
        <p:spPr>
          <a:xfrm>
            <a:off x="550656" y="1655630"/>
            <a:ext cx="2469671" cy="446671"/>
          </a:xfrm>
        </p:spPr>
        <p:txBody>
          <a:bodyPr anchor="b">
            <a:noAutofit/>
          </a:bodyPr>
          <a:lstStyle>
            <a:lvl1pPr marL="0" indent="0" algn="ctr">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11" name="Content Placeholder 3"/>
          <p:cNvSpPr>
            <a:spLocks noGrp="1"/>
          </p:cNvSpPr>
          <p:nvPr>
            <p:ph sz="half" idx="2"/>
          </p:nvPr>
        </p:nvSpPr>
        <p:spPr>
          <a:xfrm>
            <a:off x="435897" y="2438377"/>
            <a:ext cx="2699190" cy="2445833"/>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4" name="Text Placeholder 2"/>
          <p:cNvSpPr>
            <a:spLocks noGrp="1"/>
          </p:cNvSpPr>
          <p:nvPr>
            <p:ph type="body" idx="13"/>
          </p:nvPr>
        </p:nvSpPr>
        <p:spPr>
          <a:xfrm>
            <a:off x="3307861" y="1662265"/>
            <a:ext cx="2469671" cy="446671"/>
          </a:xfrm>
        </p:spPr>
        <p:txBody>
          <a:bodyPr anchor="b">
            <a:noAutofit/>
          </a:bodyPr>
          <a:lstStyle>
            <a:lvl1pPr marL="0" indent="0" algn="ctr">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15" name="Text Placeholder 2"/>
          <p:cNvSpPr>
            <a:spLocks noGrp="1"/>
          </p:cNvSpPr>
          <p:nvPr>
            <p:ph type="body" idx="14"/>
          </p:nvPr>
        </p:nvSpPr>
        <p:spPr>
          <a:xfrm>
            <a:off x="6065066" y="1666816"/>
            <a:ext cx="2469671" cy="446671"/>
          </a:xfrm>
        </p:spPr>
        <p:txBody>
          <a:bodyPr anchor="b">
            <a:noAutofit/>
          </a:bodyPr>
          <a:lstStyle>
            <a:lvl1pPr marL="0" indent="0" algn="ctr">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16" name="Content Placeholder 3"/>
          <p:cNvSpPr>
            <a:spLocks noGrp="1"/>
          </p:cNvSpPr>
          <p:nvPr>
            <p:ph sz="half" idx="15"/>
          </p:nvPr>
        </p:nvSpPr>
        <p:spPr>
          <a:xfrm>
            <a:off x="3221620" y="2438376"/>
            <a:ext cx="2699190" cy="2445833"/>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7" name="Content Placeholder 3"/>
          <p:cNvSpPr>
            <a:spLocks noGrp="1"/>
          </p:cNvSpPr>
          <p:nvPr>
            <p:ph sz="half" idx="16"/>
          </p:nvPr>
        </p:nvSpPr>
        <p:spPr>
          <a:xfrm>
            <a:off x="5950306" y="2438375"/>
            <a:ext cx="2699190" cy="2445833"/>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65303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D7570F7-C3C9-44B3-A009-658E4E9B6AED}" type="datetime1">
              <a:rPr lang="fr-FR" noProof="0" smtClean="0"/>
              <a:t>21/06/2021</a:t>
            </a:fld>
            <a:endParaRPr lang="fr-FR" noProof="0" dirty="0"/>
          </a:p>
        </p:txBody>
      </p:sp>
      <p:sp>
        <p:nvSpPr>
          <p:cNvPr id="3" name="Footer Placeholder 2"/>
          <p:cNvSpPr>
            <a:spLocks noGrp="1"/>
          </p:cNvSpPr>
          <p:nvPr>
            <p:ph type="ftr" sz="quarter" idx="11"/>
          </p:nvPr>
        </p:nvSpPr>
        <p:spPr/>
        <p:txBody>
          <a:bodyPr/>
          <a:lstStyle/>
          <a:p>
            <a:pPr rtl="0"/>
            <a:endParaRPr lang="fr-FR" noProof="0" dirty="0"/>
          </a:p>
        </p:txBody>
      </p:sp>
      <p:sp>
        <p:nvSpPr>
          <p:cNvPr id="4" name="Slide Number Placeholder 3"/>
          <p:cNvSpPr>
            <a:spLocks noGrp="1"/>
          </p:cNvSpPr>
          <p:nvPr>
            <p:ph type="sldNum" sz="quarter" idx="12"/>
          </p:nvPr>
        </p:nvSpPr>
        <p:spPr/>
        <p:txBody>
          <a:body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108302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335863" y="4284977"/>
            <a:ext cx="8473650" cy="106225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4385247"/>
            <a:ext cx="3682084" cy="574595"/>
          </a:xfrm>
        </p:spPr>
        <p:txBody>
          <a:bodyPr anchor="ctr"/>
          <a:lstStyle>
            <a:lvl1pPr algn="l">
              <a:defRPr sz="15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335862" y="501000"/>
            <a:ext cx="8469630" cy="35040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305618" y="4385247"/>
            <a:ext cx="4402490" cy="57459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rtl="0"/>
            <a:fld id="{F981DFD8-7CC7-492D-8F3E-634F16593128}" type="datetime1">
              <a:rPr lang="fr-FR" noProof="0" smtClean="0"/>
              <a:t>21/06/2021</a:t>
            </a:fld>
            <a:endParaRPr lang="fr-FR" noProof="0"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rtl="0"/>
            <a:endParaRPr lang="fr-FR" noProof="0"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263793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35895" y="3911157"/>
            <a:ext cx="8272212" cy="472282"/>
          </a:xfrm>
        </p:spPr>
        <p:txBody>
          <a:bodyPr anchor="b">
            <a:normAutofit/>
          </a:bodyPr>
          <a:lstStyle>
            <a:lvl1pPr algn="l">
              <a:defRPr sz="18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35863" y="499771"/>
            <a:ext cx="8468144" cy="2964377"/>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435894" y="4383439"/>
            <a:ext cx="8272213" cy="49889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rtl="0"/>
            <a:fld id="{097575A0-E176-45FF-AB41-901BA96C2E0F}" type="datetime1">
              <a:rPr lang="fr-FR" noProof="0" smtClean="0"/>
              <a:t>21/06/2021</a:t>
            </a:fld>
            <a:endParaRPr lang="fr-FR" noProof="0"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69890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87603"/>
            <a:ext cx="8272212" cy="991295"/>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435894" y="1946669"/>
            <a:ext cx="8272212" cy="2935662"/>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704464" y="4963448"/>
            <a:ext cx="2133599" cy="304271"/>
          </a:xfrm>
          <a:prstGeom prst="rect">
            <a:avLst/>
          </a:prstGeom>
        </p:spPr>
        <p:txBody>
          <a:bodyPr vert="horz" lIns="91440" tIns="45720" rIns="91440" bIns="45720" rtlCol="0" anchor="ctr"/>
          <a:lstStyle>
            <a:lvl1pPr algn="r">
              <a:defRPr sz="675">
                <a:solidFill>
                  <a:schemeClr val="accent2"/>
                </a:solidFill>
              </a:defRPr>
            </a:lvl1pPr>
          </a:lstStyle>
          <a:p>
            <a:pPr rtl="0"/>
            <a:fld id="{10358767-58E0-4259-BE08-C44246876B43}" type="datetime1">
              <a:rPr lang="fr-FR" noProof="0" smtClean="0"/>
              <a:t>21/06/2021</a:t>
            </a:fld>
            <a:endParaRPr lang="fr-FR" noProof="0" dirty="0"/>
          </a:p>
        </p:txBody>
      </p:sp>
      <p:sp>
        <p:nvSpPr>
          <p:cNvPr id="5" name="Footer Placeholder 4"/>
          <p:cNvSpPr>
            <a:spLocks noGrp="1"/>
          </p:cNvSpPr>
          <p:nvPr>
            <p:ph type="ftr" sz="quarter" idx="3"/>
          </p:nvPr>
        </p:nvSpPr>
        <p:spPr>
          <a:xfrm>
            <a:off x="435894" y="4959843"/>
            <a:ext cx="5187908" cy="304271"/>
          </a:xfrm>
          <a:prstGeom prst="rect">
            <a:avLst/>
          </a:prstGeom>
        </p:spPr>
        <p:txBody>
          <a:bodyPr vert="horz" lIns="91440" tIns="45720" rIns="91440" bIns="45720" rtlCol="0" anchor="ctr"/>
          <a:lstStyle>
            <a:lvl1pPr algn="l">
              <a:defRPr sz="675" cap="all">
                <a:solidFill>
                  <a:schemeClr val="accent2"/>
                </a:solidFill>
              </a:defRPr>
            </a:lvl1pPr>
          </a:lstStyle>
          <a:p>
            <a:pPr rtl="0"/>
            <a:endParaRPr lang="fr-FR" noProof="0" dirty="0"/>
          </a:p>
        </p:txBody>
      </p:sp>
      <p:sp>
        <p:nvSpPr>
          <p:cNvPr id="6" name="Slide Number Placeholder 5"/>
          <p:cNvSpPr>
            <a:spLocks noGrp="1"/>
          </p:cNvSpPr>
          <p:nvPr>
            <p:ph type="sldNum" sz="quarter" idx="4"/>
          </p:nvPr>
        </p:nvSpPr>
        <p:spPr>
          <a:xfrm>
            <a:off x="7918725" y="4963448"/>
            <a:ext cx="789383" cy="304271"/>
          </a:xfrm>
          <a:prstGeom prst="rect">
            <a:avLst/>
          </a:prstGeom>
        </p:spPr>
        <p:txBody>
          <a:bodyPr vert="horz" lIns="91440" tIns="45720" rIns="91440" bIns="45720" rtlCol="0" anchor="ctr"/>
          <a:lstStyle>
            <a:lvl1pPr algn="r">
              <a:defRPr sz="675">
                <a:solidFill>
                  <a:schemeClr val="accent2"/>
                </a:solidFill>
              </a:defRPr>
            </a:lvl1pPr>
          </a:lstStyle>
          <a:p>
            <a:pPr rtl="0"/>
            <a:fld id="{D57F1E4F-1CFF-5643-939E-217C01CDF565}" type="slidenum">
              <a:rPr lang="fr-FR" noProof="0" smtClean="0"/>
              <a:pPr rtl="0"/>
              <a:t>‹N°›</a:t>
            </a:fld>
            <a:endParaRPr lang="fr-FR" noProof="0" dirty="0"/>
          </a:p>
        </p:txBody>
      </p:sp>
      <p:sp>
        <p:nvSpPr>
          <p:cNvPr id="9" name="Rectangle 8"/>
          <p:cNvSpPr/>
          <p:nvPr/>
        </p:nvSpPr>
        <p:spPr>
          <a:xfrm>
            <a:off x="334901" y="381000"/>
            <a:ext cx="2777490" cy="791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78036"/>
            <a:ext cx="2777490" cy="8212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81000"/>
            <a:ext cx="2777490" cy="76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1223893"/>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6" r:id="rId3"/>
    <p:sldLayoutId id="2147483696" r:id="rId4"/>
    <p:sldLayoutId id="2147483697" r:id="rId5"/>
    <p:sldLayoutId id="2147483698" r:id="rId6"/>
    <p:sldLayoutId id="2147483691" r:id="rId7"/>
    <p:sldLayoutId id="2147483692" r:id="rId8"/>
    <p:sldLayoutId id="2147483693" r:id="rId9"/>
    <p:sldLayoutId id="2147483694" r:id="rId10"/>
    <p:sldLayoutId id="2147483695" r:id="rId11"/>
    <p:sldLayoutId id="2147483699" r:id="rId12"/>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fr-fr/cpp/build/reference/eh-exception-handling-model?view=msvc-160"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4" name="Rectangle 3"/>
          <p:cNvSpPr/>
          <p:nvPr/>
        </p:nvSpPr>
        <p:spPr>
          <a:xfrm>
            <a:off x="375601" y="4345978"/>
            <a:ext cx="8392798" cy="1166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288257" y="4345978"/>
            <a:ext cx="8245162" cy="671433"/>
          </a:xfrm>
        </p:spPr>
        <p:txBody>
          <a:bodyPr rtlCol="0">
            <a:noAutofit/>
          </a:bodyPr>
          <a:lstStyle/>
          <a:p>
            <a:pPr algn="r" rtl="0"/>
            <a:r>
              <a:rPr lang="fr-FR" sz="3150" dirty="0" smtClean="0">
                <a:solidFill>
                  <a:schemeClr val="bg1"/>
                </a:solidFill>
              </a:rPr>
              <a:t>C++ intermédiaire</a:t>
            </a:r>
            <a:endParaRPr lang="fr-FR" sz="315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288259" y="5017411"/>
            <a:ext cx="8245160" cy="363617"/>
          </a:xfrm>
        </p:spPr>
        <p:txBody>
          <a:bodyPr rtlCol="0">
            <a:normAutofit/>
          </a:bodyPr>
          <a:lstStyle/>
          <a:p>
            <a:pPr algn="r" rtl="0"/>
            <a:r>
              <a:rPr lang="fr-FR" dirty="0" smtClean="0">
                <a:solidFill>
                  <a:srgbClr val="7CEBFF"/>
                </a:solidFill>
              </a:rPr>
              <a:t>Lambda / chaine de compilation</a:t>
            </a:r>
            <a:endParaRPr lang="fr-FR" dirty="0">
              <a:solidFill>
                <a:srgbClr val="7CEBFF"/>
              </a:solidFill>
            </a:endParaRPr>
          </a:p>
        </p:txBody>
      </p:sp>
      <p:sp>
        <p:nvSpPr>
          <p:cNvPr id="5" name="Espace réservé du numéro de diapositive 4"/>
          <p:cNvSpPr>
            <a:spLocks noGrp="1"/>
          </p:cNvSpPr>
          <p:nvPr>
            <p:ph type="sldNum" sz="quarter" idx="12"/>
          </p:nvPr>
        </p:nvSpPr>
        <p:spPr/>
        <p:txBody>
          <a:bodyPr/>
          <a:lstStyle/>
          <a:p>
            <a:pPr rtl="0"/>
            <a:fld id="{D57F1E4F-1CFF-5643-939E-217C01CDF565}" type="slidenum">
              <a:rPr lang="fr-FR" noProof="0" smtClean="0"/>
              <a:pPr rtl="0"/>
              <a:t>1</a:t>
            </a:fld>
            <a:endParaRPr lang="fr-FR" noProof="0" dirty="0"/>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977194" y="1547748"/>
            <a:ext cx="3700979" cy="1569660"/>
          </a:xfrm>
          <a:prstGeom prst="rect">
            <a:avLst/>
          </a:prstGeom>
        </p:spPr>
        <p:txBody>
          <a:bodyPr wrap="square">
            <a:spAutoFit/>
          </a:bodyPr>
          <a:lstStyle/>
          <a:p>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dirty="0">
                <a:solidFill>
                  <a:srgbClr val="EC7600"/>
                </a:solidFill>
                <a:latin typeface="Cascadia Code" panose="020B0609020000020004" pitchFamily="49" charset="0"/>
              </a:rPr>
              <a:t>1</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smtClean="0">
                <a:solidFill>
                  <a:srgbClr val="0080C0"/>
                </a:solidFill>
                <a:latin typeface="Cascadia Code" panose="020B0609020000020004" pitchFamily="49" charset="0"/>
              </a:rPr>
              <a:t>auto</a:t>
            </a:r>
            <a:r>
              <a:rPr lang="fr-FR" sz="1200" dirty="0" smtClean="0">
                <a:solidFill>
                  <a:srgbClr val="000000"/>
                </a:solidFill>
                <a:latin typeface="Cascadia Code" panose="020B0609020000020004" pitchFamily="49" charset="0"/>
              </a:rPr>
              <a:t> </a:t>
            </a:r>
            <a:r>
              <a:rPr lang="fr-FR" sz="1200" dirty="0" err="1">
                <a:solidFill>
                  <a:srgbClr val="000000"/>
                </a:solidFill>
                <a:latin typeface="Cascadia Code" panose="020B0609020000020004" pitchFamily="49" charset="0"/>
              </a:rPr>
              <a:t>addAndDisp_ref</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[&amp;</a:t>
            </a:r>
            <a:r>
              <a:rPr lang="fr-FR" sz="1200" dirty="0">
                <a:solidFill>
                  <a:srgbClr val="000000"/>
                </a:solidFill>
                <a:latin typeface="Cascadia Code" panose="020B0609020000020004" pitchFamily="49" charset="0"/>
              </a:rPr>
              <a:t>a</a:t>
            </a:r>
            <a:r>
              <a:rPr lang="fr-FR" sz="1200" b="1" dirty="0">
                <a:solidFill>
                  <a:srgbClr val="808080"/>
                </a:solidFill>
                <a:latin typeface="Cascadia Code" panose="020B0609020000020004" pitchFamily="49" charset="0"/>
              </a:rPr>
              <a:t>](</a:t>
            </a:r>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b</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 </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r>
              <a:rPr lang="fr-FR" sz="1200" dirty="0">
                <a:solidFill>
                  <a:srgbClr val="000000"/>
                </a:solidFill>
                <a:latin typeface="Cascadia Code" panose="020B0609020000020004" pitchFamily="49" charset="0"/>
              </a:rPr>
              <a:t>b</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a:solidFill>
                  <a:srgbClr val="000000"/>
                </a:solidFill>
                <a:latin typeface="Cascadia Code" panose="020B0609020000020004" pitchFamily="49" charset="0"/>
              </a:rPr>
              <a:t>	</a:t>
            </a:r>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a:solidFill>
                  <a:srgbClr val="61546B"/>
                </a:solidFill>
                <a:latin typeface="Cascadia Code" panose="020B0609020000020004" pitchFamily="49" charset="0"/>
              </a:rPr>
              <a:t>"</a:t>
            </a:r>
            <a:r>
              <a:rPr lang="fr-FR" sz="1200" dirty="0" err="1">
                <a:solidFill>
                  <a:srgbClr val="61546B"/>
                </a:solidFill>
                <a:latin typeface="Cascadia Code" panose="020B0609020000020004" pitchFamily="49" charset="0"/>
              </a:rPr>
              <a:t>sum</a:t>
            </a:r>
            <a:r>
              <a:rPr lang="fr-FR" sz="1200" dirty="0">
                <a:solidFill>
                  <a:srgbClr val="61546B"/>
                </a:solidFill>
                <a:latin typeface="Cascadia Code" panose="020B0609020000020004" pitchFamily="49" charset="0"/>
              </a:rPr>
              <a:t> = "</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err="1" smtClean="0">
                <a:solidFill>
                  <a:srgbClr val="000000"/>
                </a:solidFill>
                <a:latin typeface="Cascadia Code" panose="020B0609020000020004" pitchFamily="49" charset="0"/>
              </a:rPr>
              <a:t>addAndDisp_ref</a:t>
            </a:r>
            <a:r>
              <a:rPr lang="fr-FR" sz="1200" b="1" dirty="0" smtClean="0">
                <a:solidFill>
                  <a:srgbClr val="808080"/>
                </a:solidFill>
                <a:latin typeface="Cascadia Code" panose="020B0609020000020004" pitchFamily="49" charset="0"/>
              </a:rPr>
              <a:t>(</a:t>
            </a:r>
            <a:r>
              <a:rPr lang="fr-FR" sz="1200" dirty="0" smtClean="0">
                <a:solidFill>
                  <a:srgbClr val="EC7600"/>
                </a:solidFill>
                <a:latin typeface="Cascadia Code" panose="020B0609020000020004" pitchFamily="49" charset="0"/>
              </a:rPr>
              <a:t>2</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a:t>
            </a:r>
            <a:r>
              <a:rPr lang="fr-FR" sz="1200" b="1" dirty="0">
                <a:solidFill>
                  <a:srgbClr val="808080"/>
                </a:solidFill>
                <a:latin typeface="Cascadia Code" panose="020B0609020000020004" pitchFamily="49" charset="0"/>
              </a:rPr>
              <a:t>;</a:t>
            </a:r>
            <a:endParaRPr lang="fr-FR" sz="1200" dirty="0">
              <a:effectLst/>
            </a:endParaRPr>
          </a:p>
        </p:txBody>
      </p:sp>
      <p:sp>
        <p:nvSpPr>
          <p:cNvPr id="2" name="Titre 1"/>
          <p:cNvSpPr>
            <a:spLocks noGrp="1"/>
          </p:cNvSpPr>
          <p:nvPr>
            <p:ph type="title"/>
          </p:nvPr>
        </p:nvSpPr>
        <p:spPr/>
        <p:txBody>
          <a:bodyPr/>
          <a:lstStyle/>
          <a:p>
            <a:r>
              <a:rPr lang="fr-FR" dirty="0" smtClean="0"/>
              <a:t>Quelques exemples</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10</a:t>
            </a:fld>
            <a:endParaRPr lang="fr-FR" dirty="0"/>
          </a:p>
        </p:txBody>
      </p:sp>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24767">
            <a:off x="5068433" y="3322349"/>
            <a:ext cx="2747033" cy="1831772"/>
          </a:xfrm>
          <a:prstGeom prst="rect">
            <a:avLst/>
          </a:prstGeom>
        </p:spPr>
      </p:pic>
      <p:cxnSp>
        <p:nvCxnSpPr>
          <p:cNvPr id="20" name="Connecteur droit 19"/>
          <p:cNvCxnSpPr/>
          <p:nvPr/>
        </p:nvCxnSpPr>
        <p:spPr>
          <a:xfrm>
            <a:off x="4572000" y="1547748"/>
            <a:ext cx="0" cy="1569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26451" y="3341885"/>
            <a:ext cx="35464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4572000" y="3495203"/>
            <a:ext cx="0" cy="1569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4840873" y="3349486"/>
            <a:ext cx="354644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32541" y="1547748"/>
            <a:ext cx="3700979" cy="1569660"/>
          </a:xfrm>
          <a:prstGeom prst="rect">
            <a:avLst/>
          </a:prstGeom>
        </p:spPr>
        <p:txBody>
          <a:bodyPr wrap="square">
            <a:spAutoFit/>
          </a:bodyPr>
          <a:lstStyle/>
          <a:p>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dirty="0">
                <a:solidFill>
                  <a:srgbClr val="EC7600"/>
                </a:solidFill>
                <a:latin typeface="Cascadia Code" panose="020B0609020000020004" pitchFamily="49" charset="0"/>
              </a:rPr>
              <a:t>1</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smtClean="0">
                <a:solidFill>
                  <a:srgbClr val="0080C0"/>
                </a:solidFill>
                <a:latin typeface="Cascadia Code" panose="020B0609020000020004" pitchFamily="49" charset="0"/>
              </a:rPr>
              <a:t>auto</a:t>
            </a:r>
            <a:r>
              <a:rPr lang="fr-FR" sz="1200" dirty="0" smtClean="0">
                <a:solidFill>
                  <a:srgbClr val="000000"/>
                </a:solidFill>
                <a:latin typeface="Cascadia Code" panose="020B0609020000020004" pitchFamily="49" charset="0"/>
              </a:rPr>
              <a:t> </a:t>
            </a:r>
            <a:r>
              <a:rPr lang="fr-FR" sz="1200" dirty="0" err="1">
                <a:solidFill>
                  <a:srgbClr val="000000"/>
                </a:solidFill>
                <a:latin typeface="Cascadia Code" panose="020B0609020000020004" pitchFamily="49" charset="0"/>
              </a:rPr>
              <a:t>addAndDisp_ref</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[&amp;</a:t>
            </a:r>
            <a:r>
              <a:rPr lang="fr-FR" sz="1200" dirty="0">
                <a:solidFill>
                  <a:srgbClr val="000000"/>
                </a:solidFill>
                <a:latin typeface="Cascadia Code" panose="020B0609020000020004" pitchFamily="49" charset="0"/>
              </a:rPr>
              <a:t>a</a:t>
            </a:r>
            <a:r>
              <a:rPr lang="fr-FR" sz="1200" b="1" dirty="0">
                <a:solidFill>
                  <a:srgbClr val="808080"/>
                </a:solidFill>
                <a:latin typeface="Cascadia Code" panose="020B0609020000020004" pitchFamily="49" charset="0"/>
              </a:rPr>
              <a:t>](</a:t>
            </a:r>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b</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t>
            </a:r>
            <a:r>
              <a:rPr lang="fr-FR" sz="1200" dirty="0" err="1" smtClean="0">
                <a:solidFill>
                  <a:srgbClr val="0080C0"/>
                </a:solidFill>
                <a:latin typeface="Cascadia Code" panose="020B0609020000020004" pitchFamily="49" charset="0"/>
              </a:rPr>
              <a:t>int</a:t>
            </a:r>
            <a:r>
              <a:rPr lang="fr-FR" sz="1200" dirty="0" smtClean="0">
                <a:solidFill>
                  <a:srgbClr val="000000"/>
                </a:solidFill>
                <a:latin typeface="Cascadia Code" panose="020B0609020000020004" pitchFamily="49" charset="0"/>
              </a:rPr>
              <a:t> </a:t>
            </a:r>
            <a:r>
              <a:rPr lang="fr-FR" sz="1200" dirty="0" err="1">
                <a:solidFill>
                  <a:srgbClr val="000000"/>
                </a:solidFill>
                <a:latin typeface="Cascadia Code" panose="020B0609020000020004" pitchFamily="49" charset="0"/>
              </a:rPr>
              <a:t>sum</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b</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a:solidFill>
                  <a:srgbClr val="000000"/>
                </a:solidFill>
                <a:latin typeface="Cascadia Code" panose="020B0609020000020004" pitchFamily="49" charset="0"/>
              </a:rPr>
              <a:t>	</a:t>
            </a:r>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a:solidFill>
                  <a:srgbClr val="61546B"/>
                </a:solidFill>
                <a:latin typeface="Cascadia Code" panose="020B0609020000020004" pitchFamily="49" charset="0"/>
              </a:rPr>
              <a:t>"</a:t>
            </a:r>
            <a:r>
              <a:rPr lang="fr-FR" sz="1200" dirty="0" err="1">
                <a:solidFill>
                  <a:srgbClr val="61546B"/>
                </a:solidFill>
                <a:latin typeface="Cascadia Code" panose="020B0609020000020004" pitchFamily="49" charset="0"/>
              </a:rPr>
              <a:t>sum</a:t>
            </a:r>
            <a:r>
              <a:rPr lang="fr-FR" sz="1200" dirty="0">
                <a:solidFill>
                  <a:srgbClr val="61546B"/>
                </a:solidFill>
                <a:latin typeface="Cascadia Code" panose="020B0609020000020004" pitchFamily="49" charset="0"/>
              </a:rPr>
              <a:t> = "</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err="1" smtClean="0">
                <a:solidFill>
                  <a:srgbClr val="000000"/>
                </a:solidFill>
                <a:latin typeface="Cascadia Code" panose="020B0609020000020004" pitchFamily="49" charset="0"/>
              </a:rPr>
              <a:t>sum</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err="1" smtClean="0">
                <a:solidFill>
                  <a:srgbClr val="000000"/>
                </a:solidFill>
                <a:latin typeface="Cascadia Code" panose="020B0609020000020004" pitchFamily="49" charset="0"/>
              </a:rPr>
              <a:t>addAndDisp_ref</a:t>
            </a:r>
            <a:r>
              <a:rPr lang="fr-FR" sz="1200" b="1" dirty="0" smtClean="0">
                <a:solidFill>
                  <a:srgbClr val="808080"/>
                </a:solidFill>
                <a:latin typeface="Cascadia Code" panose="020B0609020000020004" pitchFamily="49" charset="0"/>
              </a:rPr>
              <a:t>(</a:t>
            </a:r>
            <a:r>
              <a:rPr lang="fr-FR" sz="1200" dirty="0" smtClean="0">
                <a:solidFill>
                  <a:srgbClr val="EC7600"/>
                </a:solidFill>
                <a:latin typeface="Cascadia Code" panose="020B0609020000020004" pitchFamily="49" charset="0"/>
              </a:rPr>
              <a:t>2</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a:t>
            </a:r>
            <a:r>
              <a:rPr lang="fr-FR" sz="1200" b="1" dirty="0">
                <a:solidFill>
                  <a:srgbClr val="808080"/>
                </a:solidFill>
                <a:latin typeface="Cascadia Code" panose="020B0609020000020004" pitchFamily="49" charset="0"/>
              </a:rPr>
              <a:t>;</a:t>
            </a:r>
            <a:endParaRPr lang="fr-FR" sz="1200" dirty="0">
              <a:effectLst/>
            </a:endParaRPr>
          </a:p>
        </p:txBody>
      </p:sp>
      <p:sp>
        <p:nvSpPr>
          <p:cNvPr id="30" name="Rectangle 29"/>
          <p:cNvSpPr/>
          <p:nvPr/>
        </p:nvSpPr>
        <p:spPr>
          <a:xfrm>
            <a:off x="832540" y="3538368"/>
            <a:ext cx="3700979" cy="1569660"/>
          </a:xfrm>
          <a:prstGeom prst="rect">
            <a:avLst/>
          </a:prstGeom>
        </p:spPr>
        <p:txBody>
          <a:bodyPr wrap="square">
            <a:spAutoFit/>
          </a:bodyPr>
          <a:lstStyle/>
          <a:p>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dirty="0">
                <a:solidFill>
                  <a:srgbClr val="EC7600"/>
                </a:solidFill>
                <a:latin typeface="Cascadia Code" panose="020B0609020000020004" pitchFamily="49" charset="0"/>
              </a:rPr>
              <a:t>1</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smtClean="0">
                <a:solidFill>
                  <a:srgbClr val="0080C0"/>
                </a:solidFill>
                <a:latin typeface="Cascadia Code" panose="020B0609020000020004" pitchFamily="49" charset="0"/>
              </a:rPr>
              <a:t>auto</a:t>
            </a:r>
            <a:r>
              <a:rPr lang="fr-FR" sz="1200" dirty="0" smtClean="0">
                <a:solidFill>
                  <a:srgbClr val="000000"/>
                </a:solidFill>
                <a:latin typeface="Cascadia Code" panose="020B0609020000020004" pitchFamily="49" charset="0"/>
              </a:rPr>
              <a:t> </a:t>
            </a:r>
            <a:r>
              <a:rPr lang="fr-FR" sz="1200" dirty="0" err="1">
                <a:solidFill>
                  <a:srgbClr val="000000"/>
                </a:solidFill>
                <a:latin typeface="Cascadia Code" panose="020B0609020000020004" pitchFamily="49" charset="0"/>
              </a:rPr>
              <a:t>addAndDisp_ref</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[&amp;</a:t>
            </a:r>
            <a:r>
              <a:rPr lang="fr-FR" sz="1200" dirty="0">
                <a:solidFill>
                  <a:srgbClr val="000000"/>
                </a:solidFill>
                <a:latin typeface="Cascadia Code" panose="020B0609020000020004" pitchFamily="49" charset="0"/>
              </a:rPr>
              <a:t>a</a:t>
            </a:r>
            <a:r>
              <a:rPr lang="fr-FR" sz="1200" b="1" dirty="0">
                <a:solidFill>
                  <a:srgbClr val="808080"/>
                </a:solidFill>
                <a:latin typeface="Cascadia Code" panose="020B0609020000020004" pitchFamily="49" charset="0"/>
              </a:rPr>
              <a:t>](</a:t>
            </a:r>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&amp; b</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b += a</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t>
            </a:r>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a:solidFill>
                  <a:srgbClr val="61546B"/>
                </a:solidFill>
                <a:latin typeface="Cascadia Code" panose="020B0609020000020004" pitchFamily="49" charset="0"/>
              </a:rPr>
              <a:t>"</a:t>
            </a:r>
            <a:r>
              <a:rPr lang="fr-FR" sz="1200" dirty="0" err="1">
                <a:solidFill>
                  <a:srgbClr val="61546B"/>
                </a:solidFill>
                <a:latin typeface="Cascadia Code" panose="020B0609020000020004" pitchFamily="49" charset="0"/>
              </a:rPr>
              <a:t>sum</a:t>
            </a:r>
            <a:r>
              <a:rPr lang="fr-FR" sz="1200" dirty="0">
                <a:solidFill>
                  <a:srgbClr val="61546B"/>
                </a:solidFill>
                <a:latin typeface="Cascadia Code" panose="020B0609020000020004" pitchFamily="49" charset="0"/>
              </a:rPr>
              <a:t> = "</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b</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err="1" smtClean="0">
                <a:solidFill>
                  <a:srgbClr val="000000"/>
                </a:solidFill>
                <a:latin typeface="Cascadia Code" panose="020B0609020000020004" pitchFamily="49" charset="0"/>
              </a:rPr>
              <a:t>addAndDisp_ref</a:t>
            </a:r>
            <a:r>
              <a:rPr lang="fr-FR" sz="1200" b="1" dirty="0" smtClean="0">
                <a:solidFill>
                  <a:srgbClr val="808080"/>
                </a:solidFill>
                <a:latin typeface="Cascadia Code" panose="020B0609020000020004" pitchFamily="49" charset="0"/>
              </a:rPr>
              <a:t>(</a:t>
            </a:r>
            <a:r>
              <a:rPr lang="fr-FR" sz="1200" dirty="0" smtClean="0">
                <a:solidFill>
                  <a:srgbClr val="EC7600"/>
                </a:solidFill>
                <a:latin typeface="Cascadia Code" panose="020B0609020000020004" pitchFamily="49" charset="0"/>
              </a:rPr>
              <a:t>2</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b</a:t>
            </a:r>
            <a:r>
              <a:rPr lang="fr-FR" sz="1200" b="1" dirty="0" smtClean="0">
                <a:solidFill>
                  <a:srgbClr val="808080"/>
                </a:solidFill>
                <a:latin typeface="Cascadia Code" panose="020B0609020000020004" pitchFamily="49" charset="0"/>
              </a:rPr>
              <a:t>;</a:t>
            </a:r>
            <a:endParaRPr lang="fr-FR" sz="1200" dirty="0">
              <a:effectLst/>
            </a:endParaRPr>
          </a:p>
        </p:txBody>
      </p:sp>
      <p:sp>
        <p:nvSpPr>
          <p:cNvPr id="31" name="Rectangle 30"/>
          <p:cNvSpPr/>
          <p:nvPr/>
        </p:nvSpPr>
        <p:spPr>
          <a:xfrm>
            <a:off x="4971880" y="3538368"/>
            <a:ext cx="3700979" cy="1569660"/>
          </a:xfrm>
          <a:prstGeom prst="rect">
            <a:avLst/>
          </a:prstGeom>
        </p:spPr>
        <p:txBody>
          <a:bodyPr wrap="square">
            <a:spAutoFit/>
          </a:bodyPr>
          <a:lstStyle/>
          <a:p>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dirty="0">
                <a:solidFill>
                  <a:srgbClr val="EC7600"/>
                </a:solidFill>
                <a:latin typeface="Cascadia Code" panose="020B0609020000020004" pitchFamily="49" charset="0"/>
              </a:rPr>
              <a:t>1</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smtClean="0">
                <a:solidFill>
                  <a:srgbClr val="0080C0"/>
                </a:solidFill>
                <a:latin typeface="Cascadia Code" panose="020B0609020000020004" pitchFamily="49" charset="0"/>
              </a:rPr>
              <a:t>auto</a:t>
            </a:r>
            <a:r>
              <a:rPr lang="fr-FR" sz="1200" dirty="0" smtClean="0">
                <a:solidFill>
                  <a:srgbClr val="000000"/>
                </a:solidFill>
                <a:latin typeface="Cascadia Code" panose="020B0609020000020004" pitchFamily="49" charset="0"/>
              </a:rPr>
              <a:t> </a:t>
            </a:r>
            <a:r>
              <a:rPr lang="fr-FR" sz="1200" dirty="0" err="1">
                <a:solidFill>
                  <a:srgbClr val="000000"/>
                </a:solidFill>
                <a:latin typeface="Cascadia Code" panose="020B0609020000020004" pitchFamily="49" charset="0"/>
              </a:rPr>
              <a:t>addAndDisp_ref</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a</a:t>
            </a:r>
            <a:r>
              <a:rPr lang="fr-FR" sz="1200" b="1" dirty="0">
                <a:solidFill>
                  <a:srgbClr val="808080"/>
                </a:solidFill>
                <a:latin typeface="Cascadia Code" panose="020B0609020000020004" pitchFamily="49" charset="0"/>
              </a:rPr>
              <a:t>](</a:t>
            </a:r>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b</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a:t>
            </a:r>
            <a:r>
              <a:rPr lang="fr-FR" sz="1200" dirty="0" smtClean="0">
                <a:solidFill>
                  <a:srgbClr val="000000"/>
                </a:solidFill>
                <a:latin typeface="Cascadia Code" panose="020B0609020000020004" pitchFamily="49" charset="0"/>
              </a:rPr>
              <a:t> += b</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t>
            </a:r>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a:solidFill>
                  <a:srgbClr val="61546B"/>
                </a:solidFill>
                <a:latin typeface="Cascadia Code" panose="020B0609020000020004" pitchFamily="49" charset="0"/>
              </a:rPr>
              <a:t>"</a:t>
            </a:r>
            <a:r>
              <a:rPr lang="fr-FR" sz="1200" dirty="0" err="1">
                <a:solidFill>
                  <a:srgbClr val="61546B"/>
                </a:solidFill>
                <a:latin typeface="Cascadia Code" panose="020B0609020000020004" pitchFamily="49" charset="0"/>
              </a:rPr>
              <a:t>sum</a:t>
            </a:r>
            <a:r>
              <a:rPr lang="fr-FR" sz="1200" dirty="0">
                <a:solidFill>
                  <a:srgbClr val="61546B"/>
                </a:solidFill>
                <a:latin typeface="Cascadia Code" panose="020B0609020000020004" pitchFamily="49" charset="0"/>
              </a:rPr>
              <a:t> = "</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err="1" smtClean="0">
                <a:solidFill>
                  <a:srgbClr val="000000"/>
                </a:solidFill>
                <a:latin typeface="Cascadia Code" panose="020B0609020000020004" pitchFamily="49" charset="0"/>
              </a:rPr>
              <a:t>addAndDisp_ref</a:t>
            </a:r>
            <a:r>
              <a:rPr lang="fr-FR" sz="1200" b="1" dirty="0" smtClean="0">
                <a:solidFill>
                  <a:srgbClr val="808080"/>
                </a:solidFill>
                <a:latin typeface="Cascadia Code" panose="020B0609020000020004" pitchFamily="49" charset="0"/>
              </a:rPr>
              <a:t>(</a:t>
            </a:r>
            <a:r>
              <a:rPr lang="fr-FR" sz="1200" dirty="0" smtClean="0">
                <a:solidFill>
                  <a:srgbClr val="EC7600"/>
                </a:solidFill>
                <a:latin typeface="Cascadia Code" panose="020B0609020000020004" pitchFamily="49" charset="0"/>
              </a:rPr>
              <a:t>2</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a:t>
            </a:r>
            <a:r>
              <a:rPr lang="fr-FR" sz="1200" b="1" dirty="0" smtClean="0">
                <a:solidFill>
                  <a:srgbClr val="808080"/>
                </a:solidFill>
                <a:latin typeface="Cascadia Code" panose="020B0609020000020004" pitchFamily="49" charset="0"/>
              </a:rPr>
              <a:t>;</a:t>
            </a:r>
            <a:endParaRPr lang="fr-FR" sz="1200" dirty="0">
              <a:effectLst/>
            </a:endParaRPr>
          </a:p>
        </p:txBody>
      </p:sp>
    </p:spTree>
    <p:extLst>
      <p:ext uri="{BB962C8B-B14F-4D97-AF65-F5344CB8AC3E}">
        <p14:creationId xmlns:p14="http://schemas.microsoft.com/office/powerpoint/2010/main" val="403291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lambdas</a:t>
            </a:r>
            <a:r>
              <a:rPr lang="fr-FR" dirty="0" smtClean="0"/>
              <a:t> sont des classes</a:t>
            </a:r>
            <a:endParaRPr lang="fr-FR" dirty="0"/>
          </a:p>
        </p:txBody>
      </p:sp>
      <p:sp>
        <p:nvSpPr>
          <p:cNvPr id="36" name="Espace réservé du contenu 35"/>
          <p:cNvSpPr>
            <a:spLocks noGrp="1"/>
          </p:cNvSpPr>
          <p:nvPr>
            <p:ph idx="1"/>
          </p:nvPr>
        </p:nvSpPr>
        <p:spPr/>
        <p:txBody>
          <a:bodyPr>
            <a:normAutofit/>
          </a:bodyPr>
          <a:lstStyle/>
          <a:p>
            <a:r>
              <a:rPr lang="fr-FR" sz="2000" dirty="0" smtClean="0"/>
              <a:t>Les éléments capturés sont des membres</a:t>
            </a:r>
          </a:p>
          <a:p>
            <a:r>
              <a:rPr lang="fr-FR" sz="2000" dirty="0" smtClean="0"/>
              <a:t>Les arguments sont les arguments d’une méthode (opérateur () )</a:t>
            </a:r>
            <a:endParaRPr lang="fr-FR" sz="2000"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11</a:t>
            </a:fld>
            <a:endParaRPr lang="fr-FR" dirty="0"/>
          </a:p>
        </p:txBody>
      </p:sp>
    </p:spTree>
    <p:extLst>
      <p:ext uri="{BB962C8B-B14F-4D97-AF65-F5344CB8AC3E}">
        <p14:creationId xmlns:p14="http://schemas.microsoft.com/office/powerpoint/2010/main" val="2487872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640367" y="2038392"/>
            <a:ext cx="4572000" cy="3139321"/>
          </a:xfrm>
          <a:prstGeom prst="rect">
            <a:avLst/>
          </a:prstGeom>
        </p:spPr>
        <p:txBody>
          <a:bodyPr>
            <a:spAutoFit/>
          </a:bodyPr>
          <a:lstStyle/>
          <a:p>
            <a:r>
              <a:rPr lang="en-US" dirty="0" err="1">
                <a:solidFill>
                  <a:srgbClr val="0080C0"/>
                </a:solidFill>
                <a:latin typeface="Cascadia Code" panose="020B0609020000020004" pitchFamily="49" charset="0"/>
              </a:rPr>
              <a:t>int</a:t>
            </a:r>
            <a:r>
              <a:rPr lang="en-US" dirty="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th</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dirty="0">
                <a:solidFill>
                  <a:srgbClr val="EC7600"/>
                </a:solidFill>
                <a:latin typeface="Cascadia Code" panose="020B0609020000020004" pitchFamily="49" charset="0"/>
              </a:rPr>
              <a:t>3</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smtClean="0">
                <a:solidFill>
                  <a:srgbClr val="0080C0"/>
                </a:solidFill>
                <a:latin typeface="Cascadia Code" panose="020B0609020000020004" pitchFamily="49" charset="0"/>
              </a:rPr>
              <a:t>class</a:t>
            </a:r>
            <a:r>
              <a:rPr lang="en-US" dirty="0" smtClean="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IsAbove</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smtClean="0">
                <a:solidFill>
                  <a:srgbClr val="0080C0"/>
                </a:solidFill>
                <a:latin typeface="Cascadia Code" panose="020B0609020000020004" pitchFamily="49" charset="0"/>
              </a:rPr>
              <a:t>public</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a:solidFill>
                  <a:srgbClr val="000000"/>
                </a:solidFill>
                <a:latin typeface="Cascadia Code" panose="020B0609020000020004" pitchFamily="49" charset="0"/>
              </a:rPr>
              <a:t>	</a:t>
            </a:r>
            <a:r>
              <a:rPr lang="en-US" dirty="0" err="1" smtClean="0">
                <a:solidFill>
                  <a:srgbClr val="000000"/>
                </a:solidFill>
                <a:latin typeface="Cascadia Code" panose="020B0609020000020004" pitchFamily="49" charset="0"/>
              </a:rPr>
              <a:t>IsAbove</a:t>
            </a:r>
            <a:r>
              <a:rPr lang="en-US" b="1" dirty="0" smtClean="0">
                <a:solidFill>
                  <a:srgbClr val="808080"/>
                </a:solidFill>
                <a:latin typeface="Cascadia Code" panose="020B0609020000020004" pitchFamily="49" charset="0"/>
              </a:rPr>
              <a:t>(</a:t>
            </a:r>
            <a:r>
              <a:rPr lang="en-US" dirty="0" err="1" smtClean="0">
                <a:solidFill>
                  <a:srgbClr val="0080C0"/>
                </a:solidFill>
                <a:latin typeface="Cascadia Code" panose="020B0609020000020004" pitchFamily="49" charset="0"/>
              </a:rPr>
              <a:t>int</a:t>
            </a:r>
            <a:r>
              <a:rPr lang="en-US" dirty="0" smtClean="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_</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dirty="0" smtClean="0">
                <a:solidFill>
                  <a:srgbClr val="000000"/>
                </a:solidFill>
                <a:latin typeface="Cascadia Code" panose="020B0609020000020004" pitchFamily="49" charset="0"/>
              </a:rPr>
              <a:t>	</a:t>
            </a:r>
            <a:r>
              <a:rPr lang="en-US" dirty="0" smtClean="0">
                <a:solidFill>
                  <a:srgbClr val="0080C0"/>
                </a:solidFill>
                <a:latin typeface="Cascadia Code" panose="020B0609020000020004" pitchFamily="49" charset="0"/>
              </a:rPr>
              <a:t>auto</a:t>
            </a:r>
            <a:r>
              <a:rPr lang="en-US" dirty="0" smtClean="0">
                <a:solidFill>
                  <a:srgbClr val="000000"/>
                </a:solidFill>
                <a:latin typeface="Cascadia Code" panose="020B0609020000020004" pitchFamily="49" charset="0"/>
              </a:rPr>
              <a:t> </a:t>
            </a:r>
            <a:r>
              <a:rPr lang="en-US" b="1" dirty="0">
                <a:solidFill>
                  <a:srgbClr val="FF8000"/>
                </a:solidFill>
                <a:latin typeface="Cascadia Code" panose="020B0609020000020004" pitchFamily="49" charset="0"/>
              </a:rPr>
              <a:t>operator</a:t>
            </a:r>
            <a:r>
              <a:rPr lang="en-US" b="1" dirty="0">
                <a:solidFill>
                  <a:srgbClr val="808080"/>
                </a:solidFill>
                <a:latin typeface="Cascadia Code" panose="020B0609020000020004" pitchFamily="49" charset="0"/>
              </a:rPr>
              <a:t>()(</a:t>
            </a:r>
            <a:r>
              <a:rPr lang="en-US" dirty="0" err="1">
                <a:solidFill>
                  <a:srgbClr val="0080C0"/>
                </a:solidFill>
                <a:latin typeface="Cascadia Code" panose="020B0609020000020004" pitchFamily="49" charset="0"/>
              </a:rPr>
              <a:t>int</a:t>
            </a:r>
            <a:r>
              <a:rPr lang="en-US" dirty="0">
                <a:solidFill>
                  <a:srgbClr val="000000"/>
                </a:solidFill>
                <a:latin typeface="Cascadia Code" panose="020B0609020000020004" pitchFamily="49" charset="0"/>
              </a:rPr>
              <a:t> a</a:t>
            </a:r>
            <a:r>
              <a:rPr lang="en-US" b="1" dirty="0" smtClean="0">
                <a:solidFill>
                  <a:srgbClr val="808080"/>
                </a:solidFill>
                <a:latin typeface="Cascadia Code" panose="020B0609020000020004" pitchFamily="49" charset="0"/>
              </a:rPr>
              <a:t>){</a:t>
            </a:r>
          </a:p>
          <a:p>
            <a:r>
              <a:rPr lang="en-US" b="1" dirty="0">
                <a:solidFill>
                  <a:srgbClr val="808080"/>
                </a:solidFill>
                <a:latin typeface="Cascadia Code" panose="020B0609020000020004" pitchFamily="49" charset="0"/>
              </a:rPr>
              <a:t>	</a:t>
            </a:r>
            <a:r>
              <a:rPr lang="en-US" b="1" dirty="0" smtClean="0">
                <a:solidFill>
                  <a:srgbClr val="808080"/>
                </a:solidFill>
                <a:latin typeface="Cascadia Code" panose="020B0609020000020004" pitchFamily="49" charset="0"/>
              </a:rPr>
              <a:t>	</a:t>
            </a:r>
            <a:r>
              <a:rPr lang="en-US" b="1" dirty="0" smtClean="0">
                <a:solidFill>
                  <a:srgbClr val="FF8000"/>
                </a:solidFill>
                <a:latin typeface="Cascadia Code" panose="020B0609020000020004" pitchFamily="49" charset="0"/>
              </a:rPr>
              <a:t>return</a:t>
            </a:r>
            <a:r>
              <a:rPr lang="en-US" dirty="0" smtClean="0">
                <a:solidFill>
                  <a:srgbClr val="000000"/>
                </a:solidFill>
                <a:latin typeface="Cascadia Code" panose="020B0609020000020004" pitchFamily="49" charset="0"/>
              </a:rPr>
              <a:t> </a:t>
            </a:r>
            <a:r>
              <a:rPr lang="en-US" dirty="0">
                <a:solidFill>
                  <a:srgbClr val="000000"/>
                </a:solidFill>
                <a:latin typeface="Cascadia Code" panose="020B0609020000020004" pitchFamily="49" charset="0"/>
              </a:rPr>
              <a:t>v </a:t>
            </a:r>
            <a:r>
              <a:rPr lang="en-US" b="1" dirty="0">
                <a:solidFill>
                  <a:srgbClr val="808080"/>
                </a:solidFill>
                <a:latin typeface="Cascadia Code" panose="020B0609020000020004" pitchFamily="49" charset="0"/>
              </a:rPr>
              <a:t>&gt;</a:t>
            </a:r>
            <a:r>
              <a:rPr lang="en-US" dirty="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smtClean="0">
                <a:solidFill>
                  <a:srgbClr val="0080C0"/>
                </a:solidFill>
                <a:latin typeface="Cascadia Code" panose="020B0609020000020004" pitchFamily="49" charset="0"/>
              </a:rPr>
              <a:t>private</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a:solidFill>
                  <a:srgbClr val="000000"/>
                </a:solidFill>
                <a:latin typeface="Cascadia Code" panose="020B0609020000020004" pitchFamily="49" charset="0"/>
              </a:rPr>
              <a:t>	</a:t>
            </a:r>
            <a:r>
              <a:rPr lang="en-US" dirty="0" err="1" smtClean="0">
                <a:solidFill>
                  <a:srgbClr val="0080C0"/>
                </a:solidFill>
                <a:latin typeface="Cascadia Code" panose="020B0609020000020004" pitchFamily="49" charset="0"/>
              </a:rPr>
              <a:t>int</a:t>
            </a:r>
            <a:r>
              <a:rPr lang="en-US" dirty="0" smtClean="0">
                <a:solidFill>
                  <a:srgbClr val="000000"/>
                </a:solidFill>
                <a:latin typeface="Cascadia Code" panose="020B0609020000020004" pitchFamily="49" charset="0"/>
              </a:rPr>
              <a:t> </a:t>
            </a:r>
            <a:r>
              <a:rPr lang="en-US" dirty="0">
                <a:solidFill>
                  <a:srgbClr val="000000"/>
                </a:solidFill>
                <a:latin typeface="Cascadia Code" panose="020B0609020000020004" pitchFamily="49" charset="0"/>
              </a:rPr>
              <a:t>_</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b="1" dirty="0" smtClean="0">
                <a:solidFill>
                  <a:srgbClr val="808080"/>
                </a:solidFill>
                <a:latin typeface="Cascadia Code" panose="020B0609020000020004" pitchFamily="49" charset="0"/>
              </a:rPr>
              <a:t>};</a:t>
            </a:r>
            <a:r>
              <a:rPr lang="en-US" dirty="0" smtClean="0">
                <a:solidFill>
                  <a:srgbClr val="000000"/>
                </a:solidFill>
                <a:latin typeface="Cascadia Code" panose="020B0609020000020004" pitchFamily="49" charset="0"/>
              </a:rPr>
              <a:t> </a:t>
            </a:r>
          </a:p>
          <a:p>
            <a:r>
              <a:rPr lang="en-US" dirty="0" smtClean="0">
                <a:solidFill>
                  <a:srgbClr val="0080C0"/>
                </a:solidFill>
                <a:latin typeface="Cascadia Code" panose="020B0609020000020004" pitchFamily="49" charset="0"/>
              </a:rPr>
              <a:t>auto</a:t>
            </a:r>
            <a:r>
              <a:rPr lang="en-US" dirty="0" smtClean="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isAbove</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IsAbove</a:t>
            </a:r>
            <a:r>
              <a:rPr lang="en-US" b="1" dirty="0">
                <a:solidFill>
                  <a:srgbClr val="808080"/>
                </a:solidFill>
                <a:latin typeface="Cascadia Code" panose="020B0609020000020004" pitchFamily="49" charset="0"/>
              </a:rPr>
              <a:t>{</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smtClean="0">
                <a:solidFill>
                  <a:srgbClr val="0080C0"/>
                </a:solidFill>
                <a:latin typeface="Cascadia Code" panose="020B0609020000020004" pitchFamily="49" charset="0"/>
              </a:rPr>
              <a:t>bool</a:t>
            </a:r>
            <a:r>
              <a:rPr lang="en-US" dirty="0" smtClean="0">
                <a:solidFill>
                  <a:srgbClr val="000000"/>
                </a:solidFill>
                <a:latin typeface="Cascadia Code" panose="020B0609020000020004" pitchFamily="49" charset="0"/>
              </a:rPr>
              <a:t> </a:t>
            </a:r>
            <a:r>
              <a:rPr lang="en-US" dirty="0">
                <a:solidFill>
                  <a:srgbClr val="000000"/>
                </a:solidFill>
                <a:latin typeface="Cascadia Code" panose="020B0609020000020004" pitchFamily="49" charset="0"/>
              </a:rPr>
              <a:t>res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dirty="0" err="1" smtClean="0">
                <a:solidFill>
                  <a:srgbClr val="000000"/>
                </a:solidFill>
                <a:latin typeface="Cascadia Code" panose="020B0609020000020004" pitchFamily="49" charset="0"/>
              </a:rPr>
              <a:t>isAbove</a:t>
            </a:r>
            <a:r>
              <a:rPr lang="en-US" b="1" dirty="0" smtClean="0">
                <a:solidFill>
                  <a:srgbClr val="808080"/>
                </a:solidFill>
                <a:latin typeface="Cascadia Code" panose="020B0609020000020004" pitchFamily="49" charset="0"/>
              </a:rPr>
              <a:t>(</a:t>
            </a:r>
            <a:r>
              <a:rPr lang="en-US" dirty="0" smtClean="0">
                <a:solidFill>
                  <a:srgbClr val="EC7600"/>
                </a:solidFill>
                <a:latin typeface="Cascadia Code" panose="020B0609020000020004" pitchFamily="49" charset="0"/>
              </a:rPr>
              <a:t>5</a:t>
            </a:r>
            <a:r>
              <a:rPr lang="en-US" b="1" dirty="0" smtClean="0">
                <a:solidFill>
                  <a:srgbClr val="808080"/>
                </a:solidFill>
                <a:latin typeface="Cascadia Code" panose="020B0609020000020004" pitchFamily="49" charset="0"/>
              </a:rPr>
              <a:t>);</a:t>
            </a:r>
            <a:endParaRPr lang="en-US" dirty="0">
              <a:effectLst/>
            </a:endParaRPr>
          </a:p>
        </p:txBody>
      </p:sp>
      <p:sp>
        <p:nvSpPr>
          <p:cNvPr id="2" name="Titre 1"/>
          <p:cNvSpPr>
            <a:spLocks noGrp="1"/>
          </p:cNvSpPr>
          <p:nvPr>
            <p:ph type="title"/>
          </p:nvPr>
        </p:nvSpPr>
        <p:spPr/>
        <p:txBody>
          <a:bodyPr/>
          <a:lstStyle/>
          <a:p>
            <a:r>
              <a:rPr lang="fr-FR" dirty="0" smtClean="0"/>
              <a:t>Les </a:t>
            </a:r>
            <a:r>
              <a:rPr lang="fr-FR" dirty="0" err="1" smtClean="0"/>
              <a:t>lambdas</a:t>
            </a:r>
            <a:r>
              <a:rPr lang="fr-FR" dirty="0" smtClean="0"/>
              <a:t> sont des classes</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12</a:t>
            </a:fld>
            <a:endParaRPr lang="fr-FR" dirty="0"/>
          </a:p>
        </p:txBody>
      </p:sp>
      <p:sp>
        <p:nvSpPr>
          <p:cNvPr id="30" name="Espace réservé du texte 29"/>
          <p:cNvSpPr>
            <a:spLocks noGrp="1"/>
          </p:cNvSpPr>
          <p:nvPr>
            <p:ph type="body" idx="1"/>
          </p:nvPr>
        </p:nvSpPr>
        <p:spPr>
          <a:xfrm>
            <a:off x="665415" y="1461803"/>
            <a:ext cx="3815306" cy="446671"/>
          </a:xfrm>
        </p:spPr>
        <p:txBody>
          <a:bodyPr/>
          <a:lstStyle/>
          <a:p>
            <a:pPr algn="ctr"/>
            <a:r>
              <a:rPr lang="fr-FR" sz="2400" dirty="0" smtClean="0"/>
              <a:t>LAMBDA</a:t>
            </a:r>
            <a:endParaRPr lang="fr-FR" sz="2400" dirty="0"/>
          </a:p>
        </p:txBody>
      </p:sp>
      <p:sp>
        <p:nvSpPr>
          <p:cNvPr id="32" name="Espace réservé du texte 31"/>
          <p:cNvSpPr>
            <a:spLocks noGrp="1"/>
          </p:cNvSpPr>
          <p:nvPr>
            <p:ph type="body" sz="quarter" idx="3"/>
          </p:nvPr>
        </p:nvSpPr>
        <p:spPr>
          <a:xfrm>
            <a:off x="4892802" y="1461803"/>
            <a:ext cx="3815305" cy="461144"/>
          </a:xfrm>
        </p:spPr>
        <p:txBody>
          <a:bodyPr/>
          <a:lstStyle/>
          <a:p>
            <a:pPr algn="ctr"/>
            <a:r>
              <a:rPr lang="fr-FR" sz="2400" dirty="0" smtClean="0"/>
              <a:t>CLASSE</a:t>
            </a:r>
            <a:endParaRPr lang="fr-FR" sz="2400" dirty="0"/>
          </a:p>
        </p:txBody>
      </p:sp>
      <p:sp>
        <p:nvSpPr>
          <p:cNvPr id="28" name="Rectangle 27"/>
          <p:cNvSpPr/>
          <p:nvPr/>
        </p:nvSpPr>
        <p:spPr>
          <a:xfrm>
            <a:off x="619571" y="2038392"/>
            <a:ext cx="3849881" cy="1754326"/>
          </a:xfrm>
          <a:prstGeom prst="rect">
            <a:avLst/>
          </a:prstGeom>
        </p:spPr>
        <p:txBody>
          <a:bodyPr wrap="square">
            <a:spAutoFit/>
          </a:bodyPr>
          <a:lstStyle/>
          <a:p>
            <a:r>
              <a:rPr lang="en-US" dirty="0" err="1">
                <a:solidFill>
                  <a:srgbClr val="0080C0"/>
                </a:solidFill>
                <a:latin typeface="Cascadia Code" panose="020B0609020000020004" pitchFamily="49" charset="0"/>
              </a:rPr>
              <a:t>int</a:t>
            </a:r>
            <a:r>
              <a:rPr lang="en-US" dirty="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th</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dirty="0">
                <a:solidFill>
                  <a:srgbClr val="EC7600"/>
                </a:solidFill>
                <a:latin typeface="Cascadia Code" panose="020B0609020000020004" pitchFamily="49" charset="0"/>
              </a:rPr>
              <a:t>3</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dirty="0" smtClean="0">
                <a:solidFill>
                  <a:srgbClr val="0080C0"/>
                </a:solidFill>
                <a:latin typeface="Cascadia Code" panose="020B0609020000020004" pitchFamily="49" charset="0"/>
              </a:rPr>
              <a:t>auto</a:t>
            </a:r>
            <a:r>
              <a:rPr lang="en-US" dirty="0" smtClean="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isAbove</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err="1">
                <a:solidFill>
                  <a:srgbClr val="000000"/>
                </a:solidFill>
                <a:latin typeface="Cascadia Code" panose="020B0609020000020004" pitchFamily="49" charset="0"/>
              </a:rPr>
              <a:t>th</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b="1" dirty="0">
                <a:solidFill>
                  <a:srgbClr val="808080"/>
                </a:solidFill>
                <a:latin typeface="Cascadia Code" panose="020B0609020000020004" pitchFamily="49" charset="0"/>
              </a:rPr>
              <a:t>(</a:t>
            </a:r>
            <a:r>
              <a:rPr lang="en-US" dirty="0" err="1">
                <a:solidFill>
                  <a:srgbClr val="0080C0"/>
                </a:solidFill>
                <a:latin typeface="Cascadia Code" panose="020B0609020000020004" pitchFamily="49" charset="0"/>
              </a:rPr>
              <a:t>int</a:t>
            </a:r>
            <a:r>
              <a:rPr lang="en-US" dirty="0">
                <a:solidFill>
                  <a:srgbClr val="000000"/>
                </a:solidFill>
                <a:latin typeface="Cascadia Code" panose="020B0609020000020004" pitchFamily="49" charset="0"/>
              </a:rPr>
              <a:t> a</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endParaRPr lang="en-US" dirty="0" smtClean="0">
              <a:solidFill>
                <a:srgbClr val="000000"/>
              </a:solidFill>
              <a:latin typeface="Cascadia Code" panose="020B0609020000020004" pitchFamily="49" charset="0"/>
            </a:endParaRPr>
          </a:p>
          <a:p>
            <a:r>
              <a:rPr lang="en-US" b="1" dirty="0" smtClean="0">
                <a:solidFill>
                  <a:srgbClr val="808080"/>
                </a:solidFill>
                <a:latin typeface="Cascadia Code" panose="020B0609020000020004" pitchFamily="49" charset="0"/>
              </a:rPr>
              <a:t>{</a:t>
            </a:r>
          </a:p>
          <a:p>
            <a:r>
              <a:rPr lang="en-US" b="1" dirty="0" smtClean="0">
                <a:solidFill>
                  <a:srgbClr val="FF8000"/>
                </a:solidFill>
                <a:latin typeface="Cascadia Code" panose="020B0609020000020004" pitchFamily="49" charset="0"/>
              </a:rPr>
              <a:t>	return</a:t>
            </a:r>
            <a:r>
              <a:rPr lang="en-US" dirty="0" smtClean="0">
                <a:solidFill>
                  <a:srgbClr val="000000"/>
                </a:solidFill>
                <a:latin typeface="Cascadia Code" panose="020B0609020000020004" pitchFamily="49" charset="0"/>
              </a:rPr>
              <a:t> </a:t>
            </a:r>
            <a:r>
              <a:rPr lang="en-US" dirty="0">
                <a:solidFill>
                  <a:srgbClr val="000000"/>
                </a:solidFill>
                <a:latin typeface="Cascadia Code" panose="020B0609020000020004" pitchFamily="49" charset="0"/>
              </a:rPr>
              <a:t>v </a:t>
            </a:r>
            <a:r>
              <a:rPr lang="en-US" b="1" dirty="0">
                <a:solidFill>
                  <a:srgbClr val="808080"/>
                </a:solidFill>
                <a:latin typeface="Cascadia Code" panose="020B0609020000020004" pitchFamily="49" charset="0"/>
              </a:rPr>
              <a:t>&gt;</a:t>
            </a:r>
            <a:r>
              <a:rPr lang="en-US" dirty="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th</a:t>
            </a:r>
            <a:r>
              <a:rPr lang="en-US" b="1" dirty="0" smtClean="0">
                <a:solidFill>
                  <a:srgbClr val="808080"/>
                </a:solidFill>
                <a:latin typeface="Cascadia Code" panose="020B0609020000020004" pitchFamily="49" charset="0"/>
              </a:rPr>
              <a:t>;</a:t>
            </a:r>
          </a:p>
          <a:p>
            <a:r>
              <a:rPr lang="en-US" b="1" dirty="0" smtClean="0">
                <a:solidFill>
                  <a:srgbClr val="808080"/>
                </a:solidFill>
                <a:latin typeface="Cascadia Code" panose="020B0609020000020004" pitchFamily="49" charset="0"/>
              </a:rPr>
              <a:t>}</a:t>
            </a:r>
            <a:r>
              <a:rPr lang="en-US" dirty="0" smtClean="0">
                <a:solidFill>
                  <a:srgbClr val="000000"/>
                </a:solidFill>
                <a:latin typeface="Cascadia Code" panose="020B0609020000020004" pitchFamily="49" charset="0"/>
              </a:rPr>
              <a:t> </a:t>
            </a:r>
          </a:p>
          <a:p>
            <a:r>
              <a:rPr lang="en-US" dirty="0" smtClean="0">
                <a:solidFill>
                  <a:srgbClr val="0080C0"/>
                </a:solidFill>
                <a:latin typeface="Cascadia Code" panose="020B0609020000020004" pitchFamily="49" charset="0"/>
              </a:rPr>
              <a:t>bool</a:t>
            </a:r>
            <a:r>
              <a:rPr lang="en-US" dirty="0" smtClean="0">
                <a:solidFill>
                  <a:srgbClr val="000000"/>
                </a:solidFill>
                <a:latin typeface="Cascadia Code" panose="020B0609020000020004" pitchFamily="49" charset="0"/>
              </a:rPr>
              <a:t> </a:t>
            </a:r>
            <a:r>
              <a:rPr lang="en-US" dirty="0">
                <a:solidFill>
                  <a:srgbClr val="000000"/>
                </a:solidFill>
                <a:latin typeface="Cascadia Code" panose="020B0609020000020004" pitchFamily="49" charset="0"/>
              </a:rPr>
              <a:t>res </a:t>
            </a:r>
            <a:r>
              <a:rPr lang="en-US" b="1" dirty="0">
                <a:solidFill>
                  <a:srgbClr val="808080"/>
                </a:solidFill>
                <a:latin typeface="Cascadia Code" panose="020B0609020000020004" pitchFamily="49" charset="0"/>
              </a:rPr>
              <a:t>=</a:t>
            </a:r>
            <a:r>
              <a:rPr lang="en-US" dirty="0">
                <a:solidFill>
                  <a:srgbClr val="000000"/>
                </a:solidFill>
                <a:latin typeface="Cascadia Code" panose="020B0609020000020004" pitchFamily="49" charset="0"/>
              </a:rPr>
              <a:t> </a:t>
            </a:r>
            <a:r>
              <a:rPr lang="en-US" dirty="0" err="1">
                <a:solidFill>
                  <a:srgbClr val="000000"/>
                </a:solidFill>
                <a:latin typeface="Cascadia Code" panose="020B0609020000020004" pitchFamily="49" charset="0"/>
              </a:rPr>
              <a:t>isAbove</a:t>
            </a:r>
            <a:r>
              <a:rPr lang="en-US" b="1" dirty="0">
                <a:solidFill>
                  <a:srgbClr val="808080"/>
                </a:solidFill>
                <a:latin typeface="Cascadia Code" panose="020B0609020000020004" pitchFamily="49" charset="0"/>
              </a:rPr>
              <a:t>(</a:t>
            </a:r>
            <a:r>
              <a:rPr lang="en-US" dirty="0">
                <a:solidFill>
                  <a:srgbClr val="EC7600"/>
                </a:solidFill>
                <a:latin typeface="Cascadia Code" panose="020B0609020000020004" pitchFamily="49" charset="0"/>
              </a:rPr>
              <a:t>5</a:t>
            </a:r>
            <a:r>
              <a:rPr lang="en-US" b="1" dirty="0">
                <a:solidFill>
                  <a:srgbClr val="808080"/>
                </a:solidFill>
                <a:latin typeface="Cascadia Code" panose="020B0609020000020004" pitchFamily="49" charset="0"/>
              </a:rPr>
              <a:t>);</a:t>
            </a:r>
            <a:endParaRPr lang="en-US" dirty="0">
              <a:effectLst/>
            </a:endParaRPr>
          </a:p>
        </p:txBody>
      </p:sp>
      <p:sp>
        <p:nvSpPr>
          <p:cNvPr id="3" name="ZoneTexte 2"/>
          <p:cNvSpPr txBox="1"/>
          <p:nvPr/>
        </p:nvSpPr>
        <p:spPr>
          <a:xfrm>
            <a:off x="831079" y="4361315"/>
            <a:ext cx="3426864" cy="646331"/>
          </a:xfrm>
          <a:prstGeom prst="rect">
            <a:avLst/>
          </a:prstGeom>
          <a:noFill/>
        </p:spPr>
        <p:txBody>
          <a:bodyPr wrap="square" rtlCol="0">
            <a:spAutoFit/>
          </a:bodyPr>
          <a:lstStyle/>
          <a:p>
            <a:r>
              <a:rPr lang="fr-FR" dirty="0" smtClean="0"/>
              <a:t>Si je capture par référence, qu’est-ce qui change ?</a:t>
            </a:r>
            <a:endParaRPr lang="fr-FR" dirty="0"/>
          </a:p>
        </p:txBody>
      </p:sp>
    </p:spTree>
    <p:extLst>
      <p:ext uri="{BB962C8B-B14F-4D97-AF65-F5344CB8AC3E}">
        <p14:creationId xmlns:p14="http://schemas.microsoft.com/office/powerpoint/2010/main" val="4669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lambdas</a:t>
            </a:r>
            <a:r>
              <a:rPr lang="fr-FR" dirty="0" smtClean="0"/>
              <a:t> sont des classes</a:t>
            </a:r>
            <a:endParaRPr lang="fr-FR" dirty="0"/>
          </a:p>
        </p:txBody>
      </p:sp>
      <p:sp>
        <p:nvSpPr>
          <p:cNvPr id="36" name="Espace réservé du contenu 35"/>
          <p:cNvSpPr>
            <a:spLocks noGrp="1"/>
          </p:cNvSpPr>
          <p:nvPr>
            <p:ph idx="1"/>
          </p:nvPr>
        </p:nvSpPr>
        <p:spPr>
          <a:xfrm>
            <a:off x="435895" y="1364896"/>
            <a:ext cx="8272211" cy="831373"/>
          </a:xfrm>
        </p:spPr>
        <p:txBody>
          <a:bodyPr>
            <a:normAutofit/>
          </a:bodyPr>
          <a:lstStyle/>
          <a:p>
            <a:pPr marL="0" indent="0">
              <a:buNone/>
            </a:pPr>
            <a:r>
              <a:rPr lang="fr-FR" sz="2000" dirty="0" smtClean="0"/>
              <a:t>La différence c’est qu’un membre ne peut pas être modifié par défaut !</a:t>
            </a:r>
            <a:endParaRPr lang="fr-FR" sz="2000"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13</a:t>
            </a:fld>
            <a:endParaRPr lang="fr-FR" dirty="0"/>
          </a:p>
        </p:txBody>
      </p:sp>
      <p:pic>
        <p:nvPicPr>
          <p:cNvPr id="3" name="Image 2"/>
          <p:cNvPicPr>
            <a:picLocks noChangeAspect="1"/>
          </p:cNvPicPr>
          <p:nvPr/>
        </p:nvPicPr>
        <p:blipFill>
          <a:blip r:embed="rId2"/>
          <a:stretch>
            <a:fillRect/>
          </a:stretch>
        </p:blipFill>
        <p:spPr>
          <a:xfrm>
            <a:off x="438788" y="2196269"/>
            <a:ext cx="8269318" cy="640935"/>
          </a:xfrm>
          <a:prstGeom prst="rect">
            <a:avLst/>
          </a:prstGeom>
        </p:spPr>
      </p:pic>
      <p:sp>
        <p:nvSpPr>
          <p:cNvPr id="6" name="Espace réservé du contenu 35"/>
          <p:cNvSpPr txBox="1">
            <a:spLocks/>
          </p:cNvSpPr>
          <p:nvPr/>
        </p:nvSpPr>
        <p:spPr>
          <a:xfrm>
            <a:off x="435894" y="2852100"/>
            <a:ext cx="8272211" cy="831373"/>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buFont typeface="Wingdings 2" panose="05020102010507070707" pitchFamily="18" charset="2"/>
              <a:buNone/>
            </a:pPr>
            <a:r>
              <a:rPr lang="fr-FR" sz="2000" dirty="0" smtClean="0">
                <a:sym typeface="Wingdings" panose="05000000000000000000" pitchFamily="2" charset="2"/>
              </a:rPr>
              <a:t> Ajout nécessaire du mot-clé </a:t>
            </a:r>
            <a:r>
              <a:rPr lang="fr-FR" sz="2000" dirty="0" smtClean="0">
                <a:solidFill>
                  <a:srgbClr val="FF0000"/>
                </a:solidFill>
                <a:sym typeface="Wingdings" panose="05000000000000000000" pitchFamily="2" charset="2"/>
              </a:rPr>
              <a:t>mutable</a:t>
            </a:r>
            <a:endParaRPr lang="fr-FR" sz="2000" dirty="0">
              <a:solidFill>
                <a:srgbClr val="FF0000"/>
              </a:solidFill>
            </a:endParaRPr>
          </a:p>
        </p:txBody>
      </p:sp>
      <p:sp>
        <p:nvSpPr>
          <p:cNvPr id="7" name="Rectangle 6"/>
          <p:cNvSpPr/>
          <p:nvPr/>
        </p:nvSpPr>
        <p:spPr>
          <a:xfrm>
            <a:off x="2097106" y="3665512"/>
            <a:ext cx="4607955" cy="1754326"/>
          </a:xfrm>
          <a:prstGeom prst="rect">
            <a:avLst/>
          </a:prstGeom>
        </p:spPr>
        <p:txBody>
          <a:bodyPr wrap="square">
            <a:spAutoFit/>
          </a:bodyPr>
          <a:lstStyle/>
          <a:p>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dirty="0">
                <a:solidFill>
                  <a:srgbClr val="EC7600"/>
                </a:solidFill>
                <a:latin typeface="Cascadia Code" panose="020B0609020000020004" pitchFamily="49" charset="0"/>
              </a:rPr>
              <a:t>1</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endParaRPr lang="fr-FR" sz="1200" dirty="0" smtClean="0">
              <a:solidFill>
                <a:srgbClr val="000000"/>
              </a:solidFill>
              <a:latin typeface="Cascadia Code" panose="020B0609020000020004" pitchFamily="49" charset="0"/>
            </a:endParaRPr>
          </a:p>
          <a:p>
            <a:r>
              <a:rPr lang="fr-FR" sz="1200" dirty="0" smtClean="0">
                <a:solidFill>
                  <a:srgbClr val="0080C0"/>
                </a:solidFill>
                <a:latin typeface="Cascadia Code" panose="020B0609020000020004" pitchFamily="49" charset="0"/>
              </a:rPr>
              <a:t>auto</a:t>
            </a:r>
            <a:r>
              <a:rPr lang="fr-FR" sz="1200" dirty="0" smtClean="0">
                <a:solidFill>
                  <a:srgbClr val="000000"/>
                </a:solidFill>
                <a:latin typeface="Cascadia Code" panose="020B0609020000020004" pitchFamily="49" charset="0"/>
              </a:rPr>
              <a:t> </a:t>
            </a:r>
            <a:r>
              <a:rPr lang="fr-FR" sz="1200" dirty="0" err="1">
                <a:solidFill>
                  <a:srgbClr val="000000"/>
                </a:solidFill>
                <a:latin typeface="Cascadia Code" panose="020B0609020000020004" pitchFamily="49" charset="0"/>
              </a:rPr>
              <a:t>addAndDisp_ref</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 </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a</a:t>
            </a:r>
            <a:r>
              <a:rPr lang="fr-FR" sz="1200" b="1" dirty="0">
                <a:solidFill>
                  <a:srgbClr val="808080"/>
                </a:solidFill>
                <a:latin typeface="Cascadia Code" panose="020B0609020000020004" pitchFamily="49" charset="0"/>
              </a:rPr>
              <a:t>](</a:t>
            </a:r>
            <a:r>
              <a:rPr lang="fr-FR" sz="1200" dirty="0" err="1">
                <a:solidFill>
                  <a:srgbClr val="0080C0"/>
                </a:solidFill>
                <a:latin typeface="Cascadia Code" panose="020B0609020000020004" pitchFamily="49" charset="0"/>
              </a:rPr>
              <a:t>int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b</a:t>
            </a:r>
            <a:r>
              <a:rPr lang="fr-FR" sz="1200" b="1" dirty="0" smtClean="0">
                <a:solidFill>
                  <a:srgbClr val="808080"/>
                </a:solidFill>
                <a:latin typeface="Cascadia Code" panose="020B0609020000020004" pitchFamily="49" charset="0"/>
              </a:rPr>
              <a:t>) </a:t>
            </a:r>
            <a:r>
              <a:rPr lang="fr-FR" sz="1200" b="1" dirty="0" smtClean="0">
                <a:solidFill>
                  <a:srgbClr val="FF0000"/>
                </a:solidFill>
                <a:latin typeface="Cascadia Code" panose="020B0609020000020004" pitchFamily="49" charset="0"/>
              </a:rPr>
              <a:t>mutable</a:t>
            </a:r>
            <a:r>
              <a:rPr lang="fr-FR" sz="1200" dirty="0" smtClean="0">
                <a:solidFill>
                  <a:srgbClr val="000000"/>
                </a:solidFill>
                <a:latin typeface="Cascadia Code" panose="020B0609020000020004" pitchFamily="49" charset="0"/>
              </a:rPr>
              <a:t> </a:t>
            </a: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a:t>
            </a:r>
            <a:r>
              <a:rPr lang="fr-FR" sz="1200" dirty="0" smtClean="0">
                <a:solidFill>
                  <a:srgbClr val="000000"/>
                </a:solidFill>
                <a:latin typeface="Cascadia Code" panose="020B0609020000020004" pitchFamily="49" charset="0"/>
              </a:rPr>
              <a:t> += b</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a:solidFill>
                  <a:srgbClr val="000000"/>
                </a:solidFill>
                <a:latin typeface="Cascadia Code" panose="020B0609020000020004" pitchFamily="49" charset="0"/>
              </a:rPr>
              <a:t>	</a:t>
            </a:r>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a:solidFill>
                  <a:srgbClr val="61546B"/>
                </a:solidFill>
                <a:latin typeface="Cascadia Code" panose="020B0609020000020004" pitchFamily="49" charset="0"/>
              </a:rPr>
              <a:t>"</a:t>
            </a:r>
            <a:r>
              <a:rPr lang="fr-FR" sz="1200" dirty="0" err="1">
                <a:solidFill>
                  <a:srgbClr val="61546B"/>
                </a:solidFill>
                <a:latin typeface="Cascadia Code" panose="020B0609020000020004" pitchFamily="49" charset="0"/>
              </a:rPr>
              <a:t>sum</a:t>
            </a:r>
            <a:r>
              <a:rPr lang="fr-FR" sz="1200" dirty="0">
                <a:solidFill>
                  <a:srgbClr val="61546B"/>
                </a:solidFill>
                <a:latin typeface="Cascadia Code" panose="020B0609020000020004" pitchFamily="49" charset="0"/>
              </a:rPr>
              <a:t> = "</a:t>
            </a:r>
            <a:r>
              <a:rPr lang="fr-FR" sz="1200" dirty="0">
                <a:solidFill>
                  <a:srgbClr val="000000"/>
                </a:solidFill>
                <a:latin typeface="Cascadia Code" panose="020B0609020000020004" pitchFamily="49" charset="0"/>
              </a:rPr>
              <a: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a:t>
            </a:r>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b="1" dirty="0" smtClean="0">
                <a:solidFill>
                  <a:srgbClr val="808080"/>
                </a:solidFill>
                <a:latin typeface="Cascadia Code" panose="020B0609020000020004" pitchFamily="49" charset="0"/>
              </a:rPr>
              <a:t>};</a:t>
            </a:r>
            <a:r>
              <a:rPr lang="fr-FR" sz="1200" dirty="0" smtClean="0">
                <a:solidFill>
                  <a:srgbClr val="000000"/>
                </a:solidFill>
                <a:latin typeface="Cascadia Code" panose="020B0609020000020004" pitchFamily="49" charset="0"/>
              </a:rPr>
              <a:t> </a:t>
            </a:r>
          </a:p>
          <a:p>
            <a:r>
              <a:rPr lang="fr-FR" sz="1200" dirty="0" err="1" smtClean="0">
                <a:solidFill>
                  <a:srgbClr val="000000"/>
                </a:solidFill>
                <a:latin typeface="Cascadia Code" panose="020B0609020000020004" pitchFamily="49" charset="0"/>
              </a:rPr>
              <a:t>addAndDisp_ref</a:t>
            </a:r>
            <a:r>
              <a:rPr lang="fr-FR" sz="1200" b="1" dirty="0" smtClean="0">
                <a:solidFill>
                  <a:srgbClr val="808080"/>
                </a:solidFill>
                <a:latin typeface="Cascadia Code" panose="020B0609020000020004" pitchFamily="49" charset="0"/>
              </a:rPr>
              <a:t>(</a:t>
            </a:r>
            <a:r>
              <a:rPr lang="fr-FR" sz="1200" dirty="0" smtClean="0">
                <a:solidFill>
                  <a:srgbClr val="EC7600"/>
                </a:solidFill>
                <a:latin typeface="Cascadia Code" panose="020B0609020000020004" pitchFamily="49" charset="0"/>
              </a:rPr>
              <a:t>2</a:t>
            </a:r>
            <a:r>
              <a:rPr lang="fr-FR" sz="1200" b="1" dirty="0" smtClean="0">
                <a:solidFill>
                  <a:srgbClr val="808080"/>
                </a:solidFill>
                <a:latin typeface="Cascadia Code" panose="020B0609020000020004" pitchFamily="49" charset="0"/>
              </a:rPr>
              <a:t>); </a:t>
            </a:r>
            <a:r>
              <a:rPr lang="fr-FR" sz="1200" b="1" dirty="0">
                <a:solidFill>
                  <a:srgbClr val="808080"/>
                </a:solidFill>
                <a:latin typeface="Cascadia Code" panose="020B0609020000020004" pitchFamily="49" charset="0"/>
              </a:rPr>
              <a:t>// Quelle sortie ici ?</a:t>
            </a:r>
            <a:r>
              <a:rPr lang="fr-FR" sz="1200" dirty="0">
                <a:solidFill>
                  <a:srgbClr val="000000"/>
                </a:solidFill>
                <a:latin typeface="Cascadia Code" panose="020B0609020000020004" pitchFamily="49" charset="0"/>
              </a:rPr>
              <a:t> </a:t>
            </a:r>
            <a:r>
              <a:rPr lang="fr-FR" sz="1200" b="1" dirty="0" smtClean="0">
                <a:solidFill>
                  <a:srgbClr val="808080"/>
                </a:solidFill>
                <a:latin typeface="Cascadia Code" panose="020B0609020000020004" pitchFamily="49" charset="0"/>
              </a:rPr>
              <a:t/>
            </a:r>
            <a:br>
              <a:rPr lang="fr-FR" sz="1200" b="1" dirty="0" smtClean="0">
                <a:solidFill>
                  <a:srgbClr val="808080"/>
                </a:solidFill>
                <a:latin typeface="Cascadia Code" panose="020B0609020000020004" pitchFamily="49" charset="0"/>
              </a:rPr>
            </a:br>
            <a:r>
              <a:rPr lang="fr-FR" sz="1200" dirty="0" err="1">
                <a:solidFill>
                  <a:srgbClr val="000000"/>
                </a:solidFill>
                <a:latin typeface="Cascadia Code" panose="020B0609020000020004" pitchFamily="49" charset="0"/>
              </a:rPr>
              <a:t>addAndDisp_ref</a:t>
            </a:r>
            <a:r>
              <a:rPr lang="fr-FR" sz="1200" b="1" dirty="0">
                <a:solidFill>
                  <a:srgbClr val="808080"/>
                </a:solidFill>
                <a:latin typeface="Cascadia Code" panose="020B0609020000020004" pitchFamily="49" charset="0"/>
              </a:rPr>
              <a:t>(</a:t>
            </a:r>
            <a:r>
              <a:rPr lang="fr-FR" sz="1200" dirty="0">
                <a:solidFill>
                  <a:srgbClr val="EC7600"/>
                </a:solidFill>
                <a:latin typeface="Cascadia Code" panose="020B0609020000020004" pitchFamily="49" charset="0"/>
              </a:rPr>
              <a:t>2</a:t>
            </a:r>
            <a:r>
              <a:rPr lang="fr-FR" sz="1200" b="1" dirty="0" smtClean="0">
                <a:solidFill>
                  <a:srgbClr val="808080"/>
                </a:solidFill>
                <a:latin typeface="Cascadia Code" panose="020B0609020000020004" pitchFamily="49" charset="0"/>
              </a:rPr>
              <a:t>); // Quelle sortie ici ?</a:t>
            </a:r>
            <a:r>
              <a:rPr lang="fr-FR" sz="1200" dirty="0" smtClean="0">
                <a:solidFill>
                  <a:srgbClr val="000000"/>
                </a:solidFill>
                <a:latin typeface="Cascadia Code" panose="020B0609020000020004" pitchFamily="49" charset="0"/>
              </a:rPr>
              <a:t> </a:t>
            </a:r>
          </a:p>
          <a:p>
            <a:r>
              <a:rPr lang="fr-FR" sz="1200" dirty="0" err="1" smtClean="0">
                <a:solidFill>
                  <a:srgbClr val="000000"/>
                </a:solidFill>
                <a:latin typeface="Cascadia Code" panose="020B0609020000020004" pitchFamily="49" charset="0"/>
              </a:rPr>
              <a:t>std</a:t>
            </a:r>
            <a:r>
              <a:rPr lang="fr-FR" sz="1200" b="1" dirty="0">
                <a:solidFill>
                  <a:srgbClr val="808080"/>
                </a:solidFill>
                <a:latin typeface="Cascadia Code" panose="020B0609020000020004" pitchFamily="49" charset="0"/>
              </a:rPr>
              <a:t>::</a:t>
            </a:r>
            <a:r>
              <a:rPr lang="fr-FR" sz="1200" dirty="0">
                <a:solidFill>
                  <a:srgbClr val="000000"/>
                </a:solidFill>
                <a:latin typeface="Cascadia Code" panose="020B0609020000020004" pitchFamily="49" charset="0"/>
              </a:rPr>
              <a:t>cout </a:t>
            </a:r>
            <a:r>
              <a:rPr lang="fr-FR" sz="1200" b="1" dirty="0">
                <a:solidFill>
                  <a:srgbClr val="808080"/>
                </a:solidFill>
                <a:latin typeface="Cascadia Code" panose="020B0609020000020004" pitchFamily="49" charset="0"/>
              </a:rPr>
              <a:t>&lt;&lt;</a:t>
            </a:r>
            <a:r>
              <a:rPr lang="fr-FR" sz="1200" dirty="0">
                <a:solidFill>
                  <a:srgbClr val="000000"/>
                </a:solidFill>
                <a:latin typeface="Cascadia Code" panose="020B0609020000020004" pitchFamily="49" charset="0"/>
              </a:rPr>
              <a:t> </a:t>
            </a:r>
            <a:r>
              <a:rPr lang="fr-FR" sz="1200" dirty="0" smtClean="0">
                <a:solidFill>
                  <a:srgbClr val="000000"/>
                </a:solidFill>
                <a:latin typeface="Cascadia Code" panose="020B0609020000020004" pitchFamily="49" charset="0"/>
              </a:rPr>
              <a:t>a</a:t>
            </a:r>
            <a:r>
              <a:rPr lang="fr-FR" sz="1200" b="1" dirty="0" smtClean="0">
                <a:solidFill>
                  <a:srgbClr val="808080"/>
                </a:solidFill>
                <a:latin typeface="Cascadia Code" panose="020B0609020000020004" pitchFamily="49" charset="0"/>
              </a:rPr>
              <a:t>;</a:t>
            </a:r>
            <a:endParaRPr lang="fr-FR" sz="1200" dirty="0">
              <a:effectLst/>
            </a:endParaRPr>
          </a:p>
        </p:txBody>
      </p:sp>
    </p:spTree>
    <p:extLst>
      <p:ext uri="{BB962C8B-B14F-4D97-AF65-F5344CB8AC3E}">
        <p14:creationId xmlns:p14="http://schemas.microsoft.com/office/powerpoint/2010/main" val="3223523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À vous !</a:t>
            </a:r>
            <a:endParaRPr lang="fr-FR" dirty="0"/>
          </a:p>
        </p:txBody>
      </p:sp>
      <p:sp>
        <p:nvSpPr>
          <p:cNvPr id="9" name="Espace réservé du texte 8"/>
          <p:cNvSpPr>
            <a:spLocks noGrp="1"/>
          </p:cNvSpPr>
          <p:nvPr>
            <p:ph type="body" idx="1"/>
          </p:nvPr>
        </p:nvSpPr>
        <p:spPr/>
        <p:txBody>
          <a:bodyPr/>
          <a:lstStyle/>
          <a:p>
            <a:r>
              <a:rPr lang="fr-FR" sz="2400" dirty="0" smtClean="0"/>
              <a:t>Objectif</a:t>
            </a:r>
            <a:endParaRPr lang="fr-FR" sz="2400" dirty="0"/>
          </a:p>
        </p:txBody>
      </p:sp>
      <p:sp>
        <p:nvSpPr>
          <p:cNvPr id="10" name="Espace réservé du contenu 9"/>
          <p:cNvSpPr>
            <a:spLocks noGrp="1"/>
          </p:cNvSpPr>
          <p:nvPr>
            <p:ph sz="half" idx="2"/>
          </p:nvPr>
        </p:nvSpPr>
        <p:spPr>
          <a:xfrm>
            <a:off x="435895" y="2088664"/>
            <a:ext cx="4044825" cy="1290901"/>
          </a:xfrm>
        </p:spPr>
        <p:txBody>
          <a:bodyPr>
            <a:normAutofit/>
          </a:bodyPr>
          <a:lstStyle/>
          <a:p>
            <a:r>
              <a:rPr lang="fr-FR" sz="2000" dirty="0" smtClean="0"/>
              <a:t>Implémenter de vraies </a:t>
            </a:r>
            <a:r>
              <a:rPr lang="fr-FR" sz="2000" dirty="0" err="1" smtClean="0"/>
              <a:t>lambdas</a:t>
            </a:r>
            <a:endParaRPr lang="fr-FR" sz="2000" dirty="0" smtClean="0"/>
          </a:p>
          <a:p>
            <a:endParaRPr lang="fr-FR" sz="2000" dirty="0" smtClean="0"/>
          </a:p>
          <a:p>
            <a:endParaRPr lang="fr-FR" sz="2000" dirty="0"/>
          </a:p>
        </p:txBody>
      </p:sp>
      <p:sp>
        <p:nvSpPr>
          <p:cNvPr id="11" name="Espace réservé du texte 10"/>
          <p:cNvSpPr>
            <a:spLocks noGrp="1"/>
          </p:cNvSpPr>
          <p:nvPr>
            <p:ph type="body" sz="quarter" idx="3"/>
          </p:nvPr>
        </p:nvSpPr>
        <p:spPr/>
        <p:txBody>
          <a:bodyPr/>
          <a:lstStyle/>
          <a:p>
            <a:r>
              <a:rPr lang="fr-FR" sz="2400" dirty="0" smtClean="0"/>
              <a:t>Outils</a:t>
            </a:r>
            <a:endParaRPr lang="fr-FR" sz="2400" dirty="0"/>
          </a:p>
        </p:txBody>
      </p:sp>
      <p:sp>
        <p:nvSpPr>
          <p:cNvPr id="12" name="Espace réservé du contenu 11"/>
          <p:cNvSpPr>
            <a:spLocks noGrp="1"/>
          </p:cNvSpPr>
          <p:nvPr>
            <p:ph sz="quarter" idx="4"/>
          </p:nvPr>
        </p:nvSpPr>
        <p:spPr>
          <a:xfrm>
            <a:off x="4663281" y="2088663"/>
            <a:ext cx="4044825" cy="3042949"/>
          </a:xfrm>
        </p:spPr>
        <p:txBody>
          <a:bodyPr>
            <a:normAutofit/>
          </a:bodyPr>
          <a:lstStyle/>
          <a:p>
            <a:r>
              <a:rPr lang="fr-FR" sz="2000" dirty="0" smtClean="0"/>
              <a:t>Avec la même solution</a:t>
            </a:r>
          </a:p>
          <a:p>
            <a:r>
              <a:rPr lang="fr-FR" sz="2000" dirty="0" smtClean="0"/>
              <a:t>Faire les exercices 3 et 4</a:t>
            </a:r>
          </a:p>
          <a:p>
            <a:pPr lvl="1"/>
            <a:endParaRPr lang="fr-FR" sz="2000" dirty="0" smtClean="0"/>
          </a:p>
        </p:txBody>
      </p:sp>
      <p:sp>
        <p:nvSpPr>
          <p:cNvPr id="4" name="Espace réservé du numéro de diapositive 3"/>
          <p:cNvSpPr>
            <a:spLocks noGrp="1"/>
          </p:cNvSpPr>
          <p:nvPr>
            <p:ph type="sldNum" sz="quarter" idx="12"/>
          </p:nvPr>
        </p:nvSpPr>
        <p:spPr>
          <a:xfrm>
            <a:off x="7918724" y="5131613"/>
            <a:ext cx="789383" cy="304271"/>
          </a:xfrm>
        </p:spPr>
        <p:txBody>
          <a:bodyPr/>
          <a:lstStyle/>
          <a:p>
            <a:fld id="{D57F1E4F-1CFF-5643-939E-217C01CDF565}" type="slidenum">
              <a:rPr lang="fr-FR" sz="1600" smtClean="0"/>
              <a:pPr/>
              <a:t>14</a:t>
            </a:fld>
            <a:endParaRPr lang="fr-FR" sz="1600"/>
          </a:p>
        </p:txBody>
      </p:sp>
      <p:sp>
        <p:nvSpPr>
          <p:cNvPr id="14" name="Espace réservé du contenu 11"/>
          <p:cNvSpPr txBox="1">
            <a:spLocks/>
          </p:cNvSpPr>
          <p:nvPr/>
        </p:nvSpPr>
        <p:spPr>
          <a:xfrm>
            <a:off x="435894" y="3874646"/>
            <a:ext cx="4044825" cy="1368265"/>
          </a:xfrm>
          <a:prstGeom prst="rect">
            <a:avLst/>
          </a:prstGeom>
        </p:spPr>
        <p:txBody>
          <a:bodyPr vert="horz" lIns="91440" tIns="45720" rIns="91440" bIns="45720" rtlCol="0" anchor="t">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endParaRPr lang="fr-FR" dirty="0" smtClean="0"/>
          </a:p>
        </p:txBody>
      </p:sp>
    </p:spTree>
    <p:extLst>
      <p:ext uri="{BB962C8B-B14F-4D97-AF65-F5344CB8AC3E}">
        <p14:creationId xmlns:p14="http://schemas.microsoft.com/office/powerpoint/2010/main" val="1149838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lambdas</a:t>
            </a:r>
            <a:r>
              <a:rPr lang="fr-FR" dirty="0" smtClean="0"/>
              <a:t>  polymorphiques (cpp17) </a:t>
            </a:r>
            <a:endParaRPr lang="fr-FR" dirty="0"/>
          </a:p>
        </p:txBody>
      </p:sp>
      <p:sp>
        <p:nvSpPr>
          <p:cNvPr id="3" name="Espace réservé du contenu 2"/>
          <p:cNvSpPr>
            <a:spLocks noGrp="1"/>
          </p:cNvSpPr>
          <p:nvPr>
            <p:ph idx="1"/>
          </p:nvPr>
        </p:nvSpPr>
        <p:spPr>
          <a:xfrm>
            <a:off x="658084" y="2034037"/>
            <a:ext cx="8272211" cy="589660"/>
          </a:xfrm>
        </p:spPr>
        <p:txBody>
          <a:bodyPr>
            <a:noAutofit/>
          </a:bodyPr>
          <a:lstStyle/>
          <a:p>
            <a:r>
              <a:rPr lang="fr-FR" sz="1800" dirty="0" smtClean="0"/>
              <a:t>Ce ne sont que des fonctions lambda ayant des arguments de type déduit</a:t>
            </a:r>
          </a:p>
          <a:p>
            <a:r>
              <a:rPr lang="fr-FR" sz="1800" dirty="0" smtClean="0"/>
              <a:t>Équivalent à (et interprétée comme) une classe </a:t>
            </a:r>
            <a:r>
              <a:rPr lang="fr-FR" sz="1800" dirty="0" err="1" smtClean="0"/>
              <a:t>template</a:t>
            </a:r>
            <a:endParaRPr lang="fr-FR" sz="1800"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15</a:t>
            </a:fld>
            <a:endParaRPr lang="fr-FR" dirty="0"/>
          </a:p>
        </p:txBody>
      </p:sp>
      <p:sp>
        <p:nvSpPr>
          <p:cNvPr id="5" name="ZoneTexte 4"/>
          <p:cNvSpPr txBox="1"/>
          <p:nvPr/>
        </p:nvSpPr>
        <p:spPr>
          <a:xfrm>
            <a:off x="435894" y="1392964"/>
            <a:ext cx="3863558" cy="369332"/>
          </a:xfrm>
          <a:prstGeom prst="rect">
            <a:avLst/>
          </a:prstGeom>
          <a:noFill/>
        </p:spPr>
        <p:txBody>
          <a:bodyPr wrap="none" rtlCol="0">
            <a:spAutoFit/>
          </a:bodyPr>
          <a:lstStyle/>
          <a:p>
            <a:r>
              <a:rPr lang="fr-FR" dirty="0" smtClean="0"/>
              <a:t>(À sortir pendant vos dîners mondains)</a:t>
            </a:r>
            <a:endParaRPr lang="fr-FR" dirty="0"/>
          </a:p>
        </p:txBody>
      </p:sp>
      <p:sp>
        <p:nvSpPr>
          <p:cNvPr id="6" name="Rectangle 5"/>
          <p:cNvSpPr/>
          <p:nvPr/>
        </p:nvSpPr>
        <p:spPr>
          <a:xfrm>
            <a:off x="1969806" y="3166725"/>
            <a:ext cx="4875376" cy="1200329"/>
          </a:xfrm>
          <a:prstGeom prst="rect">
            <a:avLst/>
          </a:prstGeom>
        </p:spPr>
        <p:txBody>
          <a:bodyPr wrap="square">
            <a:spAutoFit/>
          </a:bodyPr>
          <a:lstStyle/>
          <a:p>
            <a:r>
              <a:rPr lang="fr-FR" dirty="0">
                <a:solidFill>
                  <a:srgbClr val="0080C0"/>
                </a:solidFill>
                <a:latin typeface="Cascadia Code" panose="020B0609020000020004" pitchFamily="49" charset="0"/>
              </a:rPr>
              <a:t>auto</a:t>
            </a:r>
            <a:r>
              <a:rPr lang="fr-FR" dirty="0">
                <a:solidFill>
                  <a:srgbClr val="000000"/>
                </a:solidFill>
                <a:latin typeface="Cascadia Code" panose="020B0609020000020004" pitchFamily="49" charset="0"/>
              </a:rPr>
              <a:t> </a:t>
            </a:r>
            <a:r>
              <a:rPr lang="fr-FR" dirty="0" err="1">
                <a:solidFill>
                  <a:srgbClr val="000000"/>
                </a:solidFill>
                <a:latin typeface="Cascadia Code" panose="020B0609020000020004" pitchFamily="49" charset="0"/>
              </a:rPr>
              <a:t>addTwoVal</a:t>
            </a:r>
            <a:r>
              <a:rPr lang="fr-FR" dirty="0">
                <a:solidFill>
                  <a:srgbClr val="000000"/>
                </a:solidFill>
                <a:latin typeface="Cascadia Code" panose="020B0609020000020004" pitchFamily="49" charset="0"/>
              </a:rPr>
              <a:t> </a:t>
            </a:r>
            <a:r>
              <a:rPr lang="fr-FR" b="1" dirty="0">
                <a:solidFill>
                  <a:srgbClr val="808080"/>
                </a:solidFill>
                <a:latin typeface="Cascadia Code" panose="020B0609020000020004" pitchFamily="49" charset="0"/>
              </a:rPr>
              <a:t>=</a:t>
            </a:r>
            <a:r>
              <a:rPr lang="fr-FR" dirty="0">
                <a:solidFill>
                  <a:srgbClr val="000000"/>
                </a:solidFill>
                <a:latin typeface="Cascadia Code" panose="020B0609020000020004" pitchFamily="49" charset="0"/>
              </a:rPr>
              <a:t> </a:t>
            </a:r>
            <a:r>
              <a:rPr lang="fr-FR" b="1" dirty="0">
                <a:solidFill>
                  <a:srgbClr val="808080"/>
                </a:solidFill>
                <a:latin typeface="Cascadia Code" panose="020B0609020000020004" pitchFamily="49" charset="0"/>
              </a:rPr>
              <a:t>[](</a:t>
            </a:r>
            <a:r>
              <a:rPr lang="fr-FR" dirty="0">
                <a:solidFill>
                  <a:srgbClr val="0080C0"/>
                </a:solidFill>
                <a:latin typeface="Cascadia Code" panose="020B0609020000020004" pitchFamily="49" charset="0"/>
              </a:rPr>
              <a:t>auto</a:t>
            </a:r>
            <a:r>
              <a:rPr lang="fr-FR" dirty="0">
                <a:solidFill>
                  <a:srgbClr val="000000"/>
                </a:solidFill>
                <a:latin typeface="Cascadia Code" panose="020B0609020000020004" pitchFamily="49" charset="0"/>
              </a:rPr>
              <a:t> a</a:t>
            </a:r>
            <a:r>
              <a:rPr lang="fr-FR" b="1" dirty="0">
                <a:solidFill>
                  <a:srgbClr val="808080"/>
                </a:solidFill>
                <a:latin typeface="Cascadia Code" panose="020B0609020000020004" pitchFamily="49" charset="0"/>
              </a:rPr>
              <a:t>,</a:t>
            </a:r>
            <a:r>
              <a:rPr lang="fr-FR" dirty="0">
                <a:solidFill>
                  <a:srgbClr val="000000"/>
                </a:solidFill>
                <a:latin typeface="Cascadia Code" panose="020B0609020000020004" pitchFamily="49" charset="0"/>
              </a:rPr>
              <a:t> </a:t>
            </a:r>
            <a:r>
              <a:rPr lang="fr-FR" dirty="0">
                <a:solidFill>
                  <a:srgbClr val="0080C0"/>
                </a:solidFill>
                <a:latin typeface="Cascadia Code" panose="020B0609020000020004" pitchFamily="49" charset="0"/>
              </a:rPr>
              <a:t>auto</a:t>
            </a:r>
            <a:r>
              <a:rPr lang="fr-FR" dirty="0">
                <a:solidFill>
                  <a:srgbClr val="000000"/>
                </a:solidFill>
                <a:latin typeface="Cascadia Code" panose="020B0609020000020004" pitchFamily="49" charset="0"/>
              </a:rPr>
              <a:t> b</a:t>
            </a:r>
            <a:r>
              <a:rPr lang="fr-FR" b="1" dirty="0">
                <a:solidFill>
                  <a:srgbClr val="808080"/>
                </a:solidFill>
                <a:latin typeface="Cascadia Code" panose="020B0609020000020004" pitchFamily="49" charset="0"/>
              </a:rPr>
              <a:t>)</a:t>
            </a:r>
            <a:r>
              <a:rPr lang="fr-FR" dirty="0">
                <a:solidFill>
                  <a:srgbClr val="000000"/>
                </a:solidFill>
                <a:latin typeface="Cascadia Code" panose="020B0609020000020004" pitchFamily="49" charset="0"/>
              </a:rPr>
              <a:t> </a:t>
            </a:r>
            <a:r>
              <a:rPr lang="fr-FR" b="1" dirty="0">
                <a:solidFill>
                  <a:srgbClr val="808080"/>
                </a:solidFill>
                <a:latin typeface="Cascadia Code" panose="020B0609020000020004" pitchFamily="49" charset="0"/>
              </a:rPr>
              <a:t>{</a:t>
            </a:r>
            <a:r>
              <a:rPr lang="fr-FR" dirty="0">
                <a:solidFill>
                  <a:srgbClr val="000000"/>
                </a:solidFill>
                <a:latin typeface="Cascadia Code" panose="020B0609020000020004" pitchFamily="49" charset="0"/>
              </a:rPr>
              <a:t> </a:t>
            </a:r>
            <a:endParaRPr lang="fr-FR" dirty="0" smtClean="0">
              <a:solidFill>
                <a:srgbClr val="000000"/>
              </a:solidFill>
              <a:latin typeface="Cascadia Code" panose="020B0609020000020004" pitchFamily="49" charset="0"/>
            </a:endParaRPr>
          </a:p>
          <a:p>
            <a:r>
              <a:rPr lang="fr-FR" b="1" dirty="0">
                <a:solidFill>
                  <a:srgbClr val="000000"/>
                </a:solidFill>
                <a:latin typeface="Cascadia Code" panose="020B0609020000020004" pitchFamily="49" charset="0"/>
              </a:rPr>
              <a:t>	</a:t>
            </a:r>
            <a:r>
              <a:rPr lang="fr-FR" b="1" dirty="0" smtClean="0">
                <a:solidFill>
                  <a:srgbClr val="FF8000"/>
                </a:solidFill>
                <a:latin typeface="Cascadia Code" panose="020B0609020000020004" pitchFamily="49" charset="0"/>
              </a:rPr>
              <a:t>return</a:t>
            </a:r>
            <a:r>
              <a:rPr lang="fr-FR" dirty="0" smtClean="0">
                <a:solidFill>
                  <a:srgbClr val="000000"/>
                </a:solidFill>
                <a:latin typeface="Cascadia Code" panose="020B0609020000020004" pitchFamily="49" charset="0"/>
              </a:rPr>
              <a:t> </a:t>
            </a:r>
            <a:r>
              <a:rPr lang="fr-FR" dirty="0">
                <a:solidFill>
                  <a:srgbClr val="000000"/>
                </a:solidFill>
                <a:latin typeface="Cascadia Code" panose="020B0609020000020004" pitchFamily="49" charset="0"/>
              </a:rPr>
              <a:t>a </a:t>
            </a:r>
            <a:r>
              <a:rPr lang="fr-FR" b="1" dirty="0">
                <a:solidFill>
                  <a:srgbClr val="808080"/>
                </a:solidFill>
                <a:latin typeface="Cascadia Code" panose="020B0609020000020004" pitchFamily="49" charset="0"/>
              </a:rPr>
              <a:t>+</a:t>
            </a:r>
            <a:r>
              <a:rPr lang="fr-FR" dirty="0">
                <a:solidFill>
                  <a:srgbClr val="000000"/>
                </a:solidFill>
                <a:latin typeface="Cascadia Code" panose="020B0609020000020004" pitchFamily="49" charset="0"/>
              </a:rPr>
              <a:t> b</a:t>
            </a:r>
            <a:r>
              <a:rPr lang="fr-FR" b="1" dirty="0">
                <a:solidFill>
                  <a:srgbClr val="808080"/>
                </a:solidFill>
                <a:latin typeface="Cascadia Code" panose="020B0609020000020004" pitchFamily="49" charset="0"/>
              </a:rPr>
              <a:t>;</a:t>
            </a:r>
            <a:r>
              <a:rPr lang="fr-FR" dirty="0">
                <a:solidFill>
                  <a:srgbClr val="000000"/>
                </a:solidFill>
                <a:latin typeface="Cascadia Code" panose="020B0609020000020004" pitchFamily="49" charset="0"/>
              </a:rPr>
              <a:t> </a:t>
            </a:r>
            <a:endParaRPr lang="fr-FR" dirty="0" smtClean="0">
              <a:solidFill>
                <a:srgbClr val="000000"/>
              </a:solidFill>
              <a:latin typeface="Cascadia Code" panose="020B0609020000020004" pitchFamily="49" charset="0"/>
            </a:endParaRPr>
          </a:p>
          <a:p>
            <a:r>
              <a:rPr lang="fr-FR" b="1" dirty="0" smtClean="0">
                <a:solidFill>
                  <a:srgbClr val="808080"/>
                </a:solidFill>
                <a:latin typeface="Cascadia Code" panose="020B0609020000020004" pitchFamily="49" charset="0"/>
              </a:rPr>
              <a:t>};</a:t>
            </a:r>
            <a:endParaRPr lang="fr-FR" dirty="0">
              <a:effectLst/>
            </a:endParaRPr>
          </a:p>
        </p:txBody>
      </p:sp>
    </p:spTree>
    <p:extLst>
      <p:ext uri="{BB962C8B-B14F-4D97-AF65-F5344CB8AC3E}">
        <p14:creationId xmlns:p14="http://schemas.microsoft.com/office/powerpoint/2010/main" val="3455816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À vous !</a:t>
            </a:r>
            <a:endParaRPr lang="fr-FR" dirty="0"/>
          </a:p>
        </p:txBody>
      </p:sp>
      <p:sp>
        <p:nvSpPr>
          <p:cNvPr id="9" name="Espace réservé du texte 8"/>
          <p:cNvSpPr>
            <a:spLocks noGrp="1"/>
          </p:cNvSpPr>
          <p:nvPr>
            <p:ph type="body" idx="1"/>
          </p:nvPr>
        </p:nvSpPr>
        <p:spPr/>
        <p:txBody>
          <a:bodyPr/>
          <a:lstStyle/>
          <a:p>
            <a:r>
              <a:rPr lang="fr-FR" sz="2400" dirty="0" smtClean="0"/>
              <a:t>Objectif</a:t>
            </a:r>
            <a:endParaRPr lang="fr-FR" sz="2400" dirty="0"/>
          </a:p>
        </p:txBody>
      </p:sp>
      <p:sp>
        <p:nvSpPr>
          <p:cNvPr id="10" name="Espace réservé du contenu 9"/>
          <p:cNvSpPr>
            <a:spLocks noGrp="1"/>
          </p:cNvSpPr>
          <p:nvPr>
            <p:ph sz="half" idx="2"/>
          </p:nvPr>
        </p:nvSpPr>
        <p:spPr>
          <a:xfrm>
            <a:off x="435895" y="2088664"/>
            <a:ext cx="4044825" cy="1290901"/>
          </a:xfrm>
        </p:spPr>
        <p:txBody>
          <a:bodyPr>
            <a:normAutofit/>
          </a:bodyPr>
          <a:lstStyle/>
          <a:p>
            <a:r>
              <a:rPr lang="fr-FR" sz="2000" dirty="0" smtClean="0"/>
              <a:t>Implémenter une </a:t>
            </a:r>
            <a:r>
              <a:rPr lang="fr-FR" sz="2000" dirty="0" err="1" smtClean="0"/>
              <a:t>lambdas</a:t>
            </a:r>
            <a:r>
              <a:rPr lang="fr-FR" sz="2000" dirty="0" smtClean="0"/>
              <a:t> polymorphique</a:t>
            </a:r>
          </a:p>
          <a:p>
            <a:endParaRPr lang="fr-FR" sz="2000" dirty="0" smtClean="0"/>
          </a:p>
          <a:p>
            <a:endParaRPr lang="fr-FR" sz="2000" dirty="0"/>
          </a:p>
        </p:txBody>
      </p:sp>
      <p:sp>
        <p:nvSpPr>
          <p:cNvPr id="11" name="Espace réservé du texte 10"/>
          <p:cNvSpPr>
            <a:spLocks noGrp="1"/>
          </p:cNvSpPr>
          <p:nvPr>
            <p:ph type="body" sz="quarter" idx="3"/>
          </p:nvPr>
        </p:nvSpPr>
        <p:spPr/>
        <p:txBody>
          <a:bodyPr/>
          <a:lstStyle/>
          <a:p>
            <a:r>
              <a:rPr lang="fr-FR" sz="2400" dirty="0" smtClean="0"/>
              <a:t>Outils</a:t>
            </a:r>
            <a:endParaRPr lang="fr-FR" sz="2400" dirty="0"/>
          </a:p>
        </p:txBody>
      </p:sp>
      <p:sp>
        <p:nvSpPr>
          <p:cNvPr id="12" name="Espace réservé du contenu 11"/>
          <p:cNvSpPr>
            <a:spLocks noGrp="1"/>
          </p:cNvSpPr>
          <p:nvPr>
            <p:ph sz="quarter" idx="4"/>
          </p:nvPr>
        </p:nvSpPr>
        <p:spPr>
          <a:xfrm>
            <a:off x="4663281" y="2088663"/>
            <a:ext cx="4044825" cy="3042949"/>
          </a:xfrm>
        </p:spPr>
        <p:txBody>
          <a:bodyPr>
            <a:normAutofit/>
          </a:bodyPr>
          <a:lstStyle/>
          <a:p>
            <a:r>
              <a:rPr lang="fr-FR" sz="2000" dirty="0" smtClean="0"/>
              <a:t>Avec la même solution</a:t>
            </a:r>
          </a:p>
          <a:p>
            <a:r>
              <a:rPr lang="fr-FR" sz="2000" dirty="0" smtClean="0"/>
              <a:t>Faire l’exercice 5</a:t>
            </a:r>
          </a:p>
          <a:p>
            <a:r>
              <a:rPr lang="fr-FR" sz="2000" dirty="0"/>
              <a:t>Comprendre le code d’exemple </a:t>
            </a:r>
            <a:r>
              <a:rPr lang="fr-FR" sz="2000" dirty="0" smtClean="0"/>
              <a:t>suivant</a:t>
            </a:r>
            <a:br>
              <a:rPr lang="fr-FR" sz="2000" dirty="0" smtClean="0"/>
            </a:br>
            <a:r>
              <a:rPr lang="fr-FR" sz="2000" dirty="0" smtClean="0"/>
              <a:t>https</a:t>
            </a:r>
            <a:r>
              <a:rPr lang="fr-FR" sz="2000" dirty="0"/>
              <a:t>://en.cppreference.com/w/cpp/algorithm/reduce</a:t>
            </a:r>
          </a:p>
          <a:p>
            <a:endParaRPr lang="fr-FR" sz="2000" dirty="0" smtClean="0"/>
          </a:p>
          <a:p>
            <a:pPr lvl="1"/>
            <a:endParaRPr lang="fr-FR" sz="2000" dirty="0" smtClean="0"/>
          </a:p>
        </p:txBody>
      </p:sp>
      <p:sp>
        <p:nvSpPr>
          <p:cNvPr id="4" name="Espace réservé du numéro de diapositive 3"/>
          <p:cNvSpPr>
            <a:spLocks noGrp="1"/>
          </p:cNvSpPr>
          <p:nvPr>
            <p:ph type="sldNum" sz="quarter" idx="12"/>
          </p:nvPr>
        </p:nvSpPr>
        <p:spPr>
          <a:xfrm>
            <a:off x="7918724" y="5131613"/>
            <a:ext cx="789383" cy="304271"/>
          </a:xfrm>
        </p:spPr>
        <p:txBody>
          <a:bodyPr/>
          <a:lstStyle/>
          <a:p>
            <a:fld id="{D57F1E4F-1CFF-5643-939E-217C01CDF565}" type="slidenum">
              <a:rPr lang="fr-FR" sz="1600" smtClean="0"/>
              <a:pPr/>
              <a:t>16</a:t>
            </a:fld>
            <a:endParaRPr lang="fr-FR" sz="1600"/>
          </a:p>
        </p:txBody>
      </p:sp>
      <p:sp>
        <p:nvSpPr>
          <p:cNvPr id="14" name="Espace réservé du contenu 11"/>
          <p:cNvSpPr txBox="1">
            <a:spLocks/>
          </p:cNvSpPr>
          <p:nvPr/>
        </p:nvSpPr>
        <p:spPr>
          <a:xfrm>
            <a:off x="435894" y="3874646"/>
            <a:ext cx="4044825" cy="1368265"/>
          </a:xfrm>
          <a:prstGeom prst="rect">
            <a:avLst/>
          </a:prstGeom>
        </p:spPr>
        <p:txBody>
          <a:bodyPr vert="horz" lIns="91440" tIns="45720" rIns="91440" bIns="45720" rtlCol="0" anchor="t">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endParaRPr lang="fr-FR" dirty="0" smtClean="0"/>
          </a:p>
        </p:txBody>
      </p:sp>
    </p:spTree>
    <p:extLst>
      <p:ext uri="{BB962C8B-B14F-4D97-AF65-F5344CB8AC3E}">
        <p14:creationId xmlns:p14="http://schemas.microsoft.com/office/powerpoint/2010/main" val="1920603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More lambda Tricks</a:t>
            </a:r>
            <a:endParaRPr lang="fr-FR" dirty="0"/>
          </a:p>
        </p:txBody>
      </p:sp>
      <p:sp>
        <p:nvSpPr>
          <p:cNvPr id="4" name="Espace réservé du numéro de diapositive 3"/>
          <p:cNvSpPr>
            <a:spLocks noGrp="1"/>
          </p:cNvSpPr>
          <p:nvPr>
            <p:ph type="sldNum" sz="quarter" idx="12"/>
          </p:nvPr>
        </p:nvSpPr>
        <p:spPr>
          <a:xfrm>
            <a:off x="7918725" y="6022826"/>
            <a:ext cx="789381" cy="307876"/>
          </a:xfrm>
        </p:spPr>
        <p:txBody>
          <a:bodyPr/>
          <a:lstStyle/>
          <a:p>
            <a:fld id="{D57F1E4F-1CFF-5643-939E-217C01CDF565}" type="slidenum">
              <a:rPr lang="fr-FR" smtClean="0"/>
              <a:pPr/>
              <a:t>17</a:t>
            </a:fld>
            <a:endParaRPr lang="fr-FR" dirty="0"/>
          </a:p>
        </p:txBody>
      </p:sp>
      <p:sp>
        <p:nvSpPr>
          <p:cNvPr id="3" name="Espace réservé du contenu 2"/>
          <p:cNvSpPr>
            <a:spLocks noGrp="1"/>
          </p:cNvSpPr>
          <p:nvPr>
            <p:ph sz="half" idx="2"/>
          </p:nvPr>
        </p:nvSpPr>
        <p:spPr>
          <a:xfrm>
            <a:off x="1114643" y="2573786"/>
            <a:ext cx="7079709" cy="884365"/>
          </a:xfrm>
        </p:spPr>
        <p:txBody>
          <a:bodyPr>
            <a:normAutofit/>
          </a:bodyPr>
          <a:lstStyle/>
          <a:p>
            <a:pPr marL="0" indent="0" algn="ctr">
              <a:buNone/>
            </a:pPr>
            <a:r>
              <a:rPr lang="fr-FR" sz="1600" dirty="0" smtClean="0"/>
              <a:t>De base, une lambda ne supporte pas la capture par référence constante.</a:t>
            </a:r>
          </a:p>
          <a:p>
            <a:pPr marL="0" indent="0" algn="ctr">
              <a:buNone/>
            </a:pPr>
            <a:r>
              <a:rPr lang="fr-FR" sz="1600" dirty="0" smtClean="0">
                <a:sym typeface="Wingdings" panose="05000000000000000000" pitchFamily="2" charset="2"/>
              </a:rPr>
              <a:t></a:t>
            </a:r>
            <a:r>
              <a:rPr lang="fr-FR" sz="1600" dirty="0" smtClean="0"/>
              <a:t>Il </a:t>
            </a:r>
            <a:r>
              <a:rPr lang="fr-FR" sz="1600" dirty="0"/>
              <a:t>existe une solution pour forcer cet usage en </a:t>
            </a:r>
            <a:r>
              <a:rPr lang="fr-FR" sz="1600" dirty="0" smtClean="0"/>
              <a:t>cpp17 </a:t>
            </a:r>
            <a:endParaRPr lang="fr-FR" sz="1600" dirty="0"/>
          </a:p>
          <a:p>
            <a:pPr algn="ctr"/>
            <a:endParaRPr lang="fr-FR" sz="1600" dirty="0"/>
          </a:p>
        </p:txBody>
      </p:sp>
      <p:sp>
        <p:nvSpPr>
          <p:cNvPr id="17" name="Rectangle 16"/>
          <p:cNvSpPr/>
          <p:nvPr/>
        </p:nvSpPr>
        <p:spPr>
          <a:xfrm>
            <a:off x="750897" y="3593383"/>
            <a:ext cx="8111063" cy="1169551"/>
          </a:xfrm>
          <a:prstGeom prst="rect">
            <a:avLst/>
          </a:prstGeom>
        </p:spPr>
        <p:txBody>
          <a:bodyPr wrap="square">
            <a:spAutoFit/>
          </a:bodyPr>
          <a:lstStyle/>
          <a:p>
            <a:r>
              <a:rPr lang="en-US" sz="1400" b="1" dirty="0" smtClean="0">
                <a:solidFill>
                  <a:srgbClr val="808080"/>
                </a:solidFill>
                <a:latin typeface="Cascadia Code" panose="020B0609020000020004" pitchFamily="49" charset="0"/>
              </a:rPr>
              <a:t>[&amp;</a:t>
            </a:r>
            <a:r>
              <a:rPr lang="en-US" sz="1400" dirty="0" smtClean="0">
                <a:solidFill>
                  <a:srgbClr val="000000"/>
                </a:solidFill>
                <a:latin typeface="Cascadia Code" panose="020B0609020000020004" pitchFamily="49" charset="0"/>
              </a:rPr>
              <a:t> </a:t>
            </a:r>
            <a:r>
              <a:rPr lang="en-US" sz="1400" dirty="0" err="1" smtClean="0">
                <a:solidFill>
                  <a:srgbClr val="000000"/>
                </a:solidFill>
                <a:latin typeface="Cascadia Code" panose="020B0609020000020004" pitchFamily="49" charset="0"/>
              </a:rPr>
              <a:t>myString</a:t>
            </a:r>
            <a:r>
              <a:rPr lang="en-US" sz="1400" dirty="0" smtClean="0">
                <a:solidFill>
                  <a:srgbClr val="000000"/>
                </a:solidFill>
                <a:latin typeface="Cascadia Code" panose="020B0609020000020004" pitchFamily="49" charset="0"/>
              </a:rPr>
              <a:t> </a:t>
            </a:r>
            <a:r>
              <a:rPr lang="en-US" sz="1400" b="1" dirty="0" smtClean="0">
                <a:solidFill>
                  <a:srgbClr val="808080"/>
                </a:solidFill>
                <a:latin typeface="Cascadia Code" panose="020B0609020000020004" pitchFamily="49" charset="0"/>
              </a:rPr>
              <a:t>=</a:t>
            </a:r>
            <a:r>
              <a:rPr lang="en-US" sz="1400" dirty="0" smtClean="0">
                <a:solidFill>
                  <a:srgbClr val="000000"/>
                </a:solidFill>
                <a:latin typeface="Cascadia Code" panose="020B0609020000020004" pitchFamily="49" charset="0"/>
              </a:rPr>
              <a:t> </a:t>
            </a:r>
            <a:r>
              <a:rPr lang="en-US" sz="1400" dirty="0" err="1" smtClean="0">
                <a:solidFill>
                  <a:srgbClr val="000000"/>
                </a:solidFill>
                <a:latin typeface="Cascadia Code" panose="020B0609020000020004" pitchFamily="49" charset="0"/>
              </a:rPr>
              <a:t>std</a:t>
            </a:r>
            <a:r>
              <a:rPr lang="en-US" sz="1400" b="1" dirty="0" smtClean="0">
                <a:solidFill>
                  <a:srgbClr val="808080"/>
                </a:solidFill>
                <a:latin typeface="Cascadia Code" panose="020B0609020000020004" pitchFamily="49" charset="0"/>
              </a:rPr>
              <a:t>::</a:t>
            </a:r>
            <a:r>
              <a:rPr lang="en-US" sz="1400" dirty="0" err="1" smtClean="0">
                <a:solidFill>
                  <a:srgbClr val="0080C0"/>
                </a:solidFill>
                <a:latin typeface="Cascadia Code" panose="020B0609020000020004" pitchFamily="49" charset="0"/>
              </a:rPr>
              <a:t>as_const</a:t>
            </a:r>
            <a:r>
              <a:rPr lang="en-US" sz="1400" b="1" dirty="0" smtClean="0">
                <a:solidFill>
                  <a:srgbClr val="808080"/>
                </a:solidFill>
                <a:latin typeface="Cascadia Code" panose="020B0609020000020004" pitchFamily="49" charset="0"/>
              </a:rPr>
              <a:t>(</a:t>
            </a:r>
            <a:r>
              <a:rPr lang="en-US" sz="1400" dirty="0" err="1" smtClean="0">
                <a:solidFill>
                  <a:srgbClr val="000000"/>
                </a:solidFill>
                <a:latin typeface="Cascadia Code" panose="020B0609020000020004" pitchFamily="49" charset="0"/>
              </a:rPr>
              <a:t>myString</a:t>
            </a:r>
            <a:r>
              <a:rPr lang="en-US" sz="1400" b="1" dirty="0" smtClean="0">
                <a:solidFill>
                  <a:srgbClr val="808080"/>
                </a:solidFill>
                <a:latin typeface="Cascadia Code" panose="020B0609020000020004" pitchFamily="49" charset="0"/>
              </a:rPr>
              <a:t>)]</a:t>
            </a:r>
            <a:r>
              <a:rPr lang="en-US" sz="1400" dirty="0" smtClean="0">
                <a:solidFill>
                  <a:srgbClr val="000000"/>
                </a:solidFill>
                <a:latin typeface="Cascadia Code" panose="020B0609020000020004" pitchFamily="49" charset="0"/>
              </a:rPr>
              <a:t> </a:t>
            </a:r>
            <a:r>
              <a:rPr lang="en-US" sz="1400" b="1" dirty="0">
                <a:solidFill>
                  <a:srgbClr val="808080"/>
                </a:solidFill>
                <a:latin typeface="Cascadia Code" panose="020B0609020000020004" pitchFamily="49" charset="0"/>
              </a:rPr>
              <a:t>(</a:t>
            </a:r>
            <a:r>
              <a:rPr lang="en-US" sz="1400" dirty="0" err="1">
                <a:solidFill>
                  <a:srgbClr val="0080C0"/>
                </a:solidFill>
                <a:latin typeface="Cascadia Code" panose="020B0609020000020004" pitchFamily="49" charset="0"/>
              </a:rPr>
              <a:t>const</a:t>
            </a:r>
            <a:r>
              <a:rPr lang="en-US" sz="1400" dirty="0">
                <a:solidFill>
                  <a:srgbClr val="000000"/>
                </a:solidFill>
                <a:latin typeface="Cascadia Code" panose="020B0609020000020004" pitchFamily="49" charset="0"/>
              </a:rPr>
              <a:t> </a:t>
            </a:r>
            <a:r>
              <a:rPr lang="en-US" sz="1400" dirty="0" err="1" smtClean="0">
                <a:solidFill>
                  <a:srgbClr val="000000"/>
                </a:solidFill>
                <a:latin typeface="Cascadia Code" panose="020B0609020000020004" pitchFamily="49" charset="0"/>
              </a:rPr>
              <a:t>std</a:t>
            </a:r>
            <a:r>
              <a:rPr lang="en-US" sz="1400" dirty="0" smtClean="0">
                <a:solidFill>
                  <a:srgbClr val="000000"/>
                </a:solidFill>
                <a:latin typeface="Cascadia Code" panose="020B0609020000020004" pitchFamily="49" charset="0"/>
              </a:rPr>
              <a:t>::string</a:t>
            </a:r>
            <a:r>
              <a:rPr lang="en-US" sz="1400" b="1" dirty="0">
                <a:solidFill>
                  <a:srgbClr val="808080"/>
                </a:solidFill>
                <a:latin typeface="Cascadia Code" panose="020B0609020000020004" pitchFamily="49" charset="0"/>
              </a:rPr>
              <a:t>&amp;</a:t>
            </a:r>
            <a:r>
              <a:rPr lang="en-US" sz="1400" dirty="0">
                <a:solidFill>
                  <a:srgbClr val="000000"/>
                </a:solidFill>
                <a:latin typeface="Cascadia Code" panose="020B0609020000020004" pitchFamily="49" charset="0"/>
              </a:rPr>
              <a:t> s</a:t>
            </a:r>
            <a:r>
              <a:rPr lang="en-US" sz="1400" b="1" dirty="0">
                <a:solidFill>
                  <a:srgbClr val="808080"/>
                </a:solidFill>
                <a:latin typeface="Cascadia Code" panose="020B0609020000020004" pitchFamily="49" charset="0"/>
              </a:rPr>
              <a:t>)</a:t>
            </a:r>
            <a:r>
              <a:rPr lang="en-US" sz="1400" dirty="0">
                <a:solidFill>
                  <a:srgbClr val="000000"/>
                </a:solidFill>
                <a:latin typeface="Cascadia Code" panose="020B0609020000020004" pitchFamily="49" charset="0"/>
              </a:rPr>
              <a:t> </a:t>
            </a:r>
            <a:endParaRPr lang="en-US" sz="1400" dirty="0" smtClean="0">
              <a:solidFill>
                <a:srgbClr val="000000"/>
              </a:solidFill>
              <a:latin typeface="Cascadia Code" panose="020B0609020000020004" pitchFamily="49" charset="0"/>
            </a:endParaRPr>
          </a:p>
          <a:p>
            <a:r>
              <a:rPr lang="en-US" sz="1400" b="1" dirty="0" smtClean="0">
                <a:solidFill>
                  <a:srgbClr val="808080"/>
                </a:solidFill>
                <a:latin typeface="Cascadia Code" panose="020B0609020000020004" pitchFamily="49" charset="0"/>
              </a:rPr>
              <a:t>{</a:t>
            </a:r>
            <a:r>
              <a:rPr lang="en-US" sz="1400" dirty="0" smtClean="0">
                <a:solidFill>
                  <a:srgbClr val="000000"/>
                </a:solidFill>
                <a:latin typeface="Cascadia Code" panose="020B0609020000020004" pitchFamily="49" charset="0"/>
              </a:rPr>
              <a:t> </a:t>
            </a:r>
          </a:p>
          <a:p>
            <a:r>
              <a:rPr lang="en-US" sz="1400" dirty="0" smtClean="0">
                <a:solidFill>
                  <a:srgbClr val="000000"/>
                </a:solidFill>
                <a:latin typeface="Cascadia Code" panose="020B0609020000020004" pitchFamily="49" charset="0"/>
              </a:rPr>
              <a:t>	</a:t>
            </a:r>
            <a:r>
              <a:rPr lang="en-US" sz="1400" dirty="0" err="1" smtClean="0">
                <a:solidFill>
                  <a:srgbClr val="000000"/>
                </a:solidFill>
                <a:latin typeface="Cascadia Code" panose="020B0609020000020004" pitchFamily="49" charset="0"/>
              </a:rPr>
              <a:t>myString</a:t>
            </a:r>
            <a:r>
              <a:rPr lang="en-US" sz="1400" dirty="0" smtClean="0">
                <a:solidFill>
                  <a:srgbClr val="000000"/>
                </a:solidFill>
                <a:latin typeface="Cascadia Code" panose="020B0609020000020004" pitchFamily="49" charset="0"/>
              </a:rPr>
              <a:t> </a:t>
            </a:r>
            <a:r>
              <a:rPr lang="en-US" sz="1400" b="1" dirty="0">
                <a:solidFill>
                  <a:srgbClr val="808080"/>
                </a:solidFill>
                <a:latin typeface="Cascadia Code" panose="020B0609020000020004" pitchFamily="49" charset="0"/>
              </a:rPr>
              <a:t>=</a:t>
            </a:r>
            <a:r>
              <a:rPr lang="en-US" sz="1400" dirty="0">
                <a:solidFill>
                  <a:srgbClr val="000000"/>
                </a:solidFill>
                <a:latin typeface="Cascadia Code" panose="020B0609020000020004" pitchFamily="49" charset="0"/>
              </a:rPr>
              <a:t> s</a:t>
            </a:r>
            <a:r>
              <a:rPr lang="en-US" sz="1400" b="1" dirty="0">
                <a:solidFill>
                  <a:srgbClr val="808080"/>
                </a:solidFill>
                <a:latin typeface="Cascadia Code" panose="020B0609020000020004" pitchFamily="49" charset="0"/>
              </a:rPr>
              <a:t>;</a:t>
            </a:r>
            <a:r>
              <a:rPr lang="en-US" sz="1400" dirty="0">
                <a:solidFill>
                  <a:srgbClr val="000000"/>
                </a:solidFill>
                <a:latin typeface="Cascadia Code" panose="020B0609020000020004" pitchFamily="49" charset="0"/>
              </a:rPr>
              <a:t> </a:t>
            </a:r>
            <a:r>
              <a:rPr lang="en-US" sz="1400" dirty="0">
                <a:solidFill>
                  <a:srgbClr val="C0C0C0"/>
                </a:solidFill>
                <a:latin typeface="Cascadia Code" panose="020B0609020000020004" pitchFamily="49" charset="0"/>
              </a:rPr>
              <a:t>// </a:t>
            </a:r>
            <a:r>
              <a:rPr lang="en-US" sz="1400" dirty="0" smtClean="0">
                <a:solidFill>
                  <a:srgbClr val="C0C0C0"/>
                </a:solidFill>
                <a:latin typeface="Cascadia Code" panose="020B0609020000020004" pitchFamily="49" charset="0"/>
              </a:rPr>
              <a:t>fail </a:t>
            </a:r>
          </a:p>
          <a:p>
            <a:r>
              <a:rPr lang="en-US" sz="1400" b="1" dirty="0" smtClean="0">
                <a:solidFill>
                  <a:srgbClr val="808080"/>
                </a:solidFill>
                <a:latin typeface="Cascadia Code" panose="020B0609020000020004" pitchFamily="49" charset="0"/>
              </a:rPr>
              <a:t>};</a:t>
            </a:r>
            <a:r>
              <a:rPr lang="en-US" sz="1400" dirty="0" smtClean="0">
                <a:solidFill>
                  <a:srgbClr val="000000"/>
                </a:solidFill>
                <a:latin typeface="Cascadia Code" panose="020B0609020000020004" pitchFamily="49" charset="0"/>
              </a:rPr>
              <a:t> </a:t>
            </a:r>
            <a:endParaRPr lang="en-US" sz="1400" dirty="0"/>
          </a:p>
          <a:p>
            <a:endParaRPr lang="fr-FR" sz="1400" dirty="0">
              <a:latin typeface=""/>
            </a:endParaRPr>
          </a:p>
        </p:txBody>
      </p:sp>
      <p:sp>
        <p:nvSpPr>
          <p:cNvPr id="7" name="Espace réservé du contenu 2"/>
          <p:cNvSpPr>
            <a:spLocks noGrp="1"/>
          </p:cNvSpPr>
          <p:nvPr>
            <p:ph sz="half" idx="2"/>
          </p:nvPr>
        </p:nvSpPr>
        <p:spPr>
          <a:xfrm>
            <a:off x="1114643" y="1356557"/>
            <a:ext cx="3359660" cy="764313"/>
          </a:xfrm>
        </p:spPr>
        <p:txBody>
          <a:bodyPr>
            <a:normAutofit/>
          </a:bodyPr>
          <a:lstStyle/>
          <a:p>
            <a:pPr marL="0" indent="0" algn="ctr">
              <a:buNone/>
            </a:pPr>
            <a:r>
              <a:rPr lang="fr-FR" sz="1600" dirty="0" smtClean="0"/>
              <a:t>Capture des membres d’une classe par référence </a:t>
            </a:r>
            <a:endParaRPr lang="fr-FR" sz="1600" dirty="0"/>
          </a:p>
        </p:txBody>
      </p:sp>
      <p:sp>
        <p:nvSpPr>
          <p:cNvPr id="8" name="Rectangle 7"/>
          <p:cNvSpPr/>
          <p:nvPr/>
        </p:nvSpPr>
        <p:spPr>
          <a:xfrm>
            <a:off x="2298184" y="2133695"/>
            <a:ext cx="906017" cy="338554"/>
          </a:xfrm>
          <a:prstGeom prst="rect">
            <a:avLst/>
          </a:prstGeom>
        </p:spPr>
        <p:txBody>
          <a:bodyPr wrap="none">
            <a:spAutoFit/>
          </a:bodyPr>
          <a:lstStyle/>
          <a:p>
            <a:r>
              <a:rPr lang="fr-FR" sz="1600" b="1" dirty="0">
                <a:solidFill>
                  <a:srgbClr val="808080"/>
                </a:solidFill>
                <a:latin typeface="Cascadia Code" panose="020B0609020000020004" pitchFamily="49" charset="0"/>
              </a:rPr>
              <a:t>[</a:t>
            </a:r>
            <a:r>
              <a:rPr lang="fr-FR" sz="1600" b="1" dirty="0" err="1">
                <a:solidFill>
                  <a:srgbClr val="FF8000"/>
                </a:solidFill>
                <a:latin typeface="Cascadia Code" panose="020B0609020000020004" pitchFamily="49" charset="0"/>
              </a:rPr>
              <a:t>this</a:t>
            </a:r>
            <a:r>
              <a:rPr lang="fr-FR" sz="1600" b="1" dirty="0">
                <a:solidFill>
                  <a:srgbClr val="808080"/>
                </a:solidFill>
                <a:latin typeface="Cascadia Code" panose="020B0609020000020004" pitchFamily="49" charset="0"/>
              </a:rPr>
              <a:t>]</a:t>
            </a:r>
            <a:endParaRPr lang="fr-FR" sz="1600" dirty="0">
              <a:effectLst/>
            </a:endParaRPr>
          </a:p>
        </p:txBody>
      </p:sp>
      <p:sp>
        <p:nvSpPr>
          <p:cNvPr id="10" name="Espace réservé du contenu 2"/>
          <p:cNvSpPr>
            <a:spLocks noGrp="1"/>
          </p:cNvSpPr>
          <p:nvPr>
            <p:ph sz="half" idx="2"/>
          </p:nvPr>
        </p:nvSpPr>
        <p:spPr>
          <a:xfrm>
            <a:off x="4806428" y="1356556"/>
            <a:ext cx="3359660" cy="764313"/>
          </a:xfrm>
        </p:spPr>
        <p:txBody>
          <a:bodyPr>
            <a:normAutofit/>
          </a:bodyPr>
          <a:lstStyle/>
          <a:p>
            <a:pPr marL="0" indent="0" algn="ctr">
              <a:buNone/>
            </a:pPr>
            <a:r>
              <a:rPr lang="fr-FR" sz="1600" dirty="0" smtClean="0"/>
              <a:t>Capture des membres d’une classe par valeur (cpp17) </a:t>
            </a:r>
            <a:endParaRPr lang="fr-FR" sz="1600" dirty="0"/>
          </a:p>
        </p:txBody>
      </p:sp>
      <p:sp>
        <p:nvSpPr>
          <p:cNvPr id="9" name="Rectangle 8"/>
          <p:cNvSpPr/>
          <p:nvPr/>
        </p:nvSpPr>
        <p:spPr>
          <a:xfrm>
            <a:off x="5922642" y="2133694"/>
            <a:ext cx="1026243" cy="338554"/>
          </a:xfrm>
          <a:prstGeom prst="rect">
            <a:avLst/>
          </a:prstGeom>
        </p:spPr>
        <p:txBody>
          <a:bodyPr wrap="none">
            <a:spAutoFit/>
          </a:bodyPr>
          <a:lstStyle/>
          <a:p>
            <a:r>
              <a:rPr lang="fr-FR" sz="1600" b="1" dirty="0">
                <a:solidFill>
                  <a:srgbClr val="808080"/>
                </a:solidFill>
                <a:latin typeface="Cascadia Code" panose="020B0609020000020004" pitchFamily="49" charset="0"/>
              </a:rPr>
              <a:t>[*</a:t>
            </a:r>
            <a:r>
              <a:rPr lang="fr-FR" sz="1600" b="1" dirty="0" err="1">
                <a:solidFill>
                  <a:srgbClr val="FF8000"/>
                </a:solidFill>
                <a:latin typeface="Cascadia Code" panose="020B0609020000020004" pitchFamily="49" charset="0"/>
              </a:rPr>
              <a:t>this</a:t>
            </a:r>
            <a:r>
              <a:rPr lang="fr-FR" sz="1600" b="1" dirty="0">
                <a:solidFill>
                  <a:srgbClr val="808080"/>
                </a:solidFill>
                <a:latin typeface="Cascadia Code" panose="020B0609020000020004" pitchFamily="49" charset="0"/>
              </a:rPr>
              <a:t>]</a:t>
            </a:r>
            <a:endParaRPr lang="fr-FR" sz="1600" dirty="0">
              <a:effectLst/>
            </a:endParaRPr>
          </a:p>
        </p:txBody>
      </p:sp>
      <p:sp>
        <p:nvSpPr>
          <p:cNvPr id="13" name="Espace réservé du contenu 2"/>
          <p:cNvSpPr>
            <a:spLocks noGrp="1"/>
          </p:cNvSpPr>
          <p:nvPr>
            <p:ph sz="half" idx="2"/>
          </p:nvPr>
        </p:nvSpPr>
        <p:spPr>
          <a:xfrm>
            <a:off x="1114643" y="4567623"/>
            <a:ext cx="7079709" cy="884365"/>
          </a:xfrm>
        </p:spPr>
        <p:txBody>
          <a:bodyPr>
            <a:normAutofit fontScale="85000" lnSpcReduction="20000"/>
          </a:bodyPr>
          <a:lstStyle/>
          <a:p>
            <a:pPr marL="0" indent="0">
              <a:buNone/>
            </a:pPr>
            <a:r>
              <a:rPr lang="fr-FR" sz="1600" dirty="0" smtClean="0"/>
              <a:t>Depuis le cpp17, les </a:t>
            </a:r>
            <a:r>
              <a:rPr lang="fr-FR" sz="1600" dirty="0" err="1" smtClean="0"/>
              <a:t>lambdas</a:t>
            </a:r>
            <a:r>
              <a:rPr lang="fr-FR" sz="1600" dirty="0" smtClean="0"/>
              <a:t> supportent les expressions </a:t>
            </a:r>
            <a:r>
              <a:rPr lang="fr-FR" sz="1600" dirty="0" err="1" smtClean="0">
                <a:solidFill>
                  <a:srgbClr val="FF0000"/>
                </a:solidFill>
              </a:rPr>
              <a:t>constexpr</a:t>
            </a:r>
            <a:r>
              <a:rPr lang="fr-FR" sz="1600" dirty="0">
                <a:solidFill>
                  <a:srgbClr val="FF0000"/>
                </a:solidFill>
              </a:rPr>
              <a:t> </a:t>
            </a:r>
            <a:endParaRPr lang="fr-FR" sz="1600" dirty="0" smtClean="0">
              <a:solidFill>
                <a:srgbClr val="FF0000"/>
              </a:solidFill>
            </a:endParaRPr>
          </a:p>
          <a:p>
            <a:r>
              <a:rPr lang="fr-FR" sz="1600" dirty="0" smtClean="0">
                <a:solidFill>
                  <a:schemeClr val="tx1"/>
                </a:solidFill>
              </a:rPr>
              <a:t>Pour la </a:t>
            </a:r>
            <a:r>
              <a:rPr lang="fr-FR" sz="1600" dirty="0" err="1" smtClean="0">
                <a:solidFill>
                  <a:schemeClr val="tx1"/>
                </a:solidFill>
              </a:rPr>
              <a:t>métaprogrammation</a:t>
            </a:r>
            <a:endParaRPr lang="fr-FR" sz="1600" dirty="0" smtClean="0">
              <a:solidFill>
                <a:schemeClr val="tx1"/>
              </a:solidFill>
            </a:endParaRPr>
          </a:p>
          <a:p>
            <a:r>
              <a:rPr lang="fr-FR" sz="1600" dirty="0">
                <a:solidFill>
                  <a:schemeClr val="tx1"/>
                </a:solidFill>
              </a:rPr>
              <a:t>P</a:t>
            </a:r>
            <a:r>
              <a:rPr lang="fr-FR" sz="1600" dirty="0" smtClean="0">
                <a:solidFill>
                  <a:schemeClr val="tx1"/>
                </a:solidFill>
              </a:rPr>
              <a:t>our vos calcul à la compilation</a:t>
            </a:r>
            <a:endParaRPr lang="fr-FR" sz="1600" dirty="0">
              <a:solidFill>
                <a:schemeClr val="tx1"/>
              </a:solidFill>
            </a:endParaRPr>
          </a:p>
          <a:p>
            <a:endParaRPr lang="fr-FR" sz="1600" dirty="0"/>
          </a:p>
        </p:txBody>
      </p:sp>
      <p:sp>
        <p:nvSpPr>
          <p:cNvPr id="12" name="Rectangle 11"/>
          <p:cNvSpPr/>
          <p:nvPr/>
        </p:nvSpPr>
        <p:spPr>
          <a:xfrm>
            <a:off x="4474303" y="4919002"/>
            <a:ext cx="4572000" cy="523220"/>
          </a:xfrm>
          <a:prstGeom prst="rect">
            <a:avLst/>
          </a:prstGeom>
        </p:spPr>
        <p:txBody>
          <a:bodyPr>
            <a:spAutoFit/>
          </a:bodyPr>
          <a:lstStyle/>
          <a:p>
            <a:r>
              <a:rPr lang="pt-BR" sz="1400" dirty="0">
                <a:solidFill>
                  <a:srgbClr val="0080C0"/>
                </a:solidFill>
                <a:latin typeface="Cascadia Code" panose="020B0609020000020004" pitchFamily="49" charset="0"/>
              </a:rPr>
              <a:t>auto</a:t>
            </a:r>
            <a:r>
              <a:rPr lang="pt-BR" sz="1400" dirty="0">
                <a:solidFill>
                  <a:srgbClr val="000000"/>
                </a:solidFill>
                <a:latin typeface="Cascadia Code" panose="020B0609020000020004" pitchFamily="49" charset="0"/>
              </a:rPr>
              <a:t> func </a:t>
            </a:r>
            <a:r>
              <a:rPr lang="pt-BR" sz="1400" b="1" dirty="0">
                <a:solidFill>
                  <a:srgbClr val="808080"/>
                </a:solidFill>
                <a:latin typeface="Cascadia Code" panose="020B0609020000020004" pitchFamily="49" charset="0"/>
              </a:rPr>
              <a:t>=</a:t>
            </a:r>
            <a:r>
              <a:rPr lang="pt-BR" sz="1400" dirty="0">
                <a:solidFill>
                  <a:srgbClr val="000000"/>
                </a:solidFill>
                <a:latin typeface="Cascadia Code" panose="020B0609020000020004" pitchFamily="49" charset="0"/>
              </a:rPr>
              <a:t> </a:t>
            </a:r>
            <a:r>
              <a:rPr lang="pt-BR" sz="1400" b="1" dirty="0">
                <a:solidFill>
                  <a:srgbClr val="808080"/>
                </a:solidFill>
                <a:latin typeface="Cascadia Code" panose="020B0609020000020004" pitchFamily="49" charset="0"/>
              </a:rPr>
              <a:t>[](</a:t>
            </a:r>
            <a:r>
              <a:rPr lang="pt-BR" sz="1400" dirty="0">
                <a:solidFill>
                  <a:srgbClr val="0080C0"/>
                </a:solidFill>
                <a:latin typeface="Cascadia Code" panose="020B0609020000020004" pitchFamily="49" charset="0"/>
              </a:rPr>
              <a:t>int</a:t>
            </a:r>
            <a:r>
              <a:rPr lang="pt-BR" sz="1400" dirty="0">
                <a:solidFill>
                  <a:srgbClr val="000000"/>
                </a:solidFill>
                <a:latin typeface="Cascadia Code" panose="020B0609020000020004" pitchFamily="49" charset="0"/>
              </a:rPr>
              <a:t> n</a:t>
            </a:r>
            <a:r>
              <a:rPr lang="pt-BR" sz="1400" b="1" dirty="0">
                <a:solidFill>
                  <a:srgbClr val="808080"/>
                </a:solidFill>
                <a:latin typeface="Cascadia Code" panose="020B0609020000020004" pitchFamily="49" charset="0"/>
              </a:rPr>
              <a:t>){</a:t>
            </a:r>
            <a:r>
              <a:rPr lang="pt-BR" sz="1400" dirty="0">
                <a:solidFill>
                  <a:srgbClr val="000000"/>
                </a:solidFill>
                <a:latin typeface="Cascadia Code" panose="020B0609020000020004" pitchFamily="49" charset="0"/>
              </a:rPr>
              <a:t> </a:t>
            </a:r>
            <a:r>
              <a:rPr lang="pt-BR" sz="1400" b="1" dirty="0">
                <a:solidFill>
                  <a:srgbClr val="FF8000"/>
                </a:solidFill>
                <a:latin typeface="Cascadia Code" panose="020B0609020000020004" pitchFamily="49" charset="0"/>
              </a:rPr>
              <a:t>return</a:t>
            </a:r>
            <a:r>
              <a:rPr lang="pt-BR" sz="1400" dirty="0">
                <a:solidFill>
                  <a:srgbClr val="000000"/>
                </a:solidFill>
                <a:latin typeface="Cascadia Code" panose="020B0609020000020004" pitchFamily="49" charset="0"/>
              </a:rPr>
              <a:t> </a:t>
            </a:r>
            <a:r>
              <a:rPr lang="pt-BR" sz="1400" dirty="0">
                <a:solidFill>
                  <a:srgbClr val="EC7600"/>
                </a:solidFill>
                <a:latin typeface="Cascadia Code" panose="020B0609020000020004" pitchFamily="49" charset="0"/>
              </a:rPr>
              <a:t>32</a:t>
            </a:r>
            <a:r>
              <a:rPr lang="pt-BR" sz="1400" dirty="0">
                <a:solidFill>
                  <a:srgbClr val="000000"/>
                </a:solidFill>
                <a:latin typeface="Cascadia Code" panose="020B0609020000020004" pitchFamily="49" charset="0"/>
              </a:rPr>
              <a:t> </a:t>
            </a:r>
            <a:r>
              <a:rPr lang="pt-BR" sz="1400" b="1" dirty="0">
                <a:solidFill>
                  <a:srgbClr val="808080"/>
                </a:solidFill>
                <a:latin typeface="Cascadia Code" panose="020B0609020000020004" pitchFamily="49" charset="0"/>
              </a:rPr>
              <a:t>+</a:t>
            </a:r>
            <a:r>
              <a:rPr lang="pt-BR" sz="1400" dirty="0">
                <a:solidFill>
                  <a:srgbClr val="000000"/>
                </a:solidFill>
                <a:latin typeface="Cascadia Code" panose="020B0609020000020004" pitchFamily="49" charset="0"/>
              </a:rPr>
              <a:t> n</a:t>
            </a:r>
            <a:r>
              <a:rPr lang="pt-BR" sz="1400" b="1" dirty="0">
                <a:solidFill>
                  <a:srgbClr val="808080"/>
                </a:solidFill>
                <a:latin typeface="Cascadia Code" panose="020B0609020000020004" pitchFamily="49" charset="0"/>
              </a:rPr>
              <a:t>;};</a:t>
            </a:r>
            <a:r>
              <a:rPr lang="pt-BR" sz="1400" dirty="0">
                <a:solidFill>
                  <a:srgbClr val="000000"/>
                </a:solidFill>
                <a:latin typeface="Cascadia Code" panose="020B0609020000020004" pitchFamily="49" charset="0"/>
              </a:rPr>
              <a:t> </a:t>
            </a:r>
            <a:r>
              <a:rPr lang="pt-BR" sz="1400" dirty="0">
                <a:solidFill>
                  <a:srgbClr val="0080C0"/>
                </a:solidFill>
                <a:latin typeface="Cascadia Code" panose="020B0609020000020004" pitchFamily="49" charset="0"/>
              </a:rPr>
              <a:t>constexpr</a:t>
            </a:r>
            <a:r>
              <a:rPr lang="pt-BR" sz="1400" dirty="0">
                <a:solidFill>
                  <a:srgbClr val="000000"/>
                </a:solidFill>
                <a:latin typeface="Cascadia Code" panose="020B0609020000020004" pitchFamily="49" charset="0"/>
              </a:rPr>
              <a:t> </a:t>
            </a:r>
            <a:r>
              <a:rPr lang="pt-BR" sz="1400" dirty="0">
                <a:solidFill>
                  <a:srgbClr val="0080C0"/>
                </a:solidFill>
                <a:latin typeface="Cascadia Code" panose="020B0609020000020004" pitchFamily="49" charset="0"/>
              </a:rPr>
              <a:t>int</a:t>
            </a:r>
            <a:r>
              <a:rPr lang="pt-BR" sz="1400" dirty="0">
                <a:solidFill>
                  <a:srgbClr val="000000"/>
                </a:solidFill>
                <a:latin typeface="Cascadia Code" panose="020B0609020000020004" pitchFamily="49" charset="0"/>
              </a:rPr>
              <a:t> response </a:t>
            </a:r>
            <a:r>
              <a:rPr lang="pt-BR" sz="1400" b="1" dirty="0">
                <a:solidFill>
                  <a:srgbClr val="808080"/>
                </a:solidFill>
                <a:latin typeface="Cascadia Code" panose="020B0609020000020004" pitchFamily="49" charset="0"/>
              </a:rPr>
              <a:t>=</a:t>
            </a:r>
            <a:r>
              <a:rPr lang="pt-BR" sz="1400" dirty="0">
                <a:solidFill>
                  <a:srgbClr val="000000"/>
                </a:solidFill>
                <a:latin typeface="Cascadia Code" panose="020B0609020000020004" pitchFamily="49" charset="0"/>
              </a:rPr>
              <a:t> func</a:t>
            </a:r>
            <a:r>
              <a:rPr lang="pt-BR" sz="1400" b="1" dirty="0">
                <a:solidFill>
                  <a:srgbClr val="808080"/>
                </a:solidFill>
                <a:latin typeface="Cascadia Code" panose="020B0609020000020004" pitchFamily="49" charset="0"/>
              </a:rPr>
              <a:t>(</a:t>
            </a:r>
            <a:r>
              <a:rPr lang="pt-BR" sz="1400" dirty="0">
                <a:solidFill>
                  <a:srgbClr val="EC7600"/>
                </a:solidFill>
                <a:latin typeface="Cascadia Code" panose="020B0609020000020004" pitchFamily="49" charset="0"/>
              </a:rPr>
              <a:t>10</a:t>
            </a:r>
            <a:r>
              <a:rPr lang="pt-BR" sz="1400" b="1" dirty="0">
                <a:solidFill>
                  <a:srgbClr val="808080"/>
                </a:solidFill>
                <a:latin typeface="Cascadia Code" panose="020B0609020000020004" pitchFamily="49" charset="0"/>
              </a:rPr>
              <a:t>);</a:t>
            </a:r>
            <a:endParaRPr lang="pt-BR" sz="1400" dirty="0">
              <a:effectLst/>
            </a:endParaRPr>
          </a:p>
        </p:txBody>
      </p:sp>
    </p:spTree>
    <p:extLst>
      <p:ext uri="{BB962C8B-B14F-4D97-AF65-F5344CB8AC3E}">
        <p14:creationId xmlns:p14="http://schemas.microsoft.com/office/powerpoint/2010/main" val="982245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smtClean="0"/>
              <a:t>Bilan</a:t>
            </a:r>
            <a:endParaRPr lang="fr-FR" dirty="0"/>
          </a:p>
        </p:txBody>
      </p:sp>
      <p:sp>
        <p:nvSpPr>
          <p:cNvPr id="3" name="Espace réservé du numéro de diapositive 2"/>
          <p:cNvSpPr>
            <a:spLocks noGrp="1"/>
          </p:cNvSpPr>
          <p:nvPr>
            <p:ph type="sldNum" sz="quarter" idx="12"/>
          </p:nvPr>
        </p:nvSpPr>
        <p:spPr/>
        <p:txBody>
          <a:bodyPr/>
          <a:lstStyle/>
          <a:p>
            <a:fld id="{D57F1E4F-1CFF-5643-939E-217C01CDF565}" type="slidenum">
              <a:rPr lang="fr-FR" smtClean="0"/>
              <a:pPr/>
              <a:t>18</a:t>
            </a:fld>
            <a:endParaRPr lang="fr-FR" dirty="0"/>
          </a:p>
        </p:txBody>
      </p:sp>
      <p:sp>
        <p:nvSpPr>
          <p:cNvPr id="11" name="Espace réservé du texte 10"/>
          <p:cNvSpPr>
            <a:spLocks noGrp="1"/>
          </p:cNvSpPr>
          <p:nvPr>
            <p:ph type="body" idx="1"/>
          </p:nvPr>
        </p:nvSpPr>
        <p:spPr>
          <a:xfrm>
            <a:off x="665415" y="1448453"/>
            <a:ext cx="3815306" cy="446671"/>
          </a:xfrm>
        </p:spPr>
        <p:txBody>
          <a:bodyPr/>
          <a:lstStyle/>
          <a:p>
            <a:r>
              <a:rPr lang="fr-FR" dirty="0" smtClean="0"/>
              <a:t>Pour</a:t>
            </a:r>
            <a:endParaRPr lang="fr-FR" dirty="0"/>
          </a:p>
        </p:txBody>
      </p:sp>
      <p:sp>
        <p:nvSpPr>
          <p:cNvPr id="12" name="Espace réservé du contenu 11"/>
          <p:cNvSpPr>
            <a:spLocks noGrp="1"/>
          </p:cNvSpPr>
          <p:nvPr>
            <p:ph sz="half" idx="2"/>
          </p:nvPr>
        </p:nvSpPr>
        <p:spPr>
          <a:xfrm>
            <a:off x="435896" y="2011086"/>
            <a:ext cx="4044825" cy="2445833"/>
          </a:xfrm>
        </p:spPr>
        <p:txBody>
          <a:bodyPr/>
          <a:lstStyle/>
          <a:p>
            <a:r>
              <a:rPr lang="fr-FR" dirty="0" smtClean="0"/>
              <a:t>Facilité d’écriture</a:t>
            </a:r>
          </a:p>
          <a:p>
            <a:r>
              <a:rPr lang="fr-FR" dirty="0" smtClean="0"/>
              <a:t>Ne « pollue » pas l’architecture</a:t>
            </a:r>
          </a:p>
          <a:p>
            <a:r>
              <a:rPr lang="fr-FR" dirty="0" smtClean="0"/>
              <a:t>Application d’une opération simple dans un contexte particulier</a:t>
            </a:r>
          </a:p>
          <a:p>
            <a:r>
              <a:rPr lang="fr-FR" dirty="0" smtClean="0"/>
              <a:t>Utilisation conjointe avec les algorithmes</a:t>
            </a:r>
            <a:endParaRPr lang="fr-FR" dirty="0"/>
          </a:p>
        </p:txBody>
      </p:sp>
      <p:sp>
        <p:nvSpPr>
          <p:cNvPr id="13" name="Espace réservé du texte 12"/>
          <p:cNvSpPr>
            <a:spLocks noGrp="1"/>
          </p:cNvSpPr>
          <p:nvPr>
            <p:ph type="body" sz="quarter" idx="3"/>
          </p:nvPr>
        </p:nvSpPr>
        <p:spPr>
          <a:xfrm>
            <a:off x="4892802" y="1448453"/>
            <a:ext cx="3815305" cy="461144"/>
          </a:xfrm>
        </p:spPr>
        <p:txBody>
          <a:bodyPr/>
          <a:lstStyle/>
          <a:p>
            <a:r>
              <a:rPr lang="fr-FR" dirty="0" smtClean="0"/>
              <a:t>Contre</a:t>
            </a:r>
            <a:endParaRPr lang="fr-FR" dirty="0"/>
          </a:p>
        </p:txBody>
      </p:sp>
      <p:sp>
        <p:nvSpPr>
          <p:cNvPr id="14" name="Espace réservé du contenu 13"/>
          <p:cNvSpPr>
            <a:spLocks noGrp="1"/>
          </p:cNvSpPr>
          <p:nvPr>
            <p:ph sz="quarter" idx="4"/>
          </p:nvPr>
        </p:nvSpPr>
        <p:spPr>
          <a:xfrm>
            <a:off x="4663282" y="2011086"/>
            <a:ext cx="4044825" cy="2754099"/>
          </a:xfrm>
        </p:spPr>
        <p:txBody>
          <a:bodyPr>
            <a:normAutofit fontScale="92500"/>
          </a:bodyPr>
          <a:lstStyle/>
          <a:p>
            <a:r>
              <a:rPr lang="fr-FR" dirty="0" smtClean="0"/>
              <a:t>Pas de mutualisation du travail</a:t>
            </a:r>
          </a:p>
          <a:p>
            <a:pPr lvl="1"/>
            <a:r>
              <a:rPr lang="fr-FR" dirty="0" smtClean="0"/>
              <a:t>Un autre développeur n’aura aucun moyen de savoir que vous avez fait une fonction qui fait telle chose.</a:t>
            </a:r>
          </a:p>
          <a:p>
            <a:r>
              <a:rPr lang="fr-FR" dirty="0" smtClean="0"/>
              <a:t>Les règles de capture peuvent engendrer des erreurs</a:t>
            </a:r>
          </a:p>
          <a:p>
            <a:r>
              <a:rPr lang="fr-FR" dirty="0" err="1" smtClean="0"/>
              <a:t>Debug</a:t>
            </a:r>
            <a:r>
              <a:rPr lang="fr-FR" dirty="0" smtClean="0"/>
              <a:t> plus délicat (remontées dans le code)</a:t>
            </a:r>
          </a:p>
          <a:p>
            <a:r>
              <a:rPr lang="fr-FR" dirty="0" smtClean="0"/>
              <a:t>La documentation doit être dans le </a:t>
            </a:r>
            <a:r>
              <a:rPr lang="fr-FR" dirty="0" err="1" smtClean="0"/>
              <a:t>cpp</a:t>
            </a:r>
            <a:r>
              <a:rPr lang="fr-FR" dirty="0" smtClean="0"/>
              <a:t> (ce qui ne pousse pas le </a:t>
            </a:r>
            <a:r>
              <a:rPr lang="fr-FR" dirty="0" err="1" smtClean="0"/>
              <a:t>dev</a:t>
            </a:r>
            <a:r>
              <a:rPr lang="fr-FR" dirty="0" smtClean="0"/>
              <a:t> à en faire…)</a:t>
            </a:r>
          </a:p>
          <a:p>
            <a:r>
              <a:rPr lang="fr-FR" dirty="0" smtClean="0"/>
              <a:t>Attention au temps de compilation !</a:t>
            </a:r>
          </a:p>
          <a:p>
            <a:r>
              <a:rPr lang="fr-FR" dirty="0" smtClean="0"/>
              <a:t>Lecture parfois délicate</a:t>
            </a:r>
          </a:p>
          <a:p>
            <a:r>
              <a:rPr lang="fr-FR" dirty="0" smtClean="0"/>
              <a:t>Attention à la complexité de vos fonctions</a:t>
            </a:r>
            <a:endParaRPr lang="fr-FR" dirty="0"/>
          </a:p>
        </p:txBody>
      </p:sp>
      <p:sp>
        <p:nvSpPr>
          <p:cNvPr id="8" name="Espace réservé du texte 10"/>
          <p:cNvSpPr txBox="1">
            <a:spLocks/>
          </p:cNvSpPr>
          <p:nvPr/>
        </p:nvSpPr>
        <p:spPr>
          <a:xfrm>
            <a:off x="2664347" y="4765185"/>
            <a:ext cx="3815306" cy="446671"/>
          </a:xfrm>
          <a:prstGeom prst="rect">
            <a:avLst/>
          </a:prstGeom>
        </p:spPr>
        <p:txBody>
          <a:bodyPr vert="horz" lIns="91440" tIns="45720" rIns="91440" bIns="45720" rtlCol="0" anchor="b">
            <a:noAutofit/>
          </a:bodyPr>
          <a:lstStyle>
            <a:lvl1pPr marL="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650" b="0" kern="1200">
                <a:solidFill>
                  <a:schemeClr val="accent2"/>
                </a:solidFill>
                <a:latin typeface="+mn-lt"/>
                <a:ea typeface="+mn-ea"/>
                <a:cs typeface="+mn-cs"/>
              </a:defRPr>
            </a:lvl1pPr>
            <a:lvl2pPr marL="3429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500" b="1" kern="1200">
                <a:solidFill>
                  <a:schemeClr val="tx2"/>
                </a:solidFill>
                <a:latin typeface="+mn-lt"/>
                <a:ea typeface="+mn-ea"/>
                <a:cs typeface="+mn-cs"/>
              </a:defRPr>
            </a:lvl2pPr>
            <a:lvl3pPr marL="6858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350" b="1" kern="1200">
                <a:solidFill>
                  <a:schemeClr val="tx2"/>
                </a:solidFill>
                <a:latin typeface="+mn-lt"/>
                <a:ea typeface="+mn-ea"/>
                <a:cs typeface="+mn-cs"/>
              </a:defRPr>
            </a:lvl3pPr>
            <a:lvl4pPr marL="10287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200" b="1" kern="1200">
                <a:solidFill>
                  <a:schemeClr val="tx2"/>
                </a:solidFill>
                <a:latin typeface="+mn-lt"/>
                <a:ea typeface="+mn-ea"/>
                <a:cs typeface="+mn-cs"/>
              </a:defRPr>
            </a:lvl4pPr>
            <a:lvl5pPr marL="13716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200" b="1" kern="1200">
                <a:solidFill>
                  <a:schemeClr val="tx2"/>
                </a:solidFill>
                <a:latin typeface="+mn-lt"/>
                <a:ea typeface="+mn-ea"/>
                <a:cs typeface="+mn-cs"/>
              </a:defRPr>
            </a:lvl5pPr>
            <a:lvl6pPr marL="17145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200" b="1" kern="1200">
                <a:solidFill>
                  <a:schemeClr val="tx2"/>
                </a:solidFill>
                <a:latin typeface="+mn-lt"/>
                <a:ea typeface="+mn-ea"/>
                <a:cs typeface="+mn-cs"/>
              </a:defRPr>
            </a:lvl6pPr>
            <a:lvl7pPr marL="20574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200" b="1" kern="1200">
                <a:solidFill>
                  <a:schemeClr val="tx2"/>
                </a:solidFill>
                <a:latin typeface="+mn-lt"/>
                <a:ea typeface="+mn-ea"/>
                <a:cs typeface="+mn-cs"/>
              </a:defRPr>
            </a:lvl7pPr>
            <a:lvl8pPr marL="24003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200" b="1" kern="1200">
                <a:solidFill>
                  <a:schemeClr val="tx2"/>
                </a:solidFill>
                <a:latin typeface="+mn-lt"/>
                <a:ea typeface="+mn-ea"/>
                <a:cs typeface="+mn-cs"/>
              </a:defRPr>
            </a:lvl8pPr>
            <a:lvl9pPr marL="2743200" indent="0" algn="l" defTabSz="342900" rtl="0" eaLnBrk="1" latinLnBrk="0" hangingPunct="1">
              <a:spcBef>
                <a:spcPct val="20000"/>
              </a:spcBef>
              <a:spcAft>
                <a:spcPts val="450"/>
              </a:spcAft>
              <a:buClr>
                <a:schemeClr val="accent2"/>
              </a:buClr>
              <a:buSzPct val="92000"/>
              <a:buFont typeface="Wingdings 2" panose="05020102010507070707" pitchFamily="18" charset="2"/>
              <a:buNone/>
              <a:defRPr sz="1200" b="1" kern="1200">
                <a:solidFill>
                  <a:schemeClr val="tx2"/>
                </a:solidFill>
                <a:latin typeface="+mn-lt"/>
                <a:ea typeface="+mn-ea"/>
                <a:cs typeface="+mn-cs"/>
              </a:defRPr>
            </a:lvl9pPr>
          </a:lstStyle>
          <a:p>
            <a:r>
              <a:rPr lang="fr-FR" dirty="0" smtClean="0"/>
              <a:t>Pour aller plus loin : </a:t>
            </a:r>
            <a:r>
              <a:rPr lang="fr-FR" dirty="0" err="1" smtClean="0"/>
              <a:t>std</a:t>
            </a:r>
            <a:r>
              <a:rPr lang="fr-FR" dirty="0" smtClean="0"/>
              <a:t>::</a:t>
            </a:r>
            <a:r>
              <a:rPr lang="fr-FR" dirty="0" err="1" smtClean="0"/>
              <a:t>function</a:t>
            </a:r>
            <a:endParaRPr lang="fr-FR" dirty="0"/>
          </a:p>
        </p:txBody>
      </p:sp>
      <p:sp>
        <p:nvSpPr>
          <p:cNvPr id="2" name="ZoneTexte 1"/>
          <p:cNvSpPr txBox="1"/>
          <p:nvPr/>
        </p:nvSpPr>
        <p:spPr>
          <a:xfrm>
            <a:off x="905854" y="4057054"/>
            <a:ext cx="2871427" cy="369332"/>
          </a:xfrm>
          <a:prstGeom prst="rect">
            <a:avLst/>
          </a:prstGeom>
          <a:noFill/>
        </p:spPr>
        <p:txBody>
          <a:bodyPr wrap="none" rtlCol="0">
            <a:spAutoFit/>
          </a:bodyPr>
          <a:lstStyle/>
          <a:p>
            <a:r>
              <a:rPr lang="fr-FR" dirty="0" smtClean="0"/>
              <a:t>Voyez-vous d’autres choses ?</a:t>
            </a:r>
            <a:endParaRPr lang="fr-FR" dirty="0"/>
          </a:p>
        </p:txBody>
      </p:sp>
    </p:spTree>
    <p:extLst>
      <p:ext uri="{BB962C8B-B14F-4D97-AF65-F5344CB8AC3E}">
        <p14:creationId xmlns:p14="http://schemas.microsoft.com/office/powerpoint/2010/main" val="300104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330791" y="4545068"/>
            <a:ext cx="8245162" cy="671433"/>
          </a:xfrm>
        </p:spPr>
        <p:txBody>
          <a:bodyPr rtlCol="0">
            <a:noAutofit/>
          </a:bodyPr>
          <a:lstStyle/>
          <a:p>
            <a:pPr algn="r" rtl="0"/>
            <a:r>
              <a:rPr lang="fr-FR" sz="3150" dirty="0" smtClean="0">
                <a:solidFill>
                  <a:schemeClr val="bg1"/>
                </a:solidFill>
              </a:rPr>
              <a:t>Chaine de compilation</a:t>
            </a:r>
            <a:endParaRPr lang="fr-FR" sz="3150" dirty="0">
              <a:solidFill>
                <a:schemeClr val="bg1"/>
              </a:solidFill>
            </a:endParaRPr>
          </a:p>
        </p:txBody>
      </p:sp>
      <p:sp>
        <p:nvSpPr>
          <p:cNvPr id="6" name="ZoneTexte 5"/>
          <p:cNvSpPr txBox="1"/>
          <p:nvPr/>
        </p:nvSpPr>
        <p:spPr>
          <a:xfrm>
            <a:off x="330791" y="588580"/>
            <a:ext cx="3757733" cy="3631763"/>
          </a:xfrm>
          <a:prstGeom prst="rect">
            <a:avLst/>
          </a:prstGeom>
          <a:noFill/>
        </p:spPr>
        <p:txBody>
          <a:bodyPr wrap="square" rtlCol="0">
            <a:spAutoFit/>
          </a:bodyPr>
          <a:lstStyle/>
          <a:p>
            <a:r>
              <a:rPr lang="fr-FR" sz="11500" b="1" spc="50" dirty="0" smtClean="0">
                <a:ln w="9525" cmpd="sng">
                  <a:solidFill>
                    <a:schemeClr val="accent1"/>
                  </a:solidFill>
                  <a:prstDash val="solid"/>
                </a:ln>
                <a:solidFill>
                  <a:srgbClr val="70AD47">
                    <a:tint val="1000"/>
                  </a:srgbClr>
                </a:solidFill>
                <a:effectLst>
                  <a:glow rad="38100">
                    <a:schemeClr val="accent1">
                      <a:alpha val="40000"/>
                    </a:schemeClr>
                  </a:glow>
                </a:effectLst>
              </a:rPr>
              <a:t>02</a:t>
            </a:r>
          </a:p>
          <a:p>
            <a:endParaRPr lang="fr-FR" sz="11500" dirty="0">
              <a:ln w="0"/>
              <a:solidFill>
                <a:schemeClr val="accent1"/>
              </a:solidFill>
              <a:effectLst>
                <a:outerShdw blurRad="38100" dist="25400" dir="5400000" algn="ctr" rotWithShape="0">
                  <a:srgbClr val="6E747A">
                    <a:alpha val="43000"/>
                  </a:srgbClr>
                </a:outerShdw>
              </a:effectLst>
            </a:endParaRPr>
          </a:p>
        </p:txBody>
      </p:sp>
      <p:sp>
        <p:nvSpPr>
          <p:cNvPr id="3" name="Espace réservé du numéro de diapositive 2"/>
          <p:cNvSpPr>
            <a:spLocks noGrp="1"/>
          </p:cNvSpPr>
          <p:nvPr>
            <p:ph type="sldNum" sz="quarter" idx="12"/>
          </p:nvPr>
        </p:nvSpPr>
        <p:spPr/>
        <p:txBody>
          <a:bodyPr/>
          <a:lstStyle/>
          <a:p>
            <a:pPr rtl="0"/>
            <a:fld id="{D57F1E4F-1CFF-5643-939E-217C01CDF565}" type="slidenum">
              <a:rPr lang="fr-FR" noProof="0" smtClean="0"/>
              <a:pPr rtl="0"/>
              <a:t>19</a:t>
            </a:fld>
            <a:endParaRPr lang="fr-FR" noProof="0"/>
          </a:p>
        </p:txBody>
      </p:sp>
    </p:spTree>
    <p:extLst>
      <p:ext uri="{BB962C8B-B14F-4D97-AF65-F5344CB8AC3E}">
        <p14:creationId xmlns:p14="http://schemas.microsoft.com/office/powerpoint/2010/main" val="3773882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330791" y="4545068"/>
            <a:ext cx="8245162" cy="671433"/>
          </a:xfrm>
        </p:spPr>
        <p:txBody>
          <a:bodyPr rtlCol="0">
            <a:noAutofit/>
          </a:bodyPr>
          <a:lstStyle/>
          <a:p>
            <a:pPr algn="r" rtl="0"/>
            <a:r>
              <a:rPr lang="fr-FR" sz="3150" dirty="0" smtClean="0">
                <a:solidFill>
                  <a:schemeClr val="bg1"/>
                </a:solidFill>
              </a:rPr>
              <a:t>Rappels</a:t>
            </a:r>
            <a:endParaRPr lang="fr-FR" sz="3150" dirty="0">
              <a:solidFill>
                <a:schemeClr val="bg1"/>
              </a:solidFill>
            </a:endParaRPr>
          </a:p>
        </p:txBody>
      </p:sp>
      <p:sp>
        <p:nvSpPr>
          <p:cNvPr id="6" name="ZoneTexte 5"/>
          <p:cNvSpPr txBox="1"/>
          <p:nvPr/>
        </p:nvSpPr>
        <p:spPr>
          <a:xfrm>
            <a:off x="330791" y="588580"/>
            <a:ext cx="3757733" cy="1862048"/>
          </a:xfrm>
          <a:prstGeom prst="rect">
            <a:avLst/>
          </a:prstGeom>
          <a:noFill/>
        </p:spPr>
        <p:txBody>
          <a:bodyPr wrap="square" rtlCol="0">
            <a:spAutoFit/>
          </a:bodyPr>
          <a:lstStyle/>
          <a:p>
            <a:r>
              <a:rPr lang="fr-FR" sz="11500" b="1" spc="50" dirty="0" smtClean="0">
                <a:ln w="9525" cmpd="sng">
                  <a:solidFill>
                    <a:schemeClr val="accent1"/>
                  </a:solidFill>
                  <a:prstDash val="solid"/>
                </a:ln>
                <a:solidFill>
                  <a:srgbClr val="70AD47">
                    <a:tint val="1000"/>
                  </a:srgbClr>
                </a:solidFill>
                <a:effectLst>
                  <a:glow rad="38100">
                    <a:schemeClr val="accent1">
                      <a:alpha val="40000"/>
                    </a:schemeClr>
                  </a:glow>
                </a:effectLst>
              </a:rPr>
              <a:t>00</a:t>
            </a:r>
            <a:endParaRPr lang="fr-FR" sz="11500" dirty="0">
              <a:ln w="0"/>
              <a:solidFill>
                <a:schemeClr val="accent1"/>
              </a:solidFill>
              <a:effectLst>
                <a:outerShdw blurRad="38100" dist="25400" dir="5400000" algn="ctr" rotWithShape="0">
                  <a:srgbClr val="6E747A">
                    <a:alpha val="43000"/>
                  </a:srgbClr>
                </a:outerShdw>
              </a:effectLst>
            </a:endParaRPr>
          </a:p>
        </p:txBody>
      </p:sp>
      <p:sp>
        <p:nvSpPr>
          <p:cNvPr id="3" name="Espace réservé du numéro de diapositive 2"/>
          <p:cNvSpPr>
            <a:spLocks noGrp="1"/>
          </p:cNvSpPr>
          <p:nvPr>
            <p:ph type="sldNum" sz="quarter" idx="12"/>
          </p:nvPr>
        </p:nvSpPr>
        <p:spPr/>
        <p:txBody>
          <a:bodyPr/>
          <a:lstStyle/>
          <a:p>
            <a:pPr rtl="0"/>
            <a:fld id="{D57F1E4F-1CFF-5643-939E-217C01CDF565}" type="slidenum">
              <a:rPr lang="fr-FR" noProof="0" smtClean="0"/>
              <a:pPr rtl="0"/>
              <a:t>2</a:t>
            </a:fld>
            <a:endParaRPr lang="fr-FR" noProof="0"/>
          </a:p>
        </p:txBody>
      </p:sp>
    </p:spTree>
    <p:extLst>
      <p:ext uri="{BB962C8B-B14F-4D97-AF65-F5344CB8AC3E}">
        <p14:creationId xmlns:p14="http://schemas.microsoft.com/office/powerpoint/2010/main" val="3337627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Les 4 étapes</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20</a:t>
            </a:fld>
            <a:endParaRPr lang="fr-FR" noProof="0" dirty="0"/>
          </a:p>
        </p:txBody>
      </p:sp>
      <p:sp>
        <p:nvSpPr>
          <p:cNvPr id="7" name="Espace réservé du contenu 5"/>
          <p:cNvSpPr txBox="1">
            <a:spLocks/>
          </p:cNvSpPr>
          <p:nvPr/>
        </p:nvSpPr>
        <p:spPr>
          <a:xfrm>
            <a:off x="1378783" y="3918129"/>
            <a:ext cx="6990928" cy="1335575"/>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smtClean="0"/>
              <a:t>Par abus de langage, on appelle « </a:t>
            </a:r>
            <a:r>
              <a:rPr lang="fr-FR" sz="1600" dirty="0" err="1" smtClean="0"/>
              <a:t>gcc</a:t>
            </a:r>
            <a:r>
              <a:rPr lang="fr-FR" sz="1600" dirty="0" smtClean="0"/>
              <a:t> » ou « </a:t>
            </a:r>
            <a:r>
              <a:rPr lang="fr-FR" sz="1600" dirty="0" err="1" smtClean="0"/>
              <a:t>msvc</a:t>
            </a:r>
            <a:r>
              <a:rPr lang="fr-FR" sz="1600" dirty="0" smtClean="0"/>
              <a:t> » des compilateurs</a:t>
            </a:r>
          </a:p>
          <a:p>
            <a:r>
              <a:rPr lang="fr-FR" sz="1600" dirty="0" smtClean="0"/>
              <a:t>Ils fournissent en fait des outils pour chacune de ces étapes</a:t>
            </a:r>
          </a:p>
          <a:p>
            <a:r>
              <a:rPr lang="fr-FR" sz="1600" dirty="0" smtClean="0"/>
              <a:t>On devrait les appeler « suite de compilation » ou « front-end » en anglais</a:t>
            </a:r>
          </a:p>
        </p:txBody>
      </p:sp>
      <p:sp>
        <p:nvSpPr>
          <p:cNvPr id="9" name="ZoneTexte 8"/>
          <p:cNvSpPr txBox="1"/>
          <p:nvPr/>
        </p:nvSpPr>
        <p:spPr>
          <a:xfrm>
            <a:off x="960709" y="1433737"/>
            <a:ext cx="7137531" cy="923330"/>
          </a:xfrm>
          <a:prstGeom prst="rect">
            <a:avLst/>
          </a:prstGeom>
          <a:noFill/>
        </p:spPr>
        <p:txBody>
          <a:bodyPr wrap="none" rtlCol="0">
            <a:spAutoFit/>
          </a:bodyPr>
          <a:lstStyle/>
          <a:p>
            <a:r>
              <a:rPr lang="fr-FR" dirty="0" smtClean="0"/>
              <a:t>											 	</a:t>
            </a:r>
            <a:r>
              <a:rPr lang="fr-FR" dirty="0" smtClean="0">
                <a:solidFill>
                  <a:srgbClr val="7030A0"/>
                </a:solidFill>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program.a</a:t>
            </a:r>
            <a:endParaRPr lang="fr-FR" dirty="0" smtClean="0"/>
          </a:p>
          <a:p>
            <a:r>
              <a:rPr lang="fr-FR" dirty="0" err="1" smtClean="0"/>
              <a:t>Program.c</a:t>
            </a:r>
            <a:r>
              <a:rPr lang="fr-FR" dirty="0" smtClean="0"/>
              <a:t> </a:t>
            </a:r>
            <a:r>
              <a:rPr lang="fr-FR" dirty="0"/>
              <a:t> </a:t>
            </a:r>
            <a:r>
              <a:rPr lang="fr-FR" dirty="0" smtClean="0">
                <a:solidFill>
                  <a:srgbClr val="4590B8"/>
                </a:solidFill>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program.i</a:t>
            </a:r>
            <a:r>
              <a:rPr lang="fr-FR" dirty="0" smtClean="0">
                <a:sym typeface="Wingdings" panose="05000000000000000000" pitchFamily="2" charset="2"/>
              </a:rPr>
              <a:t>  </a:t>
            </a:r>
            <a:r>
              <a:rPr lang="fr-FR" dirty="0" smtClean="0">
                <a:solidFill>
                  <a:srgbClr val="42955F"/>
                </a:solidFill>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program.s</a:t>
            </a:r>
            <a:r>
              <a:rPr lang="fr-FR" dirty="0" smtClean="0">
                <a:sym typeface="Wingdings" panose="05000000000000000000" pitchFamily="2" charset="2"/>
              </a:rPr>
              <a:t>  </a:t>
            </a:r>
            <a:r>
              <a:rPr lang="fr-FR" dirty="0" smtClean="0">
                <a:solidFill>
                  <a:srgbClr val="FF0000"/>
                </a:solidFill>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program.o</a:t>
            </a:r>
            <a:r>
              <a:rPr lang="fr-FR" dirty="0" smtClean="0">
                <a:sym typeface="Wingdings" panose="05000000000000000000" pitchFamily="2" charset="2"/>
              </a:rPr>
              <a:t> 	</a:t>
            </a:r>
            <a:r>
              <a:rPr lang="fr-FR" dirty="0" smtClean="0">
                <a:solidFill>
                  <a:srgbClr val="7030A0"/>
                </a:solidFill>
                <a:sym typeface="Wingdings" panose="05000000000000000000" pitchFamily="2" charset="2"/>
              </a:rPr>
              <a:t></a:t>
            </a:r>
            <a:r>
              <a:rPr lang="fr-FR" dirty="0" smtClean="0">
                <a:sym typeface="Wingdings" panose="05000000000000000000" pitchFamily="2" charset="2"/>
              </a:rPr>
              <a:t>  program*</a:t>
            </a:r>
          </a:p>
          <a:p>
            <a:r>
              <a:rPr lang="fr-FR" dirty="0">
                <a:sym typeface="Wingdings" panose="05000000000000000000" pitchFamily="2" charset="2"/>
              </a:rPr>
              <a:t>	</a:t>
            </a:r>
            <a:r>
              <a:rPr lang="fr-FR" dirty="0" smtClean="0">
                <a:sym typeface="Wingdings" panose="05000000000000000000" pitchFamily="2" charset="2"/>
              </a:rPr>
              <a:t>											</a:t>
            </a:r>
            <a:r>
              <a:rPr lang="fr-FR" dirty="0" smtClean="0">
                <a:solidFill>
                  <a:srgbClr val="7030A0"/>
                </a:solidFill>
                <a:sym typeface="Wingdings" panose="05000000000000000000" pitchFamily="2" charset="2"/>
              </a:rPr>
              <a:t></a:t>
            </a:r>
            <a:r>
              <a:rPr lang="fr-FR" dirty="0" smtClean="0">
                <a:sym typeface="Wingdings" panose="05000000000000000000" pitchFamily="2" charset="2"/>
              </a:rPr>
              <a:t>  program.so</a:t>
            </a:r>
            <a:endParaRPr lang="fr-FR" dirty="0"/>
          </a:p>
        </p:txBody>
      </p:sp>
      <p:sp>
        <p:nvSpPr>
          <p:cNvPr id="10" name="ZoneTexte 9"/>
          <p:cNvSpPr txBox="1"/>
          <p:nvPr/>
        </p:nvSpPr>
        <p:spPr>
          <a:xfrm>
            <a:off x="964837" y="2988221"/>
            <a:ext cx="7252498" cy="923330"/>
          </a:xfrm>
          <a:prstGeom prst="rect">
            <a:avLst/>
          </a:prstGeom>
          <a:noFill/>
        </p:spPr>
        <p:txBody>
          <a:bodyPr wrap="none" rtlCol="0">
            <a:spAutoFit/>
          </a:bodyPr>
          <a:lstStyle/>
          <a:p>
            <a:r>
              <a:rPr lang="fr-FR" dirty="0">
                <a:sym typeface="Wingdings" panose="05000000000000000000" pitchFamily="2" charset="2"/>
              </a:rPr>
              <a:t>											</a:t>
            </a:r>
            <a:r>
              <a:rPr lang="fr-FR" dirty="0" smtClean="0">
                <a:sym typeface="Wingdings" panose="05000000000000000000" pitchFamily="2" charset="2"/>
              </a:rPr>
              <a:t>	</a:t>
            </a:r>
            <a:r>
              <a:rPr lang="fr-FR" dirty="0" smtClean="0">
                <a:solidFill>
                  <a:srgbClr val="7030A0"/>
                </a:solidFill>
                <a:sym typeface="Wingdings" panose="05000000000000000000" pitchFamily="2" charset="2"/>
              </a:rPr>
              <a:t></a:t>
            </a:r>
            <a:r>
              <a:rPr lang="fr-FR" dirty="0" smtClean="0">
                <a:sym typeface="Wingdings" panose="05000000000000000000" pitchFamily="2" charset="2"/>
              </a:rPr>
              <a:t>  program.lib</a:t>
            </a:r>
            <a:endParaRPr lang="fr-FR" dirty="0" smtClean="0"/>
          </a:p>
          <a:p>
            <a:r>
              <a:rPr lang="fr-FR" dirty="0" err="1" smtClean="0"/>
              <a:t>Program.c</a:t>
            </a:r>
            <a:r>
              <a:rPr lang="fr-FR" dirty="0" smtClean="0"/>
              <a:t>  </a:t>
            </a:r>
            <a:r>
              <a:rPr lang="fr-FR" dirty="0" smtClean="0">
                <a:solidFill>
                  <a:srgbClr val="4590B8"/>
                </a:solidFill>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program.i</a:t>
            </a:r>
            <a:r>
              <a:rPr lang="fr-FR" dirty="0" smtClean="0">
                <a:sym typeface="Wingdings" panose="05000000000000000000" pitchFamily="2" charset="2"/>
              </a:rPr>
              <a:t>  </a:t>
            </a:r>
            <a:r>
              <a:rPr lang="fr-FR" dirty="0" smtClean="0">
                <a:solidFill>
                  <a:srgbClr val="42955F"/>
                </a:solidFill>
                <a:sym typeface="Wingdings" panose="05000000000000000000" pitchFamily="2" charset="2"/>
              </a:rPr>
              <a:t></a:t>
            </a:r>
            <a:r>
              <a:rPr lang="fr-FR" dirty="0" smtClean="0">
                <a:sym typeface="Wingdings" panose="05000000000000000000" pitchFamily="2" charset="2"/>
              </a:rPr>
              <a:t>program.asm </a:t>
            </a:r>
            <a:r>
              <a:rPr lang="fr-FR" dirty="0" smtClean="0">
                <a:solidFill>
                  <a:srgbClr val="FF0000"/>
                </a:solidFill>
                <a:sym typeface="Wingdings" panose="05000000000000000000" pitchFamily="2" charset="2"/>
              </a:rPr>
              <a:t></a:t>
            </a:r>
            <a:r>
              <a:rPr lang="fr-FR" dirty="0" smtClean="0">
                <a:sym typeface="Wingdings" panose="05000000000000000000" pitchFamily="2" charset="2"/>
              </a:rPr>
              <a:t>  program.obj 	</a:t>
            </a:r>
            <a:r>
              <a:rPr lang="fr-FR" dirty="0" smtClean="0">
                <a:solidFill>
                  <a:srgbClr val="7030A0"/>
                </a:solidFill>
                <a:sym typeface="Wingdings" panose="05000000000000000000" pitchFamily="2" charset="2"/>
              </a:rPr>
              <a:t></a:t>
            </a:r>
            <a:r>
              <a:rPr lang="fr-FR" dirty="0" smtClean="0">
                <a:sym typeface="Wingdings" panose="05000000000000000000" pitchFamily="2" charset="2"/>
              </a:rPr>
              <a:t>  program.exe</a:t>
            </a:r>
          </a:p>
          <a:p>
            <a:r>
              <a:rPr lang="fr-FR" dirty="0">
                <a:sym typeface="Wingdings" panose="05000000000000000000" pitchFamily="2" charset="2"/>
              </a:rPr>
              <a:t>	</a:t>
            </a:r>
            <a:r>
              <a:rPr lang="fr-FR" dirty="0" smtClean="0">
                <a:sym typeface="Wingdings" panose="05000000000000000000" pitchFamily="2" charset="2"/>
              </a:rPr>
              <a:t>											</a:t>
            </a:r>
            <a:r>
              <a:rPr lang="fr-FR" dirty="0" smtClean="0">
                <a:solidFill>
                  <a:srgbClr val="7030A0"/>
                </a:solidFill>
                <a:sym typeface="Wingdings" panose="05000000000000000000" pitchFamily="2" charset="2"/>
              </a:rPr>
              <a:t></a:t>
            </a:r>
            <a:r>
              <a:rPr lang="fr-FR" dirty="0" smtClean="0">
                <a:sym typeface="Wingdings" panose="05000000000000000000" pitchFamily="2" charset="2"/>
              </a:rPr>
              <a:t>  program.dll</a:t>
            </a:r>
            <a:endParaRPr lang="fr-FR" dirty="0"/>
          </a:p>
        </p:txBody>
      </p:sp>
      <p:sp>
        <p:nvSpPr>
          <p:cNvPr id="2" name="ZoneTexte 1"/>
          <p:cNvSpPr txBox="1"/>
          <p:nvPr/>
        </p:nvSpPr>
        <p:spPr>
          <a:xfrm>
            <a:off x="1378783" y="2502570"/>
            <a:ext cx="153503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err="1" smtClean="0"/>
              <a:t>préprocésseur</a:t>
            </a:r>
            <a:endParaRPr lang="fr-FR" dirty="0"/>
          </a:p>
        </p:txBody>
      </p:sp>
      <p:sp>
        <p:nvSpPr>
          <p:cNvPr id="11" name="ZoneTexte 10"/>
          <p:cNvSpPr txBox="1"/>
          <p:nvPr/>
        </p:nvSpPr>
        <p:spPr>
          <a:xfrm>
            <a:off x="3024261" y="2502570"/>
            <a:ext cx="130035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fr-FR" dirty="0" smtClean="0"/>
              <a:t>compilateur</a:t>
            </a:r>
            <a:endParaRPr lang="fr-FR" dirty="0"/>
          </a:p>
        </p:txBody>
      </p:sp>
      <p:sp>
        <p:nvSpPr>
          <p:cNvPr id="12" name="ZoneTexte 11"/>
          <p:cNvSpPr txBox="1"/>
          <p:nvPr/>
        </p:nvSpPr>
        <p:spPr>
          <a:xfrm>
            <a:off x="4477136" y="2503329"/>
            <a:ext cx="1231427"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smtClean="0"/>
              <a:t>assembleur</a:t>
            </a:r>
            <a:endParaRPr lang="fr-FR" dirty="0"/>
          </a:p>
        </p:txBody>
      </p:sp>
      <p:sp>
        <p:nvSpPr>
          <p:cNvPr id="13" name="ZoneTexte 12"/>
          <p:cNvSpPr txBox="1"/>
          <p:nvPr/>
        </p:nvSpPr>
        <p:spPr>
          <a:xfrm>
            <a:off x="5929448" y="2494783"/>
            <a:ext cx="1635384" cy="369332"/>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smtClean="0"/>
              <a:t>Éditeur de liens</a:t>
            </a:r>
            <a:endParaRPr lang="fr-FR" dirty="0"/>
          </a:p>
        </p:txBody>
      </p:sp>
    </p:spTree>
    <p:extLst>
      <p:ext uri="{BB962C8B-B14F-4D97-AF65-F5344CB8AC3E}">
        <p14:creationId xmlns:p14="http://schemas.microsoft.com/office/powerpoint/2010/main" val="3717682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 préprocesseur</a:t>
            </a:r>
            <a:endParaRPr lang="fr-FR" dirty="0"/>
          </a:p>
        </p:txBody>
      </p:sp>
      <p:sp>
        <p:nvSpPr>
          <p:cNvPr id="6" name="Espace réservé du contenu 5"/>
          <p:cNvSpPr>
            <a:spLocks noGrp="1"/>
          </p:cNvSpPr>
          <p:nvPr>
            <p:ph idx="1"/>
          </p:nvPr>
        </p:nvSpPr>
        <p:spPr>
          <a:xfrm>
            <a:off x="435895" y="1922804"/>
            <a:ext cx="8272211" cy="2183547"/>
          </a:xfrm>
        </p:spPr>
        <p:txBody>
          <a:bodyPr>
            <a:noAutofit/>
          </a:bodyPr>
          <a:lstStyle/>
          <a:p>
            <a:pPr marL="0" indent="0">
              <a:buNone/>
            </a:pPr>
            <a:endParaRPr lang="fr-FR" sz="1400" dirty="0"/>
          </a:p>
          <a:p>
            <a:pPr marL="0" indent="0">
              <a:buNone/>
            </a:pPr>
            <a:r>
              <a:rPr lang="fr-FR" sz="1400" dirty="0" smtClean="0"/>
              <a:t>Ex : #</a:t>
            </a:r>
            <a:r>
              <a:rPr lang="fr-FR" sz="1400" dirty="0" err="1" smtClean="0"/>
              <a:t>include</a:t>
            </a:r>
            <a:r>
              <a:rPr lang="fr-FR" sz="1400" dirty="0" smtClean="0"/>
              <a:t> &lt;</a:t>
            </a:r>
            <a:r>
              <a:rPr lang="fr-FR" sz="1400" dirty="0" err="1" smtClean="0"/>
              <a:t>vector</a:t>
            </a:r>
            <a:r>
              <a:rPr lang="fr-FR" sz="1400" dirty="0" smtClean="0"/>
              <a:t>&gt; </a:t>
            </a:r>
          </a:p>
          <a:p>
            <a:pPr marL="0" indent="0">
              <a:buNone/>
            </a:pPr>
            <a:r>
              <a:rPr lang="fr-FR" sz="1400" dirty="0" smtClean="0"/>
              <a:t>Import du fichier « </a:t>
            </a:r>
            <a:r>
              <a:rPr lang="fr-FR" sz="1400" dirty="0" err="1" smtClean="0"/>
              <a:t>vector</a:t>
            </a:r>
            <a:r>
              <a:rPr lang="fr-FR" sz="1400" dirty="0" smtClean="0"/>
              <a:t> » du compilateur C++</a:t>
            </a:r>
          </a:p>
          <a:p>
            <a:pPr marL="0" indent="0">
              <a:buNone/>
            </a:pPr>
            <a:r>
              <a:rPr lang="fr-FR" sz="1400" dirty="0" smtClean="0"/>
              <a:t>Ex : #</a:t>
            </a:r>
            <a:r>
              <a:rPr lang="fr-FR" sz="1400" dirty="0" err="1" smtClean="0"/>
              <a:t>define</a:t>
            </a:r>
            <a:r>
              <a:rPr lang="fr-FR" sz="1400" dirty="0" smtClean="0"/>
              <a:t> </a:t>
            </a:r>
            <a:r>
              <a:rPr lang="fr-FR" sz="1400" dirty="0" err="1" smtClean="0"/>
              <a:t>symbol</a:t>
            </a:r>
            <a:r>
              <a:rPr lang="fr-FR" sz="1400" dirty="0" smtClean="0"/>
              <a:t> 2</a:t>
            </a:r>
          </a:p>
          <a:p>
            <a:pPr marL="0" indent="0">
              <a:buNone/>
            </a:pPr>
            <a:r>
              <a:rPr lang="fr-FR" sz="1400" dirty="0" smtClean="0"/>
              <a:t>Ex : macro prédéfinies </a:t>
            </a:r>
            <a:br>
              <a:rPr lang="fr-FR" sz="1400" dirty="0" smtClean="0"/>
            </a:br>
            <a:r>
              <a:rPr lang="fr-FR" sz="1400" dirty="0"/>
              <a:t>__LINE__,__FUNCTION__,__FILE__,__DATE__</a:t>
            </a:r>
          </a:p>
          <a:p>
            <a:pPr marL="0" indent="0">
              <a:buNone/>
            </a:pPr>
            <a:r>
              <a:rPr lang="fr-FR" sz="1400" dirty="0" smtClean="0"/>
              <a:t>D’où l’intérêt du #</a:t>
            </a:r>
            <a:r>
              <a:rPr lang="fr-FR" sz="1400" dirty="0" err="1" smtClean="0"/>
              <a:t>pragma</a:t>
            </a:r>
            <a:r>
              <a:rPr lang="fr-FR" sz="1400" dirty="0" smtClean="0"/>
              <a:t> once (ou du #</a:t>
            </a:r>
            <a:r>
              <a:rPr lang="fr-FR" sz="1400" dirty="0" err="1" smtClean="0"/>
              <a:t>ifndef</a:t>
            </a:r>
            <a:r>
              <a:rPr lang="fr-FR" sz="1400" dirty="0" smtClean="0"/>
              <a:t>… #</a:t>
            </a:r>
            <a:r>
              <a:rPr lang="fr-FR" sz="1400" dirty="0" err="1" smtClean="0"/>
              <a:t>endif</a:t>
            </a:r>
            <a:r>
              <a:rPr lang="fr-FR" sz="1400" dirty="0" smtClean="0"/>
              <a:t>) pour éviter de copier le même code plusieurs fois et de limiter la taille de l’exécutable au final.</a:t>
            </a:r>
          </a:p>
          <a:p>
            <a:pPr marL="0" indent="0">
              <a:buNone/>
            </a:pPr>
            <a:endParaRPr lang="fr-FR" sz="1400"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21</a:t>
            </a:fld>
            <a:endParaRPr lang="fr-FR" noProof="0" dirty="0"/>
          </a:p>
        </p:txBody>
      </p:sp>
      <p:sp>
        <p:nvSpPr>
          <p:cNvPr id="2" name="Rectangle 1"/>
          <p:cNvSpPr/>
          <p:nvPr/>
        </p:nvSpPr>
        <p:spPr>
          <a:xfrm>
            <a:off x="3152362" y="5100300"/>
            <a:ext cx="2444580" cy="369332"/>
          </a:xfrm>
          <a:prstGeom prst="rect">
            <a:avLst/>
          </a:prstGeom>
        </p:spPr>
        <p:txBody>
          <a:bodyPr wrap="none">
            <a:spAutoFit/>
          </a:bodyPr>
          <a:lstStyle/>
          <a:p>
            <a:pPr algn="ctr"/>
            <a:r>
              <a:rPr lang="fr-FR" dirty="0" err="1"/>
              <a:t>Program.c</a:t>
            </a:r>
            <a:r>
              <a:rPr lang="fr-FR" dirty="0"/>
              <a:t> </a:t>
            </a:r>
            <a:r>
              <a:rPr lang="fr-FR" dirty="0">
                <a:sym typeface="Wingdings" panose="05000000000000000000" pitchFamily="2" charset="2"/>
              </a:rPr>
              <a:t> </a:t>
            </a:r>
            <a:r>
              <a:rPr lang="fr-FR" dirty="0" err="1">
                <a:sym typeface="Wingdings" panose="05000000000000000000" pitchFamily="2" charset="2"/>
              </a:rPr>
              <a:t>program.i</a:t>
            </a:r>
            <a:r>
              <a:rPr lang="fr-FR" dirty="0">
                <a:sym typeface="Wingdings" panose="05000000000000000000" pitchFamily="2" charset="2"/>
              </a:rPr>
              <a:t> </a:t>
            </a:r>
            <a:endParaRPr lang="fr-FR" dirty="0"/>
          </a:p>
        </p:txBody>
      </p:sp>
      <p:sp>
        <p:nvSpPr>
          <p:cNvPr id="3" name="Rectangle 2"/>
          <p:cNvSpPr/>
          <p:nvPr/>
        </p:nvSpPr>
        <p:spPr>
          <a:xfrm>
            <a:off x="435894" y="1370652"/>
            <a:ext cx="4572000" cy="646331"/>
          </a:xfrm>
          <a:prstGeom prst="rect">
            <a:avLst/>
          </a:prstGeom>
        </p:spPr>
        <p:txBody>
          <a:bodyPr>
            <a:spAutoFit/>
          </a:bodyPr>
          <a:lstStyle/>
          <a:p>
            <a:r>
              <a:rPr lang="fr-FR" dirty="0"/>
              <a:t>Les directive commencent toutes par ‘#’</a:t>
            </a:r>
            <a:br>
              <a:rPr lang="fr-FR" dirty="0"/>
            </a:br>
            <a:endParaRPr lang="fr-FR" dirty="0"/>
          </a:p>
        </p:txBody>
      </p:sp>
      <p:sp>
        <p:nvSpPr>
          <p:cNvPr id="7" name="Rectangle 6"/>
          <p:cNvSpPr/>
          <p:nvPr/>
        </p:nvSpPr>
        <p:spPr>
          <a:xfrm>
            <a:off x="5007894" y="1709256"/>
            <a:ext cx="3490443"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a:t>Il </a:t>
            </a:r>
            <a:r>
              <a:rPr lang="fr-FR" dirty="0">
                <a:solidFill>
                  <a:srgbClr val="FF0000"/>
                </a:solidFill>
              </a:rPr>
              <a:t>remplace</a:t>
            </a:r>
            <a:r>
              <a:rPr lang="fr-FR" dirty="0"/>
              <a:t> récursivement du code </a:t>
            </a:r>
          </a:p>
        </p:txBody>
      </p:sp>
      <p:sp>
        <p:nvSpPr>
          <p:cNvPr id="8" name="Rectangle 7"/>
          <p:cNvSpPr/>
          <p:nvPr/>
        </p:nvSpPr>
        <p:spPr>
          <a:xfrm>
            <a:off x="5007894" y="2177993"/>
            <a:ext cx="292278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a:t>Il </a:t>
            </a:r>
            <a:r>
              <a:rPr lang="fr-FR" dirty="0" smtClean="0">
                <a:solidFill>
                  <a:srgbClr val="FF0000"/>
                </a:solidFill>
              </a:rPr>
              <a:t>supprime</a:t>
            </a:r>
            <a:r>
              <a:rPr lang="fr-FR" dirty="0" smtClean="0"/>
              <a:t> les </a:t>
            </a:r>
            <a:r>
              <a:rPr lang="fr-FR" dirty="0"/>
              <a:t>commentaires</a:t>
            </a:r>
          </a:p>
        </p:txBody>
      </p:sp>
      <p:sp>
        <p:nvSpPr>
          <p:cNvPr id="9" name="Rectangle 8"/>
          <p:cNvSpPr/>
          <p:nvPr/>
        </p:nvSpPr>
        <p:spPr>
          <a:xfrm>
            <a:off x="1429284" y="4025087"/>
            <a:ext cx="6285432" cy="646331"/>
          </a:xfrm>
          <a:prstGeom prst="rect">
            <a:avLst/>
          </a:prstGeom>
        </p:spPr>
        <p:txBody>
          <a:bodyPr wrap="square">
            <a:spAutoFit/>
          </a:bodyPr>
          <a:lstStyle/>
          <a:p>
            <a:pPr algn="ctr"/>
            <a:r>
              <a:rPr lang="fr-FR" dirty="0"/>
              <a:t>Pour ajouter un path de recherche des fichiers </a:t>
            </a:r>
            <a:r>
              <a:rPr lang="fr-FR" dirty="0" err="1"/>
              <a:t>includes</a:t>
            </a:r>
            <a:r>
              <a:rPr lang="fr-FR" dirty="0"/>
              <a:t/>
            </a:r>
            <a:br>
              <a:rPr lang="fr-FR" dirty="0"/>
            </a:br>
            <a:endParaRPr lang="fr-FR" dirty="0"/>
          </a:p>
        </p:txBody>
      </p:sp>
      <p:sp>
        <p:nvSpPr>
          <p:cNvPr id="10" name="Rectangle 9"/>
          <p:cNvSpPr/>
          <p:nvPr/>
        </p:nvSpPr>
        <p:spPr>
          <a:xfrm>
            <a:off x="2218453" y="4554715"/>
            <a:ext cx="1867819" cy="3385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sz="1600" dirty="0" err="1">
                <a:latin typeface="Cascadia Code" panose="020B0609020000020004" pitchFamily="49" charset="0"/>
                <a:cs typeface="Cascadia Code" panose="020B0609020000020004" pitchFamily="49" charset="0"/>
              </a:rPr>
              <a:t>gcc</a:t>
            </a:r>
            <a:r>
              <a:rPr lang="fr-FR" sz="1600" dirty="0">
                <a:latin typeface="Cascadia Code" panose="020B0609020000020004" pitchFamily="49" charset="0"/>
                <a:cs typeface="Cascadia Code" panose="020B0609020000020004" pitchFamily="49" charset="0"/>
              </a:rPr>
              <a:t> -I&lt;CHEMIN&gt;</a:t>
            </a:r>
          </a:p>
        </p:txBody>
      </p:sp>
      <p:sp>
        <p:nvSpPr>
          <p:cNvPr id="11" name="Rectangle 10"/>
          <p:cNvSpPr/>
          <p:nvPr/>
        </p:nvSpPr>
        <p:spPr>
          <a:xfrm>
            <a:off x="4572000" y="4535233"/>
            <a:ext cx="2348720" cy="3385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sz="1600" dirty="0" smtClean="0">
                <a:latin typeface="Cascadia Code" panose="020B0609020000020004" pitchFamily="49" charset="0"/>
                <a:cs typeface="Cascadia Code" panose="020B0609020000020004" pitchFamily="49" charset="0"/>
              </a:rPr>
              <a:t>cl.exe /I &lt;CHEMIN</a:t>
            </a:r>
            <a:r>
              <a:rPr lang="fr-FR" sz="1600" dirty="0">
                <a:latin typeface="Cascadia Code" panose="020B0609020000020004" pitchFamily="49" charset="0"/>
                <a:cs typeface="Cascadia Code" panose="020B0609020000020004" pitchFamily="49" charset="0"/>
              </a:rPr>
              <a:t>&gt;</a:t>
            </a:r>
          </a:p>
        </p:txBody>
      </p:sp>
    </p:spTree>
    <p:extLst>
      <p:ext uri="{BB962C8B-B14F-4D97-AF65-F5344CB8AC3E}">
        <p14:creationId xmlns:p14="http://schemas.microsoft.com/office/powerpoint/2010/main" val="2054127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préprocesseur</a:t>
            </a:r>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22</a:t>
            </a:fld>
            <a:endParaRPr lang="fr-FR" dirty="0"/>
          </a:p>
        </p:txBody>
      </p:sp>
      <p:pic>
        <p:nvPicPr>
          <p:cNvPr id="5" name="Image 4"/>
          <p:cNvPicPr>
            <a:picLocks noChangeAspect="1"/>
          </p:cNvPicPr>
          <p:nvPr/>
        </p:nvPicPr>
        <p:blipFill>
          <a:blip r:embed="rId2"/>
          <a:stretch>
            <a:fillRect/>
          </a:stretch>
        </p:blipFill>
        <p:spPr>
          <a:xfrm>
            <a:off x="1140151" y="2465204"/>
            <a:ext cx="6248400" cy="1543050"/>
          </a:xfrm>
          <a:prstGeom prst="rect">
            <a:avLst/>
          </a:prstGeom>
        </p:spPr>
      </p:pic>
    </p:spTree>
    <p:extLst>
      <p:ext uri="{BB962C8B-B14F-4D97-AF65-F5344CB8AC3E}">
        <p14:creationId xmlns:p14="http://schemas.microsoft.com/office/powerpoint/2010/main" val="483519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 compilateur</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23</a:t>
            </a:fld>
            <a:endParaRPr lang="fr-FR" noProof="0" dirty="0"/>
          </a:p>
        </p:txBody>
      </p:sp>
      <p:sp>
        <p:nvSpPr>
          <p:cNvPr id="7" name="Espace réservé du contenu 5"/>
          <p:cNvSpPr txBox="1">
            <a:spLocks/>
          </p:cNvSpPr>
          <p:nvPr/>
        </p:nvSpPr>
        <p:spPr>
          <a:xfrm>
            <a:off x="640994" y="1418735"/>
            <a:ext cx="8272211" cy="1335575"/>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smtClean="0"/>
              <a:t>Le rôle du compilateur est de </a:t>
            </a:r>
            <a:r>
              <a:rPr lang="fr-FR" sz="1600" dirty="0" smtClean="0">
                <a:solidFill>
                  <a:srgbClr val="FF0000"/>
                </a:solidFill>
              </a:rPr>
              <a:t>traduire</a:t>
            </a:r>
            <a:r>
              <a:rPr lang="fr-FR" sz="1600" dirty="0" smtClean="0"/>
              <a:t> le code source en code assembleur</a:t>
            </a:r>
          </a:p>
          <a:p>
            <a:r>
              <a:rPr lang="fr-FR" sz="1600" dirty="0" smtClean="0">
                <a:sym typeface="Wingdings" panose="05000000000000000000" pitchFamily="2" charset="2"/>
              </a:rPr>
              <a:t>Chaque fichier est traité de manière indépendante</a:t>
            </a:r>
            <a:endParaRPr lang="fr-FR" sz="1600" dirty="0">
              <a:sym typeface="Wingdings" panose="05000000000000000000" pitchFamily="2" charset="2"/>
            </a:endParaRPr>
          </a:p>
          <a:p>
            <a:r>
              <a:rPr lang="fr-FR" sz="1600" dirty="0" smtClean="0">
                <a:sym typeface="Wingdings" panose="05000000000000000000" pitchFamily="2" charset="2"/>
              </a:rPr>
              <a:t>Ne requiert que la connaissance des prototypes des fonctions utilisées</a:t>
            </a:r>
            <a:endParaRPr lang="fr-FR" sz="1600" dirty="0" smtClean="0"/>
          </a:p>
        </p:txBody>
      </p:sp>
      <p:sp>
        <p:nvSpPr>
          <p:cNvPr id="3" name="Rectangle 2"/>
          <p:cNvSpPr/>
          <p:nvPr/>
        </p:nvSpPr>
        <p:spPr>
          <a:xfrm>
            <a:off x="3356924" y="4884372"/>
            <a:ext cx="2430152" cy="369332"/>
          </a:xfrm>
          <a:prstGeom prst="rect">
            <a:avLst/>
          </a:prstGeom>
        </p:spPr>
        <p:txBody>
          <a:bodyPr wrap="none">
            <a:spAutoFit/>
          </a:bodyPr>
          <a:lstStyle/>
          <a:p>
            <a:pPr algn="ctr"/>
            <a:r>
              <a:rPr lang="fr-FR" dirty="0" err="1">
                <a:sym typeface="Wingdings" panose="05000000000000000000" pitchFamily="2" charset="2"/>
              </a:rPr>
              <a:t>program.i</a:t>
            </a:r>
            <a:r>
              <a:rPr lang="fr-FR" dirty="0">
                <a:sym typeface="Wingdings" panose="05000000000000000000" pitchFamily="2" charset="2"/>
              </a:rPr>
              <a:t>  </a:t>
            </a:r>
            <a:r>
              <a:rPr lang="fr-FR" dirty="0" err="1">
                <a:sym typeface="Wingdings" panose="05000000000000000000" pitchFamily="2" charset="2"/>
              </a:rPr>
              <a:t>program.s</a:t>
            </a:r>
            <a:r>
              <a:rPr lang="fr-FR" dirty="0">
                <a:sym typeface="Wingdings" panose="05000000000000000000" pitchFamily="2" charset="2"/>
              </a:rPr>
              <a:t> </a:t>
            </a:r>
            <a:endParaRPr lang="fr-FR" dirty="0"/>
          </a:p>
        </p:txBody>
      </p:sp>
      <p:pic>
        <p:nvPicPr>
          <p:cNvPr id="6" name="Image 5"/>
          <p:cNvPicPr>
            <a:picLocks noChangeAspect="1"/>
          </p:cNvPicPr>
          <p:nvPr/>
        </p:nvPicPr>
        <p:blipFill>
          <a:blip r:embed="rId2"/>
          <a:stretch>
            <a:fillRect/>
          </a:stretch>
        </p:blipFill>
        <p:spPr>
          <a:xfrm>
            <a:off x="1310222" y="2946806"/>
            <a:ext cx="6181725" cy="1552575"/>
          </a:xfrm>
          <a:prstGeom prst="rect">
            <a:avLst/>
          </a:prstGeom>
        </p:spPr>
      </p:pic>
      <p:sp>
        <p:nvSpPr>
          <p:cNvPr id="8" name="Rectangle 7"/>
          <p:cNvSpPr/>
          <p:nvPr/>
        </p:nvSpPr>
        <p:spPr>
          <a:xfrm>
            <a:off x="1110953" y="2820112"/>
            <a:ext cx="1110954" cy="503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8429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L’assembleur</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24</a:t>
            </a:fld>
            <a:endParaRPr lang="fr-FR" noProof="0" dirty="0"/>
          </a:p>
        </p:txBody>
      </p:sp>
      <p:sp>
        <p:nvSpPr>
          <p:cNvPr id="7" name="Espace réservé du contenu 5"/>
          <p:cNvSpPr txBox="1">
            <a:spLocks/>
          </p:cNvSpPr>
          <p:nvPr/>
        </p:nvSpPr>
        <p:spPr>
          <a:xfrm>
            <a:off x="521352" y="1594140"/>
            <a:ext cx="8272211" cy="516671"/>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smtClean="0"/>
              <a:t>L’assembleur part du code assembleur et génère un fichier objet </a:t>
            </a:r>
            <a:endParaRPr lang="fr-FR" sz="1600" dirty="0" smtClean="0">
              <a:sym typeface="Wingdings" panose="05000000000000000000" pitchFamily="2" charset="2"/>
            </a:endParaRPr>
          </a:p>
        </p:txBody>
      </p:sp>
      <p:sp>
        <p:nvSpPr>
          <p:cNvPr id="3" name="Rectangle 2"/>
          <p:cNvSpPr/>
          <p:nvPr/>
        </p:nvSpPr>
        <p:spPr>
          <a:xfrm>
            <a:off x="3319253" y="4884372"/>
            <a:ext cx="2505494" cy="369332"/>
          </a:xfrm>
          <a:prstGeom prst="rect">
            <a:avLst/>
          </a:prstGeom>
        </p:spPr>
        <p:txBody>
          <a:bodyPr wrap="none">
            <a:spAutoFit/>
          </a:bodyPr>
          <a:lstStyle/>
          <a:p>
            <a:r>
              <a:rPr lang="fr-FR" dirty="0" err="1" smtClean="0">
                <a:sym typeface="Wingdings" panose="05000000000000000000" pitchFamily="2" charset="2"/>
              </a:rPr>
              <a:t>program.s</a:t>
            </a:r>
            <a:r>
              <a:rPr lang="fr-FR" dirty="0" smtClean="0">
                <a:sym typeface="Wingdings" panose="05000000000000000000" pitchFamily="2" charset="2"/>
              </a:rPr>
              <a:t> </a:t>
            </a:r>
            <a:r>
              <a:rPr lang="fr-FR" dirty="0">
                <a:sym typeface="Wingdings" panose="05000000000000000000" pitchFamily="2" charset="2"/>
              </a:rPr>
              <a:t> </a:t>
            </a:r>
            <a:r>
              <a:rPr lang="fr-FR" dirty="0" err="1" smtClean="0">
                <a:sym typeface="Wingdings" panose="05000000000000000000" pitchFamily="2" charset="2"/>
              </a:rPr>
              <a:t>program.o</a:t>
            </a:r>
            <a:r>
              <a:rPr lang="fr-FR" dirty="0" smtClean="0">
                <a:sym typeface="Wingdings" panose="05000000000000000000" pitchFamily="2" charset="2"/>
              </a:rPr>
              <a:t> </a:t>
            </a:r>
            <a:endParaRPr lang="fr-FR" dirty="0"/>
          </a:p>
        </p:txBody>
      </p:sp>
      <p:pic>
        <p:nvPicPr>
          <p:cNvPr id="2" name="Image 1"/>
          <p:cNvPicPr>
            <a:picLocks noChangeAspect="1"/>
          </p:cNvPicPr>
          <p:nvPr/>
        </p:nvPicPr>
        <p:blipFill>
          <a:blip r:embed="rId2"/>
          <a:stretch>
            <a:fillRect/>
          </a:stretch>
        </p:blipFill>
        <p:spPr>
          <a:xfrm>
            <a:off x="1576119" y="2692910"/>
            <a:ext cx="6162675" cy="1543050"/>
          </a:xfrm>
          <a:prstGeom prst="rect">
            <a:avLst/>
          </a:prstGeom>
        </p:spPr>
      </p:pic>
      <p:sp>
        <p:nvSpPr>
          <p:cNvPr id="8" name="Rectangle 7"/>
          <p:cNvSpPr/>
          <p:nvPr/>
        </p:nvSpPr>
        <p:spPr>
          <a:xfrm>
            <a:off x="1478422" y="2545878"/>
            <a:ext cx="1110954" cy="503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2087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L’éditeur de lien – Statique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25</a:t>
            </a:fld>
            <a:endParaRPr lang="fr-FR" noProof="0" dirty="0"/>
          </a:p>
        </p:txBody>
      </p:sp>
      <p:sp>
        <p:nvSpPr>
          <p:cNvPr id="7" name="Espace réservé du contenu 5"/>
          <p:cNvSpPr txBox="1">
            <a:spLocks/>
          </p:cNvSpPr>
          <p:nvPr/>
        </p:nvSpPr>
        <p:spPr>
          <a:xfrm>
            <a:off x="683723" y="1997657"/>
            <a:ext cx="8272211" cy="2317970"/>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smtClean="0">
                <a:sym typeface="Wingdings" panose="05000000000000000000" pitchFamily="2" charset="2"/>
              </a:rPr>
              <a:t>Même si un seul fichier, on </a:t>
            </a:r>
            <a:r>
              <a:rPr lang="fr-FR" sz="1600" dirty="0" err="1" smtClean="0">
                <a:sym typeface="Wingdings" panose="05000000000000000000" pitchFamily="2" charset="2"/>
              </a:rPr>
              <a:t>link</a:t>
            </a:r>
            <a:r>
              <a:rPr lang="fr-FR" sz="1600" dirty="0" smtClean="0">
                <a:sym typeface="Wingdings" panose="05000000000000000000" pitchFamily="2" charset="2"/>
              </a:rPr>
              <a:t> toujours avec au minimum la </a:t>
            </a:r>
            <a:r>
              <a:rPr lang="fr-FR" sz="1600" dirty="0" err="1" smtClean="0">
                <a:sym typeface="Wingdings" panose="05000000000000000000" pitchFamily="2" charset="2"/>
              </a:rPr>
              <a:t>libc</a:t>
            </a:r>
            <a:r>
              <a:rPr lang="fr-FR" sz="1600" dirty="0" smtClean="0">
                <a:sym typeface="Wingdings" panose="05000000000000000000" pitchFamily="2" charset="2"/>
              </a:rPr>
              <a:t>. </a:t>
            </a:r>
            <a:r>
              <a:rPr lang="fr-FR" sz="1600" dirty="0" err="1">
                <a:sym typeface="Wingdings" panose="05000000000000000000" pitchFamily="2" charset="2"/>
              </a:rPr>
              <a:t>l</a:t>
            </a:r>
            <a:r>
              <a:rPr lang="fr-FR" sz="1600" dirty="0" err="1" smtClean="0">
                <a:sym typeface="Wingdings" panose="05000000000000000000" pitchFamily="2" charset="2"/>
              </a:rPr>
              <a:t>ibc.a</a:t>
            </a:r>
            <a:r>
              <a:rPr lang="fr-FR" sz="1600" dirty="0" smtClean="0">
                <a:sym typeface="Wingdings" panose="05000000000000000000" pitchFamily="2" charset="2"/>
              </a:rPr>
              <a:t> sous linux.</a:t>
            </a:r>
          </a:p>
          <a:p>
            <a:r>
              <a:rPr lang="fr-FR" sz="1600" dirty="0" smtClean="0">
                <a:sym typeface="Wingdings" panose="05000000000000000000" pitchFamily="2" charset="2"/>
              </a:rPr>
              <a:t>Un fichier .a est une archive de fichiers .o</a:t>
            </a:r>
          </a:p>
          <a:p>
            <a:r>
              <a:rPr lang="fr-FR" sz="1600" dirty="0" smtClean="0">
                <a:sym typeface="Wingdings" panose="05000000000000000000" pitchFamily="2" charset="2"/>
              </a:rPr>
              <a:t>L’éditeur de lien remplace les bouchons d’adresse de fonction par les vraies adresses des fonctions. Et c’est souvent là qu’arrivent les vrais problèmes…</a:t>
            </a:r>
          </a:p>
          <a:p>
            <a:r>
              <a:rPr lang="fr-FR" sz="1600" dirty="0" smtClean="0">
                <a:sym typeface="Wingdings" panose="05000000000000000000" pitchFamily="2" charset="2"/>
              </a:rPr>
              <a:t>Cas particulier : la </a:t>
            </a:r>
            <a:r>
              <a:rPr lang="fr-FR" sz="1600" dirty="0" err="1" smtClean="0">
                <a:sym typeface="Wingdings" panose="05000000000000000000" pitchFamily="2" charset="2"/>
              </a:rPr>
              <a:t>libc.a</a:t>
            </a:r>
            <a:r>
              <a:rPr lang="fr-FR" sz="1600" dirty="0" smtClean="0">
                <a:sym typeface="Wingdings" panose="05000000000000000000" pitchFamily="2" charset="2"/>
              </a:rPr>
              <a:t> a un bouchon pour la fonction main(). Si elle n’existe pas, l’éditeur de lien renvoie une erreur</a:t>
            </a:r>
          </a:p>
        </p:txBody>
      </p:sp>
      <p:sp>
        <p:nvSpPr>
          <p:cNvPr id="3" name="Rectangle 2"/>
          <p:cNvSpPr/>
          <p:nvPr/>
        </p:nvSpPr>
        <p:spPr>
          <a:xfrm>
            <a:off x="3465288" y="5038310"/>
            <a:ext cx="2747099" cy="369332"/>
          </a:xfrm>
          <a:prstGeom prst="rect">
            <a:avLst/>
          </a:prstGeom>
        </p:spPr>
        <p:txBody>
          <a:bodyPr wrap="none">
            <a:spAutoFit/>
          </a:bodyPr>
          <a:lstStyle/>
          <a:p>
            <a:r>
              <a:rPr lang="fr-FR" dirty="0" err="1" smtClean="0">
                <a:sym typeface="Wingdings" panose="05000000000000000000" pitchFamily="2" charset="2"/>
              </a:rPr>
              <a:t>program.o</a:t>
            </a:r>
            <a:r>
              <a:rPr lang="fr-FR" dirty="0" smtClean="0">
                <a:sym typeface="Wingdings" panose="05000000000000000000" pitchFamily="2" charset="2"/>
              </a:rPr>
              <a:t> </a:t>
            </a:r>
            <a:r>
              <a:rPr lang="fr-FR" dirty="0">
                <a:sym typeface="Wingdings" panose="05000000000000000000" pitchFamily="2" charset="2"/>
              </a:rPr>
              <a:t> </a:t>
            </a:r>
            <a:r>
              <a:rPr lang="fr-FR" dirty="0" smtClean="0">
                <a:sym typeface="Wingdings" panose="05000000000000000000" pitchFamily="2" charset="2"/>
              </a:rPr>
              <a:t>program.exe </a:t>
            </a:r>
            <a:endParaRPr lang="fr-FR" dirty="0"/>
          </a:p>
        </p:txBody>
      </p:sp>
      <p:sp>
        <p:nvSpPr>
          <p:cNvPr id="6" name="Rectangle 5"/>
          <p:cNvSpPr/>
          <p:nvPr/>
        </p:nvSpPr>
        <p:spPr>
          <a:xfrm>
            <a:off x="3427266" y="1555006"/>
            <a:ext cx="2785121"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smtClean="0"/>
              <a:t>Il </a:t>
            </a:r>
            <a:r>
              <a:rPr lang="fr-FR" dirty="0" smtClean="0">
                <a:solidFill>
                  <a:srgbClr val="FF0000"/>
                </a:solidFill>
              </a:rPr>
              <a:t>agrège</a:t>
            </a:r>
            <a:r>
              <a:rPr lang="fr-FR" dirty="0" smtClean="0"/>
              <a:t> les </a:t>
            </a:r>
            <a:r>
              <a:rPr lang="fr-FR" dirty="0"/>
              <a:t>fichiers binaires</a:t>
            </a:r>
          </a:p>
        </p:txBody>
      </p:sp>
      <p:sp>
        <p:nvSpPr>
          <p:cNvPr id="8" name="Rectangle 7"/>
          <p:cNvSpPr/>
          <p:nvPr/>
        </p:nvSpPr>
        <p:spPr>
          <a:xfrm>
            <a:off x="3067681" y="4291399"/>
            <a:ext cx="3504293"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r>
              <a:rPr lang="fr-FR" dirty="0" smtClean="0"/>
              <a:t>L’exécutable produit est </a:t>
            </a:r>
            <a:r>
              <a:rPr lang="fr-FR" dirty="0" smtClean="0">
                <a:solidFill>
                  <a:srgbClr val="FF0000"/>
                </a:solidFill>
              </a:rPr>
              <a:t>autonome</a:t>
            </a:r>
            <a:endParaRPr lang="fr-FR" dirty="0">
              <a:solidFill>
                <a:srgbClr val="FF0000"/>
              </a:solidFill>
            </a:endParaRPr>
          </a:p>
        </p:txBody>
      </p:sp>
    </p:spTree>
    <p:extLst>
      <p:ext uri="{BB962C8B-B14F-4D97-AF65-F5344CB8AC3E}">
        <p14:creationId xmlns:p14="http://schemas.microsoft.com/office/powerpoint/2010/main" val="3234537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L’éditeur de lien – Dynamique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26</a:t>
            </a:fld>
            <a:endParaRPr lang="fr-FR" noProof="0" dirty="0"/>
          </a:p>
        </p:txBody>
      </p:sp>
      <p:sp>
        <p:nvSpPr>
          <p:cNvPr id="7" name="Espace réservé du contenu 5"/>
          <p:cNvSpPr txBox="1">
            <a:spLocks/>
          </p:cNvSpPr>
          <p:nvPr/>
        </p:nvSpPr>
        <p:spPr>
          <a:xfrm>
            <a:off x="598265" y="2170165"/>
            <a:ext cx="8272211" cy="1510582"/>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a:sym typeface="Wingdings" panose="05000000000000000000" pitchFamily="2" charset="2"/>
              </a:rPr>
              <a:t>Vous ne pourrez savoir qu’à l’exécution qu’une bibliothèque est corrompue ou </a:t>
            </a:r>
            <a:r>
              <a:rPr lang="fr-FR" sz="1600" dirty="0" smtClean="0">
                <a:sym typeface="Wingdings" panose="05000000000000000000" pitchFamily="2" charset="2"/>
              </a:rPr>
              <a:t>inaccessible</a:t>
            </a:r>
          </a:p>
          <a:p>
            <a:r>
              <a:rPr lang="fr-FR" sz="1600" dirty="0" smtClean="0">
                <a:sym typeface="Wingdings" panose="05000000000000000000" pitchFamily="2" charset="2"/>
              </a:rPr>
              <a:t>Une bibliothèque dynamique peut évoluer indépendamment de l’exécutable (pourvu qu’elle expose toujours la même API) = architecture plus souple.</a:t>
            </a:r>
          </a:p>
          <a:p>
            <a:pPr marL="0" indent="0">
              <a:buNone/>
            </a:pPr>
            <a:endParaRPr lang="fr-FR" sz="1600" dirty="0" smtClean="0">
              <a:sym typeface="Wingdings" panose="05000000000000000000" pitchFamily="2" charset="2"/>
            </a:endParaRPr>
          </a:p>
        </p:txBody>
      </p:sp>
      <p:sp>
        <p:nvSpPr>
          <p:cNvPr id="3" name="Rectangle 2"/>
          <p:cNvSpPr/>
          <p:nvPr/>
        </p:nvSpPr>
        <p:spPr>
          <a:xfrm>
            <a:off x="1663963" y="4461938"/>
            <a:ext cx="2394245" cy="923330"/>
          </a:xfrm>
          <a:prstGeom prst="rect">
            <a:avLst/>
          </a:prstGeom>
        </p:spPr>
        <p:txBody>
          <a:bodyPr wrap="none">
            <a:spAutoFit/>
          </a:bodyPr>
          <a:lstStyle/>
          <a:p>
            <a:r>
              <a:rPr lang="fr-FR" dirty="0" smtClean="0">
                <a:sym typeface="Wingdings" panose="05000000000000000000" pitchFamily="2" charset="2"/>
              </a:rPr>
              <a:t>     </a:t>
            </a:r>
            <a:r>
              <a:rPr lang="fr-FR" dirty="0" err="1" smtClean="0">
                <a:sym typeface="Wingdings" panose="05000000000000000000" pitchFamily="2" charset="2"/>
              </a:rPr>
              <a:t>other.a</a:t>
            </a:r>
            <a:endParaRPr lang="fr-FR" dirty="0" smtClean="0">
              <a:sym typeface="Wingdings" panose="05000000000000000000" pitchFamily="2" charset="2"/>
            </a:endParaRPr>
          </a:p>
          <a:p>
            <a:r>
              <a:rPr lang="fr-FR" dirty="0" err="1" smtClean="0">
                <a:sym typeface="Wingdings" panose="05000000000000000000" pitchFamily="2" charset="2"/>
              </a:rPr>
              <a:t>program.o</a:t>
            </a:r>
            <a:r>
              <a:rPr lang="fr-FR" dirty="0" smtClean="0">
                <a:sym typeface="Wingdings" panose="05000000000000000000" pitchFamily="2" charset="2"/>
              </a:rPr>
              <a:t> </a:t>
            </a:r>
            <a:r>
              <a:rPr lang="fr-FR" dirty="0">
                <a:sym typeface="Wingdings" panose="05000000000000000000" pitchFamily="2" charset="2"/>
              </a:rPr>
              <a:t> </a:t>
            </a:r>
            <a:r>
              <a:rPr lang="fr-FR" dirty="0" smtClean="0">
                <a:sym typeface="Wingdings" panose="05000000000000000000" pitchFamily="2" charset="2"/>
              </a:rPr>
              <a:t>program </a:t>
            </a:r>
          </a:p>
          <a:p>
            <a:r>
              <a:rPr lang="fr-FR" dirty="0" smtClean="0">
                <a:sym typeface="Wingdings" panose="05000000000000000000" pitchFamily="2" charset="2"/>
              </a:rPr>
              <a:t>another.so</a:t>
            </a:r>
            <a:endParaRPr lang="fr-FR" dirty="0"/>
          </a:p>
        </p:txBody>
      </p:sp>
      <p:sp>
        <p:nvSpPr>
          <p:cNvPr id="6" name="Rectangle 5"/>
          <p:cNvSpPr/>
          <p:nvPr/>
        </p:nvSpPr>
        <p:spPr>
          <a:xfrm>
            <a:off x="4883682" y="4469967"/>
            <a:ext cx="2849691" cy="923330"/>
          </a:xfrm>
          <a:prstGeom prst="rect">
            <a:avLst/>
          </a:prstGeom>
        </p:spPr>
        <p:txBody>
          <a:bodyPr wrap="none">
            <a:spAutoFit/>
          </a:bodyPr>
          <a:lstStyle/>
          <a:p>
            <a:r>
              <a:rPr lang="fr-FR" dirty="0" smtClean="0">
                <a:sym typeface="Wingdings" panose="05000000000000000000" pitchFamily="2" charset="2"/>
              </a:rPr>
              <a:t>      other.lib</a:t>
            </a:r>
          </a:p>
          <a:p>
            <a:r>
              <a:rPr lang="fr-FR" dirty="0" smtClean="0">
                <a:sym typeface="Wingdings" panose="05000000000000000000" pitchFamily="2" charset="2"/>
              </a:rPr>
              <a:t>program.obj </a:t>
            </a:r>
            <a:r>
              <a:rPr lang="fr-FR" dirty="0">
                <a:sym typeface="Wingdings" panose="05000000000000000000" pitchFamily="2" charset="2"/>
              </a:rPr>
              <a:t> </a:t>
            </a:r>
            <a:r>
              <a:rPr lang="fr-FR" dirty="0" smtClean="0">
                <a:sym typeface="Wingdings" panose="05000000000000000000" pitchFamily="2" charset="2"/>
              </a:rPr>
              <a:t>program.exe</a:t>
            </a:r>
          </a:p>
          <a:p>
            <a:r>
              <a:rPr lang="fr-FR" dirty="0" smtClean="0">
                <a:sym typeface="Wingdings" panose="05000000000000000000" pitchFamily="2" charset="2"/>
              </a:rPr>
              <a:t>  another.dll </a:t>
            </a:r>
            <a:endParaRPr lang="fr-FR" dirty="0"/>
          </a:p>
        </p:txBody>
      </p:sp>
      <p:sp>
        <p:nvSpPr>
          <p:cNvPr id="8" name="Rectangle 7"/>
          <p:cNvSpPr/>
          <p:nvPr/>
        </p:nvSpPr>
        <p:spPr>
          <a:xfrm>
            <a:off x="2176600" y="1473731"/>
            <a:ext cx="479079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smtClean="0"/>
              <a:t>Il </a:t>
            </a:r>
            <a:r>
              <a:rPr lang="fr-FR" dirty="0" smtClean="0">
                <a:solidFill>
                  <a:srgbClr val="FF0000"/>
                </a:solidFill>
              </a:rPr>
              <a:t>renseigne</a:t>
            </a:r>
            <a:r>
              <a:rPr lang="fr-FR" dirty="0" smtClean="0"/>
              <a:t> les adresses des fonctions appelables</a:t>
            </a:r>
            <a:endParaRPr lang="fr-FR" dirty="0"/>
          </a:p>
        </p:txBody>
      </p:sp>
      <p:sp>
        <p:nvSpPr>
          <p:cNvPr id="9" name="Rectangle 8"/>
          <p:cNvSpPr/>
          <p:nvPr/>
        </p:nvSpPr>
        <p:spPr>
          <a:xfrm>
            <a:off x="2553754" y="3860836"/>
            <a:ext cx="403649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r>
              <a:rPr lang="fr-FR" dirty="0" smtClean="0"/>
              <a:t>L’exécutable produit n’est </a:t>
            </a:r>
            <a:r>
              <a:rPr lang="fr-FR" dirty="0" smtClean="0">
                <a:solidFill>
                  <a:srgbClr val="FF0000"/>
                </a:solidFill>
              </a:rPr>
              <a:t>pas autonome</a:t>
            </a:r>
            <a:endParaRPr lang="fr-FR" dirty="0">
              <a:solidFill>
                <a:srgbClr val="FF0000"/>
              </a:solidFill>
            </a:endParaRPr>
          </a:p>
        </p:txBody>
      </p:sp>
    </p:spTree>
    <p:extLst>
      <p:ext uri="{BB962C8B-B14F-4D97-AF65-F5344CB8AC3E}">
        <p14:creationId xmlns:p14="http://schemas.microsoft.com/office/powerpoint/2010/main" val="1238921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exemple avec GCC (une fois n’est pas coutume)</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27</a:t>
            </a:fld>
            <a:endParaRPr lang="fr-FR" dirty="0"/>
          </a:p>
        </p:txBody>
      </p:sp>
      <p:sp>
        <p:nvSpPr>
          <p:cNvPr id="5" name="Rectangle 4"/>
          <p:cNvSpPr/>
          <p:nvPr/>
        </p:nvSpPr>
        <p:spPr>
          <a:xfrm>
            <a:off x="1123978" y="4100650"/>
            <a:ext cx="7352786" cy="954107"/>
          </a:xfrm>
          <a:prstGeom prst="rect">
            <a:avLst/>
          </a:prstGeom>
        </p:spPr>
        <p:txBody>
          <a:bodyPr wrap="square">
            <a:spAutoFit/>
          </a:bodyPr>
          <a:lstStyle/>
          <a:p>
            <a:r>
              <a:rPr lang="fr-FR" sz="1400" b="1" dirty="0" smtClean="0">
                <a:sym typeface="Wingdings" panose="05000000000000000000" pitchFamily="2" charset="2"/>
              </a:rPr>
              <a:t>À noter</a:t>
            </a:r>
          </a:p>
          <a:p>
            <a:r>
              <a:rPr lang="fr-FR" sz="1400" dirty="0" smtClean="0">
                <a:sym typeface="Wingdings" panose="05000000000000000000" pitchFamily="2" charset="2"/>
              </a:rPr>
              <a:t>Option </a:t>
            </a:r>
            <a:r>
              <a:rPr lang="fr-FR" sz="1400" dirty="0">
                <a:sym typeface="Wingdings" panose="05000000000000000000" pitchFamily="2" charset="2"/>
              </a:rPr>
              <a:t>–L. pour ajouter le répertoire courant à la liste des </a:t>
            </a:r>
            <a:r>
              <a:rPr lang="fr-FR" sz="1400" dirty="0" err="1">
                <a:sym typeface="Wingdings" panose="05000000000000000000" pitchFamily="2" charset="2"/>
              </a:rPr>
              <a:t>paths</a:t>
            </a:r>
            <a:r>
              <a:rPr lang="fr-FR" sz="1400" dirty="0">
                <a:sym typeface="Wingdings" panose="05000000000000000000" pitchFamily="2" charset="2"/>
              </a:rPr>
              <a:t> de recherche d’une bibliothèque</a:t>
            </a:r>
          </a:p>
          <a:p>
            <a:r>
              <a:rPr lang="fr-FR" sz="1400" dirty="0">
                <a:sym typeface="Wingdings" panose="05000000000000000000" pitchFamily="2" charset="2"/>
              </a:rPr>
              <a:t>L</a:t>
            </a:r>
            <a:r>
              <a:rPr lang="fr-FR" sz="1400" dirty="0" smtClean="0">
                <a:sym typeface="Wingdings" panose="05000000000000000000" pitchFamily="2" charset="2"/>
              </a:rPr>
              <a:t>ors </a:t>
            </a:r>
            <a:r>
              <a:rPr lang="fr-FR" sz="1400" dirty="0">
                <a:sym typeface="Wingdings" panose="05000000000000000000" pitchFamily="2" charset="2"/>
              </a:rPr>
              <a:t>de l’exécution, le système doit savoir où se trouve la lib utilisée. </a:t>
            </a:r>
            <a:r>
              <a:rPr lang="fr-FR" sz="1400" dirty="0" smtClean="0">
                <a:sym typeface="Wingdings" panose="05000000000000000000" pitchFamily="2" charset="2"/>
              </a:rPr>
              <a:t/>
            </a:r>
            <a:br>
              <a:rPr lang="fr-FR" sz="1400" dirty="0" smtClean="0">
                <a:sym typeface="Wingdings" panose="05000000000000000000" pitchFamily="2" charset="2"/>
              </a:rPr>
            </a:br>
            <a:r>
              <a:rPr lang="fr-FR" sz="1400" dirty="0" smtClean="0">
                <a:sym typeface="Wingdings" panose="05000000000000000000" pitchFamily="2" charset="2"/>
              </a:rPr>
              <a:t>Il </a:t>
            </a:r>
            <a:r>
              <a:rPr lang="fr-FR" sz="1400" dirty="0">
                <a:sym typeface="Wingdings" panose="05000000000000000000" pitchFamily="2" charset="2"/>
              </a:rPr>
              <a:t>faut </a:t>
            </a:r>
            <a:r>
              <a:rPr lang="fr-FR" sz="1400" dirty="0" smtClean="0">
                <a:sym typeface="Wingdings" panose="05000000000000000000" pitchFamily="2" charset="2"/>
              </a:rPr>
              <a:t>mettre à jour </a:t>
            </a:r>
            <a:r>
              <a:rPr lang="fr-FR" sz="1400" dirty="0">
                <a:sym typeface="Wingdings" panose="05000000000000000000" pitchFamily="2" charset="2"/>
              </a:rPr>
              <a:t>LD_LIBRARY_PATH ou passer le path en paramètre : -</a:t>
            </a:r>
            <a:r>
              <a:rPr lang="fr-FR" sz="1400" dirty="0" err="1">
                <a:sym typeface="Wingdings" panose="05000000000000000000" pitchFamily="2" charset="2"/>
              </a:rPr>
              <a:t>rpath</a:t>
            </a:r>
            <a:r>
              <a:rPr lang="fr-FR" sz="1400" dirty="0">
                <a:sym typeface="Wingdings" panose="05000000000000000000" pitchFamily="2" charset="2"/>
              </a:rPr>
              <a:t>=[</a:t>
            </a:r>
            <a:r>
              <a:rPr lang="fr-FR" sz="1400" dirty="0" err="1">
                <a:sym typeface="Wingdings" panose="05000000000000000000" pitchFamily="2" charset="2"/>
              </a:rPr>
              <a:t>dir</a:t>
            </a:r>
            <a:r>
              <a:rPr lang="fr-FR" sz="1400" dirty="0">
                <a:sym typeface="Wingdings" panose="05000000000000000000" pitchFamily="2" charset="2"/>
              </a:rPr>
              <a:t>]</a:t>
            </a:r>
          </a:p>
        </p:txBody>
      </p:sp>
      <p:sp>
        <p:nvSpPr>
          <p:cNvPr id="6" name="Rectangle 5"/>
          <p:cNvSpPr/>
          <p:nvPr/>
        </p:nvSpPr>
        <p:spPr>
          <a:xfrm>
            <a:off x="5081311" y="1646931"/>
            <a:ext cx="3275119" cy="307777"/>
          </a:xfrm>
          <a:prstGeom prst="rect">
            <a:avLst/>
          </a:prstGeom>
        </p:spPr>
        <p:txBody>
          <a:bodyPr wrap="square">
            <a:spAutoFit/>
          </a:bodyPr>
          <a:lstStyle/>
          <a:p>
            <a:pPr lvl="1"/>
            <a:r>
              <a:rPr lang="pt-BR" sz="1400" dirty="0">
                <a:latin typeface="Cascadia Code" panose="020B0609020000020004" pitchFamily="49" charset="0"/>
                <a:cs typeface="Cascadia Code" panose="020B0609020000020004" pitchFamily="49" charset="0"/>
                <a:sym typeface="Wingdings" panose="05000000000000000000" pitchFamily="2" charset="2"/>
              </a:rPr>
              <a:t>gcc v3.c -fPIC  -o </a:t>
            </a:r>
            <a:r>
              <a:rPr lang="pt-BR" sz="1400" dirty="0" smtClean="0">
                <a:latin typeface="Cascadia Code" panose="020B0609020000020004" pitchFamily="49" charset="0"/>
                <a:cs typeface="Cascadia Code" panose="020B0609020000020004" pitchFamily="49" charset="0"/>
                <a:sym typeface="Wingdings" panose="05000000000000000000" pitchFamily="2" charset="2"/>
              </a:rPr>
              <a:t>v3.o</a:t>
            </a:r>
            <a:endParaRPr lang="pt-BR" sz="1400" dirty="0">
              <a:latin typeface="Cascadia Code" panose="020B0609020000020004" pitchFamily="49" charset="0"/>
              <a:cs typeface="Cascadia Code" panose="020B0609020000020004" pitchFamily="49" charset="0"/>
              <a:sym typeface="Wingdings" panose="05000000000000000000" pitchFamily="2" charset="2"/>
            </a:endParaRPr>
          </a:p>
        </p:txBody>
      </p:sp>
      <p:sp>
        <p:nvSpPr>
          <p:cNvPr id="7" name="Rectangle 6"/>
          <p:cNvSpPr/>
          <p:nvPr/>
        </p:nvSpPr>
        <p:spPr>
          <a:xfrm>
            <a:off x="977221" y="2175998"/>
            <a:ext cx="5499219" cy="307777"/>
          </a:xfrm>
          <a:prstGeom prst="rect">
            <a:avLst/>
          </a:prstGeom>
        </p:spPr>
        <p:txBody>
          <a:bodyPr wrap="square">
            <a:spAutoFit/>
          </a:bodyPr>
          <a:lstStyle/>
          <a:p>
            <a:pPr lvl="1"/>
            <a:r>
              <a:rPr lang="en-US" sz="1400" dirty="0" err="1">
                <a:sym typeface="Wingdings" panose="05000000000000000000" pitchFamily="2" charset="2"/>
              </a:rPr>
              <a:t>Création</a:t>
            </a:r>
            <a:r>
              <a:rPr lang="en-US" sz="1400" dirty="0">
                <a:sym typeface="Wingdings" panose="05000000000000000000" pitchFamily="2" charset="2"/>
              </a:rPr>
              <a:t> </a:t>
            </a:r>
            <a:r>
              <a:rPr lang="en-US" sz="1400" dirty="0" err="1">
                <a:sym typeface="Wingdings" panose="05000000000000000000" pitchFamily="2" charset="2"/>
              </a:rPr>
              <a:t>d’une</a:t>
            </a:r>
            <a:r>
              <a:rPr lang="en-US" sz="1400" dirty="0">
                <a:sym typeface="Wingdings" panose="05000000000000000000" pitchFamily="2" charset="2"/>
              </a:rPr>
              <a:t> lib </a:t>
            </a:r>
            <a:r>
              <a:rPr lang="en-US" sz="1400" dirty="0" err="1" smtClean="0">
                <a:sym typeface="Wingdings" panose="05000000000000000000" pitchFamily="2" charset="2"/>
              </a:rPr>
              <a:t>dynamique</a:t>
            </a:r>
            <a:endParaRPr lang="en-US" sz="1400" dirty="0">
              <a:sym typeface="Wingdings" panose="05000000000000000000" pitchFamily="2" charset="2"/>
            </a:endParaRPr>
          </a:p>
        </p:txBody>
      </p:sp>
      <p:sp>
        <p:nvSpPr>
          <p:cNvPr id="8" name="Rectangle 7"/>
          <p:cNvSpPr/>
          <p:nvPr/>
        </p:nvSpPr>
        <p:spPr>
          <a:xfrm>
            <a:off x="995134" y="2735327"/>
            <a:ext cx="2731696" cy="738664"/>
          </a:xfrm>
          <a:prstGeom prst="rect">
            <a:avLst/>
          </a:prstGeom>
        </p:spPr>
        <p:txBody>
          <a:bodyPr wrap="square">
            <a:spAutoFit/>
          </a:bodyPr>
          <a:lstStyle/>
          <a:p>
            <a:pPr lvl="1" algn="ctr"/>
            <a:r>
              <a:rPr lang="en-US" sz="1400" dirty="0" err="1">
                <a:sym typeface="Wingdings" panose="05000000000000000000" pitchFamily="2" charset="2"/>
              </a:rPr>
              <a:t>Création</a:t>
            </a:r>
            <a:r>
              <a:rPr lang="en-US" sz="1400" dirty="0">
                <a:sym typeface="Wingdings" panose="05000000000000000000" pitchFamily="2" charset="2"/>
              </a:rPr>
              <a:t> </a:t>
            </a:r>
            <a:r>
              <a:rPr lang="en-US" sz="1400" dirty="0" err="1">
                <a:sym typeface="Wingdings" panose="05000000000000000000" pitchFamily="2" charset="2"/>
              </a:rPr>
              <a:t>d’une</a:t>
            </a:r>
            <a:r>
              <a:rPr lang="en-US" sz="1400" dirty="0">
                <a:sym typeface="Wingdings" panose="05000000000000000000" pitchFamily="2" charset="2"/>
              </a:rPr>
              <a:t> lib </a:t>
            </a:r>
            <a:r>
              <a:rPr lang="en-US" sz="1400" dirty="0" err="1" smtClean="0">
                <a:sym typeface="Wingdings" panose="05000000000000000000" pitchFamily="2" charset="2"/>
              </a:rPr>
              <a:t>statique</a:t>
            </a:r>
            <a:r>
              <a:rPr lang="en-US" sz="1400" dirty="0" smtClean="0">
                <a:sym typeface="Wingdings" panose="05000000000000000000" pitchFamily="2" charset="2"/>
              </a:rPr>
              <a:t/>
            </a:r>
            <a:br>
              <a:rPr lang="en-US" sz="1400" dirty="0" smtClean="0">
                <a:sym typeface="Wingdings" panose="05000000000000000000" pitchFamily="2" charset="2"/>
              </a:rPr>
            </a:br>
            <a:r>
              <a:rPr lang="en-US" sz="1400" dirty="0">
                <a:sym typeface="Wingdings" panose="05000000000000000000" pitchFamily="2" charset="2"/>
              </a:rPr>
              <a:t>= </a:t>
            </a:r>
            <a:r>
              <a:rPr lang="fr-FR" sz="1400" dirty="0">
                <a:sym typeface="Wingdings" panose="05000000000000000000" pitchFamily="2" charset="2"/>
              </a:rPr>
              <a:t>mise en archive</a:t>
            </a:r>
            <a:endParaRPr lang="fr-FR" sz="1400" dirty="0"/>
          </a:p>
          <a:p>
            <a:pPr lvl="1" algn="ctr"/>
            <a:endParaRPr lang="fr-FR" sz="1400" dirty="0"/>
          </a:p>
        </p:txBody>
      </p:sp>
      <p:sp>
        <p:nvSpPr>
          <p:cNvPr id="9" name="Rectangle 8"/>
          <p:cNvSpPr/>
          <p:nvPr/>
        </p:nvSpPr>
        <p:spPr>
          <a:xfrm>
            <a:off x="1674581" y="3409581"/>
            <a:ext cx="1404039" cy="307777"/>
          </a:xfrm>
          <a:prstGeom prst="rect">
            <a:avLst/>
          </a:prstGeom>
        </p:spPr>
        <p:txBody>
          <a:bodyPr wrap="none">
            <a:spAutoFit/>
          </a:bodyPr>
          <a:lstStyle/>
          <a:p>
            <a:pPr lvl="1" algn="ctr"/>
            <a:r>
              <a:rPr lang="en-US" sz="1400" dirty="0" smtClean="0">
                <a:sym typeface="Wingdings" panose="05000000000000000000" pitchFamily="2" charset="2"/>
              </a:rPr>
              <a:t>Execution</a:t>
            </a:r>
            <a:endParaRPr lang="fr-FR" sz="1400" dirty="0"/>
          </a:p>
        </p:txBody>
      </p:sp>
      <p:sp>
        <p:nvSpPr>
          <p:cNvPr id="10" name="Rectangle 9"/>
          <p:cNvSpPr/>
          <p:nvPr/>
        </p:nvSpPr>
        <p:spPr>
          <a:xfrm>
            <a:off x="5329749" y="2172305"/>
            <a:ext cx="3147015" cy="307777"/>
          </a:xfrm>
          <a:prstGeom prst="rect">
            <a:avLst/>
          </a:prstGeom>
        </p:spPr>
        <p:txBody>
          <a:bodyPr wrap="none">
            <a:spAutoFit/>
          </a:bodyPr>
          <a:lstStyle/>
          <a:p>
            <a:r>
              <a:rPr lang="en-US" sz="1400" dirty="0" err="1">
                <a:latin typeface="Cascadia Code" panose="020B0609020000020004" pitchFamily="49" charset="0"/>
                <a:cs typeface="Cascadia Code" panose="020B0609020000020004" pitchFamily="49" charset="0"/>
                <a:sym typeface="Wingdings" panose="05000000000000000000" pitchFamily="2" charset="2"/>
              </a:rPr>
              <a:t>gcc</a:t>
            </a:r>
            <a:r>
              <a:rPr lang="en-US" sz="1400" dirty="0">
                <a:latin typeface="Cascadia Code" panose="020B0609020000020004" pitchFamily="49" charset="0"/>
                <a:cs typeface="Cascadia Code" panose="020B0609020000020004" pitchFamily="49" charset="0"/>
                <a:sym typeface="Wingdings" panose="05000000000000000000" pitchFamily="2" charset="2"/>
              </a:rPr>
              <a:t> -shared v3.o -o libv3.so</a:t>
            </a:r>
            <a:endParaRPr lang="fr-FR" sz="1400" dirty="0">
              <a:latin typeface="Cascadia Code" panose="020B0609020000020004" pitchFamily="49" charset="0"/>
              <a:cs typeface="Cascadia Code" panose="020B0609020000020004" pitchFamily="49" charset="0"/>
            </a:endParaRPr>
          </a:p>
        </p:txBody>
      </p:sp>
      <p:sp>
        <p:nvSpPr>
          <p:cNvPr id="11" name="Rectangle 10"/>
          <p:cNvSpPr/>
          <p:nvPr/>
        </p:nvSpPr>
        <p:spPr>
          <a:xfrm>
            <a:off x="5190993" y="2738501"/>
            <a:ext cx="2973891" cy="307777"/>
          </a:xfrm>
          <a:prstGeom prst="rect">
            <a:avLst/>
          </a:prstGeom>
        </p:spPr>
        <p:txBody>
          <a:bodyPr wrap="none">
            <a:spAutoFit/>
          </a:bodyPr>
          <a:lstStyle/>
          <a:p>
            <a:pPr lvl="1"/>
            <a:r>
              <a:rPr lang="fr-FR" sz="1400" dirty="0" err="1">
                <a:latin typeface="Cascadia Code" panose="020B0609020000020004" pitchFamily="49" charset="0"/>
                <a:cs typeface="Cascadia Code" panose="020B0609020000020004" pitchFamily="49" charset="0"/>
              </a:rPr>
              <a:t>ar</a:t>
            </a:r>
            <a:r>
              <a:rPr lang="fr-FR" sz="1400" dirty="0">
                <a:latin typeface="Cascadia Code" panose="020B0609020000020004" pitchFamily="49" charset="0"/>
                <a:cs typeface="Cascadia Code" panose="020B0609020000020004" pitchFamily="49" charset="0"/>
              </a:rPr>
              <a:t> </a:t>
            </a:r>
            <a:r>
              <a:rPr lang="fr-FR" sz="1400" dirty="0" err="1">
                <a:latin typeface="Cascadia Code" panose="020B0609020000020004" pitchFamily="49" charset="0"/>
                <a:cs typeface="Cascadia Code" panose="020B0609020000020004" pitchFamily="49" charset="0"/>
              </a:rPr>
              <a:t>rcs</a:t>
            </a:r>
            <a:r>
              <a:rPr lang="fr-FR" sz="1400" dirty="0">
                <a:latin typeface="Cascadia Code" panose="020B0609020000020004" pitchFamily="49" charset="0"/>
                <a:cs typeface="Cascadia Code" panose="020B0609020000020004" pitchFamily="49" charset="0"/>
              </a:rPr>
              <a:t> liboutv3.a </a:t>
            </a:r>
            <a:r>
              <a:rPr lang="en-US" sz="1400" dirty="0" smtClean="0">
                <a:latin typeface="Cascadia Code" panose="020B0609020000020004" pitchFamily="49" charset="0"/>
                <a:cs typeface="Cascadia Code" panose="020B0609020000020004" pitchFamily="49" charset="0"/>
                <a:sym typeface="Wingdings" panose="05000000000000000000" pitchFamily="2" charset="2"/>
              </a:rPr>
              <a:t>v3.o</a:t>
            </a:r>
            <a:endParaRPr lang="fr-FR" sz="1400" dirty="0">
              <a:latin typeface="Cascadia Code" panose="020B0609020000020004" pitchFamily="49" charset="0"/>
              <a:cs typeface="Cascadia Code" panose="020B0609020000020004" pitchFamily="49" charset="0"/>
            </a:endParaRPr>
          </a:p>
        </p:txBody>
      </p:sp>
      <p:sp>
        <p:nvSpPr>
          <p:cNvPr id="12" name="Rectangle 11"/>
          <p:cNvSpPr/>
          <p:nvPr/>
        </p:nvSpPr>
        <p:spPr>
          <a:xfrm>
            <a:off x="5329749" y="3400307"/>
            <a:ext cx="2646594" cy="307777"/>
          </a:xfrm>
          <a:prstGeom prst="rect">
            <a:avLst/>
          </a:prstGeom>
        </p:spPr>
        <p:txBody>
          <a:bodyPr wrap="square">
            <a:spAutoFit/>
          </a:bodyPr>
          <a:lstStyle/>
          <a:p>
            <a:pPr lvl="1"/>
            <a:r>
              <a:rPr lang="fr-FR" sz="1400" dirty="0" err="1">
                <a:latin typeface="Cascadia Code" panose="020B0609020000020004" pitchFamily="49" charset="0"/>
                <a:cs typeface="Cascadia Code" panose="020B0609020000020004" pitchFamily="49" charset="0"/>
              </a:rPr>
              <a:t>gcc</a:t>
            </a:r>
            <a:r>
              <a:rPr lang="fr-FR" sz="1400" dirty="0">
                <a:latin typeface="Cascadia Code" panose="020B0609020000020004" pitchFamily="49" charset="0"/>
                <a:cs typeface="Cascadia Code" panose="020B0609020000020004" pitchFamily="49" charset="0"/>
              </a:rPr>
              <a:t> </a:t>
            </a:r>
            <a:r>
              <a:rPr lang="fr-FR" sz="1400" dirty="0" err="1">
                <a:latin typeface="Cascadia Code" panose="020B0609020000020004" pitchFamily="49" charset="0"/>
                <a:cs typeface="Cascadia Code" panose="020B0609020000020004" pitchFamily="49" charset="0"/>
              </a:rPr>
              <a:t>main.o</a:t>
            </a:r>
            <a:r>
              <a:rPr lang="fr-FR" sz="1400" dirty="0">
                <a:latin typeface="Cascadia Code" panose="020B0609020000020004" pitchFamily="49" charset="0"/>
                <a:cs typeface="Cascadia Code" panose="020B0609020000020004" pitchFamily="49" charset="0"/>
              </a:rPr>
              <a:t> -lv3 -L.</a:t>
            </a:r>
          </a:p>
        </p:txBody>
      </p:sp>
      <p:sp>
        <p:nvSpPr>
          <p:cNvPr id="13" name="Rectangle 12"/>
          <p:cNvSpPr/>
          <p:nvPr/>
        </p:nvSpPr>
        <p:spPr>
          <a:xfrm>
            <a:off x="158967" y="1476357"/>
            <a:ext cx="4572000" cy="523220"/>
          </a:xfrm>
          <a:prstGeom prst="rect">
            <a:avLst/>
          </a:prstGeom>
        </p:spPr>
        <p:txBody>
          <a:bodyPr>
            <a:spAutoFit/>
          </a:bodyPr>
          <a:lstStyle/>
          <a:p>
            <a:pPr lvl="1" algn="ctr"/>
            <a:r>
              <a:rPr lang="pt-BR" sz="1400" dirty="0" smtClean="0">
                <a:sym typeface="Wingdings" panose="05000000000000000000" pitchFamily="2" charset="2"/>
              </a:rPr>
              <a:t>Création du fichier objet (</a:t>
            </a:r>
            <a:r>
              <a:rPr lang="fr-FR" sz="1400" dirty="0"/>
              <a:t>position-</a:t>
            </a:r>
            <a:r>
              <a:rPr lang="fr-FR" sz="1400" dirty="0" err="1"/>
              <a:t>independent</a:t>
            </a:r>
            <a:r>
              <a:rPr lang="fr-FR" sz="1400" dirty="0"/>
              <a:t> code = adressage relatif en mémoire</a:t>
            </a:r>
            <a:r>
              <a:rPr lang="pt-BR" sz="1400" dirty="0">
                <a:sym typeface="Wingdings" panose="05000000000000000000" pitchFamily="2" charset="2"/>
              </a:rPr>
              <a:t>)</a:t>
            </a:r>
          </a:p>
        </p:txBody>
      </p:sp>
    </p:spTree>
    <p:extLst>
      <p:ext uri="{BB962C8B-B14F-4D97-AF65-F5344CB8AC3E}">
        <p14:creationId xmlns:p14="http://schemas.microsoft.com/office/powerpoint/2010/main" val="3593311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 la chaine complète</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28</a:t>
            </a:fld>
            <a:endParaRPr lang="fr-FR" dirty="0"/>
          </a:p>
        </p:txBody>
      </p:sp>
      <p:sp>
        <p:nvSpPr>
          <p:cNvPr id="5" name="Espace réservé du texte 4"/>
          <p:cNvSpPr>
            <a:spLocks noGrp="1"/>
          </p:cNvSpPr>
          <p:nvPr>
            <p:ph type="body" idx="1"/>
          </p:nvPr>
        </p:nvSpPr>
        <p:spPr>
          <a:xfrm>
            <a:off x="665416" y="1587533"/>
            <a:ext cx="2469671" cy="446671"/>
          </a:xfrm>
        </p:spPr>
        <p:txBody>
          <a:bodyPr/>
          <a:lstStyle/>
          <a:p>
            <a:pPr algn="ctr"/>
            <a:r>
              <a:rPr lang="fr-FR" sz="2000" dirty="0" smtClean="0"/>
              <a:t>Linux (</a:t>
            </a:r>
            <a:r>
              <a:rPr lang="fr-FR" sz="2000" b="1" dirty="0" smtClean="0"/>
              <a:t>GCC</a:t>
            </a:r>
            <a:r>
              <a:rPr lang="fr-FR" sz="2000" dirty="0" smtClean="0"/>
              <a:t>)</a:t>
            </a:r>
            <a:endParaRPr lang="fr-FR" sz="2000" dirty="0"/>
          </a:p>
        </p:txBody>
      </p:sp>
      <p:sp>
        <p:nvSpPr>
          <p:cNvPr id="6" name="Espace réservé du contenu 5"/>
          <p:cNvSpPr>
            <a:spLocks noGrp="1"/>
          </p:cNvSpPr>
          <p:nvPr>
            <p:ph sz="half" idx="2"/>
          </p:nvPr>
        </p:nvSpPr>
        <p:spPr>
          <a:xfrm>
            <a:off x="435897" y="2438377"/>
            <a:ext cx="2699190" cy="3123203"/>
          </a:xfrm>
        </p:spPr>
        <p:txBody>
          <a:bodyPr>
            <a:noAutofit/>
          </a:bodyPr>
          <a:lstStyle/>
          <a:p>
            <a:r>
              <a:rPr lang="fr-FR" sz="1600" dirty="0"/>
              <a:t>—</a:t>
            </a:r>
            <a:r>
              <a:rPr lang="fr-FR" sz="1600" dirty="0" err="1"/>
              <a:t>gcc</a:t>
            </a:r>
            <a:r>
              <a:rPr lang="fr-FR" sz="1600" dirty="0"/>
              <a:t> -E -o </a:t>
            </a:r>
            <a:r>
              <a:rPr lang="fr-FR" sz="1600" dirty="0" err="1" smtClean="0"/>
              <a:t>main.i</a:t>
            </a:r>
            <a:r>
              <a:rPr lang="fr-FR" sz="1600" dirty="0"/>
              <a:t> </a:t>
            </a:r>
            <a:r>
              <a:rPr lang="fr-FR" sz="1600" dirty="0" err="1" smtClean="0"/>
              <a:t>main.c</a:t>
            </a:r>
            <a:endParaRPr lang="fr-FR" sz="1600" dirty="0" smtClean="0"/>
          </a:p>
          <a:p>
            <a:endParaRPr lang="fr-FR" sz="1600" dirty="0" smtClean="0"/>
          </a:p>
          <a:p>
            <a:r>
              <a:rPr lang="fr-FR" sz="1600" dirty="0" smtClean="0"/>
              <a:t>—</a:t>
            </a:r>
            <a:r>
              <a:rPr lang="fr-FR" sz="1600" dirty="0" err="1" smtClean="0"/>
              <a:t>gcc</a:t>
            </a:r>
            <a:r>
              <a:rPr lang="fr-FR" sz="1600" dirty="0" smtClean="0"/>
              <a:t> -S </a:t>
            </a:r>
            <a:r>
              <a:rPr lang="fr-FR" sz="1600" dirty="0" err="1" smtClean="0"/>
              <a:t>main.c</a:t>
            </a:r>
            <a:endParaRPr lang="fr-FR" sz="1600" dirty="0" smtClean="0"/>
          </a:p>
          <a:p>
            <a:endParaRPr lang="fr-FR" sz="1600" dirty="0" smtClean="0"/>
          </a:p>
          <a:p>
            <a:r>
              <a:rPr lang="fr-FR" sz="1600" dirty="0" smtClean="0"/>
              <a:t>—</a:t>
            </a:r>
            <a:r>
              <a:rPr lang="fr-FR" sz="1600" dirty="0" err="1" smtClean="0"/>
              <a:t>gcc</a:t>
            </a:r>
            <a:r>
              <a:rPr lang="fr-FR" sz="1600" dirty="0" smtClean="0"/>
              <a:t> -c </a:t>
            </a:r>
            <a:r>
              <a:rPr lang="fr-FR" sz="1600" dirty="0" err="1" smtClean="0"/>
              <a:t>main.c</a:t>
            </a:r>
            <a:endParaRPr lang="fr-FR" sz="1600" dirty="0" smtClean="0"/>
          </a:p>
          <a:p>
            <a:endParaRPr lang="fr-FR" sz="1600" dirty="0" smtClean="0"/>
          </a:p>
          <a:p>
            <a:r>
              <a:rPr lang="fr-FR" sz="1600" dirty="0" smtClean="0"/>
              <a:t>—</a:t>
            </a:r>
            <a:r>
              <a:rPr lang="fr-FR" sz="1600" dirty="0" err="1"/>
              <a:t>gcc</a:t>
            </a:r>
            <a:r>
              <a:rPr lang="fr-FR" sz="1600" dirty="0"/>
              <a:t> -o </a:t>
            </a:r>
            <a:r>
              <a:rPr lang="fr-FR" sz="1600" dirty="0" smtClean="0"/>
              <a:t>main </a:t>
            </a:r>
            <a:r>
              <a:rPr lang="fr-FR" sz="1600" dirty="0" err="1" smtClean="0"/>
              <a:t>main.c</a:t>
            </a:r>
            <a:endParaRPr lang="fr-FR" sz="1600" dirty="0"/>
          </a:p>
        </p:txBody>
      </p:sp>
      <p:sp>
        <p:nvSpPr>
          <p:cNvPr id="10" name="Espace réservé du contenu 9"/>
          <p:cNvSpPr>
            <a:spLocks noGrp="1"/>
          </p:cNvSpPr>
          <p:nvPr>
            <p:ph sz="half" idx="15"/>
          </p:nvPr>
        </p:nvSpPr>
        <p:spPr>
          <a:xfrm>
            <a:off x="3221620" y="2438376"/>
            <a:ext cx="2699190" cy="3193303"/>
          </a:xfrm>
        </p:spPr>
        <p:txBody>
          <a:bodyPr>
            <a:normAutofit lnSpcReduction="10000"/>
          </a:bodyPr>
          <a:lstStyle/>
          <a:p>
            <a:r>
              <a:rPr lang="fr-FR" sz="1400" dirty="0"/>
              <a:t>produit le fichier en sortie du </a:t>
            </a:r>
            <a:r>
              <a:rPr lang="fr-FR" sz="1400" dirty="0" err="1" smtClean="0"/>
              <a:t>pré-processeur</a:t>
            </a:r>
            <a:endParaRPr lang="fr-FR" sz="1400" dirty="0" smtClean="0"/>
          </a:p>
          <a:p>
            <a:endParaRPr lang="fr-FR" sz="1400" dirty="0" smtClean="0"/>
          </a:p>
          <a:p>
            <a:r>
              <a:rPr lang="fr-FR" sz="1400" dirty="0" smtClean="0"/>
              <a:t>produit </a:t>
            </a:r>
            <a:r>
              <a:rPr lang="fr-FR" sz="1400" dirty="0"/>
              <a:t>le fichier en sortie du compilateur (après avoir appelé aussi le </a:t>
            </a:r>
            <a:r>
              <a:rPr lang="fr-FR" sz="1400" dirty="0" err="1" smtClean="0"/>
              <a:t>pré-processeur</a:t>
            </a:r>
            <a:r>
              <a:rPr lang="fr-FR" sz="1400" dirty="0" smtClean="0"/>
              <a:t>)</a:t>
            </a:r>
          </a:p>
          <a:p>
            <a:r>
              <a:rPr lang="fr-FR" sz="1400" dirty="0"/>
              <a:t>produit le fichier en sortie de l’assembleur (après avoir appelé aussi le </a:t>
            </a:r>
            <a:r>
              <a:rPr lang="fr-FR" sz="1400" dirty="0" err="1"/>
              <a:t>pré-processeur</a:t>
            </a:r>
            <a:r>
              <a:rPr lang="fr-FR" sz="1400" dirty="0"/>
              <a:t> et le compilateur</a:t>
            </a:r>
            <a:r>
              <a:rPr lang="fr-FR" sz="1400" dirty="0" smtClean="0"/>
              <a:t>)</a:t>
            </a:r>
          </a:p>
          <a:p>
            <a:r>
              <a:rPr lang="fr-FR" sz="1400" dirty="0"/>
              <a:t>appelle tous les programmes nécessaires pour produit directement le binaire bonjour.</a:t>
            </a:r>
          </a:p>
          <a:p>
            <a:endParaRPr lang="fr-FR" dirty="0"/>
          </a:p>
        </p:txBody>
      </p:sp>
      <p:sp>
        <p:nvSpPr>
          <p:cNvPr id="7" name="Espace réservé du texte 6"/>
          <p:cNvSpPr>
            <a:spLocks noGrp="1"/>
          </p:cNvSpPr>
          <p:nvPr>
            <p:ph type="body" sz="quarter" idx="4294967295"/>
          </p:nvPr>
        </p:nvSpPr>
        <p:spPr>
          <a:xfrm>
            <a:off x="5260871" y="1573829"/>
            <a:ext cx="3814762" cy="460375"/>
          </a:xfrm>
        </p:spPr>
        <p:txBody>
          <a:bodyPr>
            <a:normAutofit/>
          </a:bodyPr>
          <a:lstStyle/>
          <a:p>
            <a:pPr marL="0" indent="0" algn="ctr">
              <a:buNone/>
            </a:pPr>
            <a:r>
              <a:rPr lang="fr-FR" sz="2000" dirty="0" smtClean="0">
                <a:solidFill>
                  <a:schemeClr val="accent2"/>
                </a:solidFill>
              </a:rPr>
              <a:t>Windows </a:t>
            </a:r>
            <a:r>
              <a:rPr lang="fr-FR" sz="2000" dirty="0">
                <a:solidFill>
                  <a:schemeClr val="accent2"/>
                </a:solidFill>
              </a:rPr>
              <a:t>(MSVC)</a:t>
            </a:r>
          </a:p>
        </p:txBody>
      </p:sp>
      <p:sp>
        <p:nvSpPr>
          <p:cNvPr id="8" name="Espace réservé du contenu 7"/>
          <p:cNvSpPr>
            <a:spLocks noGrp="1"/>
          </p:cNvSpPr>
          <p:nvPr>
            <p:ph sz="quarter" idx="4294967295"/>
          </p:nvPr>
        </p:nvSpPr>
        <p:spPr>
          <a:xfrm>
            <a:off x="6007343" y="2034204"/>
            <a:ext cx="2897187" cy="3450071"/>
          </a:xfrm>
        </p:spPr>
        <p:txBody>
          <a:bodyPr/>
          <a:lstStyle/>
          <a:p>
            <a:r>
              <a:rPr lang="fr-FR" sz="1600" dirty="0"/>
              <a:t>cl </a:t>
            </a:r>
            <a:r>
              <a:rPr lang="fr-FR" sz="1600" dirty="0" smtClean="0"/>
              <a:t>/P main.cpp </a:t>
            </a:r>
            <a:r>
              <a:rPr lang="fr-FR" sz="1600" dirty="0" smtClean="0">
                <a:sym typeface="Wingdings" panose="05000000000000000000" pitchFamily="2" charset="2"/>
              </a:rPr>
              <a:t> </a:t>
            </a:r>
            <a:r>
              <a:rPr lang="fr-FR" sz="1600" dirty="0" err="1"/>
              <a:t>main</a:t>
            </a:r>
            <a:r>
              <a:rPr lang="fr-FR" sz="1600" dirty="0" err="1" smtClean="0">
                <a:sym typeface="Wingdings" panose="05000000000000000000" pitchFamily="2" charset="2"/>
              </a:rPr>
              <a:t>.i</a:t>
            </a:r>
            <a:endParaRPr lang="fr-FR" sz="1600" dirty="0"/>
          </a:p>
          <a:p>
            <a:endParaRPr lang="fr-FR" sz="1600" dirty="0" smtClean="0"/>
          </a:p>
          <a:p>
            <a:r>
              <a:rPr lang="fr-FR" sz="1600" dirty="0" smtClean="0"/>
              <a:t>cl /Fa </a:t>
            </a:r>
            <a:r>
              <a:rPr lang="fr-FR" sz="1600" dirty="0"/>
              <a:t>main.cpp </a:t>
            </a:r>
            <a:r>
              <a:rPr lang="fr-FR" sz="1600" dirty="0" smtClean="0">
                <a:sym typeface="Wingdings" panose="05000000000000000000" pitchFamily="2" charset="2"/>
              </a:rPr>
              <a:t> </a:t>
            </a:r>
            <a:r>
              <a:rPr lang="fr-FR" sz="1600" dirty="0"/>
              <a:t>main</a:t>
            </a:r>
            <a:r>
              <a:rPr lang="fr-FR" sz="1600" dirty="0" smtClean="0">
                <a:sym typeface="Wingdings" panose="05000000000000000000" pitchFamily="2" charset="2"/>
              </a:rPr>
              <a:t>.asm</a:t>
            </a:r>
            <a:endParaRPr lang="fr-FR" sz="1600" dirty="0"/>
          </a:p>
          <a:p>
            <a:endParaRPr lang="fr-FR" sz="1600" dirty="0" smtClean="0"/>
          </a:p>
          <a:p>
            <a:r>
              <a:rPr lang="fr-FR" sz="1600" dirty="0" smtClean="0"/>
              <a:t>cl /c </a:t>
            </a:r>
            <a:r>
              <a:rPr lang="fr-FR" sz="1600" dirty="0"/>
              <a:t>main.cpp </a:t>
            </a:r>
            <a:r>
              <a:rPr lang="fr-FR" sz="1600" dirty="0" smtClean="0">
                <a:sym typeface="Wingdings" panose="05000000000000000000" pitchFamily="2" charset="2"/>
              </a:rPr>
              <a:t> </a:t>
            </a:r>
            <a:r>
              <a:rPr lang="fr-FR" sz="1600" dirty="0"/>
              <a:t>main</a:t>
            </a:r>
            <a:r>
              <a:rPr lang="fr-FR" sz="1600" dirty="0" smtClean="0">
                <a:sym typeface="Wingdings" panose="05000000000000000000" pitchFamily="2" charset="2"/>
              </a:rPr>
              <a:t>.obj</a:t>
            </a:r>
            <a:br>
              <a:rPr lang="fr-FR" sz="1600" dirty="0" smtClean="0">
                <a:sym typeface="Wingdings" panose="05000000000000000000" pitchFamily="2" charset="2"/>
              </a:rPr>
            </a:br>
            <a:r>
              <a:rPr lang="fr-FR" sz="1600" dirty="0" smtClean="0"/>
              <a:t/>
            </a:r>
            <a:br>
              <a:rPr lang="fr-FR" sz="1600" dirty="0" smtClean="0"/>
            </a:br>
            <a:endParaRPr lang="fr-FR" sz="1600" dirty="0" smtClean="0"/>
          </a:p>
          <a:p>
            <a:r>
              <a:rPr lang="fr-FR" sz="1600" dirty="0"/>
              <a:t>cl main.cpp </a:t>
            </a:r>
            <a:r>
              <a:rPr lang="fr-FR" sz="1600" dirty="0">
                <a:sym typeface="Wingdings" panose="05000000000000000000" pitchFamily="2" charset="2"/>
              </a:rPr>
              <a:t> </a:t>
            </a:r>
            <a:r>
              <a:rPr lang="fr-FR" sz="1600" dirty="0"/>
              <a:t>main</a:t>
            </a:r>
            <a:r>
              <a:rPr lang="fr-FR" sz="1600" dirty="0" smtClean="0">
                <a:sym typeface="Wingdings" panose="05000000000000000000" pitchFamily="2" charset="2"/>
              </a:rPr>
              <a:t>.exe</a:t>
            </a:r>
            <a:endParaRPr lang="fr-FR" sz="1600" dirty="0">
              <a:sym typeface="Wingdings" panose="05000000000000000000" pitchFamily="2" charset="2"/>
            </a:endParaRPr>
          </a:p>
        </p:txBody>
      </p:sp>
      <p:sp>
        <p:nvSpPr>
          <p:cNvPr id="13" name="Espace réservé du texte 4"/>
          <p:cNvSpPr>
            <a:spLocks noGrp="1"/>
          </p:cNvSpPr>
          <p:nvPr>
            <p:ph type="body" idx="1"/>
          </p:nvPr>
        </p:nvSpPr>
        <p:spPr>
          <a:xfrm>
            <a:off x="3221620" y="1580680"/>
            <a:ext cx="2469671" cy="446671"/>
          </a:xfrm>
        </p:spPr>
        <p:txBody>
          <a:bodyPr/>
          <a:lstStyle/>
          <a:p>
            <a:pPr algn="ctr"/>
            <a:r>
              <a:rPr lang="fr-FR" sz="2000" dirty="0" smtClean="0"/>
              <a:t>Etape</a:t>
            </a:r>
            <a:endParaRPr lang="fr-FR" sz="2000" dirty="0"/>
          </a:p>
        </p:txBody>
      </p:sp>
    </p:spTree>
    <p:extLst>
      <p:ext uri="{BB962C8B-B14F-4D97-AF65-F5344CB8AC3E}">
        <p14:creationId xmlns:p14="http://schemas.microsoft.com/office/powerpoint/2010/main" val="371375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Exercice : compilation </a:t>
            </a:r>
            <a:r>
              <a:rPr lang="fr-FR" dirty="0" err="1" smtClean="0"/>
              <a:t>msvc</a:t>
            </a:r>
            <a:r>
              <a:rPr lang="fr-FR" dirty="0" smtClean="0"/>
              <a:t> en ligne de commande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29</a:t>
            </a:fld>
            <a:endParaRPr lang="fr-FR" noProof="0" dirty="0"/>
          </a:p>
        </p:txBody>
      </p:sp>
      <p:sp>
        <p:nvSpPr>
          <p:cNvPr id="7" name="Espace réservé du contenu 5"/>
          <p:cNvSpPr txBox="1">
            <a:spLocks/>
          </p:cNvSpPr>
          <p:nvPr/>
        </p:nvSpPr>
        <p:spPr>
          <a:xfrm>
            <a:off x="529898" y="1628323"/>
            <a:ext cx="8272211" cy="2909493"/>
          </a:xfrm>
          <a:prstGeom prst="rect">
            <a:avLst/>
          </a:prstGeom>
        </p:spPr>
        <p:txBody>
          <a:bodyPr vert="horz" lIns="91440" tIns="45720" rIns="91440" bIns="45720" rtlCol="0" anchor="ctr">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400" dirty="0" smtClean="0">
                <a:sym typeface="Wingdings" panose="05000000000000000000" pitchFamily="2" charset="2"/>
              </a:rPr>
              <a:t>Il est possible en théorie d’utiliser une invite de commande basique pour compiler du code mais il faut définir BEAUCOUP de variables d’environnement à la main. (32 chez moi pour VS 2017, voir </a:t>
            </a:r>
            <a:r>
              <a:rPr lang="fr-FR" sz="1400" dirty="0" err="1" smtClean="0">
                <a:sym typeface="Wingdings" panose="05000000000000000000" pitchFamily="2" charset="2"/>
              </a:rPr>
              <a:t>rep</a:t>
            </a:r>
            <a:r>
              <a:rPr lang="fr-FR" sz="1400" dirty="0" smtClean="0">
                <a:sym typeface="Wingdings" panose="05000000000000000000" pitchFamily="2" charset="2"/>
              </a:rPr>
              <a:t> </a:t>
            </a:r>
            <a:r>
              <a:rPr lang="fr-FR" sz="1400" dirty="0" err="1" smtClean="0">
                <a:sym typeface="Wingdings" panose="05000000000000000000" pitchFamily="2" charset="2"/>
              </a:rPr>
              <a:t>toolchain</a:t>
            </a:r>
            <a:r>
              <a:rPr lang="fr-FR" sz="1400" dirty="0" smtClean="0">
                <a:sym typeface="Wingdings" panose="05000000000000000000" pitchFamily="2" charset="2"/>
              </a:rPr>
              <a:t>/</a:t>
            </a:r>
            <a:r>
              <a:rPr lang="fr-FR" sz="1400" dirty="0" err="1" smtClean="0">
                <a:sym typeface="Wingdings" panose="05000000000000000000" pitchFamily="2" charset="2"/>
              </a:rPr>
              <a:t>diff_set</a:t>
            </a:r>
            <a:r>
              <a:rPr lang="fr-FR" sz="1400" dirty="0" smtClean="0">
                <a:sym typeface="Wingdings" panose="05000000000000000000" pitchFamily="2" charset="2"/>
              </a:rPr>
              <a:t>). </a:t>
            </a:r>
          </a:p>
          <a:p>
            <a:r>
              <a:rPr lang="fr-FR" sz="1400" dirty="0" smtClean="0">
                <a:sym typeface="Wingdings" panose="05000000000000000000" pitchFamily="2" charset="2"/>
              </a:rPr>
              <a:t>On utilise en général l’invite de commandes qui vient avec Visual Studio.  Cliquez sur « Windows », faites défiler jusqu’au </a:t>
            </a:r>
            <a:r>
              <a:rPr lang="fr-FR" sz="1400" b="1" dirty="0" smtClean="0">
                <a:sym typeface="Wingdings" panose="05000000000000000000" pitchFamily="2" charset="2"/>
              </a:rPr>
              <a:t>dossier</a:t>
            </a:r>
            <a:r>
              <a:rPr lang="fr-FR" sz="1400" dirty="0" smtClean="0">
                <a:sym typeface="Wingdings" panose="05000000000000000000" pitchFamily="2" charset="2"/>
              </a:rPr>
              <a:t> Visual Studio et lancer « </a:t>
            </a:r>
            <a:r>
              <a:rPr lang="fr-FR" sz="1400" dirty="0" err="1" smtClean="0">
                <a:sym typeface="Wingdings" panose="05000000000000000000" pitchFamily="2" charset="2"/>
              </a:rPr>
              <a:t>Developer</a:t>
            </a:r>
            <a:r>
              <a:rPr lang="fr-FR" sz="1400" dirty="0" smtClean="0">
                <a:sym typeface="Wingdings" panose="05000000000000000000" pitchFamily="2" charset="2"/>
              </a:rPr>
              <a:t> Command Prompt for VS 201x »</a:t>
            </a:r>
          </a:p>
          <a:p>
            <a:r>
              <a:rPr lang="fr-FR" sz="1400" dirty="0" smtClean="0">
                <a:sym typeface="Wingdings" panose="05000000000000000000" pitchFamily="2" charset="2"/>
              </a:rPr>
              <a:t>Taper « cl » pour voir si tout est ok</a:t>
            </a:r>
          </a:p>
          <a:p>
            <a:r>
              <a:rPr lang="fr-FR" sz="1400" dirty="0" smtClean="0">
                <a:sym typeface="Wingdings" panose="05000000000000000000" pitchFamily="2" charset="2"/>
              </a:rPr>
              <a:t>Aller dans le répertoire source </a:t>
            </a:r>
            <a:r>
              <a:rPr lang="fr-FR" sz="1400" dirty="0" err="1" smtClean="0">
                <a:sym typeface="Wingdings" panose="05000000000000000000" pitchFamily="2" charset="2"/>
              </a:rPr>
              <a:t>toolchain</a:t>
            </a:r>
            <a:r>
              <a:rPr lang="fr-FR" sz="1400" dirty="0" smtClean="0">
                <a:sym typeface="Wingdings" panose="05000000000000000000" pitchFamily="2" charset="2"/>
              </a:rPr>
              <a:t>/</a:t>
            </a:r>
            <a:r>
              <a:rPr lang="fr-FR" sz="1400" dirty="0" err="1" smtClean="0">
                <a:sym typeface="Wingdings" panose="05000000000000000000" pitchFamily="2" charset="2"/>
              </a:rPr>
              <a:t>src</a:t>
            </a:r>
            <a:r>
              <a:rPr lang="fr-FR" sz="1400" dirty="0" smtClean="0">
                <a:sym typeface="Wingdings" panose="05000000000000000000" pitchFamily="2" charset="2"/>
              </a:rPr>
              <a:t>/</a:t>
            </a:r>
            <a:r>
              <a:rPr lang="fr-FR" sz="1400" dirty="0" err="1" smtClean="0">
                <a:sym typeface="Wingdings" panose="05000000000000000000" pitchFamily="2" charset="2"/>
              </a:rPr>
              <a:t>helloworld</a:t>
            </a:r>
            <a:r>
              <a:rPr lang="fr-FR" sz="1400" dirty="0" smtClean="0">
                <a:sym typeface="Wingdings" panose="05000000000000000000" pitchFamily="2" charset="2"/>
              </a:rPr>
              <a:t> et lancer la commande : « cl ./helloworld.cpp ». Les fichiers helloworld.obj et helloworld.exe ont été créés. Note : pour spécifier un autre nom d’exécutable, ajoutez « /</a:t>
            </a:r>
            <a:r>
              <a:rPr lang="fr-FR" sz="1400" dirty="0" err="1" smtClean="0">
                <a:sym typeface="Wingdings" panose="05000000000000000000" pitchFamily="2" charset="2"/>
              </a:rPr>
              <a:t>link</a:t>
            </a:r>
            <a:r>
              <a:rPr lang="fr-FR" sz="1400" dirty="0" smtClean="0">
                <a:sym typeface="Wingdings" panose="05000000000000000000" pitchFamily="2" charset="2"/>
              </a:rPr>
              <a:t> /</a:t>
            </a:r>
            <a:r>
              <a:rPr lang="fr-FR" sz="1400" dirty="0" err="1" smtClean="0">
                <a:sym typeface="Wingdings" panose="05000000000000000000" pitchFamily="2" charset="2"/>
              </a:rPr>
              <a:t>out:machin.exe</a:t>
            </a:r>
            <a:r>
              <a:rPr lang="fr-FR" sz="1400" dirty="0" smtClean="0">
                <a:sym typeface="Wingdings" panose="05000000000000000000" pitchFamily="2" charset="2"/>
              </a:rPr>
              <a:t> » en fin de commande.</a:t>
            </a:r>
          </a:p>
          <a:p>
            <a:r>
              <a:rPr lang="fr-FR" sz="1400" dirty="0" smtClean="0">
                <a:sym typeface="Wingdings" panose="05000000000000000000" pitchFamily="2" charset="2"/>
              </a:rPr>
              <a:t>Lancer «  cl /? » pour avoir toutes les options de compilation disponibles.</a:t>
            </a:r>
          </a:p>
          <a:p>
            <a:endParaRPr lang="fr-FR" sz="1400" dirty="0" smtClean="0">
              <a:sym typeface="Wingdings" panose="05000000000000000000" pitchFamily="2" charset="2"/>
            </a:endParaRPr>
          </a:p>
        </p:txBody>
      </p:sp>
      <p:sp>
        <p:nvSpPr>
          <p:cNvPr id="2" name="ZoneTexte 1"/>
          <p:cNvSpPr txBox="1"/>
          <p:nvPr/>
        </p:nvSpPr>
        <p:spPr>
          <a:xfrm>
            <a:off x="648265" y="4537816"/>
            <a:ext cx="7847469" cy="461665"/>
          </a:xfrm>
          <a:prstGeom prst="rect">
            <a:avLst/>
          </a:prstGeom>
          <a:noFill/>
        </p:spPr>
        <p:txBody>
          <a:bodyPr wrap="none" rtlCol="0">
            <a:spAutoFit/>
          </a:bodyPr>
          <a:lstStyle/>
          <a:p>
            <a:r>
              <a:rPr lang="fr-FR" sz="1200" dirty="0" smtClean="0"/>
              <a:t>Note : pour gérer correctement les exceptions (</a:t>
            </a:r>
            <a:r>
              <a:rPr lang="fr-FR" sz="1200" dirty="0" err="1" smtClean="0"/>
              <a:t>try</a:t>
            </a:r>
            <a:r>
              <a:rPr lang="fr-FR" sz="1200" dirty="0" smtClean="0"/>
              <a:t> / catch), le compilateur a besoin de l’option /</a:t>
            </a:r>
            <a:r>
              <a:rPr lang="fr-FR" sz="1200" dirty="0" err="1" smtClean="0"/>
              <a:t>EHsc</a:t>
            </a:r>
            <a:r>
              <a:rPr lang="fr-FR" sz="1200" dirty="0" smtClean="0"/>
              <a:t/>
            </a:r>
            <a:br>
              <a:rPr lang="fr-FR" sz="1200" dirty="0" smtClean="0"/>
            </a:br>
            <a:r>
              <a:rPr lang="fr-FR" sz="1200" dirty="0" smtClean="0"/>
              <a:t>voir ici pour </a:t>
            </a:r>
            <a:r>
              <a:rPr lang="fr-FR" sz="1200" dirty="0"/>
              <a:t>plus d’infos : </a:t>
            </a:r>
            <a:r>
              <a:rPr lang="fr-FR" sz="1200" dirty="0">
                <a:hlinkClick r:id="rId3"/>
              </a:rPr>
              <a:t>https://</a:t>
            </a:r>
            <a:r>
              <a:rPr lang="fr-FR" sz="1200" dirty="0" smtClean="0">
                <a:hlinkClick r:id="rId3"/>
              </a:rPr>
              <a:t>docs.microsoft.com/fr-fr/cpp/build/reference/eh-exception-handling-model?view=msvc-160</a:t>
            </a:r>
            <a:endParaRPr lang="fr-FR" sz="1200" dirty="0" smtClean="0"/>
          </a:p>
        </p:txBody>
      </p:sp>
    </p:spTree>
    <p:extLst>
      <p:ext uri="{BB962C8B-B14F-4D97-AF65-F5344CB8AC3E}">
        <p14:creationId xmlns:p14="http://schemas.microsoft.com/office/powerpoint/2010/main" val="3657554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a:t>
            </a:r>
            <a:endParaRPr lang="fr-FR" dirty="0"/>
          </a:p>
        </p:txBody>
      </p:sp>
      <p:sp>
        <p:nvSpPr>
          <p:cNvPr id="3" name="Espace réservé du contenu 2"/>
          <p:cNvSpPr>
            <a:spLocks noGrp="1"/>
          </p:cNvSpPr>
          <p:nvPr>
            <p:ph idx="1"/>
          </p:nvPr>
        </p:nvSpPr>
        <p:spPr>
          <a:xfrm>
            <a:off x="836243" y="1673295"/>
            <a:ext cx="5060355" cy="3257628"/>
          </a:xfrm>
        </p:spPr>
        <p:txBody>
          <a:bodyPr>
            <a:normAutofit fontScale="92500" lnSpcReduction="20000"/>
          </a:bodyPr>
          <a:lstStyle/>
          <a:p>
            <a:r>
              <a:rPr lang="fr-FR" sz="2400" dirty="0" smtClean="0"/>
              <a:t>Langage de programmation compilé</a:t>
            </a:r>
            <a:endParaRPr lang="fr-FR" sz="2400" dirty="0"/>
          </a:p>
          <a:p>
            <a:r>
              <a:rPr lang="fr-FR" sz="2400" dirty="0" smtClean="0"/>
              <a:t>Créé par Bjarne </a:t>
            </a:r>
            <a:r>
              <a:rPr lang="fr-FR" sz="2400" dirty="0" err="1" smtClean="0"/>
              <a:t>Stroustrup</a:t>
            </a:r>
            <a:r>
              <a:rPr lang="fr-FR" sz="2400" dirty="0" smtClean="0"/>
              <a:t> 80’</a:t>
            </a:r>
            <a:endParaRPr lang="fr-FR" sz="2400" dirty="0"/>
          </a:p>
          <a:p>
            <a:r>
              <a:rPr lang="fr-FR" sz="2400" dirty="0" smtClean="0"/>
              <a:t>Standardisé ISO avec une communauté très active</a:t>
            </a:r>
            <a:endParaRPr lang="fr-FR" sz="2400" dirty="0"/>
          </a:p>
          <a:p>
            <a:r>
              <a:rPr lang="fr-FR" sz="2400" dirty="0" smtClean="0"/>
              <a:t>Très utilisé pour les applications où la performance est importante</a:t>
            </a:r>
          </a:p>
          <a:p>
            <a:pPr lvl="1"/>
            <a:r>
              <a:rPr lang="fr-FR" sz="2250" dirty="0" smtClean="0"/>
              <a:t>Systèmes d’exploitation </a:t>
            </a:r>
          </a:p>
          <a:p>
            <a:pPr lvl="1"/>
            <a:r>
              <a:rPr lang="fr-FR" sz="2250" dirty="0" smtClean="0"/>
              <a:t>Calcul embarqué</a:t>
            </a:r>
          </a:p>
          <a:p>
            <a:pPr lvl="1"/>
            <a:r>
              <a:rPr lang="fr-FR" sz="2250" dirty="0" smtClean="0"/>
              <a:t>Applications de simulation</a:t>
            </a:r>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3</a:t>
            </a:fld>
            <a:endParaRPr lang="fr-FR" noProof="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619" y="2209403"/>
            <a:ext cx="1655106" cy="1655106"/>
          </a:xfrm>
          <a:prstGeom prst="rect">
            <a:avLst/>
          </a:prstGeom>
        </p:spPr>
      </p:pic>
    </p:spTree>
    <p:extLst>
      <p:ext uri="{BB962C8B-B14F-4D97-AF65-F5344CB8AC3E}">
        <p14:creationId xmlns:p14="http://schemas.microsoft.com/office/powerpoint/2010/main" val="796632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Exercice : </a:t>
            </a:r>
            <a:r>
              <a:rPr lang="fr-FR" dirty="0" err="1" smtClean="0"/>
              <a:t>link</a:t>
            </a:r>
            <a:r>
              <a:rPr lang="fr-FR" dirty="0" smtClean="0"/>
              <a:t> </a:t>
            </a:r>
            <a:r>
              <a:rPr lang="fr-FR" dirty="0" err="1" smtClean="0"/>
              <a:t>static</a:t>
            </a:r>
            <a:r>
              <a:rPr lang="fr-FR" dirty="0" smtClean="0"/>
              <a:t> </a:t>
            </a:r>
            <a:r>
              <a:rPr lang="fr-FR" dirty="0" err="1" smtClean="0"/>
              <a:t>msvc</a:t>
            </a:r>
            <a:r>
              <a:rPr lang="fr-FR" dirty="0" smtClean="0"/>
              <a:t> en ligne de commande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30</a:t>
            </a:fld>
            <a:endParaRPr lang="fr-FR" noProof="0" dirty="0"/>
          </a:p>
        </p:txBody>
      </p:sp>
      <p:sp>
        <p:nvSpPr>
          <p:cNvPr id="7" name="Espace réservé du contenu 5"/>
          <p:cNvSpPr txBox="1">
            <a:spLocks/>
          </p:cNvSpPr>
          <p:nvPr/>
        </p:nvSpPr>
        <p:spPr>
          <a:xfrm>
            <a:off x="982884" y="2078706"/>
            <a:ext cx="8272211" cy="2601844"/>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800" dirty="0" smtClean="0">
                <a:sym typeface="Wingdings" panose="05000000000000000000" pitchFamily="2" charset="2"/>
              </a:rPr>
              <a:t>Dans le dossier « </a:t>
            </a:r>
            <a:r>
              <a:rPr lang="fr-FR" sz="1800" dirty="0" err="1" smtClean="0">
                <a:sym typeface="Wingdings" panose="05000000000000000000" pitchFamily="2" charset="2"/>
              </a:rPr>
              <a:t>src</a:t>
            </a:r>
            <a:r>
              <a:rPr lang="fr-FR" sz="1800" dirty="0" smtClean="0">
                <a:sym typeface="Wingdings" panose="05000000000000000000" pitchFamily="2" charset="2"/>
              </a:rPr>
              <a:t>/</a:t>
            </a:r>
            <a:r>
              <a:rPr lang="fr-FR" sz="1800" dirty="0" err="1" smtClean="0">
                <a:sym typeface="Wingdings" panose="05000000000000000000" pitchFamily="2" charset="2"/>
              </a:rPr>
              <a:t>testlink_static</a:t>
            </a:r>
            <a:r>
              <a:rPr lang="fr-FR" sz="1800" dirty="0" smtClean="0">
                <a:sym typeface="Wingdings" panose="05000000000000000000" pitchFamily="2" charset="2"/>
              </a:rPr>
              <a:t> », lancer les commandes suivantes :</a:t>
            </a:r>
          </a:p>
          <a:p>
            <a:pPr lvl="1"/>
            <a:r>
              <a:rPr lang="fr-FR" sz="1800" dirty="0">
                <a:sym typeface="Wingdings" panose="05000000000000000000" pitchFamily="2" charset="2"/>
              </a:rPr>
              <a:t>// TODO générez les .</a:t>
            </a:r>
            <a:r>
              <a:rPr lang="fr-FR" sz="1800" dirty="0" err="1">
                <a:sym typeface="Wingdings" panose="05000000000000000000" pitchFamily="2" charset="2"/>
              </a:rPr>
              <a:t>obj</a:t>
            </a:r>
            <a:r>
              <a:rPr lang="fr-FR" sz="1800" dirty="0">
                <a:sym typeface="Wingdings" panose="05000000000000000000" pitchFamily="2" charset="2"/>
              </a:rPr>
              <a:t> de </a:t>
            </a:r>
            <a:r>
              <a:rPr lang="fr-FR" sz="1800" dirty="0" err="1">
                <a:sym typeface="Wingdings" panose="05000000000000000000" pitchFamily="2" charset="2"/>
              </a:rPr>
              <a:t>foo</a:t>
            </a:r>
            <a:r>
              <a:rPr lang="fr-FR" sz="1800" dirty="0">
                <a:sym typeface="Wingdings" panose="05000000000000000000" pitchFamily="2" charset="2"/>
              </a:rPr>
              <a:t> et bar</a:t>
            </a:r>
          </a:p>
          <a:p>
            <a:pPr lvl="1"/>
            <a:r>
              <a:rPr lang="fr-FR" sz="1800" dirty="0" smtClean="0">
                <a:latin typeface="Cascadia Code" panose="020B0609020000020004" pitchFamily="49" charset="0"/>
                <a:cs typeface="Cascadia Code" panose="020B0609020000020004" pitchFamily="49" charset="0"/>
                <a:sym typeface="Wingdings" panose="05000000000000000000" pitchFamily="2" charset="2"/>
              </a:rPr>
              <a:t>lib /</a:t>
            </a:r>
            <a:r>
              <a:rPr lang="fr-FR" sz="1800" dirty="0" err="1" smtClean="0">
                <a:latin typeface="Cascadia Code" panose="020B0609020000020004" pitchFamily="49" charset="0"/>
                <a:cs typeface="Cascadia Code" panose="020B0609020000020004" pitchFamily="49" charset="0"/>
                <a:sym typeface="Wingdings" panose="05000000000000000000" pitchFamily="2" charset="2"/>
              </a:rPr>
              <a:t>OUT:foobar.lib</a:t>
            </a:r>
            <a:r>
              <a:rPr lang="fr-FR" sz="1800" dirty="0" smtClean="0">
                <a:latin typeface="Cascadia Code" panose="020B0609020000020004" pitchFamily="49" charset="0"/>
                <a:cs typeface="Cascadia Code" panose="020B0609020000020004" pitchFamily="49" charset="0"/>
                <a:sym typeface="Wingdings" panose="05000000000000000000" pitchFamily="2" charset="2"/>
              </a:rPr>
              <a:t> *.</a:t>
            </a:r>
            <a:r>
              <a:rPr lang="fr-FR" sz="1800" dirty="0" err="1" smtClean="0">
                <a:latin typeface="Cascadia Code" panose="020B0609020000020004" pitchFamily="49" charset="0"/>
                <a:cs typeface="Cascadia Code" panose="020B0609020000020004" pitchFamily="49" charset="0"/>
                <a:sym typeface="Wingdings" panose="05000000000000000000" pitchFamily="2" charset="2"/>
              </a:rPr>
              <a:t>obj</a:t>
            </a:r>
            <a:r>
              <a:rPr lang="fr-FR" sz="1800" dirty="0" smtClean="0">
                <a:latin typeface="Cascadia Code" panose="020B0609020000020004" pitchFamily="49" charset="0"/>
                <a:cs typeface="Cascadia Code" panose="020B0609020000020004" pitchFamily="49" charset="0"/>
                <a:sym typeface="Wingdings" panose="05000000000000000000" pitchFamily="2" charset="2"/>
              </a:rPr>
              <a:t>  f</a:t>
            </a:r>
            <a:r>
              <a:rPr lang="fr-FR" sz="1800" dirty="0" smtClean="0">
                <a:sym typeface="Wingdings" panose="05000000000000000000" pitchFamily="2" charset="2"/>
              </a:rPr>
              <a:t>oobar.lib</a:t>
            </a:r>
          </a:p>
          <a:p>
            <a:pPr lvl="1"/>
            <a:r>
              <a:rPr lang="fr-FR" sz="1800" dirty="0" smtClean="0">
                <a:sym typeface="Wingdings" panose="05000000000000000000" pitchFamily="2" charset="2"/>
              </a:rPr>
              <a:t>// TODO générez le .</a:t>
            </a:r>
            <a:r>
              <a:rPr lang="fr-FR" sz="1800" dirty="0" err="1" smtClean="0">
                <a:sym typeface="Wingdings" panose="05000000000000000000" pitchFamily="2" charset="2"/>
              </a:rPr>
              <a:t>exe</a:t>
            </a:r>
            <a:r>
              <a:rPr lang="fr-FR" sz="1800" dirty="0" smtClean="0">
                <a:sym typeface="Wingdings" panose="05000000000000000000" pitchFamily="2" charset="2"/>
              </a:rPr>
              <a:t> en </a:t>
            </a:r>
            <a:r>
              <a:rPr lang="fr-FR" sz="1800" dirty="0" err="1" smtClean="0">
                <a:sym typeface="Wingdings" panose="05000000000000000000" pitchFamily="2" charset="2"/>
              </a:rPr>
              <a:t>likant</a:t>
            </a:r>
            <a:r>
              <a:rPr lang="fr-FR" sz="1800" dirty="0" smtClean="0">
                <a:sym typeface="Wingdings" panose="05000000000000000000" pitchFamily="2" charset="2"/>
              </a:rPr>
              <a:t> avec foobar.lib</a:t>
            </a:r>
          </a:p>
          <a:p>
            <a:pPr lvl="1"/>
            <a:r>
              <a:rPr lang="fr-FR" sz="1800" dirty="0">
                <a:sym typeface="Wingdings" panose="05000000000000000000" pitchFamily="2" charset="2"/>
              </a:rPr>
              <a:t>(vous pouvez supprimer tous les fichiers </a:t>
            </a:r>
            <a:r>
              <a:rPr lang="fr-FR" sz="1800" dirty="0" err="1">
                <a:sym typeface="Wingdings" panose="05000000000000000000" pitchFamily="2" charset="2"/>
              </a:rPr>
              <a:t>exp</a:t>
            </a:r>
            <a:r>
              <a:rPr lang="fr-FR" sz="1800" dirty="0">
                <a:sym typeface="Wingdings" panose="05000000000000000000" pitchFamily="2" charset="2"/>
              </a:rPr>
              <a:t>, lib et </a:t>
            </a:r>
            <a:r>
              <a:rPr lang="fr-FR" sz="1800" dirty="0" err="1">
                <a:sym typeface="Wingdings" panose="05000000000000000000" pitchFamily="2" charset="2"/>
              </a:rPr>
              <a:t>obj</a:t>
            </a:r>
            <a:r>
              <a:rPr lang="fr-FR" sz="1800" dirty="0">
                <a:sym typeface="Wingdings" panose="05000000000000000000" pitchFamily="2" charset="2"/>
              </a:rPr>
              <a:t>)</a:t>
            </a:r>
          </a:p>
          <a:p>
            <a:pPr lvl="1"/>
            <a:r>
              <a:rPr lang="fr-FR" sz="1800" dirty="0">
                <a:sym typeface="Wingdings" panose="05000000000000000000" pitchFamily="2" charset="2"/>
              </a:rPr>
              <a:t>Lancer main.exe</a:t>
            </a:r>
          </a:p>
          <a:p>
            <a:endParaRPr lang="fr-FR" sz="1800" dirty="0" smtClean="0">
              <a:sym typeface="Wingdings" panose="05000000000000000000" pitchFamily="2" charset="2"/>
            </a:endParaRPr>
          </a:p>
        </p:txBody>
      </p:sp>
    </p:spTree>
    <p:extLst>
      <p:ext uri="{BB962C8B-B14F-4D97-AF65-F5344CB8AC3E}">
        <p14:creationId xmlns:p14="http://schemas.microsoft.com/office/powerpoint/2010/main" val="772285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Exercice : </a:t>
            </a:r>
            <a:r>
              <a:rPr lang="fr-FR" dirty="0" err="1" smtClean="0"/>
              <a:t>link</a:t>
            </a:r>
            <a:r>
              <a:rPr lang="fr-FR" dirty="0" smtClean="0"/>
              <a:t> </a:t>
            </a:r>
            <a:r>
              <a:rPr lang="fr-FR" dirty="0" err="1" smtClean="0"/>
              <a:t>msvc</a:t>
            </a:r>
            <a:r>
              <a:rPr lang="fr-FR" dirty="0" smtClean="0"/>
              <a:t> en ligne de commande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31</a:t>
            </a:fld>
            <a:endParaRPr lang="fr-FR" noProof="0" dirty="0"/>
          </a:p>
        </p:txBody>
      </p:sp>
      <p:sp>
        <p:nvSpPr>
          <p:cNvPr id="7" name="Espace réservé du contenu 5"/>
          <p:cNvSpPr txBox="1">
            <a:spLocks/>
          </p:cNvSpPr>
          <p:nvPr/>
        </p:nvSpPr>
        <p:spPr>
          <a:xfrm>
            <a:off x="971354" y="1557549"/>
            <a:ext cx="8272211" cy="2732439"/>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smtClean="0">
                <a:sym typeface="Wingdings" panose="05000000000000000000" pitchFamily="2" charset="2"/>
              </a:rPr>
              <a:t>Dans le dossier « </a:t>
            </a:r>
            <a:r>
              <a:rPr lang="fr-FR" sz="1600" dirty="0" err="1" smtClean="0">
                <a:sym typeface="Wingdings" panose="05000000000000000000" pitchFamily="2" charset="2"/>
              </a:rPr>
              <a:t>src</a:t>
            </a:r>
            <a:r>
              <a:rPr lang="fr-FR" sz="1600" dirty="0" smtClean="0">
                <a:sym typeface="Wingdings" panose="05000000000000000000" pitchFamily="2" charset="2"/>
              </a:rPr>
              <a:t>/</a:t>
            </a:r>
            <a:r>
              <a:rPr lang="fr-FR" sz="1600" dirty="0" err="1" smtClean="0">
                <a:sym typeface="Wingdings" panose="05000000000000000000" pitchFamily="2" charset="2"/>
              </a:rPr>
              <a:t>testlink_dynamic</a:t>
            </a:r>
            <a:r>
              <a:rPr lang="fr-FR" sz="1600" dirty="0" smtClean="0">
                <a:sym typeface="Wingdings" panose="05000000000000000000" pitchFamily="2" charset="2"/>
              </a:rPr>
              <a:t> », lancer les commandes :</a:t>
            </a:r>
          </a:p>
          <a:p>
            <a:pPr lvl="1"/>
            <a:r>
              <a:rPr lang="fr-FR" sz="1600" dirty="0" smtClean="0">
                <a:latin typeface="Cascadia Code" panose="020B0609020000020004" pitchFamily="49" charset="0"/>
                <a:cs typeface="Cascadia Code" panose="020B0609020000020004" pitchFamily="49" charset="0"/>
                <a:sym typeface="Wingdings" panose="05000000000000000000" pitchFamily="2" charset="2"/>
              </a:rPr>
              <a:t>cl /</a:t>
            </a:r>
            <a:r>
              <a:rPr lang="fr-FR" sz="1600" dirty="0" err="1" smtClean="0">
                <a:latin typeface="Cascadia Code" panose="020B0609020000020004" pitchFamily="49" charset="0"/>
                <a:cs typeface="Cascadia Code" panose="020B0609020000020004" pitchFamily="49" charset="0"/>
                <a:sym typeface="Wingdings" panose="05000000000000000000" pitchFamily="2" charset="2"/>
              </a:rPr>
              <a:t>EHsc</a:t>
            </a:r>
            <a:r>
              <a:rPr lang="fr-FR" sz="1600" dirty="0" smtClean="0">
                <a:latin typeface="Cascadia Code" panose="020B0609020000020004" pitchFamily="49" charset="0"/>
                <a:cs typeface="Cascadia Code" panose="020B0609020000020004" pitchFamily="49" charset="0"/>
                <a:sym typeface="Wingdings" panose="05000000000000000000" pitchFamily="2" charset="2"/>
              </a:rPr>
              <a:t> /c /I . .\</a:t>
            </a:r>
            <a:r>
              <a:rPr lang="fr-FR" sz="1600" dirty="0">
                <a:latin typeface="Cascadia Code" panose="020B0609020000020004" pitchFamily="49" charset="0"/>
                <a:cs typeface="Cascadia Code" panose="020B0609020000020004" pitchFamily="49" charset="0"/>
                <a:sym typeface="Wingdings" panose="05000000000000000000" pitchFamily="2" charset="2"/>
              </a:rPr>
              <a:t>foo.cpp </a:t>
            </a:r>
            <a:r>
              <a:rPr lang="fr-FR" sz="1600" dirty="0" smtClean="0">
                <a:latin typeface="Cascadia Code" panose="020B0609020000020004" pitchFamily="49" charset="0"/>
                <a:cs typeface="Cascadia Code" panose="020B0609020000020004" pitchFamily="49" charset="0"/>
                <a:sym typeface="Wingdings" panose="05000000000000000000" pitchFamily="2" charset="2"/>
              </a:rPr>
              <a:t>.\bar.cpp </a:t>
            </a:r>
            <a:r>
              <a:rPr lang="fr-FR" sz="1600" dirty="0" smtClean="0">
                <a:sym typeface="Wingdings" panose="05000000000000000000" pitchFamily="2" charset="2"/>
              </a:rPr>
              <a:t> foo.obj et bar.obj</a:t>
            </a:r>
          </a:p>
          <a:p>
            <a:pPr lvl="1"/>
            <a:r>
              <a:rPr lang="fr-FR" sz="1600" dirty="0" err="1" smtClean="0">
                <a:latin typeface="Cascadia Code" panose="020B0609020000020004" pitchFamily="49" charset="0"/>
                <a:cs typeface="Cascadia Code" panose="020B0609020000020004" pitchFamily="49" charset="0"/>
                <a:sym typeface="Wingdings" panose="05000000000000000000" pitchFamily="2" charset="2"/>
              </a:rPr>
              <a:t>link</a:t>
            </a:r>
            <a:r>
              <a:rPr lang="fr-FR" sz="1600" dirty="0" smtClean="0">
                <a:latin typeface="Cascadia Code" panose="020B0609020000020004" pitchFamily="49" charset="0"/>
                <a:cs typeface="Cascadia Code" panose="020B0609020000020004" pitchFamily="49" charset="0"/>
                <a:sym typeface="Wingdings" panose="05000000000000000000" pitchFamily="2" charset="2"/>
              </a:rPr>
              <a:t> /DLL /</a:t>
            </a:r>
            <a:r>
              <a:rPr lang="fr-FR" sz="1600" dirty="0" err="1" smtClean="0">
                <a:latin typeface="Cascadia Code" panose="020B0609020000020004" pitchFamily="49" charset="0"/>
                <a:cs typeface="Cascadia Code" panose="020B0609020000020004" pitchFamily="49" charset="0"/>
                <a:sym typeface="Wingdings" panose="05000000000000000000" pitchFamily="2" charset="2"/>
              </a:rPr>
              <a:t>OUT:foobar.dll</a:t>
            </a:r>
            <a:r>
              <a:rPr lang="fr-FR" sz="1600" dirty="0" smtClean="0">
                <a:latin typeface="Cascadia Code" panose="020B0609020000020004" pitchFamily="49" charset="0"/>
                <a:cs typeface="Cascadia Code" panose="020B0609020000020004" pitchFamily="49" charset="0"/>
                <a:sym typeface="Wingdings" panose="05000000000000000000" pitchFamily="2" charset="2"/>
              </a:rPr>
              <a:t> *.</a:t>
            </a:r>
            <a:r>
              <a:rPr lang="fr-FR" sz="1600" dirty="0" err="1" smtClean="0">
                <a:latin typeface="Cascadia Code" panose="020B0609020000020004" pitchFamily="49" charset="0"/>
                <a:cs typeface="Cascadia Code" panose="020B0609020000020004" pitchFamily="49" charset="0"/>
                <a:sym typeface="Wingdings" panose="05000000000000000000" pitchFamily="2" charset="2"/>
              </a:rPr>
              <a:t>obj</a:t>
            </a:r>
            <a:r>
              <a:rPr lang="fr-FR" sz="1600" dirty="0" smtClean="0">
                <a:latin typeface="Cascadia Code" panose="020B0609020000020004" pitchFamily="49" charset="0"/>
                <a:cs typeface="Cascadia Code" panose="020B0609020000020004" pitchFamily="49" charset="0"/>
                <a:sym typeface="Wingdings" panose="05000000000000000000" pitchFamily="2" charset="2"/>
              </a:rPr>
              <a:t>  f</a:t>
            </a:r>
            <a:r>
              <a:rPr lang="fr-FR" sz="1600" dirty="0" smtClean="0">
                <a:sym typeface="Wingdings" panose="05000000000000000000" pitchFamily="2" charset="2"/>
              </a:rPr>
              <a:t>oobar.dll (+ *.</a:t>
            </a:r>
            <a:r>
              <a:rPr lang="fr-FR" sz="1600" dirty="0" err="1" smtClean="0">
                <a:sym typeface="Wingdings" panose="05000000000000000000" pitchFamily="2" charset="2"/>
              </a:rPr>
              <a:t>exp</a:t>
            </a:r>
            <a:r>
              <a:rPr lang="fr-FR" sz="1600" dirty="0" smtClean="0">
                <a:sym typeface="Wingdings" panose="05000000000000000000" pitchFamily="2" charset="2"/>
              </a:rPr>
              <a:t> + *.lib)</a:t>
            </a:r>
          </a:p>
          <a:p>
            <a:pPr lvl="1"/>
            <a:r>
              <a:rPr lang="fr-FR" sz="1600" dirty="0" smtClean="0">
                <a:latin typeface="Cascadia Code" panose="020B0609020000020004" pitchFamily="49" charset="0"/>
                <a:cs typeface="Cascadia Code" panose="020B0609020000020004" pitchFamily="49" charset="0"/>
                <a:sym typeface="Wingdings" panose="05000000000000000000" pitchFamily="2" charset="2"/>
              </a:rPr>
              <a:t>cl /</a:t>
            </a:r>
            <a:r>
              <a:rPr lang="fr-FR" sz="1600" dirty="0" err="1" smtClean="0">
                <a:latin typeface="Cascadia Code" panose="020B0609020000020004" pitchFamily="49" charset="0"/>
                <a:cs typeface="Cascadia Code" panose="020B0609020000020004" pitchFamily="49" charset="0"/>
                <a:sym typeface="Wingdings" panose="05000000000000000000" pitchFamily="2" charset="2"/>
              </a:rPr>
              <a:t>EHsc</a:t>
            </a:r>
            <a:r>
              <a:rPr lang="fr-FR" sz="1600" dirty="0" smtClean="0">
                <a:latin typeface="Cascadia Code" panose="020B0609020000020004" pitchFamily="49" charset="0"/>
                <a:cs typeface="Cascadia Code" panose="020B0609020000020004" pitchFamily="49" charset="0"/>
                <a:sym typeface="Wingdings" panose="05000000000000000000" pitchFamily="2" charset="2"/>
              </a:rPr>
              <a:t> .\main.cpp /I . .\foobar.lib  </a:t>
            </a:r>
            <a:r>
              <a:rPr lang="fr-FR" sz="1600" dirty="0" smtClean="0">
                <a:latin typeface="+mj-lt"/>
                <a:cs typeface="Cascadia Code" panose="020B0609020000020004" pitchFamily="49" charset="0"/>
                <a:sym typeface="Wingdings" panose="05000000000000000000" pitchFamily="2" charset="2"/>
              </a:rPr>
              <a:t>main.exe</a:t>
            </a:r>
          </a:p>
          <a:p>
            <a:pPr lvl="1"/>
            <a:r>
              <a:rPr lang="fr-FR" sz="1600" dirty="0">
                <a:sym typeface="Wingdings" panose="05000000000000000000" pitchFamily="2" charset="2"/>
              </a:rPr>
              <a:t>(vous pouvez supprimer tous les fichiers </a:t>
            </a:r>
            <a:r>
              <a:rPr lang="fr-FR" sz="1600" dirty="0" err="1">
                <a:sym typeface="Wingdings" panose="05000000000000000000" pitchFamily="2" charset="2"/>
              </a:rPr>
              <a:t>exp</a:t>
            </a:r>
            <a:r>
              <a:rPr lang="fr-FR" sz="1600" dirty="0">
                <a:sym typeface="Wingdings" panose="05000000000000000000" pitchFamily="2" charset="2"/>
              </a:rPr>
              <a:t>, lib et </a:t>
            </a:r>
            <a:r>
              <a:rPr lang="fr-FR" sz="1600" dirty="0" err="1">
                <a:sym typeface="Wingdings" panose="05000000000000000000" pitchFamily="2" charset="2"/>
              </a:rPr>
              <a:t>obj</a:t>
            </a:r>
            <a:r>
              <a:rPr lang="fr-FR" sz="1600" dirty="0">
                <a:sym typeface="Wingdings" panose="05000000000000000000" pitchFamily="2" charset="2"/>
              </a:rPr>
              <a:t>)</a:t>
            </a:r>
          </a:p>
          <a:p>
            <a:pPr lvl="1"/>
            <a:r>
              <a:rPr lang="fr-FR" sz="1600" dirty="0">
                <a:sym typeface="Wingdings" panose="05000000000000000000" pitchFamily="2" charset="2"/>
              </a:rPr>
              <a:t>Lancer </a:t>
            </a:r>
            <a:r>
              <a:rPr lang="fr-FR" sz="1600" dirty="0" smtClean="0">
                <a:sym typeface="Wingdings" panose="05000000000000000000" pitchFamily="2" charset="2"/>
              </a:rPr>
              <a:t>main.exe</a:t>
            </a:r>
          </a:p>
          <a:p>
            <a:pPr lvl="1"/>
            <a:r>
              <a:rPr lang="fr-FR" sz="1600" dirty="0">
                <a:sym typeface="Wingdings" panose="05000000000000000000" pitchFamily="2" charset="2"/>
              </a:rPr>
              <a:t>Supprimer «  __</a:t>
            </a:r>
            <a:r>
              <a:rPr lang="fr-FR" sz="1600" dirty="0" err="1">
                <a:sym typeface="Wingdings" panose="05000000000000000000" pitchFamily="2" charset="2"/>
              </a:rPr>
              <a:t>declspec</a:t>
            </a:r>
            <a:r>
              <a:rPr lang="fr-FR" sz="1600" dirty="0">
                <a:sym typeface="Wingdings" panose="05000000000000000000" pitchFamily="2" charset="2"/>
              </a:rPr>
              <a:t>(</a:t>
            </a:r>
            <a:r>
              <a:rPr lang="fr-FR" sz="1600" dirty="0" err="1">
                <a:sym typeface="Wingdings" panose="05000000000000000000" pitchFamily="2" charset="2"/>
              </a:rPr>
              <a:t>dllexport</a:t>
            </a:r>
            <a:r>
              <a:rPr lang="fr-FR" sz="1600" dirty="0" smtClean="0">
                <a:sym typeface="Wingdings" panose="05000000000000000000" pitchFamily="2" charset="2"/>
              </a:rPr>
              <a:t>) » de bar.cpp et refaites l’opération. Que notez-vous ?</a:t>
            </a:r>
            <a:endParaRPr lang="fr-FR" sz="1600" dirty="0">
              <a:sym typeface="Wingdings" panose="05000000000000000000" pitchFamily="2" charset="2"/>
            </a:endParaRPr>
          </a:p>
          <a:p>
            <a:endParaRPr lang="fr-FR" sz="1600" dirty="0" smtClean="0">
              <a:sym typeface="Wingdings" panose="05000000000000000000" pitchFamily="2" charset="2"/>
            </a:endParaRPr>
          </a:p>
        </p:txBody>
      </p:sp>
      <p:sp>
        <p:nvSpPr>
          <p:cNvPr id="2" name="ZoneTexte 1"/>
          <p:cNvSpPr txBox="1"/>
          <p:nvPr/>
        </p:nvSpPr>
        <p:spPr>
          <a:xfrm>
            <a:off x="1894824" y="4162299"/>
            <a:ext cx="5354351" cy="1077218"/>
          </a:xfrm>
          <a:prstGeom prst="rect">
            <a:avLst/>
          </a:prstGeom>
          <a:noFill/>
        </p:spPr>
        <p:txBody>
          <a:bodyPr wrap="none" rtlCol="0">
            <a:spAutoFit/>
          </a:bodyPr>
          <a:lstStyle/>
          <a:p>
            <a:r>
              <a:rPr lang="fr-FR" sz="1600" b="1" dirty="0" smtClean="0"/>
              <a:t>À noter</a:t>
            </a:r>
          </a:p>
          <a:p>
            <a:r>
              <a:rPr lang="fr-FR" sz="1600" dirty="0" smtClean="0"/>
              <a:t>Le fichier lib ne sert qu’au linker. Il est inutile à l’exécution.</a:t>
            </a:r>
            <a:br>
              <a:rPr lang="fr-FR" sz="1600" dirty="0" smtClean="0"/>
            </a:br>
            <a:r>
              <a:rPr lang="fr-FR" sz="1600" dirty="0" smtClean="0"/>
              <a:t>les deux premières étapes peuvent se faire via la commande :</a:t>
            </a:r>
            <a:r>
              <a:rPr lang="fr-FR" sz="1600" dirty="0"/>
              <a:t/>
            </a:r>
            <a:br>
              <a:rPr lang="fr-FR" sz="1600" dirty="0"/>
            </a:br>
            <a:r>
              <a:rPr lang="fr-FR" sz="1600" dirty="0">
                <a:latin typeface="Cascadia Code" panose="020B0609020000020004" pitchFamily="49" charset="0"/>
                <a:cs typeface="Cascadia Code" panose="020B0609020000020004" pitchFamily="49" charset="0"/>
              </a:rPr>
              <a:t>cl /</a:t>
            </a:r>
            <a:r>
              <a:rPr lang="fr-FR" sz="1600" dirty="0" err="1">
                <a:latin typeface="Cascadia Code" panose="020B0609020000020004" pitchFamily="49" charset="0"/>
                <a:cs typeface="Cascadia Code" panose="020B0609020000020004" pitchFamily="49" charset="0"/>
              </a:rPr>
              <a:t>EHsc</a:t>
            </a:r>
            <a:r>
              <a:rPr lang="fr-FR" sz="1600" dirty="0">
                <a:latin typeface="Cascadia Code" panose="020B0609020000020004" pitchFamily="49" charset="0"/>
                <a:cs typeface="Cascadia Code" panose="020B0609020000020004" pitchFamily="49" charset="0"/>
              </a:rPr>
              <a:t> /I . .\foo.cpp </a:t>
            </a:r>
            <a:r>
              <a:rPr lang="fr-FR" sz="1600" dirty="0">
                <a:latin typeface="Cascadia Code" panose="020B0609020000020004" pitchFamily="49" charset="0"/>
                <a:cs typeface="Cascadia Code" panose="020B0609020000020004" pitchFamily="49" charset="0"/>
                <a:sym typeface="Wingdings" panose="05000000000000000000" pitchFamily="2" charset="2"/>
              </a:rPr>
              <a:t>/</a:t>
            </a:r>
            <a:r>
              <a:rPr lang="fr-FR" sz="1600" dirty="0" err="1">
                <a:latin typeface="Cascadia Code" panose="020B0609020000020004" pitchFamily="49" charset="0"/>
                <a:cs typeface="Cascadia Code" panose="020B0609020000020004" pitchFamily="49" charset="0"/>
                <a:sym typeface="Wingdings" panose="05000000000000000000" pitchFamily="2" charset="2"/>
              </a:rPr>
              <a:t>OUT:foobar.dll</a:t>
            </a:r>
            <a:r>
              <a:rPr lang="fr-FR" sz="1600" dirty="0">
                <a:latin typeface="Cascadia Code" panose="020B0609020000020004" pitchFamily="49" charset="0"/>
                <a:cs typeface="Cascadia Code" panose="020B0609020000020004" pitchFamily="49" charset="0"/>
                <a:sym typeface="Wingdings" panose="05000000000000000000" pitchFamily="2" charset="2"/>
              </a:rPr>
              <a:t> </a:t>
            </a:r>
            <a:r>
              <a:rPr lang="fr-FR" sz="1600" dirty="0" smtClean="0">
                <a:latin typeface="Cascadia Code" panose="020B0609020000020004" pitchFamily="49" charset="0"/>
                <a:cs typeface="Cascadia Code" panose="020B0609020000020004" pitchFamily="49" charset="0"/>
              </a:rPr>
              <a:t>/</a:t>
            </a:r>
            <a:r>
              <a:rPr lang="fr-FR" sz="1600" dirty="0">
                <a:latin typeface="Cascadia Code" panose="020B0609020000020004" pitchFamily="49" charset="0"/>
                <a:cs typeface="Cascadia Code" panose="020B0609020000020004" pitchFamily="49" charset="0"/>
              </a:rPr>
              <a:t>LD</a:t>
            </a:r>
            <a:endParaRPr lang="fr-FR" sz="1600" dirty="0" smtClean="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679510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Exercice : </a:t>
            </a:r>
            <a:r>
              <a:rPr lang="fr-FR" dirty="0" err="1" smtClean="0"/>
              <a:t>link</a:t>
            </a:r>
            <a:r>
              <a:rPr lang="fr-FR" dirty="0" smtClean="0"/>
              <a:t> avec </a:t>
            </a:r>
            <a:r>
              <a:rPr lang="fr-FR" dirty="0" err="1" smtClean="0"/>
              <a:t>visual</a:t>
            </a:r>
            <a:r>
              <a:rPr lang="fr-FR" dirty="0" smtClean="0"/>
              <a:t> studio</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32</a:t>
            </a:fld>
            <a:endParaRPr lang="fr-FR" noProof="0" dirty="0"/>
          </a:p>
        </p:txBody>
      </p:sp>
      <p:sp>
        <p:nvSpPr>
          <p:cNvPr id="7" name="Espace réservé du contenu 5"/>
          <p:cNvSpPr txBox="1">
            <a:spLocks/>
          </p:cNvSpPr>
          <p:nvPr/>
        </p:nvSpPr>
        <p:spPr>
          <a:xfrm>
            <a:off x="555535" y="1414679"/>
            <a:ext cx="8272211" cy="2601844"/>
          </a:xfrm>
          <a:prstGeom prst="rect">
            <a:avLst/>
          </a:prstGeom>
        </p:spPr>
        <p:txBody>
          <a:bodyPr vert="horz" lIns="91440" tIns="45720" rIns="91440" bIns="45720" rtlCol="0" anchor="ct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dirty="0" smtClean="0">
                <a:sym typeface="Wingdings" panose="05000000000000000000" pitchFamily="2" charset="2"/>
              </a:rPr>
              <a:t>Ouvrir Visual</a:t>
            </a:r>
            <a:endParaRPr lang="fr-FR" dirty="0">
              <a:sym typeface="Wingdings" panose="05000000000000000000" pitchFamily="2" charset="2"/>
            </a:endParaRPr>
          </a:p>
          <a:p>
            <a:r>
              <a:rPr lang="fr-FR" dirty="0" smtClean="0">
                <a:sym typeface="Wingdings" panose="05000000000000000000" pitchFamily="2" charset="2"/>
              </a:rPr>
              <a:t>Importez le dossier « </a:t>
            </a:r>
            <a:r>
              <a:rPr lang="fr-FR" dirty="0" err="1" smtClean="0">
                <a:sym typeface="Wingdings" panose="05000000000000000000" pitchFamily="2" charset="2"/>
              </a:rPr>
              <a:t>testlink_visual</a:t>
            </a:r>
            <a:r>
              <a:rPr lang="fr-FR" dirty="0" smtClean="0">
                <a:sym typeface="Wingdings" panose="05000000000000000000" pitchFamily="2" charset="2"/>
              </a:rPr>
              <a:t> » dans un projet : Fichier </a:t>
            </a:r>
            <a:r>
              <a:rPr lang="fr-FR" dirty="0" err="1" smtClean="0">
                <a:sym typeface="Wingdings" panose="05000000000000000000" pitchFamily="2" charset="2"/>
              </a:rPr>
              <a:t>NouveauProjet</a:t>
            </a:r>
            <a:r>
              <a:rPr lang="fr-FR" dirty="0" smtClean="0">
                <a:sym typeface="Wingdings" panose="05000000000000000000" pitchFamily="2" charset="2"/>
              </a:rPr>
              <a:t> à partir de code existant…</a:t>
            </a:r>
          </a:p>
          <a:p>
            <a:r>
              <a:rPr lang="fr-FR" dirty="0" smtClean="0">
                <a:sym typeface="Wingdings" panose="05000000000000000000" pitchFamily="2" charset="2"/>
              </a:rPr>
              <a:t>Essayer de compiler main.cpp  Erreur ?</a:t>
            </a:r>
          </a:p>
          <a:p>
            <a:r>
              <a:rPr lang="fr-FR" dirty="0" smtClean="0">
                <a:sym typeface="Wingdings" panose="05000000000000000000" pitchFamily="2" charset="2"/>
              </a:rPr>
              <a:t>Propriétés C/C++  Général Autres répertoires </a:t>
            </a:r>
            <a:r>
              <a:rPr lang="fr-FR" dirty="0" err="1" smtClean="0">
                <a:sym typeface="Wingdings" panose="05000000000000000000" pitchFamily="2" charset="2"/>
              </a:rPr>
              <a:t>include</a:t>
            </a:r>
            <a:endParaRPr lang="fr-FR" dirty="0" smtClean="0">
              <a:sym typeface="Wingdings" panose="05000000000000000000" pitchFamily="2" charset="2"/>
            </a:endParaRPr>
          </a:p>
          <a:p>
            <a:r>
              <a:rPr lang="fr-FR" dirty="0">
                <a:sym typeface="Wingdings" panose="05000000000000000000" pitchFamily="2" charset="2"/>
              </a:rPr>
              <a:t>Essayer de compiler </a:t>
            </a:r>
            <a:r>
              <a:rPr lang="fr-FR" dirty="0" smtClean="0">
                <a:sym typeface="Wingdings" panose="05000000000000000000" pitchFamily="2" charset="2"/>
              </a:rPr>
              <a:t>le projet  </a:t>
            </a:r>
            <a:r>
              <a:rPr lang="fr-FR" dirty="0">
                <a:sym typeface="Wingdings" panose="05000000000000000000" pitchFamily="2" charset="2"/>
              </a:rPr>
              <a:t>Erreur </a:t>
            </a:r>
            <a:r>
              <a:rPr lang="fr-FR" dirty="0" smtClean="0">
                <a:sym typeface="Wingdings" panose="05000000000000000000" pitchFamily="2" charset="2"/>
              </a:rPr>
              <a:t>?</a:t>
            </a:r>
          </a:p>
          <a:p>
            <a:r>
              <a:rPr lang="fr-FR" dirty="0">
                <a:sym typeface="Wingdings" panose="05000000000000000000" pitchFamily="2" charset="2"/>
              </a:rPr>
              <a:t>Propriétés </a:t>
            </a:r>
            <a:r>
              <a:rPr lang="fr-FR" dirty="0" smtClean="0">
                <a:sym typeface="Wingdings" panose="05000000000000000000" pitchFamily="2" charset="2"/>
              </a:rPr>
              <a:t>Editeur de liens  entrée  dépendances supplémentaires  +foobar.lib</a:t>
            </a:r>
          </a:p>
          <a:p>
            <a:r>
              <a:rPr lang="fr-FR" dirty="0">
                <a:sym typeface="Wingdings" panose="05000000000000000000" pitchFamily="2" charset="2"/>
              </a:rPr>
              <a:t>Compilez et exécutez le </a:t>
            </a:r>
            <a:r>
              <a:rPr lang="fr-FR" dirty="0" smtClean="0">
                <a:sym typeface="Wingdings" panose="05000000000000000000" pitchFamily="2" charset="2"/>
              </a:rPr>
              <a:t>projet</a:t>
            </a:r>
          </a:p>
          <a:p>
            <a:r>
              <a:rPr lang="fr-FR" dirty="0" smtClean="0">
                <a:sym typeface="Wingdings" panose="05000000000000000000" pitchFamily="2" charset="2"/>
              </a:rPr>
              <a:t>Si problème : </a:t>
            </a:r>
            <a:r>
              <a:rPr lang="fr-FR" dirty="0"/>
              <a:t>Propriétés </a:t>
            </a:r>
            <a:r>
              <a:rPr lang="fr-FR" dirty="0" smtClean="0">
                <a:sym typeface="Wingdings" panose="05000000000000000000" pitchFamily="2" charset="2"/>
              </a:rPr>
              <a:t></a:t>
            </a:r>
            <a:r>
              <a:rPr lang="fr-FR" dirty="0" smtClean="0"/>
              <a:t> </a:t>
            </a:r>
            <a:r>
              <a:rPr lang="fr-FR" dirty="0"/>
              <a:t>Éditeur de liens </a:t>
            </a:r>
            <a:r>
              <a:rPr lang="fr-FR" dirty="0" smtClean="0">
                <a:sym typeface="Wingdings" panose="05000000000000000000" pitchFamily="2" charset="2"/>
              </a:rPr>
              <a:t></a:t>
            </a:r>
            <a:r>
              <a:rPr lang="fr-FR" dirty="0" smtClean="0"/>
              <a:t> </a:t>
            </a:r>
            <a:r>
              <a:rPr lang="fr-FR" dirty="0"/>
              <a:t>Système </a:t>
            </a:r>
            <a:r>
              <a:rPr lang="fr-FR" dirty="0" smtClean="0">
                <a:sym typeface="Wingdings" panose="05000000000000000000" pitchFamily="2" charset="2"/>
              </a:rPr>
              <a:t></a:t>
            </a:r>
            <a:r>
              <a:rPr lang="fr-FR" dirty="0" smtClean="0"/>
              <a:t> Sous-système </a:t>
            </a:r>
            <a:r>
              <a:rPr lang="fr-FR" dirty="0" smtClean="0">
                <a:sym typeface="Wingdings" panose="05000000000000000000" pitchFamily="2" charset="2"/>
              </a:rPr>
              <a:t> console</a:t>
            </a:r>
          </a:p>
          <a:p>
            <a:endParaRPr lang="fr-FR" dirty="0" smtClean="0">
              <a:sym typeface="Wingdings" panose="05000000000000000000" pitchFamily="2" charset="2"/>
            </a:endParaRPr>
          </a:p>
        </p:txBody>
      </p:sp>
      <p:sp>
        <p:nvSpPr>
          <p:cNvPr id="2" name="ZoneTexte 1"/>
          <p:cNvSpPr txBox="1"/>
          <p:nvPr/>
        </p:nvSpPr>
        <p:spPr>
          <a:xfrm>
            <a:off x="435894" y="3938796"/>
            <a:ext cx="8006166" cy="523220"/>
          </a:xfrm>
          <a:prstGeom prst="rect">
            <a:avLst/>
          </a:prstGeom>
          <a:noFill/>
        </p:spPr>
        <p:txBody>
          <a:bodyPr wrap="none" rtlCol="0">
            <a:spAutoFit/>
          </a:bodyPr>
          <a:lstStyle/>
          <a:p>
            <a:r>
              <a:rPr lang="fr-FR" sz="1400" dirty="0" smtClean="0"/>
              <a:t>Pour choisir de compiler un exécutable, une bibliothèque dynamique ou une bibliothèque statique, c’est ici :</a:t>
            </a:r>
            <a:br>
              <a:rPr lang="fr-FR" sz="1400" dirty="0" smtClean="0"/>
            </a:br>
            <a:r>
              <a:rPr lang="fr-FR" sz="1400" dirty="0" smtClean="0">
                <a:sym typeface="Wingdings" panose="05000000000000000000" pitchFamily="2" charset="2"/>
              </a:rPr>
              <a:t>Propriétés  Général Type de configuration</a:t>
            </a:r>
            <a:endParaRPr lang="fr-FR" sz="1400" dirty="0" smtClean="0">
              <a:latin typeface="Cascadia Code" panose="020B0609020000020004" pitchFamily="49" charset="0"/>
              <a:cs typeface="Cascadia Code" panose="020B0609020000020004" pitchFamily="49" charset="0"/>
            </a:endParaRPr>
          </a:p>
        </p:txBody>
      </p:sp>
      <p:sp>
        <p:nvSpPr>
          <p:cNvPr id="6" name="ZoneTexte 5"/>
          <p:cNvSpPr txBox="1"/>
          <p:nvPr/>
        </p:nvSpPr>
        <p:spPr>
          <a:xfrm>
            <a:off x="435894" y="4515040"/>
            <a:ext cx="8649099" cy="738664"/>
          </a:xfrm>
          <a:prstGeom prst="rect">
            <a:avLst/>
          </a:prstGeom>
          <a:noFill/>
        </p:spPr>
        <p:txBody>
          <a:bodyPr wrap="none" rtlCol="0">
            <a:spAutoFit/>
          </a:bodyPr>
          <a:lstStyle/>
          <a:p>
            <a:r>
              <a:rPr lang="fr-FR" sz="1400" dirty="0" smtClean="0"/>
              <a:t>Si vous n’avez pas le .lib, vous pouvez en générer un à partir d’un .dll</a:t>
            </a:r>
            <a:br>
              <a:rPr lang="fr-FR" sz="1400" dirty="0" smtClean="0"/>
            </a:br>
            <a:r>
              <a:rPr lang="fr-FR" sz="1400" dirty="0" smtClean="0"/>
              <a:t>voir ici </a:t>
            </a:r>
            <a:r>
              <a:rPr lang="fr-FR" sz="1400" dirty="0"/>
              <a:t>par exemple :</a:t>
            </a:r>
            <a:br>
              <a:rPr lang="fr-FR" sz="1400" dirty="0"/>
            </a:br>
            <a:r>
              <a:rPr lang="fr-FR" sz="1400" dirty="0"/>
              <a:t>https://web.archive.org/web/20160228170508/https://adrianhenke.wordpress.com/2008/12/05/create-lib-file-from-dll/</a:t>
            </a:r>
            <a:endParaRPr lang="fr-FR" sz="1400" dirty="0" smtClean="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6403811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mot sur </a:t>
            </a:r>
            <a:r>
              <a:rPr lang="fr-FR" sz="2400" dirty="0">
                <a:sym typeface="Wingdings" panose="05000000000000000000" pitchFamily="2" charset="2"/>
              </a:rPr>
              <a:t>__</a:t>
            </a:r>
            <a:r>
              <a:rPr lang="fr-FR" sz="2400" dirty="0" err="1" smtClean="0">
                <a:sym typeface="Wingdings" panose="05000000000000000000" pitchFamily="2" charset="2"/>
              </a:rPr>
              <a:t>declspec</a:t>
            </a:r>
            <a:r>
              <a:rPr lang="fr-FR" sz="2400" dirty="0" smtClean="0">
                <a:sym typeface="Wingdings" panose="05000000000000000000" pitchFamily="2" charset="2"/>
              </a:rPr>
              <a:t>(</a:t>
            </a:r>
            <a:r>
              <a:rPr lang="fr-FR" sz="2400" dirty="0" err="1" smtClean="0">
                <a:sym typeface="Wingdings" panose="05000000000000000000" pitchFamily="2" charset="2"/>
              </a:rPr>
              <a:t>dllexport</a:t>
            </a:r>
            <a:r>
              <a:rPr lang="fr-FR" sz="2400" dirty="0" smtClean="0">
                <a:sym typeface="Wingdings" panose="05000000000000000000" pitchFamily="2" charset="2"/>
              </a:rPr>
              <a:t>/</a:t>
            </a:r>
            <a:r>
              <a:rPr lang="fr-FR" sz="2400" dirty="0" err="1" smtClean="0">
                <a:sym typeface="Wingdings" panose="05000000000000000000" pitchFamily="2" charset="2"/>
              </a:rPr>
              <a:t>dllimport</a:t>
            </a:r>
            <a:r>
              <a:rPr lang="fr-FR" sz="2400" dirty="0" smtClean="0">
                <a:sym typeface="Wingdings" panose="05000000000000000000" pitchFamily="2" charset="2"/>
              </a:rPr>
              <a:t>)</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33</a:t>
            </a:fld>
            <a:endParaRPr lang="fr-FR" dirty="0"/>
          </a:p>
        </p:txBody>
      </p:sp>
      <p:sp>
        <p:nvSpPr>
          <p:cNvPr id="3" name="Espace réservé du contenu 2"/>
          <p:cNvSpPr>
            <a:spLocks noGrp="1"/>
          </p:cNvSpPr>
          <p:nvPr>
            <p:ph type="body" idx="1"/>
          </p:nvPr>
        </p:nvSpPr>
        <p:spPr>
          <a:xfrm>
            <a:off x="665415" y="1593733"/>
            <a:ext cx="3815306" cy="446671"/>
          </a:xfrm>
        </p:spPr>
        <p:txBody>
          <a:bodyPr/>
          <a:lstStyle/>
          <a:p>
            <a:pPr algn="ctr"/>
            <a:r>
              <a:rPr lang="fr-FR" sz="2400" dirty="0" smtClean="0"/>
              <a:t>Windows</a:t>
            </a:r>
            <a:endParaRPr lang="fr-FR" sz="2400" dirty="0"/>
          </a:p>
        </p:txBody>
      </p:sp>
      <p:sp>
        <p:nvSpPr>
          <p:cNvPr id="5" name="Espace réservé du contenu 4"/>
          <p:cNvSpPr>
            <a:spLocks noGrp="1"/>
          </p:cNvSpPr>
          <p:nvPr>
            <p:ph sz="half" idx="2"/>
          </p:nvPr>
        </p:nvSpPr>
        <p:spPr>
          <a:xfrm>
            <a:off x="435894" y="2284552"/>
            <a:ext cx="4044825" cy="2714737"/>
          </a:xfrm>
        </p:spPr>
        <p:txBody>
          <a:bodyPr>
            <a:normAutofit/>
          </a:bodyPr>
          <a:lstStyle/>
          <a:p>
            <a:r>
              <a:rPr lang="fr-FR" sz="1600" dirty="0">
                <a:sym typeface="Wingdings" panose="05000000000000000000" pitchFamily="2" charset="2"/>
              </a:rPr>
              <a:t>__</a:t>
            </a:r>
            <a:r>
              <a:rPr lang="fr-FR" sz="1600" dirty="0" err="1">
                <a:sym typeface="Wingdings" panose="05000000000000000000" pitchFamily="2" charset="2"/>
              </a:rPr>
              <a:t>declspec</a:t>
            </a:r>
            <a:r>
              <a:rPr lang="fr-FR" sz="1600" dirty="0">
                <a:sym typeface="Wingdings" panose="05000000000000000000" pitchFamily="2" charset="2"/>
              </a:rPr>
              <a:t>(</a:t>
            </a:r>
            <a:r>
              <a:rPr lang="fr-FR" sz="1600" dirty="0" err="1">
                <a:sym typeface="Wingdings" panose="05000000000000000000" pitchFamily="2" charset="2"/>
              </a:rPr>
              <a:t>dllexport</a:t>
            </a:r>
            <a:r>
              <a:rPr lang="fr-FR" sz="1600" dirty="0">
                <a:sym typeface="Wingdings" panose="05000000000000000000" pitchFamily="2" charset="2"/>
              </a:rPr>
              <a:t>) est nécessaire devant tous les symboles que l’on souhaite exporter dans notre dll</a:t>
            </a:r>
          </a:p>
          <a:p>
            <a:r>
              <a:rPr lang="fr-FR" sz="1600" dirty="0">
                <a:sym typeface="Wingdings" panose="05000000000000000000" pitchFamily="2" charset="2"/>
              </a:rPr>
              <a:t>__</a:t>
            </a:r>
            <a:r>
              <a:rPr lang="fr-FR" sz="1600" dirty="0" err="1">
                <a:sym typeface="Wingdings" panose="05000000000000000000" pitchFamily="2" charset="2"/>
              </a:rPr>
              <a:t>declspec</a:t>
            </a:r>
            <a:r>
              <a:rPr lang="fr-FR" sz="1600" dirty="0">
                <a:sym typeface="Wingdings" panose="05000000000000000000" pitchFamily="2" charset="2"/>
              </a:rPr>
              <a:t>(</a:t>
            </a:r>
            <a:r>
              <a:rPr lang="fr-FR" sz="1600" dirty="0" err="1">
                <a:sym typeface="Wingdings" panose="05000000000000000000" pitchFamily="2" charset="2"/>
              </a:rPr>
              <a:t>dllimport</a:t>
            </a:r>
            <a:r>
              <a:rPr lang="fr-FR" sz="1600" dirty="0">
                <a:sym typeface="Wingdings" panose="05000000000000000000" pitchFamily="2" charset="2"/>
              </a:rPr>
              <a:t>) est nécessaire devant les données mais pas nécessairement devant les fonctions ou les classes. En revanche, ça permet au linker d’optimiser certaines choses (que vous ne voulez pas connaitre) pour économiser le temps de linkage</a:t>
            </a:r>
            <a:r>
              <a:rPr lang="fr-FR" sz="1600" dirty="0" smtClean="0">
                <a:sym typeface="Wingdings" panose="05000000000000000000" pitchFamily="2" charset="2"/>
              </a:rPr>
              <a:t>. </a:t>
            </a:r>
            <a:endParaRPr lang="fr-FR" sz="1600" dirty="0"/>
          </a:p>
          <a:p>
            <a:endParaRPr lang="fr-FR" dirty="0"/>
          </a:p>
        </p:txBody>
      </p:sp>
      <p:sp>
        <p:nvSpPr>
          <p:cNvPr id="6" name="Espace réservé du texte 5"/>
          <p:cNvSpPr>
            <a:spLocks noGrp="1"/>
          </p:cNvSpPr>
          <p:nvPr>
            <p:ph type="body" sz="quarter" idx="3"/>
          </p:nvPr>
        </p:nvSpPr>
        <p:spPr>
          <a:xfrm>
            <a:off x="4892802" y="1593733"/>
            <a:ext cx="3815305" cy="461144"/>
          </a:xfrm>
        </p:spPr>
        <p:txBody>
          <a:bodyPr/>
          <a:lstStyle/>
          <a:p>
            <a:pPr algn="ctr"/>
            <a:r>
              <a:rPr lang="fr-FR" sz="2400" dirty="0" smtClean="0"/>
              <a:t>Linux</a:t>
            </a:r>
            <a:endParaRPr lang="fr-FR" sz="2400" dirty="0"/>
          </a:p>
        </p:txBody>
      </p:sp>
      <p:sp>
        <p:nvSpPr>
          <p:cNvPr id="7" name="Espace réservé du contenu 6"/>
          <p:cNvSpPr>
            <a:spLocks noGrp="1"/>
          </p:cNvSpPr>
          <p:nvPr>
            <p:ph sz="quarter" idx="4"/>
          </p:nvPr>
        </p:nvSpPr>
        <p:spPr>
          <a:xfrm>
            <a:off x="4663281" y="2296922"/>
            <a:ext cx="4044825" cy="907751"/>
          </a:xfrm>
        </p:spPr>
        <p:txBody>
          <a:bodyPr>
            <a:normAutofit/>
          </a:bodyPr>
          <a:lstStyle/>
          <a:p>
            <a:r>
              <a:rPr lang="fr-FR" sz="1600" dirty="0" smtClean="0"/>
              <a:t>Tous les symboles sont exportés par défaut</a:t>
            </a:r>
            <a:br>
              <a:rPr lang="fr-FR" sz="1600" dirty="0" smtClean="0"/>
            </a:br>
            <a:r>
              <a:rPr lang="fr-FR" sz="1600" dirty="0" smtClean="0"/>
              <a:t>(et </a:t>
            </a:r>
            <a:r>
              <a:rPr lang="fr-FR" sz="1600" dirty="0" err="1" smtClean="0"/>
              <a:t>bim</a:t>
            </a:r>
            <a:r>
              <a:rPr lang="fr-FR" sz="1600" dirty="0" smtClean="0"/>
              <a:t>)</a:t>
            </a:r>
          </a:p>
        </p:txBody>
      </p:sp>
      <p:sp>
        <p:nvSpPr>
          <p:cNvPr id="8" name="ZoneTexte 7"/>
          <p:cNvSpPr txBox="1"/>
          <p:nvPr/>
        </p:nvSpPr>
        <p:spPr>
          <a:xfrm>
            <a:off x="5050564" y="3446718"/>
            <a:ext cx="3948157" cy="1077218"/>
          </a:xfrm>
          <a:prstGeom prst="rect">
            <a:avLst/>
          </a:prstGeom>
          <a:noFill/>
        </p:spPr>
        <p:txBody>
          <a:bodyPr wrap="square" rtlCol="0">
            <a:spAutoFit/>
          </a:bodyPr>
          <a:lstStyle/>
          <a:p>
            <a:r>
              <a:rPr lang="fr-FR" sz="1600" b="1" dirty="0" smtClean="0"/>
              <a:t>Bonne pratique</a:t>
            </a:r>
          </a:p>
          <a:p>
            <a:r>
              <a:rPr lang="fr-FR" sz="1600" dirty="0" smtClean="0"/>
              <a:t>Mettre tout le temps un </a:t>
            </a:r>
            <a:r>
              <a:rPr lang="fr-FR" sz="1600" dirty="0" smtClean="0">
                <a:sym typeface="Wingdings" panose="05000000000000000000" pitchFamily="2" charset="2"/>
              </a:rPr>
              <a:t>__</a:t>
            </a:r>
            <a:r>
              <a:rPr lang="fr-FR" sz="1600" dirty="0" err="1">
                <a:sym typeface="Wingdings" panose="05000000000000000000" pitchFamily="2" charset="2"/>
              </a:rPr>
              <a:t>declspec</a:t>
            </a:r>
            <a:r>
              <a:rPr lang="fr-FR" sz="1600" dirty="0">
                <a:sym typeface="Wingdings" panose="05000000000000000000" pitchFamily="2" charset="2"/>
              </a:rPr>
              <a:t>(</a:t>
            </a:r>
            <a:r>
              <a:rPr lang="fr-FR" sz="1600" dirty="0" err="1">
                <a:sym typeface="Wingdings" panose="05000000000000000000" pitchFamily="2" charset="2"/>
              </a:rPr>
              <a:t>dllimport</a:t>
            </a:r>
            <a:r>
              <a:rPr lang="fr-FR" sz="1600" dirty="0">
                <a:sym typeface="Wingdings" panose="05000000000000000000" pitchFamily="2" charset="2"/>
              </a:rPr>
              <a:t>) </a:t>
            </a:r>
            <a:r>
              <a:rPr lang="fr-FR" sz="1600" dirty="0" smtClean="0">
                <a:sym typeface="Wingdings" panose="05000000000000000000" pitchFamily="2" charset="2"/>
              </a:rPr>
              <a:t>en miroir d’un </a:t>
            </a:r>
            <a:r>
              <a:rPr lang="fr-FR" sz="1600" dirty="0">
                <a:sym typeface="Wingdings" panose="05000000000000000000" pitchFamily="2" charset="2"/>
              </a:rPr>
              <a:t>__</a:t>
            </a:r>
            <a:r>
              <a:rPr lang="fr-FR" sz="1600" dirty="0" err="1">
                <a:sym typeface="Wingdings" panose="05000000000000000000" pitchFamily="2" charset="2"/>
              </a:rPr>
              <a:t>declspec</a:t>
            </a:r>
            <a:r>
              <a:rPr lang="fr-FR" sz="1600" dirty="0">
                <a:sym typeface="Wingdings" panose="05000000000000000000" pitchFamily="2" charset="2"/>
              </a:rPr>
              <a:t>(</a:t>
            </a:r>
            <a:r>
              <a:rPr lang="fr-FR" sz="1600" dirty="0" err="1">
                <a:sym typeface="Wingdings" panose="05000000000000000000" pitchFamily="2" charset="2"/>
              </a:rPr>
              <a:t>dllexport</a:t>
            </a:r>
            <a:r>
              <a:rPr lang="fr-FR" sz="1600" dirty="0">
                <a:sym typeface="Wingdings" panose="05000000000000000000" pitchFamily="2" charset="2"/>
              </a:rPr>
              <a:t>)</a:t>
            </a:r>
            <a:r>
              <a:rPr lang="fr-FR" sz="1600" dirty="0" smtClean="0">
                <a:sym typeface="Wingdings" panose="05000000000000000000" pitchFamily="2" charset="2"/>
              </a:rPr>
              <a:t> </a:t>
            </a:r>
            <a:endParaRPr lang="fr-FR" sz="1600" dirty="0" smtClean="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4545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a:t>
            </a:r>
            <a:r>
              <a:rPr lang="fr-FR" dirty="0" err="1" smtClean="0"/>
              <a:t>multi-plateforme</a:t>
            </a:r>
            <a:endParaRPr lang="fr-FR" dirty="0"/>
          </a:p>
        </p:txBody>
      </p:sp>
      <p:sp>
        <p:nvSpPr>
          <p:cNvPr id="8" name="Espace réservé du contenu 7"/>
          <p:cNvSpPr>
            <a:spLocks noGrp="1"/>
          </p:cNvSpPr>
          <p:nvPr>
            <p:ph idx="1"/>
          </p:nvPr>
        </p:nvSpPr>
        <p:spPr/>
        <p:txBody>
          <a:bodyPr/>
          <a:lstStyle/>
          <a:p>
            <a:r>
              <a:rPr lang="fr-FR" dirty="0" smtClean="0"/>
              <a:t>Voir le </a:t>
            </a:r>
            <a:r>
              <a:rPr lang="fr-FR" dirty="0"/>
              <a:t>fichier </a:t>
            </a:r>
            <a:r>
              <a:rPr lang="fr-FR" dirty="0" smtClean="0"/>
              <a:t>exercices\</a:t>
            </a:r>
            <a:r>
              <a:rPr lang="fr-FR" dirty="0" err="1" smtClean="0"/>
              <a:t>toolchain</a:t>
            </a:r>
            <a:r>
              <a:rPr lang="fr-FR" dirty="0" smtClean="0"/>
              <a:t>\</a:t>
            </a:r>
            <a:r>
              <a:rPr lang="fr-FR" dirty="0" err="1" smtClean="0"/>
              <a:t>linkWindowsLinux.h</a:t>
            </a:r>
            <a:r>
              <a:rPr lang="fr-FR" dirty="0" smtClean="0"/>
              <a:t> pour un exemple </a:t>
            </a:r>
            <a:r>
              <a:rPr lang="fr-FR" dirty="0" err="1" smtClean="0"/>
              <a:t>windows</a:t>
            </a:r>
            <a:r>
              <a:rPr lang="fr-FR" dirty="0" smtClean="0"/>
              <a:t> / linux</a:t>
            </a:r>
          </a:p>
          <a:p>
            <a:r>
              <a:rPr lang="fr-FR" dirty="0" smtClean="0"/>
              <a:t>Le mot-clé </a:t>
            </a:r>
            <a:r>
              <a:rPr lang="fr-FR" dirty="0" err="1" smtClean="0">
                <a:latin typeface="Cascadia Code" panose="020B0609020000020004" pitchFamily="49" charset="0"/>
                <a:cs typeface="Cascadia Code" panose="020B0609020000020004" pitchFamily="49" charset="0"/>
              </a:rPr>
              <a:t>extern</a:t>
            </a:r>
            <a:r>
              <a:rPr lang="fr-FR" dirty="0" smtClean="0">
                <a:latin typeface="Cascadia Code" panose="020B0609020000020004" pitchFamily="49" charset="0"/>
                <a:cs typeface="Cascadia Code" panose="020B0609020000020004" pitchFamily="49" charset="0"/>
              </a:rPr>
              <a:t> "C" </a:t>
            </a:r>
            <a:r>
              <a:rPr lang="fr-FR" dirty="0"/>
              <a:t>n’est utile </a:t>
            </a:r>
            <a:r>
              <a:rPr lang="fr-FR" dirty="0" smtClean="0"/>
              <a:t>que </a:t>
            </a:r>
            <a:r>
              <a:rPr lang="fr-FR" dirty="0"/>
              <a:t>pour importer vos fonctions C++ dans un client </a:t>
            </a:r>
            <a:r>
              <a:rPr lang="fr-FR" dirty="0" smtClean="0"/>
              <a:t>C. Mais il faut le mettre !</a:t>
            </a:r>
          </a:p>
          <a:p>
            <a:r>
              <a:rPr lang="fr-FR" dirty="0" smtClean="0"/>
              <a:t>Ensuite, </a:t>
            </a:r>
            <a:r>
              <a:rPr lang="fr-FR" dirty="0"/>
              <a:t>on utilise la macro </a:t>
            </a:r>
            <a:r>
              <a:rPr lang="fr-FR" dirty="0" smtClean="0"/>
              <a:t>MODULE_API devant chaque classe / fonction / donnée que l’on souhaite importer / exporter.</a:t>
            </a:r>
            <a:endParaRPr lang="fr-FR" dirty="0"/>
          </a:p>
        </p:txBody>
      </p:sp>
      <p:sp>
        <p:nvSpPr>
          <p:cNvPr id="3" name="Espace réservé du numéro de diapositive 2"/>
          <p:cNvSpPr>
            <a:spLocks noGrp="1"/>
          </p:cNvSpPr>
          <p:nvPr>
            <p:ph type="sldNum" sz="quarter" idx="12"/>
          </p:nvPr>
        </p:nvSpPr>
        <p:spPr/>
        <p:txBody>
          <a:bodyPr/>
          <a:lstStyle/>
          <a:p>
            <a:fld id="{D57F1E4F-1CFF-5643-939E-217C01CDF565}" type="slidenum">
              <a:rPr lang="fr-FR" smtClean="0"/>
              <a:pPr/>
              <a:t>34</a:t>
            </a:fld>
            <a:endParaRPr lang="fr-FR" dirty="0"/>
          </a:p>
        </p:txBody>
      </p:sp>
    </p:spTree>
    <p:extLst>
      <p:ext uri="{BB962C8B-B14F-4D97-AF65-F5344CB8AC3E}">
        <p14:creationId xmlns:p14="http://schemas.microsoft.com/office/powerpoint/2010/main" val="4225635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Résoudre les problèmes de </a:t>
            </a:r>
            <a:r>
              <a:rPr lang="fr-FR" dirty="0" err="1" smtClean="0"/>
              <a:t>link</a:t>
            </a:r>
            <a:endParaRPr lang="fr-FR" dirty="0"/>
          </a:p>
        </p:txBody>
      </p:sp>
      <p:sp>
        <p:nvSpPr>
          <p:cNvPr id="3" name="Espace réservé du contenu 2"/>
          <p:cNvSpPr>
            <a:spLocks noGrp="1"/>
          </p:cNvSpPr>
          <p:nvPr>
            <p:ph idx="1"/>
          </p:nvPr>
        </p:nvSpPr>
        <p:spPr>
          <a:xfrm>
            <a:off x="589720" y="2333707"/>
            <a:ext cx="8272211" cy="2022342"/>
          </a:xfrm>
        </p:spPr>
        <p:txBody>
          <a:bodyPr>
            <a:normAutofit/>
          </a:bodyPr>
          <a:lstStyle/>
          <a:p>
            <a:r>
              <a:rPr lang="fr-FR" sz="1600" dirty="0" smtClean="0"/>
              <a:t>Vérifiez que vous avez bien accès aux .lib et .dll (pour du </a:t>
            </a:r>
            <a:r>
              <a:rPr lang="fr-FR" sz="1600" dirty="0" err="1" smtClean="0"/>
              <a:t>link</a:t>
            </a:r>
            <a:r>
              <a:rPr lang="fr-FR" sz="1600" dirty="0" smtClean="0"/>
              <a:t> dynamique) depuis votre main. </a:t>
            </a:r>
          </a:p>
          <a:p>
            <a:r>
              <a:rPr lang="fr-FR" sz="1600" dirty="0" smtClean="0"/>
              <a:t>Vérifiez que les noms (fonctions, classe, données) utilisés dans votre main sont identiques aux noms dans les bibliothèques</a:t>
            </a:r>
          </a:p>
          <a:p>
            <a:r>
              <a:rPr lang="fr-FR" sz="1600" dirty="0" smtClean="0"/>
              <a:t>Vérifiez que vous avez bien utilisé les symboles </a:t>
            </a:r>
            <a:r>
              <a:rPr lang="fr-FR" sz="1800" dirty="0">
                <a:sym typeface="Wingdings" panose="05000000000000000000" pitchFamily="2" charset="2"/>
              </a:rPr>
              <a:t>__</a:t>
            </a:r>
            <a:r>
              <a:rPr lang="fr-FR" sz="1800" dirty="0" err="1">
                <a:sym typeface="Wingdings" panose="05000000000000000000" pitchFamily="2" charset="2"/>
              </a:rPr>
              <a:t>declspec</a:t>
            </a:r>
            <a:r>
              <a:rPr lang="fr-FR" sz="1800" dirty="0">
                <a:sym typeface="Wingdings" panose="05000000000000000000" pitchFamily="2" charset="2"/>
              </a:rPr>
              <a:t>(</a:t>
            </a:r>
            <a:r>
              <a:rPr lang="fr-FR" sz="1800" dirty="0" err="1">
                <a:sym typeface="Wingdings" panose="05000000000000000000" pitchFamily="2" charset="2"/>
              </a:rPr>
              <a:t>dllexport</a:t>
            </a:r>
            <a:r>
              <a:rPr lang="fr-FR" sz="1800" dirty="0">
                <a:sym typeface="Wingdings" panose="05000000000000000000" pitchFamily="2" charset="2"/>
              </a:rPr>
              <a:t>) </a:t>
            </a:r>
            <a:r>
              <a:rPr lang="fr-FR" sz="1800" dirty="0" smtClean="0">
                <a:sym typeface="Wingdings" panose="05000000000000000000" pitchFamily="2" charset="2"/>
              </a:rPr>
              <a:t>et </a:t>
            </a:r>
            <a:r>
              <a:rPr lang="fr-FR" sz="1800" dirty="0">
                <a:sym typeface="Wingdings" panose="05000000000000000000" pitchFamily="2" charset="2"/>
              </a:rPr>
              <a:t>__</a:t>
            </a:r>
            <a:r>
              <a:rPr lang="fr-FR" sz="1800" dirty="0" err="1" smtClean="0">
                <a:sym typeface="Wingdings" panose="05000000000000000000" pitchFamily="2" charset="2"/>
              </a:rPr>
              <a:t>declspec</a:t>
            </a:r>
            <a:r>
              <a:rPr lang="fr-FR" sz="1800" dirty="0" smtClean="0">
                <a:sym typeface="Wingdings" panose="05000000000000000000" pitchFamily="2" charset="2"/>
              </a:rPr>
              <a:t>(</a:t>
            </a:r>
            <a:r>
              <a:rPr lang="fr-FR" sz="1800" dirty="0" err="1" smtClean="0">
                <a:sym typeface="Wingdings" panose="05000000000000000000" pitchFamily="2" charset="2"/>
              </a:rPr>
              <a:t>dllimport</a:t>
            </a:r>
            <a:r>
              <a:rPr lang="fr-FR" sz="1800" dirty="0" smtClean="0">
                <a:sym typeface="Wingdings" panose="05000000000000000000" pitchFamily="2" charset="2"/>
              </a:rPr>
              <a:t>)</a:t>
            </a:r>
          </a:p>
          <a:p>
            <a:r>
              <a:rPr lang="fr-FR" sz="1600" dirty="0">
                <a:sym typeface="Wingdings" panose="05000000000000000000" pitchFamily="2" charset="2"/>
              </a:rPr>
              <a:t>Vérifiez que vous utilisez </a:t>
            </a:r>
            <a:r>
              <a:rPr lang="fr-FR" sz="1600" dirty="0" err="1"/>
              <a:t>extern</a:t>
            </a:r>
            <a:r>
              <a:rPr lang="fr-FR" sz="1600" dirty="0"/>
              <a:t> "C" dans </a:t>
            </a:r>
            <a:r>
              <a:rPr lang="fr-FR" sz="1600" dirty="0" smtClean="0"/>
              <a:t>votre </a:t>
            </a:r>
            <a:r>
              <a:rPr lang="fr-FR" sz="1600" dirty="0"/>
              <a:t>client C</a:t>
            </a:r>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35</a:t>
            </a:fld>
            <a:endParaRPr lang="fr-FR" dirty="0"/>
          </a:p>
        </p:txBody>
      </p:sp>
      <p:sp>
        <p:nvSpPr>
          <p:cNvPr id="5" name="Rectangle 4"/>
          <p:cNvSpPr/>
          <p:nvPr/>
        </p:nvSpPr>
        <p:spPr>
          <a:xfrm>
            <a:off x="1850164" y="4565816"/>
            <a:ext cx="6704176" cy="369332"/>
          </a:xfrm>
          <a:prstGeom prst="rect">
            <a:avLst/>
          </a:prstGeom>
        </p:spPr>
        <p:txBody>
          <a:bodyPr wrap="square">
            <a:spAutoFit/>
          </a:bodyPr>
          <a:lstStyle/>
          <a:p>
            <a:pPr algn="r"/>
            <a:r>
              <a:rPr lang="fr-FR" dirty="0" smtClean="0"/>
              <a:t>…Et tout ira bien !</a:t>
            </a:r>
            <a:endParaRPr lang="fr-FR" dirty="0"/>
          </a:p>
        </p:txBody>
      </p:sp>
      <p:sp>
        <p:nvSpPr>
          <p:cNvPr id="6" name="Rectangle 5"/>
          <p:cNvSpPr/>
          <p:nvPr/>
        </p:nvSpPr>
        <p:spPr>
          <a:xfrm>
            <a:off x="589720" y="1477610"/>
            <a:ext cx="6704176" cy="646331"/>
          </a:xfrm>
          <a:prstGeom prst="rect">
            <a:avLst/>
          </a:prstGeom>
        </p:spPr>
        <p:txBody>
          <a:bodyPr wrap="square">
            <a:spAutoFit/>
          </a:bodyPr>
          <a:lstStyle/>
          <a:p>
            <a:r>
              <a:rPr lang="fr-FR" dirty="0"/>
              <a:t>Vous avez maintenant les outils et la compréhension suffisante pour faire face à tous les problèmes de </a:t>
            </a:r>
            <a:r>
              <a:rPr lang="fr-FR" dirty="0" err="1"/>
              <a:t>link</a:t>
            </a:r>
            <a:r>
              <a:rPr lang="fr-FR" dirty="0"/>
              <a:t> !</a:t>
            </a:r>
          </a:p>
        </p:txBody>
      </p:sp>
    </p:spTree>
    <p:extLst>
      <p:ext uri="{BB962C8B-B14F-4D97-AF65-F5344CB8AC3E}">
        <p14:creationId xmlns:p14="http://schemas.microsoft.com/office/powerpoint/2010/main" val="88014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4" name="Rectangle 3"/>
          <p:cNvSpPr/>
          <p:nvPr/>
        </p:nvSpPr>
        <p:spPr>
          <a:xfrm>
            <a:off x="435893" y="3689975"/>
            <a:ext cx="8392798" cy="1166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435894" y="3714750"/>
            <a:ext cx="8245162" cy="671433"/>
          </a:xfrm>
        </p:spPr>
        <p:txBody>
          <a:bodyPr rtlCol="0">
            <a:noAutofit/>
          </a:bodyPr>
          <a:lstStyle/>
          <a:p>
            <a:pPr algn="r" rtl="0"/>
            <a:r>
              <a:rPr lang="fr-FR" sz="3150" smtClean="0">
                <a:solidFill>
                  <a:schemeClr val="bg1"/>
                </a:solidFill>
              </a:rPr>
              <a:t>À suivre</a:t>
            </a:r>
            <a:endParaRPr lang="fr-FR" sz="315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435895" y="4386184"/>
            <a:ext cx="8245160" cy="363617"/>
          </a:xfrm>
        </p:spPr>
        <p:txBody>
          <a:bodyPr rtlCol="0">
            <a:normAutofit/>
          </a:bodyPr>
          <a:lstStyle/>
          <a:p>
            <a:pPr algn="r" rtl="0"/>
            <a:r>
              <a:rPr lang="fr-FR" dirty="0" smtClean="0">
                <a:solidFill>
                  <a:srgbClr val="7CEBFF"/>
                </a:solidFill>
              </a:rPr>
              <a:t>Formation </a:t>
            </a:r>
            <a:r>
              <a:rPr lang="fr-FR" smtClean="0">
                <a:solidFill>
                  <a:srgbClr val="7CEBFF"/>
                </a:solidFill>
              </a:rPr>
              <a:t>interne scalian</a:t>
            </a:r>
            <a:endParaRPr lang="fr-FR" dirty="0">
              <a:solidFill>
                <a:srgbClr val="7CEBFF"/>
              </a:solidFill>
            </a:endParaRPr>
          </a:p>
        </p:txBody>
      </p:sp>
      <p:sp>
        <p:nvSpPr>
          <p:cNvPr id="5" name="Espace réservé du numéro de diapositive 4"/>
          <p:cNvSpPr>
            <a:spLocks noGrp="1"/>
          </p:cNvSpPr>
          <p:nvPr>
            <p:ph type="sldNum" sz="quarter" idx="12"/>
          </p:nvPr>
        </p:nvSpPr>
        <p:spPr/>
        <p:txBody>
          <a:bodyPr/>
          <a:lstStyle/>
          <a:p>
            <a:pPr rtl="0"/>
            <a:fld id="{D57F1E4F-1CFF-5643-939E-217C01CDF565}" type="slidenum">
              <a:rPr lang="fr-FR" noProof="0" smtClean="0"/>
              <a:pPr rtl="0"/>
              <a:t>36</a:t>
            </a:fld>
            <a:endParaRPr lang="fr-FR" noProof="0" dirty="0"/>
          </a:p>
        </p:txBody>
      </p:sp>
    </p:spTree>
    <p:extLst>
      <p:ext uri="{BB962C8B-B14F-4D97-AF65-F5344CB8AC3E}">
        <p14:creationId xmlns:p14="http://schemas.microsoft.com/office/powerpoint/2010/main" val="226554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avantages</a:t>
            </a:r>
            <a:endParaRPr lang="fr-FR" dirty="0"/>
          </a:p>
        </p:txBody>
      </p:sp>
      <p:sp>
        <p:nvSpPr>
          <p:cNvPr id="3" name="Espace réservé du contenu 2"/>
          <p:cNvSpPr>
            <a:spLocks noGrp="1"/>
          </p:cNvSpPr>
          <p:nvPr>
            <p:ph idx="1"/>
          </p:nvPr>
        </p:nvSpPr>
        <p:spPr>
          <a:xfrm>
            <a:off x="690965" y="1521152"/>
            <a:ext cx="4134741" cy="4040428"/>
          </a:xfrm>
        </p:spPr>
        <p:txBody>
          <a:bodyPr>
            <a:normAutofit/>
          </a:bodyPr>
          <a:lstStyle/>
          <a:p>
            <a:r>
              <a:rPr lang="fr-FR" sz="1600" dirty="0" err="1" smtClean="0"/>
              <a:t>Zero</a:t>
            </a:r>
            <a:r>
              <a:rPr lang="fr-FR" sz="1600" dirty="0" smtClean="0"/>
              <a:t> </a:t>
            </a:r>
            <a:r>
              <a:rPr lang="fr-FR" sz="1600" dirty="0" err="1" smtClean="0"/>
              <a:t>cost</a:t>
            </a:r>
            <a:r>
              <a:rPr lang="fr-FR" sz="1600" dirty="0" smtClean="0"/>
              <a:t> abstractions</a:t>
            </a:r>
          </a:p>
          <a:p>
            <a:pPr lvl="1"/>
            <a:r>
              <a:rPr lang="fr-FR" sz="1600" dirty="0" smtClean="0"/>
              <a:t>Interface, classe, structures de données etc. pour un coût dérisoire</a:t>
            </a:r>
          </a:p>
          <a:p>
            <a:pPr lvl="1"/>
            <a:r>
              <a:rPr lang="fr-FR" sz="1600" dirty="0" smtClean="0"/>
              <a:t>Template = génération de code</a:t>
            </a:r>
          </a:p>
          <a:p>
            <a:pPr lvl="1"/>
            <a:r>
              <a:rPr lang="fr-FR" sz="1600" dirty="0" smtClean="0"/>
              <a:t>Lambda = génération de classe</a:t>
            </a:r>
          </a:p>
          <a:p>
            <a:pPr lvl="1"/>
            <a:r>
              <a:rPr lang="fr-FR" sz="1600" dirty="0" smtClean="0"/>
              <a:t>Polymorphisme = pointeurs de fonction</a:t>
            </a:r>
          </a:p>
          <a:p>
            <a:pPr lvl="1"/>
            <a:r>
              <a:rPr lang="fr-FR" sz="1600" dirty="0" smtClean="0"/>
              <a:t>String = char*</a:t>
            </a:r>
          </a:p>
          <a:p>
            <a:pPr lvl="1"/>
            <a:r>
              <a:rPr lang="fr-FR" sz="1600" dirty="0" smtClean="0"/>
              <a:t>…</a:t>
            </a:r>
          </a:p>
          <a:p>
            <a:endParaRPr lang="fr-FR" sz="1600" dirty="0" smtClean="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4</a:t>
            </a:fld>
            <a:endParaRPr lang="fr-FR" noProof="0" dirty="0"/>
          </a:p>
        </p:txBody>
      </p:sp>
      <p:sp>
        <p:nvSpPr>
          <p:cNvPr id="5" name="Espace réservé du contenu 2"/>
          <p:cNvSpPr txBox="1">
            <a:spLocks/>
          </p:cNvSpPr>
          <p:nvPr/>
        </p:nvSpPr>
        <p:spPr>
          <a:xfrm>
            <a:off x="4996621" y="1521152"/>
            <a:ext cx="3797001" cy="4040428"/>
          </a:xfrm>
          <a:prstGeom prst="rect">
            <a:avLst/>
          </a:prstGeom>
        </p:spPr>
        <p:txBody>
          <a:bodyPr vert="horz" lIns="91440" tIns="45720" rIns="91440" bIns="45720" rtlCol="0" anchor="ctr">
            <a:no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r>
              <a:rPr lang="fr-FR" sz="1600" dirty="0" err="1" smtClean="0"/>
              <a:t>Portability</a:t>
            </a:r>
            <a:endParaRPr lang="fr-FR" sz="1600" dirty="0" smtClean="0"/>
          </a:p>
          <a:p>
            <a:pPr lvl="1"/>
            <a:r>
              <a:rPr lang="fr-FR" sz="1600" dirty="0" smtClean="0"/>
              <a:t>Standardisé</a:t>
            </a:r>
          </a:p>
          <a:p>
            <a:pPr lvl="1"/>
            <a:r>
              <a:rPr lang="fr-FR" sz="1600" dirty="0" smtClean="0"/>
              <a:t>GCC / MSVC – Linux / Windows </a:t>
            </a:r>
          </a:p>
          <a:p>
            <a:pPr lvl="1"/>
            <a:r>
              <a:rPr lang="fr-FR" sz="1600" dirty="0" smtClean="0"/>
              <a:t>+ beaucoup de matériel embarqué</a:t>
            </a:r>
          </a:p>
          <a:p>
            <a:r>
              <a:rPr lang="fr-FR" sz="1600" dirty="0" err="1" smtClean="0"/>
              <a:t>Robustness</a:t>
            </a:r>
            <a:endParaRPr lang="fr-FR" sz="1600" dirty="0" smtClean="0"/>
          </a:p>
          <a:p>
            <a:pPr lvl="1"/>
            <a:r>
              <a:rPr lang="fr-FR" sz="1600" dirty="0" smtClean="0"/>
              <a:t>Typage</a:t>
            </a:r>
          </a:p>
          <a:p>
            <a:pPr lvl="1"/>
            <a:r>
              <a:rPr lang="fr-FR" sz="1600" dirty="0" smtClean="0"/>
              <a:t>Variables et méthodes « </a:t>
            </a:r>
            <a:r>
              <a:rPr lang="fr-FR" sz="1600" dirty="0" err="1" smtClean="0"/>
              <a:t>const</a:t>
            </a:r>
            <a:r>
              <a:rPr lang="fr-FR" sz="1600" dirty="0" smtClean="0"/>
              <a:t> »</a:t>
            </a:r>
          </a:p>
          <a:p>
            <a:pPr lvl="1"/>
            <a:r>
              <a:rPr lang="fr-FR" sz="1600" dirty="0" smtClean="0"/>
              <a:t>Possession des ressources</a:t>
            </a:r>
          </a:p>
          <a:p>
            <a:pPr lvl="1"/>
            <a:r>
              <a:rPr lang="fr-FR" sz="1600" dirty="0" smtClean="0"/>
              <a:t>…</a:t>
            </a:r>
          </a:p>
          <a:p>
            <a:pPr lvl="1"/>
            <a:endParaRPr lang="fr-FR" sz="1600" dirty="0" smtClean="0"/>
          </a:p>
          <a:p>
            <a:endParaRPr lang="fr-FR" sz="1600" dirty="0" smtClean="0"/>
          </a:p>
        </p:txBody>
      </p:sp>
    </p:spTree>
    <p:extLst>
      <p:ext uri="{BB962C8B-B14F-4D97-AF65-F5344CB8AC3E}">
        <p14:creationId xmlns:p14="http://schemas.microsoft.com/office/powerpoint/2010/main" val="291712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a:t>
            </a:r>
            <a:endParaRPr lang="fr-FR" dirty="0"/>
          </a:p>
        </p:txBody>
      </p:sp>
      <p:sp>
        <p:nvSpPr>
          <p:cNvPr id="3" name="Espace réservé du contenu 2"/>
          <p:cNvSpPr>
            <a:spLocks noGrp="1"/>
          </p:cNvSpPr>
          <p:nvPr>
            <p:ph idx="1"/>
          </p:nvPr>
        </p:nvSpPr>
        <p:spPr>
          <a:xfrm>
            <a:off x="2417214" y="1397887"/>
            <a:ext cx="4556153" cy="610373"/>
          </a:xfrm>
        </p:spPr>
        <p:txBody>
          <a:bodyPr>
            <a:normAutofit fontScale="62500" lnSpcReduction="20000"/>
          </a:bodyPr>
          <a:lstStyle/>
          <a:p>
            <a:pPr algn="ctr"/>
            <a:r>
              <a:rPr lang="fr-FR" sz="2400" dirty="0" err="1" smtClean="0"/>
              <a:t>Stackoverflow</a:t>
            </a:r>
            <a:r>
              <a:rPr lang="fr-FR" sz="2400" dirty="0" smtClean="0"/>
              <a:t> 2020 : C et C++ = 38,7%</a:t>
            </a:r>
          </a:p>
          <a:p>
            <a:pPr algn="ctr"/>
            <a:r>
              <a:rPr lang="fr-FR" sz="2400" dirty="0"/>
              <a:t>5</a:t>
            </a:r>
            <a:r>
              <a:rPr lang="fr-FR" sz="2400" baseline="30000" dirty="0" smtClean="0"/>
              <a:t>ème</a:t>
            </a:r>
            <a:r>
              <a:rPr lang="fr-FR" sz="2400" dirty="0" smtClean="0"/>
              <a:t> langage le plus utilisé dans le monde </a:t>
            </a:r>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5</a:t>
            </a:fld>
            <a:endParaRPr lang="fr-FR" noProof="0" dirty="0"/>
          </a:p>
        </p:txBody>
      </p:sp>
      <p:pic>
        <p:nvPicPr>
          <p:cNvPr id="6" name="Image 5"/>
          <p:cNvPicPr>
            <a:picLocks noChangeAspect="1"/>
          </p:cNvPicPr>
          <p:nvPr/>
        </p:nvPicPr>
        <p:blipFill>
          <a:blip r:embed="rId3"/>
          <a:stretch>
            <a:fillRect/>
          </a:stretch>
        </p:blipFill>
        <p:spPr>
          <a:xfrm>
            <a:off x="739243" y="2008261"/>
            <a:ext cx="7665513" cy="3331128"/>
          </a:xfrm>
          <a:prstGeom prst="rect">
            <a:avLst/>
          </a:prstGeom>
        </p:spPr>
      </p:pic>
    </p:spTree>
    <p:extLst>
      <p:ext uri="{BB962C8B-B14F-4D97-AF65-F5344CB8AC3E}">
        <p14:creationId xmlns:p14="http://schemas.microsoft.com/office/powerpoint/2010/main" val="126346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vs C</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6</a:t>
            </a:fld>
            <a:endParaRPr lang="fr-FR" noProof="0" dirty="0"/>
          </a:p>
        </p:txBody>
      </p:sp>
      <p:pic>
        <p:nvPicPr>
          <p:cNvPr id="7" name="Image 6"/>
          <p:cNvPicPr>
            <a:picLocks noChangeAspect="1"/>
          </p:cNvPicPr>
          <p:nvPr/>
        </p:nvPicPr>
        <p:blipFill>
          <a:blip r:embed="rId3"/>
          <a:stretch>
            <a:fillRect/>
          </a:stretch>
        </p:blipFill>
        <p:spPr>
          <a:xfrm>
            <a:off x="861477" y="1510784"/>
            <a:ext cx="7762875" cy="3990975"/>
          </a:xfrm>
          <a:prstGeom prst="rect">
            <a:avLst/>
          </a:prstGeom>
        </p:spPr>
      </p:pic>
    </p:spTree>
    <p:extLst>
      <p:ext uri="{BB962C8B-B14F-4D97-AF65-F5344CB8AC3E}">
        <p14:creationId xmlns:p14="http://schemas.microsoft.com/office/powerpoint/2010/main" val="57596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330791" y="4545068"/>
            <a:ext cx="8245162" cy="671433"/>
          </a:xfrm>
        </p:spPr>
        <p:txBody>
          <a:bodyPr rtlCol="0">
            <a:noAutofit/>
          </a:bodyPr>
          <a:lstStyle/>
          <a:p>
            <a:pPr algn="r" rtl="0"/>
            <a:r>
              <a:rPr lang="fr-FR" sz="3150" dirty="0" smtClean="0">
                <a:solidFill>
                  <a:schemeClr val="bg1"/>
                </a:solidFill>
              </a:rPr>
              <a:t>Fonctions </a:t>
            </a:r>
            <a:r>
              <a:rPr lang="fr-FR" sz="3150" dirty="0" err="1" smtClean="0">
                <a:solidFill>
                  <a:schemeClr val="bg1"/>
                </a:solidFill>
              </a:rPr>
              <a:t>LAmbda</a:t>
            </a:r>
            <a:endParaRPr lang="fr-FR" sz="3150" dirty="0">
              <a:solidFill>
                <a:schemeClr val="bg1"/>
              </a:solidFill>
            </a:endParaRPr>
          </a:p>
        </p:txBody>
      </p:sp>
      <p:sp>
        <p:nvSpPr>
          <p:cNvPr id="6" name="ZoneTexte 5"/>
          <p:cNvSpPr txBox="1"/>
          <p:nvPr/>
        </p:nvSpPr>
        <p:spPr>
          <a:xfrm>
            <a:off x="330791" y="588580"/>
            <a:ext cx="3757733" cy="1862048"/>
          </a:xfrm>
          <a:prstGeom prst="rect">
            <a:avLst/>
          </a:prstGeom>
          <a:noFill/>
        </p:spPr>
        <p:txBody>
          <a:bodyPr wrap="square" rtlCol="0">
            <a:spAutoFit/>
          </a:bodyPr>
          <a:lstStyle/>
          <a:p>
            <a:r>
              <a:rPr lang="fr-FR" sz="11500" b="1" spc="50" dirty="0" smtClean="0">
                <a:ln w="9525" cmpd="sng">
                  <a:solidFill>
                    <a:schemeClr val="accent1"/>
                  </a:solidFill>
                  <a:prstDash val="solid"/>
                </a:ln>
                <a:solidFill>
                  <a:srgbClr val="70AD47">
                    <a:tint val="1000"/>
                  </a:srgbClr>
                </a:solidFill>
                <a:effectLst>
                  <a:glow rad="38100">
                    <a:schemeClr val="accent1">
                      <a:alpha val="40000"/>
                    </a:schemeClr>
                  </a:glow>
                </a:effectLst>
              </a:rPr>
              <a:t>01</a:t>
            </a:r>
            <a:endParaRPr lang="fr-FR" sz="11500" dirty="0">
              <a:ln w="0"/>
              <a:solidFill>
                <a:schemeClr val="accent1"/>
              </a:solidFill>
              <a:effectLst>
                <a:outerShdw blurRad="38100" dist="25400" dir="5400000" algn="ctr" rotWithShape="0">
                  <a:srgbClr val="6E747A">
                    <a:alpha val="43000"/>
                  </a:srgbClr>
                </a:outerShdw>
              </a:effectLst>
            </a:endParaRPr>
          </a:p>
        </p:txBody>
      </p:sp>
      <p:sp>
        <p:nvSpPr>
          <p:cNvPr id="3" name="Espace réservé du numéro de diapositive 2"/>
          <p:cNvSpPr>
            <a:spLocks noGrp="1"/>
          </p:cNvSpPr>
          <p:nvPr>
            <p:ph type="sldNum" sz="quarter" idx="12"/>
          </p:nvPr>
        </p:nvSpPr>
        <p:spPr/>
        <p:txBody>
          <a:bodyPr/>
          <a:lstStyle/>
          <a:p>
            <a:pPr rtl="0"/>
            <a:fld id="{D57F1E4F-1CFF-5643-939E-217C01CDF565}" type="slidenum">
              <a:rPr lang="fr-FR" noProof="0" smtClean="0"/>
              <a:pPr rtl="0"/>
              <a:t>7</a:t>
            </a:fld>
            <a:endParaRPr lang="fr-FR" noProof="0"/>
          </a:p>
        </p:txBody>
      </p:sp>
    </p:spTree>
    <p:extLst>
      <p:ext uri="{BB962C8B-B14F-4D97-AF65-F5344CB8AC3E}">
        <p14:creationId xmlns:p14="http://schemas.microsoft.com/office/powerpoint/2010/main" val="3116057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qu’une lambda ?</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fr-FR" smtClean="0"/>
              <a:pPr/>
              <a:t>8</a:t>
            </a:fld>
            <a:endParaRPr lang="fr-FR" dirty="0"/>
          </a:p>
        </p:txBody>
      </p:sp>
      <p:sp>
        <p:nvSpPr>
          <p:cNvPr id="9" name="Espace réservé du contenu 8"/>
          <p:cNvSpPr>
            <a:spLocks noGrp="1"/>
          </p:cNvSpPr>
          <p:nvPr>
            <p:ph sz="half" idx="2"/>
          </p:nvPr>
        </p:nvSpPr>
        <p:spPr>
          <a:xfrm>
            <a:off x="435894" y="2080144"/>
            <a:ext cx="2699190" cy="3009211"/>
          </a:xfrm>
        </p:spPr>
        <p:txBody>
          <a:bodyPr>
            <a:noAutofit/>
          </a:bodyPr>
          <a:lstStyle/>
          <a:p>
            <a:pPr marL="0" indent="0" algn="ctr">
              <a:buNone/>
            </a:pPr>
            <a:r>
              <a:rPr lang="fr-FR" sz="2000" dirty="0" smtClean="0">
                <a:solidFill>
                  <a:srgbClr val="FF0000"/>
                </a:solidFill>
              </a:rPr>
              <a:t>Les règles de capture</a:t>
            </a:r>
            <a:endParaRPr lang="fr-FR" sz="1200" dirty="0" smtClean="0"/>
          </a:p>
          <a:p>
            <a:pPr marL="0" indent="0" algn="ctr">
              <a:buNone/>
            </a:pPr>
            <a:r>
              <a:rPr lang="fr-FR" sz="1600" dirty="0" smtClean="0"/>
              <a:t>[] par défaut, aucune variable n’est capturée</a:t>
            </a:r>
          </a:p>
          <a:p>
            <a:pPr marL="0" indent="0" algn="ctr">
              <a:buNone/>
            </a:pPr>
            <a:r>
              <a:rPr lang="fr-FR" sz="1600" dirty="0" smtClean="0"/>
              <a:t>[a] ‘a’ est capturé par copie</a:t>
            </a:r>
          </a:p>
          <a:p>
            <a:pPr marL="0" indent="0" algn="ctr">
              <a:buNone/>
            </a:pPr>
            <a:r>
              <a:rPr lang="fr-FR" sz="1600" dirty="0" smtClean="0"/>
              <a:t>[&amp;a] ‘a’ est capturé par référence</a:t>
            </a:r>
            <a:endParaRPr lang="fr-FR" sz="1600" dirty="0"/>
          </a:p>
          <a:p>
            <a:pPr marL="0" indent="0" algn="ctr">
              <a:buNone/>
            </a:pPr>
            <a:r>
              <a:rPr lang="fr-FR" sz="1600" dirty="0" smtClean="0"/>
              <a:t>[&amp;] toutes les variables sont capturées par référence</a:t>
            </a:r>
          </a:p>
          <a:p>
            <a:pPr marL="0" indent="0" algn="ctr">
              <a:buNone/>
            </a:pPr>
            <a:r>
              <a:rPr lang="fr-FR" sz="1600" dirty="0" smtClean="0"/>
              <a:t>[=] </a:t>
            </a:r>
            <a:r>
              <a:rPr lang="fr-FR" sz="1600" dirty="0"/>
              <a:t>toutes les variables sont capturées par </a:t>
            </a:r>
            <a:r>
              <a:rPr lang="fr-FR" sz="1600" dirty="0" smtClean="0"/>
              <a:t>copie</a:t>
            </a:r>
            <a:endParaRPr lang="fr-FR" sz="1600" dirty="0"/>
          </a:p>
          <a:p>
            <a:pPr marL="0" indent="0" algn="ctr">
              <a:buNone/>
            </a:pPr>
            <a:endParaRPr lang="fr-FR" sz="1200" dirty="0"/>
          </a:p>
        </p:txBody>
      </p:sp>
      <p:sp>
        <p:nvSpPr>
          <p:cNvPr id="12" name="Espace réservé du contenu 11"/>
          <p:cNvSpPr>
            <a:spLocks noGrp="1"/>
          </p:cNvSpPr>
          <p:nvPr>
            <p:ph sz="half" idx="15"/>
          </p:nvPr>
        </p:nvSpPr>
        <p:spPr>
          <a:xfrm>
            <a:off x="3221617" y="2080146"/>
            <a:ext cx="2699190" cy="3009211"/>
          </a:xfrm>
        </p:spPr>
        <p:txBody>
          <a:bodyPr>
            <a:normAutofit/>
          </a:bodyPr>
          <a:lstStyle/>
          <a:p>
            <a:pPr marL="0" indent="0" algn="ctr">
              <a:buNone/>
            </a:pPr>
            <a:r>
              <a:rPr lang="fr-FR" sz="2000" dirty="0" smtClean="0">
                <a:solidFill>
                  <a:schemeClr val="accent2">
                    <a:lumMod val="75000"/>
                  </a:schemeClr>
                </a:solidFill>
              </a:rPr>
              <a:t>Les arguments</a:t>
            </a:r>
          </a:p>
          <a:p>
            <a:pPr marL="0" indent="0" algn="ctr">
              <a:buNone/>
            </a:pPr>
            <a:r>
              <a:rPr lang="fr-FR" sz="1600" dirty="0"/>
              <a:t/>
            </a:r>
            <a:br>
              <a:rPr lang="fr-FR" sz="1600" dirty="0"/>
            </a:br>
            <a:r>
              <a:rPr lang="fr-FR" sz="1600" dirty="0" smtClean="0"/>
              <a:t>On passe des arguments comme pour des fonctions classiques</a:t>
            </a:r>
          </a:p>
          <a:p>
            <a:pPr marL="0" indent="0" algn="ctr">
              <a:buNone/>
            </a:pPr>
            <a:r>
              <a:rPr lang="fr-FR" sz="1600" dirty="0" smtClean="0"/>
              <a:t>Dispensable si aucun argument</a:t>
            </a:r>
          </a:p>
        </p:txBody>
      </p:sp>
      <p:sp>
        <p:nvSpPr>
          <p:cNvPr id="13" name="Espace réservé du contenu 12"/>
          <p:cNvSpPr>
            <a:spLocks noGrp="1"/>
          </p:cNvSpPr>
          <p:nvPr>
            <p:ph sz="half" idx="16"/>
          </p:nvPr>
        </p:nvSpPr>
        <p:spPr>
          <a:xfrm>
            <a:off x="5920807" y="2080144"/>
            <a:ext cx="2699190" cy="3009211"/>
          </a:xfrm>
        </p:spPr>
        <p:txBody>
          <a:bodyPr>
            <a:normAutofit/>
          </a:bodyPr>
          <a:lstStyle/>
          <a:p>
            <a:pPr marL="0" indent="0" algn="ctr">
              <a:buNone/>
            </a:pPr>
            <a:r>
              <a:rPr lang="fr-FR" sz="2000" dirty="0" smtClean="0"/>
              <a:t>Le corps de la fonction</a:t>
            </a:r>
          </a:p>
          <a:p>
            <a:pPr marL="0" indent="0" algn="ctr">
              <a:buNone/>
            </a:pPr>
            <a:r>
              <a:rPr lang="fr-FR" sz="1600" dirty="0" smtClean="0"/>
              <a:t/>
            </a:r>
            <a:br>
              <a:rPr lang="fr-FR" sz="1600" dirty="0" smtClean="0"/>
            </a:br>
            <a:r>
              <a:rPr lang="fr-FR" sz="1600" dirty="0" smtClean="0"/>
              <a:t>Identique au corps d’une fonction classique</a:t>
            </a:r>
          </a:p>
          <a:p>
            <a:pPr marL="0" indent="0" algn="ctr">
              <a:buNone/>
            </a:pPr>
            <a:endParaRPr lang="fr-FR" sz="1600" dirty="0"/>
          </a:p>
          <a:p>
            <a:pPr marL="0" indent="0" algn="ctr">
              <a:buNone/>
            </a:pPr>
            <a:r>
              <a:rPr lang="fr-FR" sz="1600" dirty="0" smtClean="0"/>
              <a:t>{return 0;}</a:t>
            </a:r>
          </a:p>
          <a:p>
            <a:pPr marL="0" indent="0" algn="ctr">
              <a:buNone/>
            </a:pPr>
            <a:endParaRPr lang="fr-FR" sz="1600" dirty="0"/>
          </a:p>
          <a:p>
            <a:pPr marL="0" indent="0" algn="ctr">
              <a:buNone/>
            </a:pPr>
            <a:r>
              <a:rPr lang="fr-FR" sz="1600" dirty="0" smtClean="0"/>
              <a:t>{</a:t>
            </a:r>
            <a:r>
              <a:rPr lang="fr-FR" sz="1600" dirty="0" err="1" smtClean="0"/>
              <a:t>std</a:t>
            </a:r>
            <a:r>
              <a:rPr lang="fr-FR" sz="1600" dirty="0" smtClean="0"/>
              <a:t>::cout &lt;&lt; "hello world";}</a:t>
            </a:r>
            <a:endParaRPr lang="fr-FR" sz="1600" dirty="0"/>
          </a:p>
        </p:txBody>
      </p:sp>
      <p:sp>
        <p:nvSpPr>
          <p:cNvPr id="3" name="Rectangle 2"/>
          <p:cNvSpPr/>
          <p:nvPr/>
        </p:nvSpPr>
        <p:spPr>
          <a:xfrm>
            <a:off x="3435324" y="1433814"/>
            <a:ext cx="2271776" cy="646331"/>
          </a:xfrm>
          <a:prstGeom prst="rect">
            <a:avLst/>
          </a:prstGeom>
        </p:spPr>
        <p:txBody>
          <a:bodyPr wrap="none">
            <a:spAutoFit/>
          </a:bodyPr>
          <a:lstStyle/>
          <a:p>
            <a:pPr algn="ctr"/>
            <a:r>
              <a:rPr lang="fr-FR" sz="3600" b="1" spc="600" dirty="0">
                <a:solidFill>
                  <a:srgbClr val="FF0000"/>
                </a:solidFill>
                <a:latin typeface="Cascadia Code" panose="020B0609020000020004" pitchFamily="49" charset="0"/>
              </a:rPr>
              <a:t>[]</a:t>
            </a:r>
            <a:r>
              <a:rPr lang="fr-FR" sz="3600" b="1" spc="600" dirty="0">
                <a:solidFill>
                  <a:schemeClr val="accent2">
                    <a:lumMod val="75000"/>
                  </a:schemeClr>
                </a:solidFill>
                <a:latin typeface="Cascadia Code" panose="020B0609020000020004" pitchFamily="49" charset="0"/>
              </a:rPr>
              <a:t>()</a:t>
            </a:r>
            <a:r>
              <a:rPr lang="fr-FR" sz="3600" b="1" spc="600" dirty="0">
                <a:solidFill>
                  <a:srgbClr val="808080"/>
                </a:solidFill>
                <a:latin typeface="Cascadia Code" panose="020B0609020000020004" pitchFamily="49" charset="0"/>
              </a:rPr>
              <a:t>{}</a:t>
            </a:r>
            <a:endParaRPr lang="fr-FR" sz="3600" spc="600" dirty="0">
              <a:effectLst/>
            </a:endParaRPr>
          </a:p>
        </p:txBody>
      </p:sp>
    </p:spTree>
    <p:extLst>
      <p:ext uri="{BB962C8B-B14F-4D97-AF65-F5344CB8AC3E}">
        <p14:creationId xmlns:p14="http://schemas.microsoft.com/office/powerpoint/2010/main" val="17814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À vous !</a:t>
            </a:r>
            <a:endParaRPr lang="fr-FR" dirty="0"/>
          </a:p>
        </p:txBody>
      </p:sp>
      <p:sp>
        <p:nvSpPr>
          <p:cNvPr id="9" name="Espace réservé du texte 8"/>
          <p:cNvSpPr>
            <a:spLocks noGrp="1"/>
          </p:cNvSpPr>
          <p:nvPr>
            <p:ph type="body" idx="1"/>
          </p:nvPr>
        </p:nvSpPr>
        <p:spPr/>
        <p:txBody>
          <a:bodyPr/>
          <a:lstStyle/>
          <a:p>
            <a:r>
              <a:rPr lang="fr-FR" dirty="0" smtClean="0"/>
              <a:t>Objectif</a:t>
            </a:r>
            <a:endParaRPr lang="fr-FR" dirty="0"/>
          </a:p>
        </p:txBody>
      </p:sp>
      <p:sp>
        <p:nvSpPr>
          <p:cNvPr id="10" name="Espace réservé du contenu 9"/>
          <p:cNvSpPr>
            <a:spLocks noGrp="1"/>
          </p:cNvSpPr>
          <p:nvPr>
            <p:ph sz="half" idx="2"/>
          </p:nvPr>
        </p:nvSpPr>
        <p:spPr>
          <a:xfrm>
            <a:off x="435895" y="2088664"/>
            <a:ext cx="4044825" cy="1290901"/>
          </a:xfrm>
        </p:spPr>
        <p:txBody>
          <a:bodyPr>
            <a:normAutofit/>
          </a:bodyPr>
          <a:lstStyle/>
          <a:p>
            <a:r>
              <a:rPr lang="fr-FR" dirty="0" smtClean="0"/>
              <a:t>Se familiariser avec la syntaxe des </a:t>
            </a:r>
            <a:r>
              <a:rPr lang="fr-FR" dirty="0" err="1" smtClean="0"/>
              <a:t>lambdas</a:t>
            </a:r>
            <a:endParaRPr lang="fr-FR" dirty="0" smtClean="0"/>
          </a:p>
          <a:p>
            <a:endParaRPr lang="fr-FR" dirty="0" smtClean="0"/>
          </a:p>
          <a:p>
            <a:endParaRPr lang="fr-FR" dirty="0"/>
          </a:p>
        </p:txBody>
      </p:sp>
      <p:sp>
        <p:nvSpPr>
          <p:cNvPr id="11" name="Espace réservé du texte 10"/>
          <p:cNvSpPr>
            <a:spLocks noGrp="1"/>
          </p:cNvSpPr>
          <p:nvPr>
            <p:ph type="body" sz="quarter" idx="3"/>
          </p:nvPr>
        </p:nvSpPr>
        <p:spPr/>
        <p:txBody>
          <a:bodyPr/>
          <a:lstStyle/>
          <a:p>
            <a:r>
              <a:rPr lang="fr-FR" dirty="0" smtClean="0"/>
              <a:t>Outils</a:t>
            </a:r>
            <a:endParaRPr lang="fr-FR" dirty="0"/>
          </a:p>
        </p:txBody>
      </p:sp>
      <p:sp>
        <p:nvSpPr>
          <p:cNvPr id="12" name="Espace réservé du contenu 11"/>
          <p:cNvSpPr>
            <a:spLocks noGrp="1"/>
          </p:cNvSpPr>
          <p:nvPr>
            <p:ph sz="quarter" idx="4"/>
          </p:nvPr>
        </p:nvSpPr>
        <p:spPr>
          <a:xfrm>
            <a:off x="4663281" y="2088663"/>
            <a:ext cx="4044825" cy="3042949"/>
          </a:xfrm>
        </p:spPr>
        <p:txBody>
          <a:bodyPr>
            <a:normAutofit/>
          </a:bodyPr>
          <a:lstStyle/>
          <a:p>
            <a:r>
              <a:rPr lang="fr-FR" dirty="0" smtClean="0"/>
              <a:t>Dans </a:t>
            </a:r>
            <a:r>
              <a:rPr lang="fr-FR" dirty="0"/>
              <a:t>le répertoire « </a:t>
            </a:r>
            <a:r>
              <a:rPr lang="fr-FR" dirty="0" smtClean="0"/>
              <a:t>exercices »</a:t>
            </a:r>
          </a:p>
          <a:p>
            <a:r>
              <a:rPr lang="fr-FR" dirty="0" smtClean="0"/>
              <a:t>Lancer build.bat pour </a:t>
            </a:r>
            <a:r>
              <a:rPr lang="fr-FR" dirty="0" err="1" smtClean="0"/>
              <a:t>windows</a:t>
            </a:r>
            <a:endParaRPr lang="fr-FR" dirty="0"/>
          </a:p>
          <a:p>
            <a:r>
              <a:rPr lang="fr-FR" dirty="0" smtClean="0">
                <a:latin typeface="Cascadia Code" panose="020B0609020000020004" pitchFamily="49" charset="0"/>
                <a:cs typeface="Cascadia Code" panose="020B0609020000020004" pitchFamily="49" charset="0"/>
              </a:rPr>
              <a:t>« </a:t>
            </a:r>
            <a:r>
              <a:rPr lang="fr-FR" dirty="0" err="1" smtClean="0">
                <a:latin typeface="Cascadia Code" panose="020B0609020000020004" pitchFamily="49" charset="0"/>
                <a:cs typeface="Cascadia Code" panose="020B0609020000020004" pitchFamily="49" charset="0"/>
              </a:rPr>
              <a:t>cmake</a:t>
            </a:r>
            <a:r>
              <a:rPr lang="fr-FR" dirty="0" smtClean="0">
                <a:latin typeface="Cascadia Code" panose="020B0609020000020004" pitchFamily="49" charset="0"/>
                <a:cs typeface="Cascadia Code" panose="020B0609020000020004" pitchFamily="49" charset="0"/>
              </a:rPr>
              <a:t> . » </a:t>
            </a:r>
            <a:r>
              <a:rPr lang="fr-FR" dirty="0"/>
              <a:t>p</a:t>
            </a:r>
            <a:r>
              <a:rPr lang="fr-FR" dirty="0" smtClean="0"/>
              <a:t>our linux</a:t>
            </a:r>
          </a:p>
          <a:p>
            <a:r>
              <a:rPr lang="fr-FR" dirty="0" smtClean="0"/>
              <a:t>Ouvrez la solution</a:t>
            </a:r>
          </a:p>
          <a:p>
            <a:r>
              <a:rPr lang="fr-FR" dirty="0" smtClean="0"/>
              <a:t>Faire les exercices 1 et 2</a:t>
            </a:r>
          </a:p>
          <a:p>
            <a:pPr lvl="1"/>
            <a:endParaRPr lang="fr-FR" dirty="0" smtClean="0"/>
          </a:p>
        </p:txBody>
      </p:sp>
      <p:sp>
        <p:nvSpPr>
          <p:cNvPr id="4" name="Espace réservé du numéro de diapositive 3"/>
          <p:cNvSpPr>
            <a:spLocks noGrp="1"/>
          </p:cNvSpPr>
          <p:nvPr>
            <p:ph type="sldNum" sz="quarter" idx="12"/>
          </p:nvPr>
        </p:nvSpPr>
        <p:spPr>
          <a:xfrm>
            <a:off x="7918724" y="5131613"/>
            <a:ext cx="789383" cy="304271"/>
          </a:xfrm>
        </p:spPr>
        <p:txBody>
          <a:bodyPr/>
          <a:lstStyle/>
          <a:p>
            <a:fld id="{D57F1E4F-1CFF-5643-939E-217C01CDF565}" type="slidenum">
              <a:rPr lang="fr-FR" sz="1600" smtClean="0"/>
              <a:pPr/>
              <a:t>9</a:t>
            </a:fld>
            <a:endParaRPr lang="fr-FR" sz="1600"/>
          </a:p>
        </p:txBody>
      </p:sp>
      <p:sp>
        <p:nvSpPr>
          <p:cNvPr id="14" name="Espace réservé du contenu 11"/>
          <p:cNvSpPr txBox="1">
            <a:spLocks/>
          </p:cNvSpPr>
          <p:nvPr/>
        </p:nvSpPr>
        <p:spPr>
          <a:xfrm>
            <a:off x="435894" y="3874646"/>
            <a:ext cx="4044825" cy="1368265"/>
          </a:xfrm>
          <a:prstGeom prst="rect">
            <a:avLst/>
          </a:prstGeom>
        </p:spPr>
        <p:txBody>
          <a:bodyPr vert="horz" lIns="91440" tIns="45720" rIns="91440" bIns="45720" rtlCol="0" anchor="t">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endParaRPr lang="fr-FR" dirty="0" smtClean="0"/>
          </a:p>
        </p:txBody>
      </p:sp>
    </p:spTree>
    <p:extLst>
      <p:ext uri="{BB962C8B-B14F-4D97-AF65-F5344CB8AC3E}">
        <p14:creationId xmlns:p14="http://schemas.microsoft.com/office/powerpoint/2010/main" val="406869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1EF32-6551-47EB-8BA9-22EF81F3DDAC}">
  <ds:schemaRefs>
    <ds:schemaRef ds:uri="http://purl.org/dc/elements/1.1/"/>
    <ds:schemaRef ds:uri="http://schemas.microsoft.com/office/2006/metadata/properties"/>
    <ds:schemaRef ds:uri="71af3243-3dd4-4a8d-8c0d-dd76da1f02a5"/>
    <ds:schemaRef ds:uri="http://schemas.microsoft.com/office/2006/documentManagement/types"/>
    <ds:schemaRef ds:uri="16c05727-aa75-4e4a-9b5f-8a80a116589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2B21BF1A-59D3-4E19-9B95-2FD4309AC3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TM03457464[[fn=Dividende]]</Template>
  <TotalTime>16555</TotalTime>
  <Words>2716</Words>
  <Application>Microsoft Office PowerPoint</Application>
  <PresentationFormat>Affichage à l'écran (16:10)</PresentationFormat>
  <Paragraphs>406</Paragraphs>
  <Slides>36</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Calibri</vt:lpstr>
      <vt:lpstr>Cascadia Code</vt:lpstr>
      <vt:lpstr>Gill Sans MT</vt:lpstr>
      <vt:lpstr>Wingdings</vt:lpstr>
      <vt:lpstr>Wingdings 2</vt:lpstr>
      <vt:lpstr>Dividende</vt:lpstr>
      <vt:lpstr>C++ intermédiaire</vt:lpstr>
      <vt:lpstr>Rappels</vt:lpstr>
      <vt:lpstr>Le C++</vt:lpstr>
      <vt:lpstr>Les avantages</vt:lpstr>
      <vt:lpstr>Le C++</vt:lpstr>
      <vt:lpstr>C++ vs C</vt:lpstr>
      <vt:lpstr>Fonctions LAmbda</vt:lpstr>
      <vt:lpstr>Qu’est-ce qu’une lambda ?</vt:lpstr>
      <vt:lpstr>À vous !</vt:lpstr>
      <vt:lpstr>Quelques exemples</vt:lpstr>
      <vt:lpstr>Les lambdas sont des classes</vt:lpstr>
      <vt:lpstr>Les lambdas sont des classes</vt:lpstr>
      <vt:lpstr>Les lambdas sont des classes</vt:lpstr>
      <vt:lpstr>À vous !</vt:lpstr>
      <vt:lpstr>Les lambdas  polymorphiques (cpp17) </vt:lpstr>
      <vt:lpstr>À vous !</vt:lpstr>
      <vt:lpstr>More lambda Tricks</vt:lpstr>
      <vt:lpstr>Bilan</vt:lpstr>
      <vt:lpstr>Chaine de compilation</vt:lpstr>
      <vt:lpstr>Les 4 étapes</vt:lpstr>
      <vt:lpstr>Le préprocesseur</vt:lpstr>
      <vt:lpstr>Le préprocesseur</vt:lpstr>
      <vt:lpstr>Le compilateur</vt:lpstr>
      <vt:lpstr>L’assembleur</vt:lpstr>
      <vt:lpstr>L’éditeur de lien – Statique</vt:lpstr>
      <vt:lpstr>L’éditeur de lien – Dynamique</vt:lpstr>
      <vt:lpstr>Un exemple avec GCC (une fois n’est pas coutume)</vt:lpstr>
      <vt:lpstr>Résumé de la chaine complète</vt:lpstr>
      <vt:lpstr>Exercice : compilation msvc en ligne de commande</vt:lpstr>
      <vt:lpstr>Exercice : link static msvc en ligne de commande</vt:lpstr>
      <vt:lpstr>Exercice : link msvc en ligne de commande</vt:lpstr>
      <vt:lpstr>Exercice : link avec visual studio</vt:lpstr>
      <vt:lpstr>Un mot sur __declspec(dllexport/dllimport) </vt:lpstr>
      <vt:lpstr>Solution multi-plateforme</vt:lpstr>
      <vt:lpstr>Résoudre les problèmes de link</vt:lpstr>
      <vt:lpstr>À suivre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 Conception Dividende</dc:title>
  <dc:creator>GINGUENE Franck</dc:creator>
  <cp:lastModifiedBy>GINGUENE Franck</cp:lastModifiedBy>
  <cp:revision>234</cp:revision>
  <dcterms:created xsi:type="dcterms:W3CDTF">2020-11-18T16:15:56Z</dcterms:created>
  <dcterms:modified xsi:type="dcterms:W3CDTF">2021-06-21T15:26:19Z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