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5" r:id="rId6"/>
    <p:sldId id="263" r:id="rId7"/>
    <p:sldId id="284" r:id="rId8"/>
    <p:sldId id="278" r:id="rId9"/>
    <p:sldId id="279" r:id="rId10"/>
    <p:sldId id="276" r:id="rId11"/>
    <p:sldId id="286" r:id="rId12"/>
    <p:sldId id="288" r:id="rId13"/>
    <p:sldId id="287" r:id="rId14"/>
    <p:sldId id="290" r:id="rId15"/>
    <p:sldId id="291" r:id="rId16"/>
    <p:sldId id="294" r:id="rId17"/>
    <p:sldId id="289" r:id="rId18"/>
    <p:sldId id="293" r:id="rId19"/>
    <p:sldId id="292" r:id="rId20"/>
    <p:sldId id="280" r:id="rId21"/>
    <p:sldId id="295" r:id="rId22"/>
    <p:sldId id="296" r:id="rId23"/>
    <p:sldId id="297" r:id="rId24"/>
    <p:sldId id="298" r:id="rId25"/>
    <p:sldId id="299" r:id="rId26"/>
    <p:sldId id="282" r:id="rId27"/>
    <p:sldId id="281" r:id="rId28"/>
    <p:sldId id="283" r:id="rId29"/>
    <p:sldId id="285" r:id="rId30"/>
    <p:sldId id="277" r:id="rId31"/>
    <p:sldId id="270" r:id="rId3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79" autoAdjust="0"/>
  </p:normalViewPr>
  <p:slideViewPr>
    <p:cSldViewPr snapToGrid="0">
      <p:cViewPr varScale="1">
        <p:scale>
          <a:sx n="112" d="100"/>
          <a:sy n="112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02/06/2021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02/06/2021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18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67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159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722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78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1446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20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9292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46726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1682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https://wordart.com/create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7525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087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5965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032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5F14979-C768-4E40-879A-113D767D7598}" type="datetime1">
              <a:rPr lang="fr-FR" noProof="0" smtClean="0"/>
              <a:t>02/06/2021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AEB7E8-48A7-4B84-88AE-D5102810498A}" type="datetime1">
              <a:rPr lang="fr-FR" noProof="0" smtClean="0"/>
              <a:t>02/06/2021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E4E01A-DB78-4E32-A009-59CFADEF770C}" type="datetime1">
              <a:rPr lang="fr-FR" noProof="0" smtClean="0"/>
              <a:t>02/06/2021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6FD31E-62FB-4209-A7A6-BACD423FD1B9}" type="datetime1">
              <a:rPr lang="fr-FR" noProof="0" smtClean="0"/>
              <a:t>02/06/2021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743666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02/06/2021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02/06/2021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2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02/06/2021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65415" y="1875744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875744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3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02/06/2021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550656" y="1655630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7" y="2438377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3307861" y="1662265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/>
          </p:nvPr>
        </p:nvSpPr>
        <p:spPr>
          <a:xfrm>
            <a:off x="6065066" y="1666816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/>
          </p:nvPr>
        </p:nvSpPr>
        <p:spPr>
          <a:xfrm>
            <a:off x="3221620" y="2438376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5950306" y="2438375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7570F7-C3C9-44B3-A009-658E4E9B6AED}" type="datetime1">
              <a:rPr lang="fr-FR" noProof="0" smtClean="0"/>
              <a:t>02/06/2021</a:t>
            </a:fld>
            <a:endParaRPr lang="fr-F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81DFD8-7CC7-492D-8F3E-634F16593128}" type="datetime1">
              <a:rPr lang="fr-FR" noProof="0" smtClean="0"/>
              <a:t>02/06/2021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7575A0-E176-45FF-AB41-901BA96C2E0F}" type="datetime1">
              <a:rPr lang="fr-FR" noProof="0" smtClean="0"/>
              <a:t>02/06/2021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10358767-58E0-4259-BE08-C44246876B43}" type="datetime1">
              <a:rPr lang="fr-FR" noProof="0" smtClean="0"/>
              <a:t>02/06/2021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96" r:id="rId4"/>
    <p:sldLayoutId id="2147483697" r:id="rId5"/>
    <p:sldLayoutId id="2147483698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.io/qddy46cemn4jmv9h8ftd9vu5a6jdk3fngyq9rg2dq5k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601" y="4345978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57" y="434597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C++ intermédiaire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59" y="5017411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Lambda / </a:t>
            </a:r>
            <a:r>
              <a:rPr lang="fr-FR" dirty="0" err="1" smtClean="0">
                <a:solidFill>
                  <a:srgbClr val="7CEBFF"/>
                </a:solidFill>
              </a:rPr>
              <a:t>aLgorithmes</a:t>
            </a:r>
            <a:r>
              <a:rPr lang="fr-FR" dirty="0" smtClean="0">
                <a:solidFill>
                  <a:srgbClr val="7CEBFF"/>
                </a:solidFill>
              </a:rPr>
              <a:t> standards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sont des classes</a:t>
            </a:r>
            <a:endParaRPr lang="fr-FR" dirty="0"/>
          </a:p>
        </p:txBody>
      </p:sp>
      <p:sp>
        <p:nvSpPr>
          <p:cNvPr id="36" name="Espace réservé du contenu 3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Les éléments capturés sont des membres</a:t>
            </a:r>
          </a:p>
          <a:p>
            <a:r>
              <a:rPr lang="fr-FR" sz="2000" dirty="0" smtClean="0"/>
              <a:t>Les arguments sont les arguments d’une méthode (opérateur () )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78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40367" y="203839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EC7600"/>
                </a:solidFill>
                <a:latin typeface="Cascadia Code" panose="020B0609020000020004" pitchFamily="49" charset="0"/>
              </a:rPr>
              <a:t>3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public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{}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ascadia Code" panose="020B0609020000020004" pitchFamily="49" charset="0"/>
              </a:rPr>
              <a:t>operator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()(</a:t>
            </a:r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){</a:t>
            </a:r>
          </a:p>
          <a:p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	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	</a:t>
            </a:r>
            <a:r>
              <a:rPr lang="en-US" b="1" dirty="0" smtClean="0">
                <a:solidFill>
                  <a:srgbClr val="FF8000"/>
                </a:solidFill>
                <a:latin typeface="Cascadia Code" panose="020B06090200000200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v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;}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private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{};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res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5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endParaRPr lang="en-US" dirty="0">
              <a:effectLst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sont des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65415" y="1461803"/>
            <a:ext cx="3815306" cy="446671"/>
          </a:xfrm>
        </p:spPr>
        <p:txBody>
          <a:bodyPr/>
          <a:lstStyle/>
          <a:p>
            <a:pPr algn="ctr"/>
            <a:r>
              <a:rPr lang="fr-FR" sz="2400" dirty="0" smtClean="0"/>
              <a:t>LAMBDA</a:t>
            </a:r>
            <a:endParaRPr lang="fr-FR" sz="2400" dirty="0"/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3"/>
          </p:nvPr>
        </p:nvSpPr>
        <p:spPr>
          <a:xfrm>
            <a:off x="4892802" y="1461803"/>
            <a:ext cx="3815305" cy="461144"/>
          </a:xfrm>
        </p:spPr>
        <p:txBody>
          <a:bodyPr/>
          <a:lstStyle/>
          <a:p>
            <a:pPr algn="ctr"/>
            <a:r>
              <a:rPr lang="fr-FR" sz="2400" dirty="0" smtClean="0"/>
              <a:t>CLASSE</a:t>
            </a:r>
            <a:endParaRPr lang="fr-FR" sz="2400" dirty="0"/>
          </a:p>
        </p:txBody>
      </p:sp>
      <p:sp>
        <p:nvSpPr>
          <p:cNvPr id="28" name="Rectangle 27"/>
          <p:cNvSpPr/>
          <p:nvPr/>
        </p:nvSpPr>
        <p:spPr>
          <a:xfrm>
            <a:off x="619571" y="2038392"/>
            <a:ext cx="38498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EC7600"/>
                </a:solidFill>
                <a:latin typeface="Cascadia Code" panose="020B0609020000020004" pitchFamily="49" charset="0"/>
              </a:rPr>
              <a:t>3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FF8000"/>
                </a:solidFill>
                <a:latin typeface="Cascadia Code" panose="020B06090200000200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v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res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>
                <a:solidFill>
                  <a:srgbClr val="EC7600"/>
                </a:solidFill>
                <a:latin typeface="Cascadia Code" panose="020B0609020000020004" pitchFamily="49" charset="0"/>
              </a:rPr>
              <a:t>5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69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sont des classes</a:t>
            </a:r>
            <a:endParaRPr lang="fr-FR" dirty="0"/>
          </a:p>
        </p:txBody>
      </p:sp>
      <p:sp>
        <p:nvSpPr>
          <p:cNvPr id="36" name="Espace réservé du contenu 3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831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La différence c’est qu’un membre ne peut pas être modifié par défaut !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8" y="2196269"/>
            <a:ext cx="8269318" cy="640935"/>
          </a:xfrm>
          <a:prstGeom prst="rect">
            <a:avLst/>
          </a:prstGeom>
        </p:spPr>
      </p:pic>
      <p:sp>
        <p:nvSpPr>
          <p:cNvPr id="6" name="Espace réservé du contenu 35"/>
          <p:cNvSpPr txBox="1">
            <a:spLocks/>
          </p:cNvSpPr>
          <p:nvPr/>
        </p:nvSpPr>
        <p:spPr>
          <a:xfrm>
            <a:off x="435894" y="2852100"/>
            <a:ext cx="8272211" cy="831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 Ajout nécessaire du mot-clé </a:t>
            </a:r>
            <a:r>
              <a:rPr lang="fr-F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mutable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7106" y="3665512"/>
            <a:ext cx="46079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 </a:t>
            </a:r>
            <a:r>
              <a:rPr lang="fr-FR" sz="1200" b="1" dirty="0" smtClean="0">
                <a:solidFill>
                  <a:srgbClr val="FF0000"/>
                </a:solidFill>
                <a:latin typeface="Cascadia Code" panose="020B0609020000020004" pitchFamily="49" charset="0"/>
              </a:rPr>
              <a:t>mutable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a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+=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);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// Quelle sortie ici ?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/>
            </a:r>
            <a:b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</a:b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); // Quelle sortie ici ?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35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 polymorphiques (cpp17)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8084" y="2034037"/>
            <a:ext cx="8272211" cy="589660"/>
          </a:xfrm>
        </p:spPr>
        <p:txBody>
          <a:bodyPr>
            <a:noAutofit/>
          </a:bodyPr>
          <a:lstStyle/>
          <a:p>
            <a:r>
              <a:rPr lang="fr-FR" sz="1800" dirty="0" smtClean="0"/>
              <a:t>Ce ne sont que des fonctions lambda ayant des arguments de type déduit</a:t>
            </a:r>
          </a:p>
          <a:p>
            <a:r>
              <a:rPr lang="fr-FR" sz="1800" dirty="0" smtClean="0"/>
              <a:t>Équivalent à une classe </a:t>
            </a:r>
            <a:r>
              <a:rPr lang="fr-FR" sz="1800" dirty="0" err="1" smtClean="0"/>
              <a:t>template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35894" y="1392964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(À sortir pendant vos dîners mondains)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969806" y="3166725"/>
            <a:ext cx="4875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addTwoVal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[](</a:t>
            </a:r>
            <a:r>
              <a:rPr lang="fr-FR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b="1" dirty="0" smtClean="0">
                <a:solidFill>
                  <a:srgbClr val="FF8000"/>
                </a:solidFill>
                <a:latin typeface="Cascadia Code" panose="020B0609020000020004" pitchFamily="49" charset="0"/>
              </a:rPr>
              <a:t>return</a:t>
            </a:r>
            <a:r>
              <a:rPr lang="fr-FR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a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58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lambda Tricks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5" y="6022826"/>
            <a:ext cx="789381" cy="307876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1114643" y="2573786"/>
            <a:ext cx="7079709" cy="884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dirty="0" smtClean="0"/>
              <a:t>De base, une lambda ne supporte pas la capture par référence constante.</a:t>
            </a:r>
          </a:p>
          <a:p>
            <a:pPr marL="0" indent="0" algn="ctr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</a:t>
            </a:r>
            <a:r>
              <a:rPr lang="fr-FR" sz="1600" dirty="0" smtClean="0"/>
              <a:t>Il </a:t>
            </a:r>
            <a:r>
              <a:rPr lang="fr-FR" sz="1600" dirty="0"/>
              <a:t>existe une solution pour forcer cet usage en </a:t>
            </a:r>
            <a:r>
              <a:rPr lang="fr-FR" sz="1600" dirty="0" smtClean="0"/>
              <a:t>cpp17 </a:t>
            </a:r>
            <a:endParaRPr lang="fr-FR" sz="1600" dirty="0"/>
          </a:p>
          <a:p>
            <a:pPr algn="ctr"/>
            <a:endParaRPr lang="fr-FR" sz="1600" dirty="0"/>
          </a:p>
        </p:txBody>
      </p:sp>
      <p:sp>
        <p:nvSpPr>
          <p:cNvPr id="17" name="Rectangle 16"/>
          <p:cNvSpPr/>
          <p:nvPr/>
        </p:nvSpPr>
        <p:spPr>
          <a:xfrm>
            <a:off x="750897" y="3593383"/>
            <a:ext cx="81110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myString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en-US" sz="1400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as_const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myString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)]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::string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s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myString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s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</a:rPr>
              <a:t>// </a:t>
            </a:r>
            <a:r>
              <a:rPr lang="en-US" sz="1400" dirty="0" smtClean="0">
                <a:solidFill>
                  <a:srgbClr val="C0C0C0"/>
                </a:solidFill>
                <a:latin typeface="Cascadia Code" panose="020B0609020000020004" pitchFamily="49" charset="0"/>
              </a:rPr>
              <a:t>fail </a:t>
            </a:r>
          </a:p>
          <a:p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sz="1400" dirty="0"/>
          </a:p>
          <a:p>
            <a:endParaRPr lang="fr-FR" sz="1400" dirty="0">
              <a:latin typeface="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2"/>
          </p:nvPr>
        </p:nvSpPr>
        <p:spPr>
          <a:xfrm>
            <a:off x="1114643" y="1356557"/>
            <a:ext cx="3359660" cy="764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dirty="0" smtClean="0"/>
              <a:t>Capture des membres d’une classe par référence </a:t>
            </a:r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2298184" y="2133695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sz="1600" b="1" dirty="0" err="1">
                <a:solidFill>
                  <a:srgbClr val="FF8000"/>
                </a:solidFill>
                <a:latin typeface="Cascadia Code" panose="020B0609020000020004" pitchFamily="49" charset="0"/>
              </a:rPr>
              <a:t>this</a:t>
            </a:r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</a:t>
            </a:r>
            <a:endParaRPr lang="fr-FR" sz="1600" dirty="0">
              <a:effectLst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2"/>
          </p:nvPr>
        </p:nvSpPr>
        <p:spPr>
          <a:xfrm>
            <a:off x="4806428" y="1356556"/>
            <a:ext cx="3359660" cy="764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dirty="0" smtClean="0"/>
              <a:t>Capture des membres d’une classe par valeur (cpp17) 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5922642" y="2133694"/>
            <a:ext cx="1026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[*</a:t>
            </a:r>
            <a:r>
              <a:rPr lang="fr-FR" sz="1600" b="1" dirty="0" err="1">
                <a:solidFill>
                  <a:srgbClr val="FF8000"/>
                </a:solidFill>
                <a:latin typeface="Cascadia Code" panose="020B0609020000020004" pitchFamily="49" charset="0"/>
              </a:rPr>
              <a:t>this</a:t>
            </a:r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</a:t>
            </a:r>
            <a:endParaRPr lang="fr-FR" sz="1600" dirty="0">
              <a:effectLst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2"/>
          </p:nvPr>
        </p:nvSpPr>
        <p:spPr>
          <a:xfrm>
            <a:off x="1114643" y="4567623"/>
            <a:ext cx="7079709" cy="8843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600" dirty="0" smtClean="0"/>
              <a:t>Depuis le cpp17, les </a:t>
            </a:r>
            <a:r>
              <a:rPr lang="fr-FR" sz="1600" dirty="0" err="1" smtClean="0"/>
              <a:t>lambdas</a:t>
            </a:r>
            <a:r>
              <a:rPr lang="fr-FR" sz="1600" dirty="0" smtClean="0"/>
              <a:t> supportent les expressions </a:t>
            </a:r>
            <a:r>
              <a:rPr lang="fr-FR" sz="1600" dirty="0" err="1" smtClean="0">
                <a:solidFill>
                  <a:srgbClr val="FF0000"/>
                </a:solidFill>
              </a:rPr>
              <a:t>constexpr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endParaRPr lang="fr-FR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chemeClr val="tx1"/>
                </a:solidFill>
              </a:rPr>
              <a:t>Pour la </a:t>
            </a:r>
            <a:r>
              <a:rPr lang="fr-FR" sz="1600" dirty="0" err="1" smtClean="0">
                <a:solidFill>
                  <a:schemeClr val="tx1"/>
                </a:solidFill>
              </a:rPr>
              <a:t>métaprogrammation</a:t>
            </a:r>
            <a:endParaRPr lang="fr-FR" sz="1600" dirty="0" smtClean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P</a:t>
            </a:r>
            <a:r>
              <a:rPr lang="fr-FR" sz="1600" dirty="0" smtClean="0">
                <a:solidFill>
                  <a:schemeClr val="tx1"/>
                </a:solidFill>
              </a:rPr>
              <a:t>our vos calcul à la compilation</a:t>
            </a:r>
            <a:endParaRPr lang="fr-FR" sz="1600" dirty="0">
              <a:solidFill>
                <a:schemeClr val="tx1"/>
              </a:solidFill>
            </a:endParaRPr>
          </a:p>
          <a:p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4474303" y="491900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func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[](</a:t>
            </a:r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n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){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b="1" dirty="0">
                <a:solidFill>
                  <a:srgbClr val="FF8000"/>
                </a:solidFill>
                <a:latin typeface="Cascadia Code" panose="020B06090200000200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dirty="0">
                <a:solidFill>
                  <a:srgbClr val="EC7600"/>
                </a:solidFill>
                <a:latin typeface="Cascadia Code" panose="020B0609020000020004" pitchFamily="49" charset="0"/>
              </a:rPr>
              <a:t>32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+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n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;};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constexpr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response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func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pt-BR" sz="1400" dirty="0">
                <a:solidFill>
                  <a:srgbClr val="EC7600"/>
                </a:solidFill>
                <a:latin typeface="Cascadia Code" panose="020B0609020000020004" pitchFamily="49" charset="0"/>
              </a:rPr>
              <a:t>10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endParaRPr lang="pt-BR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22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Facilité de lecture et d’écriture</a:t>
            </a:r>
          </a:p>
          <a:p>
            <a:r>
              <a:rPr lang="fr-FR" dirty="0" smtClean="0"/>
              <a:t>Ne « pollue » pas l’architecture</a:t>
            </a:r>
          </a:p>
          <a:p>
            <a:r>
              <a:rPr lang="fr-FR" dirty="0" smtClean="0"/>
              <a:t>Application d’une opération simple dans un contexte particulier</a:t>
            </a:r>
          </a:p>
          <a:p>
            <a:r>
              <a:rPr lang="fr-FR" dirty="0" smtClean="0"/>
              <a:t>Utilisation conjointe avec </a:t>
            </a:r>
            <a:r>
              <a:rPr lang="fr-FR" smtClean="0"/>
              <a:t>les algorithmes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Contre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Pas de mutualisation du travail</a:t>
            </a:r>
          </a:p>
          <a:p>
            <a:pPr lvl="1"/>
            <a:r>
              <a:rPr lang="fr-FR" dirty="0" smtClean="0"/>
              <a:t>Un autre développeur n’aura aucun moyen de savoir que vous avez fait une fonction qui fait telle chose.</a:t>
            </a:r>
          </a:p>
          <a:p>
            <a:r>
              <a:rPr lang="fr-FR" dirty="0" smtClean="0"/>
              <a:t>Les règles de capture peuvent engendrer des erreurs</a:t>
            </a:r>
          </a:p>
          <a:p>
            <a:r>
              <a:rPr lang="fr-FR" dirty="0" err="1" smtClean="0"/>
              <a:t>Debug</a:t>
            </a:r>
            <a:r>
              <a:rPr lang="fr-FR" dirty="0" smtClean="0"/>
              <a:t> plus délicat (remontées dans le code)</a:t>
            </a:r>
          </a:p>
          <a:p>
            <a:r>
              <a:rPr lang="fr-FR" dirty="0" smtClean="0"/>
              <a:t>La documentation doit être dans le </a:t>
            </a:r>
            <a:r>
              <a:rPr lang="fr-FR" dirty="0" err="1" smtClean="0"/>
              <a:t>cpp</a:t>
            </a:r>
            <a:r>
              <a:rPr lang="fr-FR" dirty="0" smtClean="0"/>
              <a:t> (ce qui ne pousse pas le </a:t>
            </a:r>
            <a:r>
              <a:rPr lang="fr-FR" dirty="0" err="1" smtClean="0"/>
              <a:t>dev</a:t>
            </a:r>
            <a:r>
              <a:rPr lang="fr-FR" dirty="0" smtClean="0"/>
              <a:t> à en faire…)</a:t>
            </a:r>
          </a:p>
          <a:p>
            <a:r>
              <a:rPr lang="fr-FR" dirty="0" smtClean="0"/>
              <a:t>Attention au temps de compilation !</a:t>
            </a:r>
          </a:p>
          <a:p>
            <a:r>
              <a:rPr lang="fr-FR" dirty="0" smtClean="0"/>
              <a:t>Attention à la complexité de vos fonctions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0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Plus de sujets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Std</a:t>
            </a:r>
            <a:r>
              <a:rPr lang="fr-FR" dirty="0" smtClean="0"/>
              <a:t>::</a:t>
            </a:r>
            <a:r>
              <a:rPr lang="fr-FR" dirty="0" err="1" smtClean="0"/>
              <a:t>function</a:t>
            </a:r>
            <a:endParaRPr lang="fr-FR" dirty="0" smtClean="0"/>
          </a:p>
          <a:p>
            <a:r>
              <a:rPr lang="fr-FR" dirty="0" smtClean="0"/>
              <a:t>Lambda polymorphique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7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Chaine de compilation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38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4 étapes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1335575"/>
          </a:xfrm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pré-processeur</a:t>
            </a:r>
            <a:endParaRPr lang="fr-FR" dirty="0" smtClean="0"/>
          </a:p>
          <a:p>
            <a:r>
              <a:rPr lang="fr-FR" dirty="0" smtClean="0"/>
              <a:t>La compilation</a:t>
            </a:r>
          </a:p>
          <a:p>
            <a:r>
              <a:rPr lang="fr-FR" dirty="0" smtClean="0"/>
              <a:t>L’assembleur</a:t>
            </a:r>
          </a:p>
          <a:p>
            <a:r>
              <a:rPr lang="fr-FR" dirty="0" smtClean="0"/>
              <a:t>L’édition de lien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18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1563939" y="2918738"/>
            <a:ext cx="8272211" cy="133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 abus de langage, on appelle « </a:t>
            </a:r>
            <a:r>
              <a:rPr lang="fr-FR" dirty="0" err="1" smtClean="0"/>
              <a:t>gcc</a:t>
            </a:r>
            <a:r>
              <a:rPr lang="fr-FR" dirty="0" smtClean="0"/>
              <a:t> » ou « </a:t>
            </a:r>
            <a:r>
              <a:rPr lang="fr-FR" dirty="0" err="1" smtClean="0"/>
              <a:t>msvc</a:t>
            </a:r>
            <a:r>
              <a:rPr lang="fr-FR" dirty="0" smtClean="0"/>
              <a:t> » des compilateurs</a:t>
            </a:r>
          </a:p>
          <a:p>
            <a:r>
              <a:rPr lang="fr-FR" dirty="0" smtClean="0"/>
              <a:t>Ils fournissent en fait des outils pour chacune de ces étapes</a:t>
            </a:r>
          </a:p>
          <a:p>
            <a:r>
              <a:rPr lang="fr-FR" dirty="0" smtClean="0"/>
              <a:t>On devrait les appeler « suite de compilation » ou « front-end » en anglais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7308" y="4392538"/>
            <a:ext cx="651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Program.c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program.i</a:t>
            </a:r>
            <a:r>
              <a:rPr lang="fr-FR" dirty="0" smtClean="0">
                <a:sym typeface="Wingdings" panose="05000000000000000000" pitchFamily="2" charset="2"/>
              </a:rPr>
              <a:t>  </a:t>
            </a:r>
            <a:r>
              <a:rPr lang="fr-FR" dirty="0" err="1" smtClean="0">
                <a:sym typeface="Wingdings" panose="05000000000000000000" pitchFamily="2" charset="2"/>
              </a:rPr>
              <a:t>program.s</a:t>
            </a:r>
            <a:r>
              <a:rPr lang="fr-FR" dirty="0" smtClean="0">
                <a:sym typeface="Wingdings" panose="05000000000000000000" pitchFamily="2" charset="2"/>
              </a:rPr>
              <a:t>  </a:t>
            </a:r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 program.exe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76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préprocesseur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463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Les directive commencent toutes par ‘#’</a:t>
            </a:r>
            <a:br>
              <a:rPr lang="fr-FR" dirty="0" smtClean="0"/>
            </a:br>
            <a:r>
              <a:rPr lang="fr-FR" dirty="0" smtClean="0"/>
              <a:t>= remplacement récursif de code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Ex : 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vector</a:t>
            </a:r>
            <a:r>
              <a:rPr lang="fr-FR" dirty="0" smtClean="0"/>
              <a:t>&gt; </a:t>
            </a:r>
          </a:p>
          <a:p>
            <a:pPr marL="0" indent="0">
              <a:buNone/>
            </a:pPr>
            <a:r>
              <a:rPr lang="fr-FR" dirty="0" smtClean="0"/>
              <a:t>Import du fichier « </a:t>
            </a:r>
            <a:r>
              <a:rPr lang="fr-FR" dirty="0" err="1" smtClean="0"/>
              <a:t>vector</a:t>
            </a:r>
            <a:r>
              <a:rPr lang="fr-FR" dirty="0" smtClean="0"/>
              <a:t> » du compilateur C++</a:t>
            </a:r>
          </a:p>
          <a:p>
            <a:pPr marL="0" indent="0">
              <a:buNone/>
            </a:pPr>
            <a:r>
              <a:rPr lang="fr-FR" dirty="0" smtClean="0"/>
              <a:t>Ex : #</a:t>
            </a:r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symbol</a:t>
            </a:r>
            <a:r>
              <a:rPr lang="fr-FR" dirty="0" smtClean="0"/>
              <a:t> 1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D’où l’intérêt du #</a:t>
            </a:r>
            <a:r>
              <a:rPr lang="fr-FR" dirty="0" err="1" smtClean="0"/>
              <a:t>pragma</a:t>
            </a:r>
            <a:r>
              <a:rPr lang="fr-FR" dirty="0" smtClean="0"/>
              <a:t> once (ou du #</a:t>
            </a:r>
            <a:r>
              <a:rPr lang="fr-FR" dirty="0" err="1" smtClean="0"/>
              <a:t>ifndef</a:t>
            </a:r>
            <a:r>
              <a:rPr lang="fr-FR" dirty="0" smtClean="0"/>
              <a:t>… #</a:t>
            </a:r>
            <a:r>
              <a:rPr lang="fr-FR" dirty="0" err="1" smtClean="0"/>
              <a:t>endif</a:t>
            </a:r>
            <a:r>
              <a:rPr lang="fr-FR" dirty="0" smtClean="0"/>
              <a:t>) pour éviter de copier le même code plusieurs fois et de limiter la taille de l’exécutable au final.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19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3349710" y="4487041"/>
            <a:ext cx="244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Program.c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program.i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1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Rappels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00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376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compilateur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20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435894" y="2918738"/>
            <a:ext cx="8272211" cy="133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Code source </a:t>
            </a:r>
            <a:r>
              <a:rPr lang="fr-FR" dirty="0" smtClean="0">
                <a:sym typeface="Wingdings" panose="05000000000000000000" pitchFamily="2" charset="2"/>
              </a:rPr>
              <a:t> code assembleur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Traitement indépendant de chaque fichier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Demande juste la connaissance des prototypes des fonctions utilisées</a:t>
            </a:r>
            <a:endParaRPr lang="fr-FR" dirty="0" smtClean="0"/>
          </a:p>
        </p:txBody>
      </p:sp>
      <p:sp>
        <p:nvSpPr>
          <p:cNvPr id="3" name="Rectangle 2"/>
          <p:cNvSpPr/>
          <p:nvPr/>
        </p:nvSpPr>
        <p:spPr>
          <a:xfrm>
            <a:off x="3271466" y="4475996"/>
            <a:ext cx="243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ym typeface="Wingdings" panose="05000000000000000000" pitchFamily="2" charset="2"/>
              </a:rPr>
              <a:t>program.i</a:t>
            </a:r>
            <a:r>
              <a:rPr lang="fr-FR" dirty="0">
                <a:sym typeface="Wingdings" panose="05000000000000000000" pitchFamily="2" charset="2"/>
              </a:rPr>
              <a:t>  </a:t>
            </a:r>
            <a:r>
              <a:rPr lang="fr-FR" dirty="0" err="1">
                <a:sym typeface="Wingdings" panose="05000000000000000000" pitchFamily="2" charset="2"/>
              </a:rPr>
              <a:t>program.s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84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L’assembleur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21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1352" y="1594140"/>
            <a:ext cx="8272211" cy="133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Code assembleur </a:t>
            </a:r>
            <a:r>
              <a:rPr lang="fr-FR" dirty="0" smtClean="0">
                <a:sym typeface="Wingdings" panose="05000000000000000000" pitchFamily="2" charset="2"/>
              </a:rPr>
              <a:t> code binaire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1466" y="4475996"/>
            <a:ext cx="250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ym typeface="Wingdings" panose="05000000000000000000" pitchFamily="2" charset="2"/>
              </a:rPr>
              <a:t>program.s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08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L’éditeur de lien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22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4"/>
            <a:ext cx="8272211" cy="499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Agrégation des fichiers binaires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1466" y="4475996"/>
            <a:ext cx="2747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program.exe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5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Entêtes précompilées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93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LA STD : Les conteneurs et les algorithmes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04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86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Options de compilation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05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98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Erreurs et exceptions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05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18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151" y="1921123"/>
            <a:ext cx="7888955" cy="2758727"/>
          </a:xfrm>
        </p:spPr>
        <p:txBody>
          <a:bodyPr>
            <a:normAutofit/>
          </a:bodyPr>
          <a:lstStyle/>
          <a:p>
            <a:r>
              <a:rPr lang="fr-FR" sz="2400" dirty="0"/>
              <a:t>Wikipédia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https</a:t>
            </a:r>
            <a:r>
              <a:rPr lang="fr-FR" sz="2400" dirty="0"/>
              <a:t>://fr.wikipedia.org/wiki/C%2B%2B</a:t>
            </a:r>
          </a:p>
          <a:p>
            <a:r>
              <a:rPr lang="fr-FR" sz="2400" dirty="0"/>
              <a:t>Pourquoi </a:t>
            </a:r>
            <a:r>
              <a:rPr lang="fr-FR" sz="2400" dirty="0" smtClean="0"/>
              <a:t>suis-je </a:t>
            </a:r>
            <a:r>
              <a:rPr lang="fr-FR" sz="2400" dirty="0"/>
              <a:t>là ?</a:t>
            </a:r>
          </a:p>
          <a:p>
            <a:r>
              <a:rPr lang="fr-FR" sz="2400" dirty="0"/>
              <a:t>Qui êtes-vous ?</a:t>
            </a:r>
          </a:p>
          <a:p>
            <a:r>
              <a:rPr lang="fr-FR" sz="2400" dirty="0">
                <a:hlinkClick r:id="rId3"/>
              </a:rPr>
              <a:t>Pourquoi </a:t>
            </a:r>
            <a:r>
              <a:rPr lang="fr-FR" sz="2400" dirty="0" smtClean="0">
                <a:hlinkClick r:id="rId3"/>
              </a:rPr>
              <a:t>êtes-vous </a:t>
            </a:r>
            <a:r>
              <a:rPr lang="fr-FR" sz="2400" dirty="0">
                <a:hlinkClick r:id="rId3"/>
              </a:rPr>
              <a:t>là ? 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52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689975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À suivre : 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</a:t>
            </a:r>
            <a:r>
              <a:rPr lang="fr-FR" smtClean="0">
                <a:solidFill>
                  <a:srgbClr val="7CEBFF"/>
                </a:solidFill>
              </a:rPr>
              <a:t>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243" y="1673295"/>
            <a:ext cx="5060355" cy="3257628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 smtClean="0"/>
              <a:t>Langage de programmation compilé</a:t>
            </a:r>
            <a:endParaRPr lang="fr-FR" sz="2400" dirty="0"/>
          </a:p>
          <a:p>
            <a:r>
              <a:rPr lang="fr-FR" sz="2400" dirty="0" smtClean="0"/>
              <a:t>Créé par Bjarne </a:t>
            </a:r>
            <a:r>
              <a:rPr lang="fr-FR" sz="2400" dirty="0" err="1" smtClean="0"/>
              <a:t>Stroustrup</a:t>
            </a:r>
            <a:r>
              <a:rPr lang="fr-FR" sz="2400" dirty="0" smtClean="0"/>
              <a:t> 80’</a:t>
            </a:r>
            <a:endParaRPr lang="fr-FR" sz="2400" dirty="0"/>
          </a:p>
          <a:p>
            <a:r>
              <a:rPr lang="fr-FR" sz="2400" dirty="0" smtClean="0"/>
              <a:t>Standardisé ISO avec une communauté très active</a:t>
            </a:r>
            <a:endParaRPr lang="fr-FR" sz="2400" dirty="0"/>
          </a:p>
          <a:p>
            <a:r>
              <a:rPr lang="fr-FR" sz="2400" dirty="0" smtClean="0"/>
              <a:t>Très utilisé pour les applications où la performance est importante</a:t>
            </a:r>
          </a:p>
          <a:p>
            <a:pPr lvl="1"/>
            <a:r>
              <a:rPr lang="fr-FR" sz="2250" dirty="0" smtClean="0"/>
              <a:t>Systèmes d’exploitation </a:t>
            </a:r>
          </a:p>
          <a:p>
            <a:pPr lvl="1"/>
            <a:r>
              <a:rPr lang="fr-FR" sz="2250" dirty="0" smtClean="0"/>
              <a:t>Calcul embarqué</a:t>
            </a:r>
          </a:p>
          <a:p>
            <a:pPr lvl="1"/>
            <a:r>
              <a:rPr lang="fr-FR" sz="2250" dirty="0" smtClean="0"/>
              <a:t>Applications de simulation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19" y="2209403"/>
            <a:ext cx="1655106" cy="16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243" y="1673295"/>
            <a:ext cx="5060355" cy="3257628"/>
          </a:xfrm>
        </p:spPr>
        <p:txBody>
          <a:bodyPr>
            <a:normAutofit fontScale="40000" lnSpcReduction="20000"/>
          </a:bodyPr>
          <a:lstStyle/>
          <a:p>
            <a:r>
              <a:rPr lang="fr-FR" sz="2400" dirty="0" smtClean="0"/>
              <a:t>Zéro </a:t>
            </a:r>
            <a:r>
              <a:rPr lang="fr-FR" sz="2400" dirty="0" err="1" smtClean="0"/>
              <a:t>cost</a:t>
            </a:r>
            <a:r>
              <a:rPr lang="fr-FR" sz="2400" dirty="0" smtClean="0"/>
              <a:t> abstractions</a:t>
            </a:r>
          </a:p>
          <a:p>
            <a:pPr lvl="1"/>
            <a:r>
              <a:rPr lang="fr-FR" sz="2250" dirty="0" smtClean="0"/>
              <a:t>Interface, classe, structures de données etc. pour un coût dérisoire</a:t>
            </a:r>
          </a:p>
          <a:p>
            <a:pPr lvl="1"/>
            <a:r>
              <a:rPr lang="fr-FR" sz="2250" dirty="0" smtClean="0"/>
              <a:t>Template = génération de code</a:t>
            </a:r>
          </a:p>
          <a:p>
            <a:pPr lvl="1"/>
            <a:r>
              <a:rPr lang="fr-FR" sz="2250" dirty="0" smtClean="0"/>
              <a:t>Lambda = génération de classe</a:t>
            </a:r>
          </a:p>
          <a:p>
            <a:pPr lvl="1"/>
            <a:r>
              <a:rPr lang="fr-FR" sz="2250" dirty="0" smtClean="0"/>
              <a:t>Polymorphisme = pointeurs de fonction</a:t>
            </a:r>
          </a:p>
          <a:p>
            <a:pPr lvl="1"/>
            <a:r>
              <a:rPr lang="fr-FR" sz="2250" dirty="0" smtClean="0"/>
              <a:t>String = char*</a:t>
            </a:r>
          </a:p>
          <a:p>
            <a:pPr lvl="1"/>
            <a:r>
              <a:rPr lang="fr-FR" sz="2250" dirty="0" smtClean="0"/>
              <a:t>…</a:t>
            </a:r>
          </a:p>
          <a:p>
            <a:r>
              <a:rPr lang="fr-FR" sz="2400" dirty="0" err="1" smtClean="0"/>
              <a:t>Portability</a:t>
            </a:r>
            <a:endParaRPr lang="fr-FR" sz="2400" dirty="0" smtClean="0"/>
          </a:p>
          <a:p>
            <a:pPr lvl="1"/>
            <a:r>
              <a:rPr lang="fr-FR" sz="2250" dirty="0" smtClean="0"/>
              <a:t>Standardisé</a:t>
            </a:r>
          </a:p>
          <a:p>
            <a:pPr lvl="1"/>
            <a:r>
              <a:rPr lang="fr-FR" sz="2250" dirty="0" smtClean="0"/>
              <a:t>GCC / MSVC – Linux / Windows </a:t>
            </a:r>
          </a:p>
          <a:p>
            <a:r>
              <a:rPr lang="fr-FR" sz="2400" dirty="0" err="1" smtClean="0"/>
              <a:t>Robustness</a:t>
            </a:r>
            <a:endParaRPr lang="fr-FR" sz="2400" dirty="0" smtClean="0"/>
          </a:p>
          <a:p>
            <a:pPr lvl="1"/>
            <a:r>
              <a:rPr lang="fr-FR" sz="2250" dirty="0" smtClean="0"/>
              <a:t>Typage</a:t>
            </a:r>
          </a:p>
          <a:p>
            <a:pPr lvl="1"/>
            <a:r>
              <a:rPr lang="fr-FR" sz="2250" dirty="0" smtClean="0"/>
              <a:t>Variables et méthodes « </a:t>
            </a:r>
            <a:r>
              <a:rPr lang="fr-FR" sz="2250" dirty="0" err="1" smtClean="0"/>
              <a:t>const</a:t>
            </a:r>
            <a:r>
              <a:rPr lang="fr-FR" sz="2250" dirty="0" smtClean="0"/>
              <a:t> »</a:t>
            </a:r>
          </a:p>
          <a:p>
            <a:pPr lvl="1"/>
            <a:r>
              <a:rPr lang="fr-FR" sz="2250" dirty="0" smtClean="0"/>
              <a:t>Possession des ressources</a:t>
            </a:r>
          </a:p>
          <a:p>
            <a:pPr lvl="1"/>
            <a:endParaRPr lang="fr-FR" sz="2250" dirty="0" smtClean="0"/>
          </a:p>
          <a:p>
            <a:endParaRPr lang="fr-FR" sz="225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171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7214" y="1397887"/>
            <a:ext cx="4556153" cy="61037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fr-FR" sz="2400" dirty="0" err="1" smtClean="0"/>
              <a:t>Stackoverflow</a:t>
            </a:r>
            <a:r>
              <a:rPr lang="fr-FR" sz="2400" dirty="0" smtClean="0"/>
              <a:t> 2020 : C et C++ = 38,7%</a:t>
            </a:r>
          </a:p>
          <a:p>
            <a:pPr algn="ctr"/>
            <a:r>
              <a:rPr lang="fr-FR" sz="2400" dirty="0"/>
              <a:t>5</a:t>
            </a:r>
            <a:r>
              <a:rPr lang="fr-FR" sz="2400" baseline="30000" dirty="0" smtClean="0"/>
              <a:t>ème</a:t>
            </a:r>
            <a:r>
              <a:rPr lang="fr-FR" sz="2400" dirty="0" smtClean="0"/>
              <a:t> langage le plus utilisé dans le monde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43" y="2008261"/>
            <a:ext cx="7665513" cy="33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C++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77" y="1510784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Fonctions </a:t>
            </a:r>
            <a:r>
              <a:rPr lang="fr-FR" sz="3150" dirty="0" err="1" smtClean="0">
                <a:solidFill>
                  <a:schemeClr val="bg1"/>
                </a:solidFill>
              </a:rPr>
              <a:t>LAmbda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60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qu’une lambda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435894" y="2080144"/>
            <a:ext cx="2699190" cy="30092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Les règles de </a:t>
            </a:r>
            <a:r>
              <a:rPr lang="fr-FR" sz="2000" dirty="0" smtClean="0">
                <a:solidFill>
                  <a:srgbClr val="FF0000"/>
                </a:solidFill>
              </a:rPr>
              <a:t>capture</a:t>
            </a:r>
            <a:endParaRPr lang="fr-FR" sz="1200" dirty="0" smtClean="0"/>
          </a:p>
          <a:p>
            <a:pPr marL="0" indent="0" algn="ctr">
              <a:buNone/>
            </a:pPr>
            <a:r>
              <a:rPr lang="fr-FR" sz="1600" dirty="0" smtClean="0"/>
              <a:t>[] par défaut, aucune variable n’est capturée</a:t>
            </a:r>
          </a:p>
          <a:p>
            <a:pPr marL="0" indent="0" algn="ctr">
              <a:buNone/>
            </a:pPr>
            <a:r>
              <a:rPr lang="fr-FR" sz="1600" dirty="0" smtClean="0"/>
              <a:t>[a] ‘a’ est capturé par copie</a:t>
            </a:r>
          </a:p>
          <a:p>
            <a:pPr marL="0" indent="0" algn="ctr">
              <a:buNone/>
            </a:pPr>
            <a:r>
              <a:rPr lang="fr-FR" sz="1600" dirty="0" smtClean="0"/>
              <a:t>[&amp;a] ‘a’ est capturé par référence</a:t>
            </a:r>
            <a:endParaRPr lang="fr-FR" sz="1600" dirty="0"/>
          </a:p>
          <a:p>
            <a:pPr marL="0" indent="0" algn="ctr">
              <a:buNone/>
            </a:pPr>
            <a:r>
              <a:rPr lang="fr-FR" sz="1600" dirty="0" smtClean="0"/>
              <a:t>[&amp;] toutes les variables sont capturées par référence</a:t>
            </a:r>
          </a:p>
          <a:p>
            <a:pPr marL="0" indent="0" algn="ctr">
              <a:buNone/>
            </a:pPr>
            <a:r>
              <a:rPr lang="fr-FR" sz="1600" dirty="0" smtClean="0"/>
              <a:t>[=] </a:t>
            </a:r>
            <a:r>
              <a:rPr lang="fr-FR" sz="1600" dirty="0"/>
              <a:t>toutes les variables sont capturées par </a:t>
            </a:r>
            <a:r>
              <a:rPr lang="fr-FR" sz="1600" dirty="0" smtClean="0"/>
              <a:t>copie</a:t>
            </a:r>
            <a:endParaRPr lang="fr-FR" sz="1600" dirty="0"/>
          </a:p>
          <a:p>
            <a:pPr marL="0" indent="0" algn="ctr">
              <a:buNone/>
            </a:pPr>
            <a:endParaRPr lang="fr-FR" sz="1200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15"/>
          </p:nvPr>
        </p:nvSpPr>
        <p:spPr>
          <a:xfrm>
            <a:off x="3221617" y="2080146"/>
            <a:ext cx="2699190" cy="3009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</a:rPr>
              <a:t>Les 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</a:rPr>
              <a:t>arguments</a:t>
            </a:r>
          </a:p>
          <a:p>
            <a:pPr marL="0" indent="0" algn="ctr">
              <a:buNone/>
            </a:pP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/>
              <a:t>On passe des arguments comme pour des fonctions classiques</a:t>
            </a:r>
          </a:p>
          <a:p>
            <a:pPr marL="0" indent="0" algn="ctr">
              <a:buNone/>
            </a:pPr>
            <a:r>
              <a:rPr lang="fr-FR" sz="1600" dirty="0" smtClean="0"/>
              <a:t>Dispensable si aucun argument</a:t>
            </a:r>
            <a:endParaRPr lang="fr-FR" sz="1600" dirty="0" smtClean="0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16"/>
          </p:nvPr>
        </p:nvSpPr>
        <p:spPr>
          <a:xfrm>
            <a:off x="5920807" y="2080144"/>
            <a:ext cx="2699190" cy="3009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 smtClean="0"/>
              <a:t>Le corps </a:t>
            </a:r>
            <a:r>
              <a:rPr lang="fr-FR" sz="2000" dirty="0" smtClean="0"/>
              <a:t>de </a:t>
            </a:r>
            <a:r>
              <a:rPr lang="fr-FR" sz="2000" dirty="0" smtClean="0"/>
              <a:t>la </a:t>
            </a:r>
            <a:r>
              <a:rPr lang="fr-FR" sz="2000" dirty="0" smtClean="0"/>
              <a:t>fonction</a:t>
            </a:r>
          </a:p>
          <a:p>
            <a:pPr marL="0" indent="0" algn="ctr">
              <a:buNone/>
            </a:pP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Identique au corps d’une fonction classique</a:t>
            </a:r>
          </a:p>
          <a:p>
            <a:pPr marL="0" indent="0" algn="ctr">
              <a:buNone/>
            </a:pPr>
            <a:endParaRPr lang="fr-FR" sz="1600" dirty="0"/>
          </a:p>
          <a:p>
            <a:pPr marL="0" indent="0" algn="ctr">
              <a:buNone/>
            </a:pPr>
            <a:r>
              <a:rPr lang="fr-FR" sz="1600" dirty="0" smtClean="0"/>
              <a:t>{return 0;}</a:t>
            </a:r>
          </a:p>
          <a:p>
            <a:pPr marL="0" indent="0" algn="ctr">
              <a:buNone/>
            </a:pPr>
            <a:endParaRPr lang="fr-FR" sz="1600" dirty="0"/>
          </a:p>
          <a:p>
            <a:pPr marL="0" indent="0" algn="ctr">
              <a:buNone/>
            </a:pPr>
            <a:r>
              <a:rPr lang="fr-FR" sz="1600" dirty="0" smtClean="0"/>
              <a:t>{</a:t>
            </a:r>
            <a:r>
              <a:rPr lang="fr-FR" sz="1600" dirty="0" err="1" smtClean="0"/>
              <a:t>std</a:t>
            </a:r>
            <a:r>
              <a:rPr lang="fr-FR" sz="1600" dirty="0" smtClean="0"/>
              <a:t>::cout &lt;&lt; "hello world";}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435324" y="1433814"/>
            <a:ext cx="2271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b="1" spc="600" dirty="0">
                <a:solidFill>
                  <a:srgbClr val="FF0000"/>
                </a:solidFill>
                <a:latin typeface="Cascadia Code" panose="020B0609020000020004" pitchFamily="49" charset="0"/>
              </a:rPr>
              <a:t>[]</a:t>
            </a:r>
            <a:r>
              <a:rPr lang="fr-FR" sz="3600" b="1" spc="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</a:rPr>
              <a:t>()</a:t>
            </a:r>
            <a:r>
              <a:rPr lang="fr-FR" sz="3600" b="1" spc="600" dirty="0">
                <a:solidFill>
                  <a:srgbClr val="808080"/>
                </a:solidFill>
                <a:latin typeface="Cascadia Code" panose="020B0609020000020004" pitchFamily="49" charset="0"/>
              </a:rPr>
              <a:t>{}</a:t>
            </a:r>
            <a:endParaRPr lang="fr-FR" sz="3600" spc="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977194" y="154774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+=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4767">
            <a:off x="5068433" y="3322349"/>
            <a:ext cx="2747033" cy="1831772"/>
          </a:xfrm>
          <a:prstGeom prst="rect">
            <a:avLst/>
          </a:prstGeom>
        </p:spPr>
      </p:pic>
      <p:cxnSp>
        <p:nvCxnSpPr>
          <p:cNvPr id="20" name="Connecteur droit 19"/>
          <p:cNvCxnSpPr/>
          <p:nvPr/>
        </p:nvCxnSpPr>
        <p:spPr>
          <a:xfrm>
            <a:off x="4572000" y="1547748"/>
            <a:ext cx="0" cy="156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726451" y="3341885"/>
            <a:ext cx="3546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572000" y="3495203"/>
            <a:ext cx="0" cy="156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4840873" y="3349486"/>
            <a:ext cx="3546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2541" y="154774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sum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2540" y="353836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&amp;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b += 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71880" y="353836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a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+=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291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12306</TotalTime>
  <Words>1139</Words>
  <Application>Microsoft Office PowerPoint</Application>
  <PresentationFormat>Affichage à l'écran (16:10)</PresentationFormat>
  <Paragraphs>249</Paragraphs>
  <Slides>28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Cascadia Code</vt:lpstr>
      <vt:lpstr>Gill Sans MT</vt:lpstr>
      <vt:lpstr>Wingdings</vt:lpstr>
      <vt:lpstr>Wingdings 2</vt:lpstr>
      <vt:lpstr>Dividende</vt:lpstr>
      <vt:lpstr>C++ intermédiaire</vt:lpstr>
      <vt:lpstr>Rappels</vt:lpstr>
      <vt:lpstr>Le C++</vt:lpstr>
      <vt:lpstr>Les avantages</vt:lpstr>
      <vt:lpstr>Le C++</vt:lpstr>
      <vt:lpstr>Le C++</vt:lpstr>
      <vt:lpstr>Fonctions LAmbda</vt:lpstr>
      <vt:lpstr>Qu’est-ce qu’une lambda ?</vt:lpstr>
      <vt:lpstr>Quelques exemples</vt:lpstr>
      <vt:lpstr>Les lambdas sont des classes</vt:lpstr>
      <vt:lpstr>Les lambdas sont des classes</vt:lpstr>
      <vt:lpstr>Les lambdas sont des classes</vt:lpstr>
      <vt:lpstr>Les lambdas  polymorphiques (cpp17) </vt:lpstr>
      <vt:lpstr>More lambda Tricks</vt:lpstr>
      <vt:lpstr>Bilan</vt:lpstr>
      <vt:lpstr>Plus de sujets</vt:lpstr>
      <vt:lpstr>Chaine de compilation</vt:lpstr>
      <vt:lpstr>Les 4 étapes</vt:lpstr>
      <vt:lpstr>Le préprocesseur</vt:lpstr>
      <vt:lpstr>Le compilateur</vt:lpstr>
      <vt:lpstr>L’assembleur</vt:lpstr>
      <vt:lpstr>L’éditeur de lien</vt:lpstr>
      <vt:lpstr>Entêtes précompilées</vt:lpstr>
      <vt:lpstr>LA STD : Les conteneurs et les algorithmes</vt:lpstr>
      <vt:lpstr>Options de compilation</vt:lpstr>
      <vt:lpstr>Erreurs et exceptions</vt:lpstr>
      <vt:lpstr>Sources</vt:lpstr>
      <vt:lpstr>À suivre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90</cp:revision>
  <dcterms:created xsi:type="dcterms:W3CDTF">2020-11-18T16:15:56Z</dcterms:created>
  <dcterms:modified xsi:type="dcterms:W3CDTF">2021-06-03T08:54:51Z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