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4"/>
  </p:sldMasterIdLst>
  <p:notesMasterIdLst>
    <p:notesMasterId r:id="rId31"/>
  </p:notesMasterIdLst>
  <p:handoutMasterIdLst>
    <p:handoutMasterId r:id="rId32"/>
  </p:handoutMasterIdLst>
  <p:sldIdLst>
    <p:sldId id="256" r:id="rId5"/>
    <p:sldId id="282" r:id="rId6"/>
    <p:sldId id="308" r:id="rId7"/>
    <p:sldId id="309" r:id="rId8"/>
    <p:sldId id="310" r:id="rId9"/>
    <p:sldId id="312" r:id="rId10"/>
    <p:sldId id="311" r:id="rId11"/>
    <p:sldId id="313" r:id="rId12"/>
    <p:sldId id="329" r:id="rId13"/>
    <p:sldId id="283" r:id="rId14"/>
    <p:sldId id="315" r:id="rId15"/>
    <p:sldId id="316" r:id="rId16"/>
    <p:sldId id="326" r:id="rId17"/>
    <p:sldId id="319" r:id="rId18"/>
    <p:sldId id="317" r:id="rId19"/>
    <p:sldId id="327" r:id="rId20"/>
    <p:sldId id="330" r:id="rId21"/>
    <p:sldId id="318" r:id="rId22"/>
    <p:sldId id="328" r:id="rId23"/>
    <p:sldId id="320" r:id="rId24"/>
    <p:sldId id="321" r:id="rId25"/>
    <p:sldId id="322" r:id="rId26"/>
    <p:sldId id="323" r:id="rId27"/>
    <p:sldId id="324" r:id="rId28"/>
    <p:sldId id="277" r:id="rId29"/>
    <p:sldId id="270" r:id="rId30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663AD7-F849-460A-969B-7E2C303CD7E0}" v="1" dt="2020-11-18T16:16:10.3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279" autoAdjust="0"/>
  </p:normalViewPr>
  <p:slideViewPr>
    <p:cSldViewPr snapToGrid="0">
      <p:cViewPr varScale="1">
        <p:scale>
          <a:sx n="112" d="100"/>
          <a:sy n="112" d="100"/>
        </p:scale>
        <p:origin x="16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02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66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B7F61A-30ED-4A52-B8BC-28302CF36865}" type="doc">
      <dgm:prSet loTypeId="urn:microsoft.com/office/officeart/2005/8/layout/default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fr-FR"/>
        </a:p>
      </dgm:t>
    </dgm:pt>
    <dgm:pt modelId="{8BC61255-878A-43E0-99C5-74B958E545A8}">
      <dgm:prSet phldrT="[Texte]"/>
      <dgm:spPr/>
      <dgm:t>
        <a:bodyPr/>
        <a:lstStyle/>
        <a:p>
          <a:r>
            <a:rPr lang="fr-FR" dirty="0" err="1" smtClean="0"/>
            <a:t>find</a:t>
          </a:r>
          <a:endParaRPr lang="fr-FR" dirty="0"/>
        </a:p>
      </dgm:t>
    </dgm:pt>
    <dgm:pt modelId="{78A0CFEB-43DD-4AB1-98D0-57B5FA83DA48}" type="parTrans" cxnId="{B5547EDE-D1CD-4954-983D-D19DADBD5BF6}">
      <dgm:prSet/>
      <dgm:spPr/>
      <dgm:t>
        <a:bodyPr/>
        <a:lstStyle/>
        <a:p>
          <a:endParaRPr lang="fr-FR"/>
        </a:p>
      </dgm:t>
    </dgm:pt>
    <dgm:pt modelId="{DA978B6C-47FC-49FE-B28D-6C1ABB504191}" type="sibTrans" cxnId="{B5547EDE-D1CD-4954-983D-D19DADBD5BF6}">
      <dgm:prSet/>
      <dgm:spPr/>
      <dgm:t>
        <a:bodyPr/>
        <a:lstStyle/>
        <a:p>
          <a:endParaRPr lang="fr-FR"/>
        </a:p>
      </dgm:t>
    </dgm:pt>
    <dgm:pt modelId="{AF8147DF-BD63-4E1C-B807-31CFE147B4BF}">
      <dgm:prSet/>
      <dgm:spPr/>
      <dgm:t>
        <a:bodyPr/>
        <a:lstStyle/>
        <a:p>
          <a:r>
            <a:rPr lang="fr-FR" dirty="0" smtClean="0"/>
            <a:t>any_of</a:t>
          </a:r>
          <a:endParaRPr lang="fr-FR" dirty="0"/>
        </a:p>
      </dgm:t>
    </dgm:pt>
    <dgm:pt modelId="{20A4C1B3-D703-4860-AC21-063D65EE15BD}" type="parTrans" cxnId="{AE4B5EE2-9742-4A9E-B561-B2654D8C2121}">
      <dgm:prSet/>
      <dgm:spPr/>
      <dgm:t>
        <a:bodyPr/>
        <a:lstStyle/>
        <a:p>
          <a:endParaRPr lang="fr-FR"/>
        </a:p>
      </dgm:t>
    </dgm:pt>
    <dgm:pt modelId="{41E990D4-9C37-473E-BD67-84AB2C6DE415}" type="sibTrans" cxnId="{AE4B5EE2-9742-4A9E-B561-B2654D8C2121}">
      <dgm:prSet/>
      <dgm:spPr/>
      <dgm:t>
        <a:bodyPr/>
        <a:lstStyle/>
        <a:p>
          <a:endParaRPr lang="fr-FR"/>
        </a:p>
      </dgm:t>
    </dgm:pt>
    <dgm:pt modelId="{CC97A072-802F-4246-AE6B-B4AD7087EA9E}">
      <dgm:prSet/>
      <dgm:spPr/>
      <dgm:t>
        <a:bodyPr/>
        <a:lstStyle/>
        <a:p>
          <a:r>
            <a:rPr lang="fr-FR" dirty="0" smtClean="0"/>
            <a:t>count</a:t>
          </a:r>
          <a:endParaRPr lang="fr-FR" dirty="0"/>
        </a:p>
      </dgm:t>
    </dgm:pt>
    <dgm:pt modelId="{0FE90DCE-A47E-47B4-8460-B24A26D0CCA0}" type="parTrans" cxnId="{512703DD-09FE-4CA7-AB0D-0E9D0BAF3FF3}">
      <dgm:prSet/>
      <dgm:spPr/>
      <dgm:t>
        <a:bodyPr/>
        <a:lstStyle/>
        <a:p>
          <a:endParaRPr lang="fr-FR"/>
        </a:p>
      </dgm:t>
    </dgm:pt>
    <dgm:pt modelId="{A446E4C3-F861-4116-80F2-ABC970835A9A}" type="sibTrans" cxnId="{512703DD-09FE-4CA7-AB0D-0E9D0BAF3FF3}">
      <dgm:prSet/>
      <dgm:spPr/>
      <dgm:t>
        <a:bodyPr/>
        <a:lstStyle/>
        <a:p>
          <a:endParaRPr lang="fr-FR"/>
        </a:p>
      </dgm:t>
    </dgm:pt>
    <dgm:pt modelId="{49B7CDC5-45A2-417F-916F-D4E5EFF27E8F}">
      <dgm:prSet/>
      <dgm:spPr/>
      <dgm:t>
        <a:bodyPr/>
        <a:lstStyle/>
        <a:p>
          <a:r>
            <a:rPr lang="fr-FR" dirty="0" err="1" smtClean="0"/>
            <a:t>all_of</a:t>
          </a:r>
          <a:endParaRPr lang="fr-FR" dirty="0"/>
        </a:p>
      </dgm:t>
    </dgm:pt>
    <dgm:pt modelId="{1DB4E300-D006-4435-8290-4EB1E6317679}" type="parTrans" cxnId="{2DE7CB89-9A7D-4A18-8497-A3843411476C}">
      <dgm:prSet/>
      <dgm:spPr/>
      <dgm:t>
        <a:bodyPr/>
        <a:lstStyle/>
        <a:p>
          <a:endParaRPr lang="fr-FR"/>
        </a:p>
      </dgm:t>
    </dgm:pt>
    <dgm:pt modelId="{749B9A71-5E5A-4C7E-8415-63007CB8614A}" type="sibTrans" cxnId="{2DE7CB89-9A7D-4A18-8497-A3843411476C}">
      <dgm:prSet/>
      <dgm:spPr/>
      <dgm:t>
        <a:bodyPr/>
        <a:lstStyle/>
        <a:p>
          <a:endParaRPr lang="fr-FR"/>
        </a:p>
      </dgm:t>
    </dgm:pt>
    <dgm:pt modelId="{6A0C1D34-FE07-4F29-AC7F-110116AC4361}">
      <dgm:prSet/>
      <dgm:spPr/>
      <dgm:t>
        <a:bodyPr/>
        <a:lstStyle/>
        <a:p>
          <a:r>
            <a:rPr lang="fr-FR" dirty="0" smtClean="0"/>
            <a:t>find_if</a:t>
          </a:r>
          <a:endParaRPr lang="fr-FR" dirty="0"/>
        </a:p>
      </dgm:t>
    </dgm:pt>
    <dgm:pt modelId="{5214A2C5-79BB-482C-8725-63DA7A996440}" type="parTrans" cxnId="{447E119B-2D47-498D-9BA6-BB522FDD8057}">
      <dgm:prSet/>
      <dgm:spPr/>
      <dgm:t>
        <a:bodyPr/>
        <a:lstStyle/>
        <a:p>
          <a:endParaRPr lang="fr-FR"/>
        </a:p>
      </dgm:t>
    </dgm:pt>
    <dgm:pt modelId="{87D2FF9C-7081-4AC2-B952-9B5D36ED5ADF}" type="sibTrans" cxnId="{447E119B-2D47-498D-9BA6-BB522FDD8057}">
      <dgm:prSet/>
      <dgm:spPr/>
      <dgm:t>
        <a:bodyPr/>
        <a:lstStyle/>
        <a:p>
          <a:endParaRPr lang="fr-FR"/>
        </a:p>
      </dgm:t>
    </dgm:pt>
    <dgm:pt modelId="{407E7A21-8DE3-4264-81C8-88AD94B3BE17}">
      <dgm:prSet/>
      <dgm:spPr/>
      <dgm:t>
        <a:bodyPr/>
        <a:lstStyle/>
        <a:p>
          <a:r>
            <a:rPr lang="fr-FR" dirty="0" smtClean="0"/>
            <a:t>for_each</a:t>
          </a:r>
          <a:endParaRPr lang="fr-FR" dirty="0"/>
        </a:p>
      </dgm:t>
    </dgm:pt>
    <dgm:pt modelId="{187BCC76-FB96-4E43-905E-6D7A631F88B0}" type="parTrans" cxnId="{0B4E3722-C525-4887-B995-D1D5D63CB0BD}">
      <dgm:prSet/>
      <dgm:spPr/>
      <dgm:t>
        <a:bodyPr/>
        <a:lstStyle/>
        <a:p>
          <a:endParaRPr lang="fr-FR"/>
        </a:p>
      </dgm:t>
    </dgm:pt>
    <dgm:pt modelId="{4D6C3863-CE7D-4CDD-85D8-8824BC19DABA}" type="sibTrans" cxnId="{0B4E3722-C525-4887-B995-D1D5D63CB0BD}">
      <dgm:prSet/>
      <dgm:spPr/>
      <dgm:t>
        <a:bodyPr/>
        <a:lstStyle/>
        <a:p>
          <a:endParaRPr lang="fr-FR"/>
        </a:p>
      </dgm:t>
    </dgm:pt>
    <dgm:pt modelId="{C4D38500-7037-40A9-B23E-DE7C6EB0AD1E}">
      <dgm:prSet/>
      <dgm:spPr/>
      <dgm:t>
        <a:bodyPr/>
        <a:lstStyle/>
        <a:p>
          <a:r>
            <a:rPr lang="fr-FR" dirty="0" smtClean="0"/>
            <a:t>none_of</a:t>
          </a:r>
          <a:endParaRPr lang="fr-FR" dirty="0"/>
        </a:p>
      </dgm:t>
    </dgm:pt>
    <dgm:pt modelId="{6C051E27-3404-4389-95DE-B53B119D2D62}" type="parTrans" cxnId="{6D7BE12D-E59A-4FE7-A4FF-170F84DD33ED}">
      <dgm:prSet/>
      <dgm:spPr/>
      <dgm:t>
        <a:bodyPr/>
        <a:lstStyle/>
        <a:p>
          <a:endParaRPr lang="fr-FR"/>
        </a:p>
      </dgm:t>
    </dgm:pt>
    <dgm:pt modelId="{7C85FD9C-9DBF-4D1D-BDBA-D796AD1F2818}" type="sibTrans" cxnId="{6D7BE12D-E59A-4FE7-A4FF-170F84DD33ED}">
      <dgm:prSet/>
      <dgm:spPr/>
      <dgm:t>
        <a:bodyPr/>
        <a:lstStyle/>
        <a:p>
          <a:endParaRPr lang="fr-FR"/>
        </a:p>
      </dgm:t>
    </dgm:pt>
    <dgm:pt modelId="{1BB953B5-C933-4197-B814-9CF6629800DC}">
      <dgm:prSet/>
      <dgm:spPr/>
      <dgm:t>
        <a:bodyPr/>
        <a:lstStyle/>
        <a:p>
          <a:r>
            <a:rPr lang="fr-FR" dirty="0" smtClean="0"/>
            <a:t>partition</a:t>
          </a:r>
          <a:endParaRPr lang="fr-FR" dirty="0"/>
        </a:p>
      </dgm:t>
    </dgm:pt>
    <dgm:pt modelId="{6173D493-E39F-4DF7-89CA-E3F244D40051}" type="parTrans" cxnId="{7C1D1A8E-452E-4B07-8E54-A4A09E2B4432}">
      <dgm:prSet/>
      <dgm:spPr/>
      <dgm:t>
        <a:bodyPr/>
        <a:lstStyle/>
        <a:p>
          <a:endParaRPr lang="fr-FR"/>
        </a:p>
      </dgm:t>
    </dgm:pt>
    <dgm:pt modelId="{B46D919D-47D2-4878-BB10-13E160AF4255}" type="sibTrans" cxnId="{7C1D1A8E-452E-4B07-8E54-A4A09E2B4432}">
      <dgm:prSet/>
      <dgm:spPr/>
      <dgm:t>
        <a:bodyPr/>
        <a:lstStyle/>
        <a:p>
          <a:endParaRPr lang="fr-FR"/>
        </a:p>
      </dgm:t>
    </dgm:pt>
    <dgm:pt modelId="{F194686F-54E6-457B-9891-380F43F7679B}">
      <dgm:prSet/>
      <dgm:spPr/>
      <dgm:t>
        <a:bodyPr/>
        <a:lstStyle/>
        <a:p>
          <a:r>
            <a:rPr lang="fr-FR" dirty="0" smtClean="0"/>
            <a:t>reduce</a:t>
          </a:r>
          <a:endParaRPr lang="fr-FR" dirty="0"/>
        </a:p>
      </dgm:t>
    </dgm:pt>
    <dgm:pt modelId="{2F04B933-B5C1-4151-8CD9-DE5B2BA99807}" type="parTrans" cxnId="{2750ABF6-449B-4E13-B15D-83DDD0DE0E58}">
      <dgm:prSet/>
      <dgm:spPr/>
      <dgm:t>
        <a:bodyPr/>
        <a:lstStyle/>
        <a:p>
          <a:endParaRPr lang="fr-FR"/>
        </a:p>
      </dgm:t>
    </dgm:pt>
    <dgm:pt modelId="{8FB7C16A-E797-4D6B-9C70-E281FC11B246}" type="sibTrans" cxnId="{2750ABF6-449B-4E13-B15D-83DDD0DE0E58}">
      <dgm:prSet/>
      <dgm:spPr/>
      <dgm:t>
        <a:bodyPr/>
        <a:lstStyle/>
        <a:p>
          <a:endParaRPr lang="fr-FR"/>
        </a:p>
      </dgm:t>
    </dgm:pt>
    <dgm:pt modelId="{C73C5CCB-F042-45D9-AB99-D824D527E6DA}">
      <dgm:prSet/>
      <dgm:spPr/>
      <dgm:t>
        <a:bodyPr/>
        <a:lstStyle/>
        <a:p>
          <a:r>
            <a:rPr lang="fr-FR" dirty="0" smtClean="0"/>
            <a:t>remove</a:t>
          </a:r>
          <a:endParaRPr lang="fr-FR" dirty="0"/>
        </a:p>
      </dgm:t>
    </dgm:pt>
    <dgm:pt modelId="{13CB1BEB-4E77-4116-893A-DA9D62392CAF}" type="parTrans" cxnId="{FEADC78F-7D30-447C-BD50-687C3AD8585D}">
      <dgm:prSet/>
      <dgm:spPr/>
      <dgm:t>
        <a:bodyPr/>
        <a:lstStyle/>
        <a:p>
          <a:endParaRPr lang="fr-FR"/>
        </a:p>
      </dgm:t>
    </dgm:pt>
    <dgm:pt modelId="{CCA0128B-A67B-40E4-BD50-B12102C142D5}" type="sibTrans" cxnId="{FEADC78F-7D30-447C-BD50-687C3AD8585D}">
      <dgm:prSet/>
      <dgm:spPr/>
      <dgm:t>
        <a:bodyPr/>
        <a:lstStyle/>
        <a:p>
          <a:endParaRPr lang="fr-FR"/>
        </a:p>
      </dgm:t>
    </dgm:pt>
    <dgm:pt modelId="{0D669605-0A59-4853-AD01-A7FA3EC4EF21}">
      <dgm:prSet/>
      <dgm:spPr/>
      <dgm:t>
        <a:bodyPr/>
        <a:lstStyle/>
        <a:p>
          <a:r>
            <a:rPr lang="fr-FR" dirty="0" smtClean="0"/>
            <a:t>remove_if</a:t>
          </a:r>
          <a:endParaRPr lang="fr-FR" dirty="0"/>
        </a:p>
      </dgm:t>
    </dgm:pt>
    <dgm:pt modelId="{39304E33-B7AB-47D0-962F-BB56B06703A8}" type="parTrans" cxnId="{6D48B908-75EC-444C-8E4A-985C88D004FB}">
      <dgm:prSet/>
      <dgm:spPr/>
      <dgm:t>
        <a:bodyPr/>
        <a:lstStyle/>
        <a:p>
          <a:endParaRPr lang="fr-FR"/>
        </a:p>
      </dgm:t>
    </dgm:pt>
    <dgm:pt modelId="{469BD83E-99F2-495A-B033-24911B65A362}" type="sibTrans" cxnId="{6D48B908-75EC-444C-8E4A-985C88D004FB}">
      <dgm:prSet/>
      <dgm:spPr/>
      <dgm:t>
        <a:bodyPr/>
        <a:lstStyle/>
        <a:p>
          <a:endParaRPr lang="fr-FR"/>
        </a:p>
      </dgm:t>
    </dgm:pt>
    <dgm:pt modelId="{E4DA7292-E343-4028-8C19-7BF4F32EBA96}">
      <dgm:prSet/>
      <dgm:spPr/>
      <dgm:t>
        <a:bodyPr/>
        <a:lstStyle/>
        <a:p>
          <a:r>
            <a:rPr lang="fr-FR" dirty="0" smtClean="0"/>
            <a:t>search</a:t>
          </a:r>
          <a:endParaRPr lang="fr-FR" dirty="0"/>
        </a:p>
      </dgm:t>
    </dgm:pt>
    <dgm:pt modelId="{23FF9095-9B4C-4743-9F95-CF660F0D8750}" type="parTrans" cxnId="{5F51DEEB-2083-4FC4-AC59-E56834EF9949}">
      <dgm:prSet/>
      <dgm:spPr/>
      <dgm:t>
        <a:bodyPr/>
        <a:lstStyle/>
        <a:p>
          <a:endParaRPr lang="fr-FR"/>
        </a:p>
      </dgm:t>
    </dgm:pt>
    <dgm:pt modelId="{4036F49E-A393-462B-94EA-D7489A379E21}" type="sibTrans" cxnId="{5F51DEEB-2083-4FC4-AC59-E56834EF9949}">
      <dgm:prSet/>
      <dgm:spPr/>
      <dgm:t>
        <a:bodyPr/>
        <a:lstStyle/>
        <a:p>
          <a:endParaRPr lang="fr-FR"/>
        </a:p>
      </dgm:t>
    </dgm:pt>
    <dgm:pt modelId="{DA9CDB55-34FA-42B1-AF0D-544F3A7F7F14}">
      <dgm:prSet/>
      <dgm:spPr/>
      <dgm:t>
        <a:bodyPr/>
        <a:lstStyle/>
        <a:p>
          <a:r>
            <a:rPr lang="fr-FR" dirty="0" smtClean="0"/>
            <a:t>sort</a:t>
          </a:r>
          <a:endParaRPr lang="fr-FR" dirty="0"/>
        </a:p>
      </dgm:t>
    </dgm:pt>
    <dgm:pt modelId="{3E534535-3FCC-4A0F-8F2E-45A92CDB615B}" type="parTrans" cxnId="{8FF62758-EE5E-4FAB-ADA3-6656E5B34C2C}">
      <dgm:prSet/>
      <dgm:spPr/>
      <dgm:t>
        <a:bodyPr/>
        <a:lstStyle/>
        <a:p>
          <a:endParaRPr lang="fr-FR"/>
        </a:p>
      </dgm:t>
    </dgm:pt>
    <dgm:pt modelId="{E04F724F-BAD9-4EF8-85EB-C734D66A6B5A}" type="sibTrans" cxnId="{8FF62758-EE5E-4FAB-ADA3-6656E5B34C2C}">
      <dgm:prSet/>
      <dgm:spPr/>
      <dgm:t>
        <a:bodyPr/>
        <a:lstStyle/>
        <a:p>
          <a:endParaRPr lang="fr-FR"/>
        </a:p>
      </dgm:t>
    </dgm:pt>
    <dgm:pt modelId="{94A49553-708C-4EAC-ADAB-1020F7302C81}">
      <dgm:prSet/>
      <dgm:spPr/>
      <dgm:t>
        <a:bodyPr/>
        <a:lstStyle/>
        <a:p>
          <a:r>
            <a:rPr lang="fr-FR" smtClean="0"/>
            <a:t>transform</a:t>
          </a:r>
          <a:endParaRPr lang="fr-FR"/>
        </a:p>
      </dgm:t>
    </dgm:pt>
    <dgm:pt modelId="{EF27BEED-FB3D-499A-85E2-BB86E16C4895}" type="parTrans" cxnId="{5F7AF60B-FEAA-4783-8D74-07CEEA6E9C4E}">
      <dgm:prSet/>
      <dgm:spPr/>
      <dgm:t>
        <a:bodyPr/>
        <a:lstStyle/>
        <a:p>
          <a:endParaRPr lang="fr-FR"/>
        </a:p>
      </dgm:t>
    </dgm:pt>
    <dgm:pt modelId="{BBAF3CE5-3135-405B-921E-6BD6767DF9C5}" type="sibTrans" cxnId="{5F7AF60B-FEAA-4783-8D74-07CEEA6E9C4E}">
      <dgm:prSet/>
      <dgm:spPr/>
      <dgm:t>
        <a:bodyPr/>
        <a:lstStyle/>
        <a:p>
          <a:endParaRPr lang="fr-FR"/>
        </a:p>
      </dgm:t>
    </dgm:pt>
    <dgm:pt modelId="{DA849271-B4B3-4E7A-8070-C0D8E36E31F5}" type="pres">
      <dgm:prSet presAssocID="{6AB7F61A-30ED-4A52-B8BC-28302CF3686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100DB55-E194-4816-9963-E88B01112AED}" type="pres">
      <dgm:prSet presAssocID="{8BC61255-878A-43E0-99C5-74B958E545A8}" presName="node" presStyleLbl="node1" presStyleIdx="0" presStyleCnt="1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BE27A63-08B4-4123-88E5-CA935E5FBFDD}" type="pres">
      <dgm:prSet presAssocID="{DA978B6C-47FC-49FE-B28D-6C1ABB504191}" presName="sibTrans" presStyleCnt="0"/>
      <dgm:spPr/>
    </dgm:pt>
    <dgm:pt modelId="{17270D06-5EBC-4917-B125-7F3DA171A475}" type="pres">
      <dgm:prSet presAssocID="{AF8147DF-BD63-4E1C-B807-31CFE147B4BF}" presName="node" presStyleLbl="node1" presStyleIdx="1" presStyleCnt="1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BA70304-4BA8-406A-B45F-269BCEA1DC5A}" type="pres">
      <dgm:prSet presAssocID="{41E990D4-9C37-473E-BD67-84AB2C6DE415}" presName="sibTrans" presStyleCnt="0"/>
      <dgm:spPr/>
    </dgm:pt>
    <dgm:pt modelId="{32861C83-1168-43BD-B6DE-BC2DE5D84455}" type="pres">
      <dgm:prSet presAssocID="{CC97A072-802F-4246-AE6B-B4AD7087EA9E}" presName="node" presStyleLbl="node1" presStyleIdx="2" presStyleCnt="1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A732064-FAC6-4A1E-9E9D-2AEF04154C21}" type="pres">
      <dgm:prSet presAssocID="{A446E4C3-F861-4116-80F2-ABC970835A9A}" presName="sibTrans" presStyleCnt="0"/>
      <dgm:spPr/>
    </dgm:pt>
    <dgm:pt modelId="{51710AB8-A8CF-4FDF-8B5F-F7DE9CFE6489}" type="pres">
      <dgm:prSet presAssocID="{49B7CDC5-45A2-417F-916F-D4E5EFF27E8F}" presName="node" presStyleLbl="node1" presStyleIdx="3" presStyleCnt="1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7B746D7-8105-4531-9D37-5018607D9D51}" type="pres">
      <dgm:prSet presAssocID="{749B9A71-5E5A-4C7E-8415-63007CB8614A}" presName="sibTrans" presStyleCnt="0"/>
      <dgm:spPr/>
    </dgm:pt>
    <dgm:pt modelId="{7968477B-396C-4AC0-B434-D785746B258C}" type="pres">
      <dgm:prSet presAssocID="{6A0C1D34-FE07-4F29-AC7F-110116AC4361}" presName="node" presStyleLbl="node1" presStyleIdx="4" presStyleCnt="1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0FEF327-1316-4CC2-9482-F1A74A872ADC}" type="pres">
      <dgm:prSet presAssocID="{87D2FF9C-7081-4AC2-B952-9B5D36ED5ADF}" presName="sibTrans" presStyleCnt="0"/>
      <dgm:spPr/>
    </dgm:pt>
    <dgm:pt modelId="{61A9AEE2-FD9E-4C45-98BE-E1412DE75FCC}" type="pres">
      <dgm:prSet presAssocID="{407E7A21-8DE3-4264-81C8-88AD94B3BE17}" presName="node" presStyleLbl="node1" presStyleIdx="5" presStyleCnt="1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7ACAD60-0B3B-47FC-8745-084A2F609C58}" type="pres">
      <dgm:prSet presAssocID="{4D6C3863-CE7D-4CDD-85D8-8824BC19DABA}" presName="sibTrans" presStyleCnt="0"/>
      <dgm:spPr/>
    </dgm:pt>
    <dgm:pt modelId="{919F8215-15D0-4C47-B39F-F0740B2F5C11}" type="pres">
      <dgm:prSet presAssocID="{C4D38500-7037-40A9-B23E-DE7C6EB0AD1E}" presName="node" presStyleLbl="node1" presStyleIdx="6" presStyleCnt="1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0DD7FEB-8E57-4DE2-830E-501CAE91723D}" type="pres">
      <dgm:prSet presAssocID="{7C85FD9C-9DBF-4D1D-BDBA-D796AD1F2818}" presName="sibTrans" presStyleCnt="0"/>
      <dgm:spPr/>
    </dgm:pt>
    <dgm:pt modelId="{AE4DC3FE-B4B8-4542-AAE5-6F5007D26F5C}" type="pres">
      <dgm:prSet presAssocID="{1BB953B5-C933-4197-B814-9CF6629800DC}" presName="node" presStyleLbl="node1" presStyleIdx="7" presStyleCnt="1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9822ED7-8A56-4526-80FF-F35A1DA40C3F}" type="pres">
      <dgm:prSet presAssocID="{B46D919D-47D2-4878-BB10-13E160AF4255}" presName="sibTrans" presStyleCnt="0"/>
      <dgm:spPr/>
    </dgm:pt>
    <dgm:pt modelId="{A4DA69A4-EB0D-419A-96D7-7F9C25738593}" type="pres">
      <dgm:prSet presAssocID="{F194686F-54E6-457B-9891-380F43F7679B}" presName="node" presStyleLbl="node1" presStyleIdx="8" presStyleCnt="1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C4E3E62-7236-4BB5-B52B-A73B56D53E0D}" type="pres">
      <dgm:prSet presAssocID="{8FB7C16A-E797-4D6B-9C70-E281FC11B246}" presName="sibTrans" presStyleCnt="0"/>
      <dgm:spPr/>
    </dgm:pt>
    <dgm:pt modelId="{5C28B57C-81DA-4855-AB2B-590B37E617B3}" type="pres">
      <dgm:prSet presAssocID="{C73C5CCB-F042-45D9-AB99-D824D527E6DA}" presName="node" presStyleLbl="node1" presStyleIdx="9" presStyleCnt="1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DE99458-8113-4973-AB85-BADF013EE717}" type="pres">
      <dgm:prSet presAssocID="{CCA0128B-A67B-40E4-BD50-B12102C142D5}" presName="sibTrans" presStyleCnt="0"/>
      <dgm:spPr/>
    </dgm:pt>
    <dgm:pt modelId="{99A6851A-4AAE-4043-8A32-F871A515FC35}" type="pres">
      <dgm:prSet presAssocID="{0D669605-0A59-4853-AD01-A7FA3EC4EF21}" presName="node" presStyleLbl="node1" presStyleIdx="10" presStyleCnt="1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54AB905-ECD8-4015-9194-0142028663BC}" type="pres">
      <dgm:prSet presAssocID="{469BD83E-99F2-495A-B033-24911B65A362}" presName="sibTrans" presStyleCnt="0"/>
      <dgm:spPr/>
    </dgm:pt>
    <dgm:pt modelId="{3E18C1B0-1E08-40A9-8D20-DB237FF1FD92}" type="pres">
      <dgm:prSet presAssocID="{E4DA7292-E343-4028-8C19-7BF4F32EBA96}" presName="node" presStyleLbl="node1" presStyleIdx="11" presStyleCnt="1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194EB8F-3C05-4028-9C35-91B580AF8E9B}" type="pres">
      <dgm:prSet presAssocID="{4036F49E-A393-462B-94EA-D7489A379E21}" presName="sibTrans" presStyleCnt="0"/>
      <dgm:spPr/>
    </dgm:pt>
    <dgm:pt modelId="{50091DDF-F069-4089-A8B6-94A8CFE36B10}" type="pres">
      <dgm:prSet presAssocID="{94A49553-708C-4EAC-ADAB-1020F7302C81}" presName="node" presStyleLbl="node1" presStyleIdx="12" presStyleCnt="1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CCB7B11-B91C-4F6B-89E4-1D9ECF635D96}" type="pres">
      <dgm:prSet presAssocID="{BBAF3CE5-3135-405B-921E-6BD6767DF9C5}" presName="sibTrans" presStyleCnt="0"/>
      <dgm:spPr/>
    </dgm:pt>
    <dgm:pt modelId="{029FB5D3-699B-4144-BD56-54A68F21EC1E}" type="pres">
      <dgm:prSet presAssocID="{DA9CDB55-34FA-42B1-AF0D-544F3A7F7F14}" presName="node" presStyleLbl="node1" presStyleIdx="13" presStyleCnt="1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B3E4A4A-DC91-4D13-811B-B7E43B964DFE}" type="presOf" srcId="{DA9CDB55-34FA-42B1-AF0D-544F3A7F7F14}" destId="{029FB5D3-699B-4144-BD56-54A68F21EC1E}" srcOrd="0" destOrd="0" presId="urn:microsoft.com/office/officeart/2005/8/layout/default"/>
    <dgm:cxn modelId="{0B4E3722-C525-4887-B995-D1D5D63CB0BD}" srcId="{6AB7F61A-30ED-4A52-B8BC-28302CF36865}" destId="{407E7A21-8DE3-4264-81C8-88AD94B3BE17}" srcOrd="5" destOrd="0" parTransId="{187BCC76-FB96-4E43-905E-6D7A631F88B0}" sibTransId="{4D6C3863-CE7D-4CDD-85D8-8824BC19DABA}"/>
    <dgm:cxn modelId="{8FF62758-EE5E-4FAB-ADA3-6656E5B34C2C}" srcId="{6AB7F61A-30ED-4A52-B8BC-28302CF36865}" destId="{DA9CDB55-34FA-42B1-AF0D-544F3A7F7F14}" srcOrd="13" destOrd="0" parTransId="{3E534535-3FCC-4A0F-8F2E-45A92CDB615B}" sibTransId="{E04F724F-BAD9-4EF8-85EB-C734D66A6B5A}"/>
    <dgm:cxn modelId="{962CE473-9B04-4394-AA0D-5DCDFFBF64D7}" type="presOf" srcId="{94A49553-708C-4EAC-ADAB-1020F7302C81}" destId="{50091DDF-F069-4089-A8B6-94A8CFE36B10}" srcOrd="0" destOrd="0" presId="urn:microsoft.com/office/officeart/2005/8/layout/default"/>
    <dgm:cxn modelId="{6D7BE12D-E59A-4FE7-A4FF-170F84DD33ED}" srcId="{6AB7F61A-30ED-4A52-B8BC-28302CF36865}" destId="{C4D38500-7037-40A9-B23E-DE7C6EB0AD1E}" srcOrd="6" destOrd="0" parTransId="{6C051E27-3404-4389-95DE-B53B119D2D62}" sibTransId="{7C85FD9C-9DBF-4D1D-BDBA-D796AD1F2818}"/>
    <dgm:cxn modelId="{02CFD581-4DF0-4ECD-814E-77C4915357A7}" type="presOf" srcId="{6A0C1D34-FE07-4F29-AC7F-110116AC4361}" destId="{7968477B-396C-4AC0-B434-D785746B258C}" srcOrd="0" destOrd="0" presId="urn:microsoft.com/office/officeart/2005/8/layout/default"/>
    <dgm:cxn modelId="{6D48B908-75EC-444C-8E4A-985C88D004FB}" srcId="{6AB7F61A-30ED-4A52-B8BC-28302CF36865}" destId="{0D669605-0A59-4853-AD01-A7FA3EC4EF21}" srcOrd="10" destOrd="0" parTransId="{39304E33-B7AB-47D0-962F-BB56B06703A8}" sibTransId="{469BD83E-99F2-495A-B033-24911B65A362}"/>
    <dgm:cxn modelId="{3A8DF7A5-61E9-4AE1-A8E6-D72833DB29CB}" type="presOf" srcId="{CC97A072-802F-4246-AE6B-B4AD7087EA9E}" destId="{32861C83-1168-43BD-B6DE-BC2DE5D84455}" srcOrd="0" destOrd="0" presId="urn:microsoft.com/office/officeart/2005/8/layout/default"/>
    <dgm:cxn modelId="{7C1D1A8E-452E-4B07-8E54-A4A09E2B4432}" srcId="{6AB7F61A-30ED-4A52-B8BC-28302CF36865}" destId="{1BB953B5-C933-4197-B814-9CF6629800DC}" srcOrd="7" destOrd="0" parTransId="{6173D493-E39F-4DF7-89CA-E3F244D40051}" sibTransId="{B46D919D-47D2-4878-BB10-13E160AF4255}"/>
    <dgm:cxn modelId="{2750ABF6-449B-4E13-B15D-83DDD0DE0E58}" srcId="{6AB7F61A-30ED-4A52-B8BC-28302CF36865}" destId="{F194686F-54E6-457B-9891-380F43F7679B}" srcOrd="8" destOrd="0" parTransId="{2F04B933-B5C1-4151-8CD9-DE5B2BA99807}" sibTransId="{8FB7C16A-E797-4D6B-9C70-E281FC11B246}"/>
    <dgm:cxn modelId="{58747E54-4D17-4CA3-9D6B-F9953EDB0DAA}" type="presOf" srcId="{49B7CDC5-45A2-417F-916F-D4E5EFF27E8F}" destId="{51710AB8-A8CF-4FDF-8B5F-F7DE9CFE6489}" srcOrd="0" destOrd="0" presId="urn:microsoft.com/office/officeart/2005/8/layout/default"/>
    <dgm:cxn modelId="{26F32D7E-841C-4FFA-BE5D-C8E17F1C15D3}" type="presOf" srcId="{C73C5CCB-F042-45D9-AB99-D824D527E6DA}" destId="{5C28B57C-81DA-4855-AB2B-590B37E617B3}" srcOrd="0" destOrd="0" presId="urn:microsoft.com/office/officeart/2005/8/layout/default"/>
    <dgm:cxn modelId="{FEADC78F-7D30-447C-BD50-687C3AD8585D}" srcId="{6AB7F61A-30ED-4A52-B8BC-28302CF36865}" destId="{C73C5CCB-F042-45D9-AB99-D824D527E6DA}" srcOrd="9" destOrd="0" parTransId="{13CB1BEB-4E77-4116-893A-DA9D62392CAF}" sibTransId="{CCA0128B-A67B-40E4-BD50-B12102C142D5}"/>
    <dgm:cxn modelId="{862991ED-B8D3-4320-9B83-2C820A9E6F6A}" type="presOf" srcId="{AF8147DF-BD63-4E1C-B807-31CFE147B4BF}" destId="{17270D06-5EBC-4917-B125-7F3DA171A475}" srcOrd="0" destOrd="0" presId="urn:microsoft.com/office/officeart/2005/8/layout/default"/>
    <dgm:cxn modelId="{447E119B-2D47-498D-9BA6-BB522FDD8057}" srcId="{6AB7F61A-30ED-4A52-B8BC-28302CF36865}" destId="{6A0C1D34-FE07-4F29-AC7F-110116AC4361}" srcOrd="4" destOrd="0" parTransId="{5214A2C5-79BB-482C-8725-63DA7A996440}" sibTransId="{87D2FF9C-7081-4AC2-B952-9B5D36ED5ADF}"/>
    <dgm:cxn modelId="{38BDBA00-B3D5-450B-8EE5-39E3BC3AB4BF}" type="presOf" srcId="{F194686F-54E6-457B-9891-380F43F7679B}" destId="{A4DA69A4-EB0D-419A-96D7-7F9C25738593}" srcOrd="0" destOrd="0" presId="urn:microsoft.com/office/officeart/2005/8/layout/default"/>
    <dgm:cxn modelId="{82C5015A-D48C-4002-827C-D0E0814F07D3}" type="presOf" srcId="{407E7A21-8DE3-4264-81C8-88AD94B3BE17}" destId="{61A9AEE2-FD9E-4C45-98BE-E1412DE75FCC}" srcOrd="0" destOrd="0" presId="urn:microsoft.com/office/officeart/2005/8/layout/default"/>
    <dgm:cxn modelId="{2DE7CB89-9A7D-4A18-8497-A3843411476C}" srcId="{6AB7F61A-30ED-4A52-B8BC-28302CF36865}" destId="{49B7CDC5-45A2-417F-916F-D4E5EFF27E8F}" srcOrd="3" destOrd="0" parTransId="{1DB4E300-D006-4435-8290-4EB1E6317679}" sibTransId="{749B9A71-5E5A-4C7E-8415-63007CB8614A}"/>
    <dgm:cxn modelId="{AE4B5EE2-9742-4A9E-B561-B2654D8C2121}" srcId="{6AB7F61A-30ED-4A52-B8BC-28302CF36865}" destId="{AF8147DF-BD63-4E1C-B807-31CFE147B4BF}" srcOrd="1" destOrd="0" parTransId="{20A4C1B3-D703-4860-AC21-063D65EE15BD}" sibTransId="{41E990D4-9C37-473E-BD67-84AB2C6DE415}"/>
    <dgm:cxn modelId="{16A28BF7-89B9-4F9C-8E9F-87F337D49A0F}" type="presOf" srcId="{E4DA7292-E343-4028-8C19-7BF4F32EBA96}" destId="{3E18C1B0-1E08-40A9-8D20-DB237FF1FD92}" srcOrd="0" destOrd="0" presId="urn:microsoft.com/office/officeart/2005/8/layout/default"/>
    <dgm:cxn modelId="{C5660CDA-F51A-47C6-B544-4286E0A15AB5}" type="presOf" srcId="{1BB953B5-C933-4197-B814-9CF6629800DC}" destId="{AE4DC3FE-B4B8-4542-AAE5-6F5007D26F5C}" srcOrd="0" destOrd="0" presId="urn:microsoft.com/office/officeart/2005/8/layout/default"/>
    <dgm:cxn modelId="{E21AE207-225E-4F8C-91E1-DADE744D6342}" type="presOf" srcId="{C4D38500-7037-40A9-B23E-DE7C6EB0AD1E}" destId="{919F8215-15D0-4C47-B39F-F0740B2F5C11}" srcOrd="0" destOrd="0" presId="urn:microsoft.com/office/officeart/2005/8/layout/default"/>
    <dgm:cxn modelId="{A0DE8783-EC05-4AFE-8A98-75B06E438EF2}" type="presOf" srcId="{0D669605-0A59-4853-AD01-A7FA3EC4EF21}" destId="{99A6851A-4AAE-4043-8A32-F871A515FC35}" srcOrd="0" destOrd="0" presId="urn:microsoft.com/office/officeart/2005/8/layout/default"/>
    <dgm:cxn modelId="{F43EBADD-55BE-4D5C-B9EB-67ABEA076DFE}" type="presOf" srcId="{6AB7F61A-30ED-4A52-B8BC-28302CF36865}" destId="{DA849271-B4B3-4E7A-8070-C0D8E36E31F5}" srcOrd="0" destOrd="0" presId="urn:microsoft.com/office/officeart/2005/8/layout/default"/>
    <dgm:cxn modelId="{512703DD-09FE-4CA7-AB0D-0E9D0BAF3FF3}" srcId="{6AB7F61A-30ED-4A52-B8BC-28302CF36865}" destId="{CC97A072-802F-4246-AE6B-B4AD7087EA9E}" srcOrd="2" destOrd="0" parTransId="{0FE90DCE-A47E-47B4-8460-B24A26D0CCA0}" sibTransId="{A446E4C3-F861-4116-80F2-ABC970835A9A}"/>
    <dgm:cxn modelId="{36188E75-2646-418D-B6AD-EBFDAF0BF709}" type="presOf" srcId="{8BC61255-878A-43E0-99C5-74B958E545A8}" destId="{D100DB55-E194-4816-9963-E88B01112AED}" srcOrd="0" destOrd="0" presId="urn:microsoft.com/office/officeart/2005/8/layout/default"/>
    <dgm:cxn modelId="{5F51DEEB-2083-4FC4-AC59-E56834EF9949}" srcId="{6AB7F61A-30ED-4A52-B8BC-28302CF36865}" destId="{E4DA7292-E343-4028-8C19-7BF4F32EBA96}" srcOrd="11" destOrd="0" parTransId="{23FF9095-9B4C-4743-9F95-CF660F0D8750}" sibTransId="{4036F49E-A393-462B-94EA-D7489A379E21}"/>
    <dgm:cxn modelId="{B5547EDE-D1CD-4954-983D-D19DADBD5BF6}" srcId="{6AB7F61A-30ED-4A52-B8BC-28302CF36865}" destId="{8BC61255-878A-43E0-99C5-74B958E545A8}" srcOrd="0" destOrd="0" parTransId="{78A0CFEB-43DD-4AB1-98D0-57B5FA83DA48}" sibTransId="{DA978B6C-47FC-49FE-B28D-6C1ABB504191}"/>
    <dgm:cxn modelId="{5F7AF60B-FEAA-4783-8D74-07CEEA6E9C4E}" srcId="{6AB7F61A-30ED-4A52-B8BC-28302CF36865}" destId="{94A49553-708C-4EAC-ADAB-1020F7302C81}" srcOrd="12" destOrd="0" parTransId="{EF27BEED-FB3D-499A-85E2-BB86E16C4895}" sibTransId="{BBAF3CE5-3135-405B-921E-6BD6767DF9C5}"/>
    <dgm:cxn modelId="{F68A17F1-68BE-4470-A0AB-3585979EBCF5}" type="presParOf" srcId="{DA849271-B4B3-4E7A-8070-C0D8E36E31F5}" destId="{D100DB55-E194-4816-9963-E88B01112AED}" srcOrd="0" destOrd="0" presId="urn:microsoft.com/office/officeart/2005/8/layout/default"/>
    <dgm:cxn modelId="{1B09209A-F4A3-436B-B04D-384E21610252}" type="presParOf" srcId="{DA849271-B4B3-4E7A-8070-C0D8E36E31F5}" destId="{4BE27A63-08B4-4123-88E5-CA935E5FBFDD}" srcOrd="1" destOrd="0" presId="urn:microsoft.com/office/officeart/2005/8/layout/default"/>
    <dgm:cxn modelId="{5D9A31ED-5715-40E0-8217-DE6CA2C08F51}" type="presParOf" srcId="{DA849271-B4B3-4E7A-8070-C0D8E36E31F5}" destId="{17270D06-5EBC-4917-B125-7F3DA171A475}" srcOrd="2" destOrd="0" presId="urn:microsoft.com/office/officeart/2005/8/layout/default"/>
    <dgm:cxn modelId="{E06A02C5-D598-4E93-86A3-094A0DD8DC12}" type="presParOf" srcId="{DA849271-B4B3-4E7A-8070-C0D8E36E31F5}" destId="{5BA70304-4BA8-406A-B45F-269BCEA1DC5A}" srcOrd="3" destOrd="0" presId="urn:microsoft.com/office/officeart/2005/8/layout/default"/>
    <dgm:cxn modelId="{32A8AB1C-C5DB-4B99-A61D-56A905F0B322}" type="presParOf" srcId="{DA849271-B4B3-4E7A-8070-C0D8E36E31F5}" destId="{32861C83-1168-43BD-B6DE-BC2DE5D84455}" srcOrd="4" destOrd="0" presId="urn:microsoft.com/office/officeart/2005/8/layout/default"/>
    <dgm:cxn modelId="{669C391A-20AD-48D9-AF37-58F8CD2ED9B3}" type="presParOf" srcId="{DA849271-B4B3-4E7A-8070-C0D8E36E31F5}" destId="{8A732064-FAC6-4A1E-9E9D-2AEF04154C21}" srcOrd="5" destOrd="0" presId="urn:microsoft.com/office/officeart/2005/8/layout/default"/>
    <dgm:cxn modelId="{2A440FFC-6711-452D-8D40-9CE56EA5DF6F}" type="presParOf" srcId="{DA849271-B4B3-4E7A-8070-C0D8E36E31F5}" destId="{51710AB8-A8CF-4FDF-8B5F-F7DE9CFE6489}" srcOrd="6" destOrd="0" presId="urn:microsoft.com/office/officeart/2005/8/layout/default"/>
    <dgm:cxn modelId="{8BA0A3F5-15AD-415E-94EE-38D6BA3A8F72}" type="presParOf" srcId="{DA849271-B4B3-4E7A-8070-C0D8E36E31F5}" destId="{27B746D7-8105-4531-9D37-5018607D9D51}" srcOrd="7" destOrd="0" presId="urn:microsoft.com/office/officeart/2005/8/layout/default"/>
    <dgm:cxn modelId="{4D14FD27-4159-4FAC-8AB1-FAA617589781}" type="presParOf" srcId="{DA849271-B4B3-4E7A-8070-C0D8E36E31F5}" destId="{7968477B-396C-4AC0-B434-D785746B258C}" srcOrd="8" destOrd="0" presId="urn:microsoft.com/office/officeart/2005/8/layout/default"/>
    <dgm:cxn modelId="{4B3983DE-6DC6-4AE4-91CD-DDD6FD1B0052}" type="presParOf" srcId="{DA849271-B4B3-4E7A-8070-C0D8E36E31F5}" destId="{70FEF327-1316-4CC2-9482-F1A74A872ADC}" srcOrd="9" destOrd="0" presId="urn:microsoft.com/office/officeart/2005/8/layout/default"/>
    <dgm:cxn modelId="{5A54FEC3-D19B-4985-800B-F7B850402112}" type="presParOf" srcId="{DA849271-B4B3-4E7A-8070-C0D8E36E31F5}" destId="{61A9AEE2-FD9E-4C45-98BE-E1412DE75FCC}" srcOrd="10" destOrd="0" presId="urn:microsoft.com/office/officeart/2005/8/layout/default"/>
    <dgm:cxn modelId="{8ADA624D-3625-4A8F-BEDD-6DF931C4315B}" type="presParOf" srcId="{DA849271-B4B3-4E7A-8070-C0D8E36E31F5}" destId="{D7ACAD60-0B3B-47FC-8745-084A2F609C58}" srcOrd="11" destOrd="0" presId="urn:microsoft.com/office/officeart/2005/8/layout/default"/>
    <dgm:cxn modelId="{DDA6FE98-F410-4917-858D-22A4339095F8}" type="presParOf" srcId="{DA849271-B4B3-4E7A-8070-C0D8E36E31F5}" destId="{919F8215-15D0-4C47-B39F-F0740B2F5C11}" srcOrd="12" destOrd="0" presId="urn:microsoft.com/office/officeart/2005/8/layout/default"/>
    <dgm:cxn modelId="{0115945C-239A-45D4-ADEF-2363D5B40D1C}" type="presParOf" srcId="{DA849271-B4B3-4E7A-8070-C0D8E36E31F5}" destId="{F0DD7FEB-8E57-4DE2-830E-501CAE91723D}" srcOrd="13" destOrd="0" presId="urn:microsoft.com/office/officeart/2005/8/layout/default"/>
    <dgm:cxn modelId="{A8A7E414-5CFD-47DE-A9B0-BE37E4F1CE2F}" type="presParOf" srcId="{DA849271-B4B3-4E7A-8070-C0D8E36E31F5}" destId="{AE4DC3FE-B4B8-4542-AAE5-6F5007D26F5C}" srcOrd="14" destOrd="0" presId="urn:microsoft.com/office/officeart/2005/8/layout/default"/>
    <dgm:cxn modelId="{EA2EF27E-390D-406C-934F-E475FA89394F}" type="presParOf" srcId="{DA849271-B4B3-4E7A-8070-C0D8E36E31F5}" destId="{A9822ED7-8A56-4526-80FF-F35A1DA40C3F}" srcOrd="15" destOrd="0" presId="urn:microsoft.com/office/officeart/2005/8/layout/default"/>
    <dgm:cxn modelId="{F59E0268-6D2B-4BD2-9901-51EE1CC96D1F}" type="presParOf" srcId="{DA849271-B4B3-4E7A-8070-C0D8E36E31F5}" destId="{A4DA69A4-EB0D-419A-96D7-7F9C25738593}" srcOrd="16" destOrd="0" presId="urn:microsoft.com/office/officeart/2005/8/layout/default"/>
    <dgm:cxn modelId="{ECE67BED-2675-4C7F-9B82-3548E4EE03AC}" type="presParOf" srcId="{DA849271-B4B3-4E7A-8070-C0D8E36E31F5}" destId="{EC4E3E62-7236-4BB5-B52B-A73B56D53E0D}" srcOrd="17" destOrd="0" presId="urn:microsoft.com/office/officeart/2005/8/layout/default"/>
    <dgm:cxn modelId="{ECEA6B3A-3BBF-428A-9053-DF4828E3FB70}" type="presParOf" srcId="{DA849271-B4B3-4E7A-8070-C0D8E36E31F5}" destId="{5C28B57C-81DA-4855-AB2B-590B37E617B3}" srcOrd="18" destOrd="0" presId="urn:microsoft.com/office/officeart/2005/8/layout/default"/>
    <dgm:cxn modelId="{5DFC0FAA-D2ED-4A3E-8FA6-9A75F673E5BC}" type="presParOf" srcId="{DA849271-B4B3-4E7A-8070-C0D8E36E31F5}" destId="{3DE99458-8113-4973-AB85-BADF013EE717}" srcOrd="19" destOrd="0" presId="urn:microsoft.com/office/officeart/2005/8/layout/default"/>
    <dgm:cxn modelId="{ACE0732D-A93E-4AF1-AAC5-ABF02CF7B775}" type="presParOf" srcId="{DA849271-B4B3-4E7A-8070-C0D8E36E31F5}" destId="{99A6851A-4AAE-4043-8A32-F871A515FC35}" srcOrd="20" destOrd="0" presId="urn:microsoft.com/office/officeart/2005/8/layout/default"/>
    <dgm:cxn modelId="{CF37D3E0-9491-4E1E-BB77-8228431C9816}" type="presParOf" srcId="{DA849271-B4B3-4E7A-8070-C0D8E36E31F5}" destId="{854AB905-ECD8-4015-9194-0142028663BC}" srcOrd="21" destOrd="0" presId="urn:microsoft.com/office/officeart/2005/8/layout/default"/>
    <dgm:cxn modelId="{FE7707E6-D971-4127-9969-15805D741AC0}" type="presParOf" srcId="{DA849271-B4B3-4E7A-8070-C0D8E36E31F5}" destId="{3E18C1B0-1E08-40A9-8D20-DB237FF1FD92}" srcOrd="22" destOrd="0" presId="urn:microsoft.com/office/officeart/2005/8/layout/default"/>
    <dgm:cxn modelId="{F004FBDD-09CD-4ED3-B25D-645061B3FF1E}" type="presParOf" srcId="{DA849271-B4B3-4E7A-8070-C0D8E36E31F5}" destId="{C194EB8F-3C05-4028-9C35-91B580AF8E9B}" srcOrd="23" destOrd="0" presId="urn:microsoft.com/office/officeart/2005/8/layout/default"/>
    <dgm:cxn modelId="{D46FEC18-8111-4F78-A23A-9207F92071F0}" type="presParOf" srcId="{DA849271-B4B3-4E7A-8070-C0D8E36E31F5}" destId="{50091DDF-F069-4089-A8B6-94A8CFE36B10}" srcOrd="24" destOrd="0" presId="urn:microsoft.com/office/officeart/2005/8/layout/default"/>
    <dgm:cxn modelId="{960472CD-5D77-4A2D-9B65-78027972DA85}" type="presParOf" srcId="{DA849271-B4B3-4E7A-8070-C0D8E36E31F5}" destId="{1CCB7B11-B91C-4F6B-89E4-1D9ECF635D96}" srcOrd="25" destOrd="0" presId="urn:microsoft.com/office/officeart/2005/8/layout/default"/>
    <dgm:cxn modelId="{70682544-838D-4243-AFC4-AB57EADE2AA0}" type="presParOf" srcId="{DA849271-B4B3-4E7A-8070-C0D8E36E31F5}" destId="{029FB5D3-699B-4144-BD56-54A68F21EC1E}" srcOrd="2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00DB55-E194-4816-9963-E88B01112AED}">
      <dsp:nvSpPr>
        <dsp:cNvPr id="0" name=""/>
        <dsp:cNvSpPr/>
      </dsp:nvSpPr>
      <dsp:spPr>
        <a:xfrm>
          <a:off x="120229" y="886"/>
          <a:ext cx="815444" cy="489266"/>
        </a:xfrm>
        <a:prstGeom prst="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err="1" smtClean="0"/>
            <a:t>find</a:t>
          </a:r>
          <a:endParaRPr lang="fr-FR" sz="1300" kern="1200" dirty="0"/>
        </a:p>
      </dsp:txBody>
      <dsp:txXfrm>
        <a:off x="120229" y="886"/>
        <a:ext cx="815444" cy="489266"/>
      </dsp:txXfrm>
    </dsp:sp>
    <dsp:sp modelId="{17270D06-5EBC-4917-B125-7F3DA171A475}">
      <dsp:nvSpPr>
        <dsp:cNvPr id="0" name=""/>
        <dsp:cNvSpPr/>
      </dsp:nvSpPr>
      <dsp:spPr>
        <a:xfrm>
          <a:off x="1017217" y="886"/>
          <a:ext cx="815444" cy="489266"/>
        </a:xfrm>
        <a:prstGeom prst="rect">
          <a:avLst/>
        </a:prstGeom>
        <a:solidFill>
          <a:schemeClr val="accent1">
            <a:shade val="50000"/>
            <a:hueOff val="69436"/>
            <a:satOff val="-7862"/>
            <a:lumOff val="7995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any_of</a:t>
          </a:r>
          <a:endParaRPr lang="fr-FR" sz="1300" kern="1200" dirty="0"/>
        </a:p>
      </dsp:txBody>
      <dsp:txXfrm>
        <a:off x="1017217" y="886"/>
        <a:ext cx="815444" cy="489266"/>
      </dsp:txXfrm>
    </dsp:sp>
    <dsp:sp modelId="{32861C83-1168-43BD-B6DE-BC2DE5D84455}">
      <dsp:nvSpPr>
        <dsp:cNvPr id="0" name=""/>
        <dsp:cNvSpPr/>
      </dsp:nvSpPr>
      <dsp:spPr>
        <a:xfrm>
          <a:off x="1914206" y="886"/>
          <a:ext cx="815444" cy="489266"/>
        </a:xfrm>
        <a:prstGeom prst="rect">
          <a:avLst/>
        </a:prstGeom>
        <a:solidFill>
          <a:schemeClr val="accent1">
            <a:shade val="50000"/>
            <a:hueOff val="138872"/>
            <a:satOff val="-15724"/>
            <a:lumOff val="1599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count</a:t>
          </a:r>
          <a:endParaRPr lang="fr-FR" sz="1300" kern="1200" dirty="0"/>
        </a:p>
      </dsp:txBody>
      <dsp:txXfrm>
        <a:off x="1914206" y="886"/>
        <a:ext cx="815444" cy="489266"/>
      </dsp:txXfrm>
    </dsp:sp>
    <dsp:sp modelId="{51710AB8-A8CF-4FDF-8B5F-F7DE9CFE6489}">
      <dsp:nvSpPr>
        <dsp:cNvPr id="0" name=""/>
        <dsp:cNvSpPr/>
      </dsp:nvSpPr>
      <dsp:spPr>
        <a:xfrm>
          <a:off x="120229" y="571697"/>
          <a:ext cx="815444" cy="489266"/>
        </a:xfrm>
        <a:prstGeom prst="rect">
          <a:avLst/>
        </a:prstGeom>
        <a:solidFill>
          <a:schemeClr val="accent1">
            <a:shade val="50000"/>
            <a:hueOff val="208307"/>
            <a:satOff val="-23586"/>
            <a:lumOff val="23985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err="1" smtClean="0"/>
            <a:t>all_of</a:t>
          </a:r>
          <a:endParaRPr lang="fr-FR" sz="1300" kern="1200" dirty="0"/>
        </a:p>
      </dsp:txBody>
      <dsp:txXfrm>
        <a:off x="120229" y="571697"/>
        <a:ext cx="815444" cy="489266"/>
      </dsp:txXfrm>
    </dsp:sp>
    <dsp:sp modelId="{7968477B-396C-4AC0-B434-D785746B258C}">
      <dsp:nvSpPr>
        <dsp:cNvPr id="0" name=""/>
        <dsp:cNvSpPr/>
      </dsp:nvSpPr>
      <dsp:spPr>
        <a:xfrm>
          <a:off x="1017217" y="571697"/>
          <a:ext cx="815444" cy="489266"/>
        </a:xfrm>
        <a:prstGeom prst="rect">
          <a:avLst/>
        </a:prstGeom>
        <a:solidFill>
          <a:schemeClr val="accent1">
            <a:shade val="50000"/>
            <a:hueOff val="277743"/>
            <a:satOff val="-31447"/>
            <a:lumOff val="3198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find_if</a:t>
          </a:r>
          <a:endParaRPr lang="fr-FR" sz="1300" kern="1200" dirty="0"/>
        </a:p>
      </dsp:txBody>
      <dsp:txXfrm>
        <a:off x="1017217" y="571697"/>
        <a:ext cx="815444" cy="489266"/>
      </dsp:txXfrm>
    </dsp:sp>
    <dsp:sp modelId="{61A9AEE2-FD9E-4C45-98BE-E1412DE75FCC}">
      <dsp:nvSpPr>
        <dsp:cNvPr id="0" name=""/>
        <dsp:cNvSpPr/>
      </dsp:nvSpPr>
      <dsp:spPr>
        <a:xfrm>
          <a:off x="1914206" y="571697"/>
          <a:ext cx="815444" cy="489266"/>
        </a:xfrm>
        <a:prstGeom prst="rect">
          <a:avLst/>
        </a:prstGeom>
        <a:solidFill>
          <a:schemeClr val="accent1">
            <a:shade val="50000"/>
            <a:hueOff val="347179"/>
            <a:satOff val="-39309"/>
            <a:lumOff val="39976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for_each</a:t>
          </a:r>
          <a:endParaRPr lang="fr-FR" sz="1300" kern="1200" dirty="0"/>
        </a:p>
      </dsp:txBody>
      <dsp:txXfrm>
        <a:off x="1914206" y="571697"/>
        <a:ext cx="815444" cy="489266"/>
      </dsp:txXfrm>
    </dsp:sp>
    <dsp:sp modelId="{919F8215-15D0-4C47-B39F-F0740B2F5C11}">
      <dsp:nvSpPr>
        <dsp:cNvPr id="0" name=""/>
        <dsp:cNvSpPr/>
      </dsp:nvSpPr>
      <dsp:spPr>
        <a:xfrm>
          <a:off x="120229" y="1142508"/>
          <a:ext cx="815444" cy="489266"/>
        </a:xfrm>
        <a:prstGeom prst="rect">
          <a:avLst/>
        </a:prstGeom>
        <a:solidFill>
          <a:schemeClr val="accent1">
            <a:shade val="50000"/>
            <a:hueOff val="416615"/>
            <a:satOff val="-47171"/>
            <a:lumOff val="4797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none_of</a:t>
          </a:r>
          <a:endParaRPr lang="fr-FR" sz="1300" kern="1200" dirty="0"/>
        </a:p>
      </dsp:txBody>
      <dsp:txXfrm>
        <a:off x="120229" y="1142508"/>
        <a:ext cx="815444" cy="489266"/>
      </dsp:txXfrm>
    </dsp:sp>
    <dsp:sp modelId="{AE4DC3FE-B4B8-4542-AAE5-6F5007D26F5C}">
      <dsp:nvSpPr>
        <dsp:cNvPr id="0" name=""/>
        <dsp:cNvSpPr/>
      </dsp:nvSpPr>
      <dsp:spPr>
        <a:xfrm>
          <a:off x="1017217" y="1142508"/>
          <a:ext cx="815444" cy="489266"/>
        </a:xfrm>
        <a:prstGeom prst="rect">
          <a:avLst/>
        </a:prstGeom>
        <a:solidFill>
          <a:schemeClr val="accent1">
            <a:shade val="50000"/>
            <a:hueOff val="486051"/>
            <a:satOff val="-55033"/>
            <a:lumOff val="55966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partition</a:t>
          </a:r>
          <a:endParaRPr lang="fr-FR" sz="1300" kern="1200" dirty="0"/>
        </a:p>
      </dsp:txBody>
      <dsp:txXfrm>
        <a:off x="1017217" y="1142508"/>
        <a:ext cx="815444" cy="489266"/>
      </dsp:txXfrm>
    </dsp:sp>
    <dsp:sp modelId="{A4DA69A4-EB0D-419A-96D7-7F9C25738593}">
      <dsp:nvSpPr>
        <dsp:cNvPr id="0" name=""/>
        <dsp:cNvSpPr/>
      </dsp:nvSpPr>
      <dsp:spPr>
        <a:xfrm>
          <a:off x="1914206" y="1142508"/>
          <a:ext cx="815444" cy="489266"/>
        </a:xfrm>
        <a:prstGeom prst="rect">
          <a:avLst/>
        </a:prstGeom>
        <a:solidFill>
          <a:schemeClr val="accent1">
            <a:shade val="50000"/>
            <a:hueOff val="416615"/>
            <a:satOff val="-47171"/>
            <a:lumOff val="4797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reduce</a:t>
          </a:r>
          <a:endParaRPr lang="fr-FR" sz="1300" kern="1200" dirty="0"/>
        </a:p>
      </dsp:txBody>
      <dsp:txXfrm>
        <a:off x="1914206" y="1142508"/>
        <a:ext cx="815444" cy="489266"/>
      </dsp:txXfrm>
    </dsp:sp>
    <dsp:sp modelId="{5C28B57C-81DA-4855-AB2B-590B37E617B3}">
      <dsp:nvSpPr>
        <dsp:cNvPr id="0" name=""/>
        <dsp:cNvSpPr/>
      </dsp:nvSpPr>
      <dsp:spPr>
        <a:xfrm>
          <a:off x="120229" y="1713319"/>
          <a:ext cx="815444" cy="489266"/>
        </a:xfrm>
        <a:prstGeom prst="rect">
          <a:avLst/>
        </a:prstGeom>
        <a:solidFill>
          <a:schemeClr val="accent1">
            <a:shade val="50000"/>
            <a:hueOff val="347179"/>
            <a:satOff val="-39309"/>
            <a:lumOff val="39976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remove</a:t>
          </a:r>
          <a:endParaRPr lang="fr-FR" sz="1300" kern="1200" dirty="0"/>
        </a:p>
      </dsp:txBody>
      <dsp:txXfrm>
        <a:off x="120229" y="1713319"/>
        <a:ext cx="815444" cy="489266"/>
      </dsp:txXfrm>
    </dsp:sp>
    <dsp:sp modelId="{99A6851A-4AAE-4043-8A32-F871A515FC35}">
      <dsp:nvSpPr>
        <dsp:cNvPr id="0" name=""/>
        <dsp:cNvSpPr/>
      </dsp:nvSpPr>
      <dsp:spPr>
        <a:xfrm>
          <a:off x="1017217" y="1713319"/>
          <a:ext cx="815444" cy="489266"/>
        </a:xfrm>
        <a:prstGeom prst="rect">
          <a:avLst/>
        </a:prstGeom>
        <a:solidFill>
          <a:schemeClr val="accent1">
            <a:shade val="50000"/>
            <a:hueOff val="277743"/>
            <a:satOff val="-31447"/>
            <a:lumOff val="3198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remove_if</a:t>
          </a:r>
          <a:endParaRPr lang="fr-FR" sz="1300" kern="1200" dirty="0"/>
        </a:p>
      </dsp:txBody>
      <dsp:txXfrm>
        <a:off x="1017217" y="1713319"/>
        <a:ext cx="815444" cy="489266"/>
      </dsp:txXfrm>
    </dsp:sp>
    <dsp:sp modelId="{3E18C1B0-1E08-40A9-8D20-DB237FF1FD92}">
      <dsp:nvSpPr>
        <dsp:cNvPr id="0" name=""/>
        <dsp:cNvSpPr/>
      </dsp:nvSpPr>
      <dsp:spPr>
        <a:xfrm>
          <a:off x="1914206" y="1713319"/>
          <a:ext cx="815444" cy="489266"/>
        </a:xfrm>
        <a:prstGeom prst="rect">
          <a:avLst/>
        </a:prstGeom>
        <a:solidFill>
          <a:schemeClr val="accent1">
            <a:shade val="50000"/>
            <a:hueOff val="208307"/>
            <a:satOff val="-23586"/>
            <a:lumOff val="23985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search</a:t>
          </a:r>
          <a:endParaRPr lang="fr-FR" sz="1300" kern="1200" dirty="0"/>
        </a:p>
      </dsp:txBody>
      <dsp:txXfrm>
        <a:off x="1914206" y="1713319"/>
        <a:ext cx="815444" cy="489266"/>
      </dsp:txXfrm>
    </dsp:sp>
    <dsp:sp modelId="{50091DDF-F069-4089-A8B6-94A8CFE36B10}">
      <dsp:nvSpPr>
        <dsp:cNvPr id="0" name=""/>
        <dsp:cNvSpPr/>
      </dsp:nvSpPr>
      <dsp:spPr>
        <a:xfrm>
          <a:off x="568723" y="2284130"/>
          <a:ext cx="815444" cy="489266"/>
        </a:xfrm>
        <a:prstGeom prst="rect">
          <a:avLst/>
        </a:prstGeom>
        <a:solidFill>
          <a:schemeClr val="accent1">
            <a:shade val="50000"/>
            <a:hueOff val="138872"/>
            <a:satOff val="-15724"/>
            <a:lumOff val="1599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smtClean="0"/>
            <a:t>transform</a:t>
          </a:r>
          <a:endParaRPr lang="fr-FR" sz="1300" kern="1200"/>
        </a:p>
      </dsp:txBody>
      <dsp:txXfrm>
        <a:off x="568723" y="2284130"/>
        <a:ext cx="815444" cy="489266"/>
      </dsp:txXfrm>
    </dsp:sp>
    <dsp:sp modelId="{029FB5D3-699B-4144-BD56-54A68F21EC1E}">
      <dsp:nvSpPr>
        <dsp:cNvPr id="0" name=""/>
        <dsp:cNvSpPr/>
      </dsp:nvSpPr>
      <dsp:spPr>
        <a:xfrm>
          <a:off x="1465712" y="2284130"/>
          <a:ext cx="815444" cy="489266"/>
        </a:xfrm>
        <a:prstGeom prst="rect">
          <a:avLst/>
        </a:prstGeom>
        <a:solidFill>
          <a:schemeClr val="accent1">
            <a:shade val="50000"/>
            <a:hueOff val="69436"/>
            <a:satOff val="-7862"/>
            <a:lumOff val="7995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sort</a:t>
          </a:r>
          <a:endParaRPr lang="fr-FR" sz="1300" kern="1200" dirty="0"/>
        </a:p>
      </dsp:txBody>
      <dsp:txXfrm>
        <a:off x="1465712" y="2284130"/>
        <a:ext cx="815444" cy="4892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4067F72-4B43-4EB2-81AF-1356A084F97D}" type="datetime1">
              <a:rPr lang="fr-FR" smtClean="0"/>
              <a:t>15/06/2021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8E2C9A5-1936-47C6-ADD2-56E91A3B7AD6}" type="datetime1">
              <a:rPr lang="fr-FR" noProof="0" smtClean="0"/>
              <a:t>15/06/2021</a:t>
            </a:fld>
            <a:endParaRPr lang="fr-FR" noProof="0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marR="0" indent="0" algn="l" defTabSz="713232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18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929408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8 warnings</a:t>
            </a:r>
            <a:r>
              <a:rPr lang="fr-FR" baseline="0" dirty="0" smtClean="0"/>
              <a:t> ne W4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19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3295406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40594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25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414469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26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9178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2967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Notez</a:t>
            </a:r>
            <a:r>
              <a:rPr lang="fr-FR" baseline="0" dirty="0" smtClean="0"/>
              <a:t> l’utilisation de /</a:t>
            </a:r>
            <a:r>
              <a:rPr lang="fr-FR" baseline="0" dirty="0" err="1" smtClean="0"/>
              <a:t>Yc</a:t>
            </a:r>
            <a:r>
              <a:rPr lang="fr-FR" baseline="0" dirty="0" smtClean="0"/>
              <a:t> et /</a:t>
            </a:r>
            <a:r>
              <a:rPr lang="fr-FR" baseline="0" dirty="0" err="1" smtClean="0"/>
              <a:t>Yu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5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838804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sz="936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1&gt;      146 ms  Link                                       1 appels</a:t>
            </a:r>
          </a:p>
          <a:p>
            <a:r>
              <a:rPr lang="fr-FR" sz="936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1&gt;     1008 ms  CL                                         2 appels</a:t>
            </a:r>
          </a:p>
          <a:p>
            <a:endParaRPr lang="fr-FR" sz="936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l-NL" sz="936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1&gt;      312 ms  Link                                       1 appels</a:t>
            </a:r>
          </a:p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936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1&gt;      207 ms  CL                                         2 appels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6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146140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Qt</a:t>
            </a:r>
            <a:r>
              <a:rPr lang="fr-FR" baseline="0" dirty="0" smtClean="0"/>
              <a:t> génère automatiquement un fichier source correspondant à l’entête.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7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396221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sz="936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1&gt;      146 ms  Link                                       1 appels</a:t>
            </a:r>
          </a:p>
          <a:p>
            <a:r>
              <a:rPr lang="fr-FR" sz="936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1&gt;     1008 ms  CL                                         2 appels</a:t>
            </a:r>
          </a:p>
          <a:p>
            <a:endParaRPr lang="fr-FR" sz="936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l-NL" sz="936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1&gt;      312 ms  Link                                       1 appels</a:t>
            </a:r>
          </a:p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936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1&gt;      207 ms  CL                                         2 appels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8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317056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2722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1 seconde en </a:t>
            </a:r>
            <a:r>
              <a:rPr lang="fr-FR" dirty="0" err="1" smtClean="0"/>
              <a:t>debug</a:t>
            </a:r>
            <a:endParaRPr lang="fr-FR" dirty="0" smtClean="0"/>
          </a:p>
          <a:p>
            <a:r>
              <a:rPr lang="fr-FR" dirty="0" smtClean="0"/>
              <a:t>505 ms en release sans vectorisation</a:t>
            </a:r>
            <a:r>
              <a:rPr lang="fr-FR" baseline="0" dirty="0" smtClean="0"/>
              <a:t> = x2</a:t>
            </a:r>
            <a:endParaRPr lang="fr-FR" dirty="0" smtClean="0"/>
          </a:p>
          <a:p>
            <a:r>
              <a:rPr lang="fr-FR" dirty="0" smtClean="0"/>
              <a:t>18</a:t>
            </a:r>
            <a:r>
              <a:rPr lang="fr-FR" baseline="0" dirty="0" smtClean="0"/>
              <a:t> ms en release = x55</a:t>
            </a:r>
          </a:p>
          <a:p>
            <a:r>
              <a:rPr lang="fr-FR" dirty="0" smtClean="0"/>
              <a:t>/</a:t>
            </a:r>
            <a:r>
              <a:rPr lang="fr-FR" dirty="0" err="1" smtClean="0"/>
              <a:t>Ox</a:t>
            </a:r>
            <a:r>
              <a:rPr lang="fr-FR" dirty="0" smtClean="0"/>
              <a:t> est un sous ensemble de /O2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13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37509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Pas de symboles</a:t>
            </a:r>
            <a:r>
              <a:rPr lang="fr-FR" baseline="0" dirty="0" smtClean="0"/>
              <a:t> : 17 ko</a:t>
            </a:r>
            <a:endParaRPr lang="fr-FR" dirty="0" smtClean="0"/>
          </a:p>
          <a:p>
            <a:r>
              <a:rPr lang="fr-FR" dirty="0" smtClean="0"/>
              <a:t>/Zi = 46 ko + 156 ko de pdb</a:t>
            </a:r>
          </a:p>
          <a:p>
            <a:r>
              <a:rPr lang="fr-FR" dirty="0" smtClean="0"/>
              <a:t>/ZI = 55ko + 156 ko (pdb) + 139 ko (</a:t>
            </a:r>
            <a:r>
              <a:rPr lang="fr-FR" dirty="0" err="1" smtClean="0"/>
              <a:t>idb</a:t>
            </a:r>
            <a:r>
              <a:rPr lang="fr-FR" dirty="0" smtClean="0"/>
              <a:t>)</a:t>
            </a:r>
          </a:p>
          <a:p>
            <a:r>
              <a:rPr lang="fr-FR" dirty="0" smtClean="0"/>
              <a:t>/Z7 = 148 ko</a:t>
            </a:r>
          </a:p>
          <a:p>
            <a:endParaRPr lang="fr-FR" dirty="0" smtClean="0"/>
          </a:p>
          <a:p>
            <a:r>
              <a:rPr lang="fr-FR" dirty="0" smtClean="0"/>
              <a:t>IDB = </a:t>
            </a:r>
            <a:r>
              <a:rPr lang="fr-FR" dirty="0" err="1" smtClean="0"/>
              <a:t>Intermediate</a:t>
            </a:r>
            <a:r>
              <a:rPr lang="fr-FR" dirty="0" smtClean="0"/>
              <a:t> </a:t>
            </a:r>
            <a:r>
              <a:rPr lang="fr-FR" dirty="0" err="1" smtClean="0"/>
              <a:t>debug</a:t>
            </a:r>
            <a:r>
              <a:rPr lang="fr-FR" dirty="0" smtClean="0"/>
              <a:t> format créé par l’IDA (The Interactive </a:t>
            </a:r>
            <a:r>
              <a:rPr lang="fr-FR" dirty="0" err="1" smtClean="0"/>
              <a:t>Disassembler</a:t>
            </a:r>
            <a:r>
              <a:rPr lang="fr-FR" dirty="0" smtClean="0"/>
              <a:t>), capable de « </a:t>
            </a:r>
            <a:r>
              <a:rPr lang="fr-FR" dirty="0" err="1" smtClean="0"/>
              <a:t>désasembler</a:t>
            </a:r>
            <a:r>
              <a:rPr lang="fr-FR" dirty="0" smtClean="0"/>
              <a:t> »</a:t>
            </a:r>
            <a:r>
              <a:rPr lang="fr-FR" baseline="0" dirty="0" smtClean="0"/>
              <a:t> un </a:t>
            </a:r>
            <a:r>
              <a:rPr lang="fr-FR" baseline="0" dirty="0" err="1" smtClean="0"/>
              <a:t>exe</a:t>
            </a:r>
            <a:r>
              <a:rPr lang="fr-FR" baseline="0" dirty="0" smtClean="0"/>
              <a:t>.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16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877530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0" y="2571471"/>
            <a:ext cx="8447150" cy="2754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894" y="850359"/>
            <a:ext cx="8245162" cy="1229178"/>
          </a:xfrm>
          <a:effectLst/>
        </p:spPr>
        <p:txBody>
          <a:bodyPr anchor="b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2079538"/>
            <a:ext cx="8245160" cy="491934"/>
          </a:xfrm>
        </p:spPr>
        <p:txBody>
          <a:bodyPr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3" y="4963448"/>
            <a:ext cx="2133600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5F14979-C768-4E40-879A-113D767D7598}" type="datetime1">
              <a:rPr lang="fr-FR" noProof="0" smtClean="0"/>
              <a:t>15/06/2021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4959843"/>
            <a:ext cx="5187908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963448"/>
            <a:ext cx="762330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07724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512006"/>
            <a:ext cx="8482004" cy="99108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585130"/>
            <a:ext cx="8272212" cy="84483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6AEB7E8-48A7-4B84-88AE-D5102810498A}" type="datetime1">
              <a:rPr lang="fr-FR" noProof="0" smtClean="0"/>
              <a:t>15/06/2021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917748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499771"/>
            <a:ext cx="2180113" cy="484745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563105"/>
            <a:ext cx="1503123" cy="431922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563105"/>
            <a:ext cx="5922209" cy="4319228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4963448"/>
            <a:ext cx="996106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FE4E01A-DB78-4E32-A009-59CFADEF770C}" type="datetime1">
              <a:rPr lang="fr-FR" noProof="0" smtClean="0"/>
              <a:t>15/06/2021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4959843"/>
            <a:ext cx="5922209" cy="304271"/>
          </a:xfrm>
        </p:spPr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2" y="4963448"/>
            <a:ext cx="873146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906991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334487" y="505462"/>
            <a:ext cx="8475027" cy="81116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5894" y="296053"/>
            <a:ext cx="8272212" cy="823610"/>
          </a:xfrm>
        </p:spPr>
        <p:txBody>
          <a:bodyPr/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4" y="1526032"/>
            <a:ext cx="3815306" cy="446671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5" y="2088664"/>
            <a:ext cx="4044825" cy="3154247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1" y="1526032"/>
            <a:ext cx="3815305" cy="461144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1" y="2088664"/>
            <a:ext cx="4044825" cy="3154247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704464" y="5260990"/>
            <a:ext cx="2133599" cy="304271"/>
          </a:xfrm>
        </p:spPr>
        <p:txBody>
          <a:bodyPr/>
          <a:lstStyle/>
          <a:p>
            <a:pPr rtl="0"/>
            <a:fld id="{A3DF8B3A-A2CC-4133-9F37-93D6DD187088}" type="datetime1">
              <a:rPr lang="fr-FR" noProof="0" smtClean="0"/>
              <a:t>15/06/2021</a:t>
            </a:fld>
            <a:endParaRPr lang="fr-FR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35894" y="5257385"/>
            <a:ext cx="5187908" cy="304271"/>
          </a:xfrm>
        </p:spPr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918725" y="5260990"/>
            <a:ext cx="789383" cy="304271"/>
          </a:xfrm>
        </p:spPr>
        <p:txBody>
          <a:bodyPr/>
          <a:lstStyle>
            <a:lvl1pPr>
              <a:defRPr sz="1200"/>
            </a:lvl1pPr>
          </a:lstStyle>
          <a:p>
            <a:fld id="{D57F1E4F-1CFF-5643-939E-217C01CDF56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631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4284979"/>
            <a:ext cx="8468145" cy="104902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2536592"/>
            <a:ext cx="8272211" cy="1247923"/>
          </a:xfr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5" y="3784514"/>
            <a:ext cx="8272211" cy="500463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66FD31E-62FB-4209-A7A6-BACD423FD1B9}" type="datetime1">
              <a:rPr lang="fr-FR" noProof="0" smtClean="0"/>
              <a:t>15/06/2021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36660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512006"/>
            <a:ext cx="8482004" cy="7797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85130"/>
            <a:ext cx="8272212" cy="561499"/>
          </a:xfrm>
        </p:spPr>
        <p:txBody>
          <a:bodyPr/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1364896"/>
            <a:ext cx="8272211" cy="3743666"/>
          </a:xfrm>
        </p:spPr>
        <p:txBody>
          <a:bodyPr/>
          <a:lstStyle/>
          <a:p>
            <a:pPr lvl="0"/>
            <a:r>
              <a:rPr lang="fr-FR" dirty="0" smtClean="0"/>
              <a:t>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4" y="5253704"/>
            <a:ext cx="2133599" cy="304271"/>
          </a:xfrm>
        </p:spPr>
        <p:txBody>
          <a:bodyPr/>
          <a:lstStyle/>
          <a:p>
            <a:pPr rtl="0"/>
            <a:fld id="{3921C42B-897E-4F7D-9F30-7A616D683282}" type="datetime1">
              <a:rPr lang="fr-FR" noProof="0" smtClean="0"/>
              <a:t>15/06/2021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5253703"/>
            <a:ext cx="5187908" cy="304271"/>
          </a:xfrm>
        </p:spPr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5253704"/>
            <a:ext cx="789381" cy="307876"/>
          </a:xfrm>
        </p:spPr>
        <p:txBody>
          <a:bodyPr/>
          <a:lstStyle>
            <a:lvl1pPr>
              <a:defRPr sz="1100"/>
            </a:lvl1pPr>
          </a:lstStyle>
          <a:p>
            <a:fld id="{D57F1E4F-1CFF-5643-939E-217C01CDF56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8699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512006"/>
            <a:ext cx="8482004" cy="7797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85130"/>
            <a:ext cx="8272212" cy="561499"/>
          </a:xfrm>
        </p:spPr>
        <p:txBody>
          <a:bodyPr/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4" y="5253704"/>
            <a:ext cx="2133599" cy="304271"/>
          </a:xfrm>
        </p:spPr>
        <p:txBody>
          <a:bodyPr/>
          <a:lstStyle/>
          <a:p>
            <a:pPr rtl="0"/>
            <a:fld id="{3921C42B-897E-4F7D-9F30-7A616D683282}" type="datetime1">
              <a:rPr lang="fr-FR" noProof="0" smtClean="0"/>
              <a:t>15/06/2021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5253703"/>
            <a:ext cx="5187908" cy="304271"/>
          </a:xfrm>
        </p:spPr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5253704"/>
            <a:ext cx="789381" cy="307876"/>
          </a:xfrm>
        </p:spPr>
        <p:txBody>
          <a:bodyPr/>
          <a:lstStyle>
            <a:lvl1pPr>
              <a:defRPr sz="1100"/>
            </a:lvl1pPr>
          </a:lstStyle>
          <a:p>
            <a:fld id="{D57F1E4F-1CFF-5643-939E-217C01CDF56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435895" y="1856670"/>
            <a:ext cx="4066793" cy="3027539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1856670"/>
            <a:ext cx="4066794" cy="3027539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820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512006"/>
            <a:ext cx="8482004" cy="7797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85130"/>
            <a:ext cx="8272212" cy="561499"/>
          </a:xfrm>
        </p:spPr>
        <p:txBody>
          <a:bodyPr/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4" y="5253704"/>
            <a:ext cx="2133599" cy="304271"/>
          </a:xfrm>
        </p:spPr>
        <p:txBody>
          <a:bodyPr/>
          <a:lstStyle/>
          <a:p>
            <a:pPr rtl="0"/>
            <a:fld id="{3921C42B-897E-4F7D-9F30-7A616D683282}" type="datetime1">
              <a:rPr lang="fr-FR" noProof="0" smtClean="0"/>
              <a:t>15/06/2021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5253703"/>
            <a:ext cx="5187908" cy="304271"/>
          </a:xfrm>
        </p:spPr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5253704"/>
            <a:ext cx="789381" cy="307876"/>
          </a:xfrm>
        </p:spPr>
        <p:txBody>
          <a:bodyPr/>
          <a:lstStyle>
            <a:lvl1pPr>
              <a:defRPr sz="1100"/>
            </a:lvl1pPr>
          </a:lstStyle>
          <a:p>
            <a:fld id="{D57F1E4F-1CFF-5643-939E-217C01CDF56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665415" y="1875744"/>
            <a:ext cx="3815306" cy="446671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438377"/>
            <a:ext cx="4044825" cy="244583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2" y="1875744"/>
            <a:ext cx="3815305" cy="461144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438377"/>
            <a:ext cx="4044825" cy="244583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033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512006"/>
            <a:ext cx="8482004" cy="7797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85130"/>
            <a:ext cx="8272212" cy="561499"/>
          </a:xfrm>
        </p:spPr>
        <p:txBody>
          <a:bodyPr/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4" y="5253704"/>
            <a:ext cx="2133599" cy="304271"/>
          </a:xfrm>
        </p:spPr>
        <p:txBody>
          <a:bodyPr/>
          <a:lstStyle/>
          <a:p>
            <a:pPr rtl="0"/>
            <a:fld id="{3921C42B-897E-4F7D-9F30-7A616D683282}" type="datetime1">
              <a:rPr lang="fr-FR" noProof="0" smtClean="0"/>
              <a:t>15/06/2021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5253703"/>
            <a:ext cx="5187908" cy="304271"/>
          </a:xfrm>
        </p:spPr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5253704"/>
            <a:ext cx="789381" cy="307876"/>
          </a:xfrm>
        </p:spPr>
        <p:txBody>
          <a:bodyPr/>
          <a:lstStyle>
            <a:lvl1pPr>
              <a:defRPr sz="1100"/>
            </a:lvl1pPr>
          </a:lstStyle>
          <a:p>
            <a:fld id="{D57F1E4F-1CFF-5643-939E-217C01CDF56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550656" y="1655630"/>
            <a:ext cx="2469671" cy="446671"/>
          </a:xfrm>
        </p:spPr>
        <p:txBody>
          <a:bodyPr anchor="b">
            <a:noAutofit/>
          </a:bodyPr>
          <a:lstStyle>
            <a:lvl1pPr marL="0" indent="0" algn="ctr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35897" y="2438377"/>
            <a:ext cx="2699190" cy="244583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3307861" y="1662265"/>
            <a:ext cx="2469671" cy="446671"/>
          </a:xfrm>
        </p:spPr>
        <p:txBody>
          <a:bodyPr anchor="b">
            <a:noAutofit/>
          </a:bodyPr>
          <a:lstStyle>
            <a:lvl1pPr marL="0" indent="0" algn="ctr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4"/>
          </p:nvPr>
        </p:nvSpPr>
        <p:spPr>
          <a:xfrm>
            <a:off x="6065066" y="1666816"/>
            <a:ext cx="2469671" cy="446671"/>
          </a:xfrm>
        </p:spPr>
        <p:txBody>
          <a:bodyPr anchor="b">
            <a:noAutofit/>
          </a:bodyPr>
          <a:lstStyle>
            <a:lvl1pPr marL="0" indent="0" algn="ctr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5"/>
          </p:nvPr>
        </p:nvSpPr>
        <p:spPr>
          <a:xfrm>
            <a:off x="3221620" y="2438376"/>
            <a:ext cx="2699190" cy="244583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16"/>
          </p:nvPr>
        </p:nvSpPr>
        <p:spPr>
          <a:xfrm>
            <a:off x="5950306" y="2438375"/>
            <a:ext cx="2699190" cy="244583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030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D7570F7-C3C9-44B3-A009-658E4E9B6AED}" type="datetime1">
              <a:rPr lang="fr-FR" noProof="0" smtClean="0"/>
              <a:t>15/06/2021</a:t>
            </a:fld>
            <a:endParaRPr lang="fr-FR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083020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4284977"/>
            <a:ext cx="8473650" cy="106225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4385247"/>
            <a:ext cx="3682084" cy="574595"/>
          </a:xfrm>
        </p:spPr>
        <p:txBody>
          <a:bodyPr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501000"/>
            <a:ext cx="8469630" cy="35040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8" y="4385247"/>
            <a:ext cx="4402490" cy="574596"/>
          </a:xfrm>
        </p:spPr>
        <p:txBody>
          <a:bodyPr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981DFD8-7CC7-492D-8F3E-634F16593128}" type="datetime1">
              <a:rPr lang="fr-FR" noProof="0" smtClean="0"/>
              <a:t>15/06/2021</a:t>
            </a:fld>
            <a:endParaRPr lang="fr-FR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37935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3911157"/>
            <a:ext cx="8272212" cy="472282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499771"/>
            <a:ext cx="8468144" cy="2964377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4" y="4383439"/>
            <a:ext cx="8272213" cy="498893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97575A0-E176-45FF-AB41-901BA96C2E0F}" type="datetime1">
              <a:rPr lang="fr-FR" noProof="0" smtClean="0"/>
              <a:t>15/06/2021</a:t>
            </a:fld>
            <a:endParaRPr lang="fr-FR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698907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587603"/>
            <a:ext cx="8272212" cy="9912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1946669"/>
            <a:ext cx="8272212" cy="29356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4" y="4963448"/>
            <a:ext cx="2133599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pPr rtl="0"/>
            <a:fld id="{10358767-58E0-4259-BE08-C44246876B43}" type="datetime1">
              <a:rPr lang="fr-FR" noProof="0" smtClean="0"/>
              <a:t>15/06/2021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4" y="4959843"/>
            <a:ext cx="5187908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5" y="4963448"/>
            <a:ext cx="789383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9" name="Rectangle 8"/>
          <p:cNvSpPr/>
          <p:nvPr/>
        </p:nvSpPr>
        <p:spPr>
          <a:xfrm>
            <a:off x="334901" y="381000"/>
            <a:ext cx="2777490" cy="7916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378036"/>
            <a:ext cx="2777490" cy="8212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381000"/>
            <a:ext cx="2777490" cy="76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1223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6" r:id="rId3"/>
    <p:sldLayoutId id="2147483696" r:id="rId4"/>
    <p:sldLayoutId id="2147483697" r:id="rId5"/>
    <p:sldLayoutId id="2147483698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9" r:id="rId12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1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50" kern="1200">
          <a:solidFill>
            <a:schemeClr val="tx2"/>
          </a:solidFill>
          <a:latin typeface="+mn-lt"/>
          <a:ea typeface="+mn-ea"/>
          <a:cs typeface="+mn-cs"/>
        </a:defRPr>
      </a:lvl1pPr>
      <a:lvl2pPr marL="472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675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2"/>
          </a:solidFill>
          <a:latin typeface="+mn-lt"/>
          <a:ea typeface="+mn-ea"/>
          <a:cs typeface="+mn-cs"/>
        </a:defRPr>
      </a:lvl3pPr>
      <a:lvl4pPr marL="93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120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5pPr>
      <a:lvl6pPr marL="142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5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andbox.org/" TargetMode="External"/><Relationship Id="rId2" Type="http://schemas.openxmlformats.org/officeDocument/2006/relationships/hyperlink" Target="https://godbolt.org/z/179e9s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repl.it/languages/cpp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C%2B%2B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cs.microsoft.com/fr-fr/cpp/build/walkthrough-compiling-a-native-cpp-program-on-the-command-line?view=msvc-160" TargetMode="External"/><Relationship Id="rId5" Type="http://schemas.openxmlformats.org/officeDocument/2006/relationships/hyperlink" Target="https://imagecomputing.net/damien.rohmer/data/previous_website/documents/teaching/14_0fall_cpe/3eti_software_development_c/cours/cours4.pdf" TargetMode="External"/><Relationship Id="rId4" Type="http://schemas.openxmlformats.org/officeDocument/2006/relationships/hyperlink" Target="https://www.cprogramming.com/tutorial/shared-libraries-linux-gcc.html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5601" y="4345978"/>
            <a:ext cx="8392798" cy="1166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257" y="4345978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smtClean="0">
                <a:solidFill>
                  <a:schemeClr val="bg1"/>
                </a:solidFill>
              </a:rPr>
              <a:t>C++ intermédiaire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259" y="5017411"/>
            <a:ext cx="8245160" cy="363617"/>
          </a:xfrm>
        </p:spPr>
        <p:txBody>
          <a:bodyPr rtlCol="0">
            <a:normAutofit/>
          </a:bodyPr>
          <a:lstStyle/>
          <a:p>
            <a:pPr algn="r" rtl="0"/>
            <a:r>
              <a:rPr lang="fr-FR" dirty="0" smtClean="0">
                <a:solidFill>
                  <a:srgbClr val="7CEBFF"/>
                </a:solidFill>
              </a:rPr>
              <a:t>Lambda / </a:t>
            </a:r>
            <a:r>
              <a:rPr lang="fr-FR" dirty="0" err="1" smtClean="0">
                <a:solidFill>
                  <a:srgbClr val="7CEBFF"/>
                </a:solidFill>
              </a:rPr>
              <a:t>aLgorithmes</a:t>
            </a:r>
            <a:r>
              <a:rPr lang="fr-FR" dirty="0" smtClean="0">
                <a:solidFill>
                  <a:srgbClr val="7CEBFF"/>
                </a:solidFill>
              </a:rPr>
              <a:t> standards</a:t>
            </a:r>
            <a:endParaRPr lang="fr-FR" dirty="0">
              <a:solidFill>
                <a:srgbClr val="7CEBFF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791" y="4545068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smtClean="0">
                <a:solidFill>
                  <a:schemeClr val="bg1"/>
                </a:solidFill>
              </a:rPr>
              <a:t>Options de compilation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30791" y="588580"/>
            <a:ext cx="3757733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5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04</a:t>
            </a:r>
            <a:endParaRPr lang="fr-FR" sz="115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endParaRPr lang="fr-FR" sz="11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10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0985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Catégories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11</a:t>
            </a:fld>
            <a:endParaRPr lang="fr-FR" noProof="0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Warnings/styles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half" idx="2"/>
          </p:nvPr>
        </p:nvSpPr>
        <p:spPr>
          <a:xfrm>
            <a:off x="435894" y="2438375"/>
            <a:ext cx="2699190" cy="2445833"/>
          </a:xfrm>
        </p:spPr>
        <p:txBody>
          <a:bodyPr>
            <a:normAutofit/>
          </a:bodyPr>
          <a:lstStyle/>
          <a:p>
            <a:r>
              <a:rPr lang="fr-FR" sz="1800" dirty="0"/>
              <a:t>/</a:t>
            </a:r>
            <a:r>
              <a:rPr lang="fr-FR" sz="1800" dirty="0" smtClean="0"/>
              <a:t>W[0, 1, 2, 3, 4]</a:t>
            </a:r>
          </a:p>
          <a:p>
            <a:r>
              <a:rPr lang="fr-FR" sz="1800" dirty="0" smtClean="0"/>
              <a:t>-</a:t>
            </a:r>
            <a:r>
              <a:rPr lang="fr-FR" sz="1800" dirty="0"/>
              <a:t>Wall</a:t>
            </a:r>
          </a:p>
          <a:p>
            <a:r>
              <a:rPr lang="fr-FR" sz="1800" dirty="0"/>
              <a:t>-</a:t>
            </a:r>
            <a:r>
              <a:rPr lang="fr-FR" sz="1800" dirty="0" err="1"/>
              <a:t>Werror</a:t>
            </a:r>
            <a:endParaRPr lang="fr-FR" sz="1800" dirty="0"/>
          </a:p>
          <a:p>
            <a:r>
              <a:rPr lang="fr-FR" sz="1800" dirty="0" smtClean="0"/>
              <a:t>-</a:t>
            </a:r>
            <a:r>
              <a:rPr lang="fr-FR" sz="1800" dirty="0" err="1"/>
              <a:t>std</a:t>
            </a:r>
            <a:r>
              <a:rPr lang="fr-FR" sz="1800" dirty="0"/>
              <a:t>=C++[11,14,17]</a:t>
            </a:r>
            <a:endParaRPr lang="fr-FR" sz="1800" dirty="0"/>
          </a:p>
          <a:p>
            <a:endParaRPr lang="fr-FR" sz="1800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idx="13"/>
          </p:nvPr>
        </p:nvSpPr>
        <p:spPr>
          <a:xfrm>
            <a:off x="3307861" y="1666816"/>
            <a:ext cx="2469671" cy="446671"/>
          </a:xfrm>
        </p:spPr>
        <p:txBody>
          <a:bodyPr/>
          <a:lstStyle/>
          <a:p>
            <a:r>
              <a:rPr lang="fr-FR" dirty="0" smtClean="0"/>
              <a:t>Optimisation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fr-FR" dirty="0" err="1" smtClean="0"/>
              <a:t>Debug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15"/>
          </p:nvPr>
        </p:nvSpPr>
        <p:spPr>
          <a:xfrm>
            <a:off x="3589579" y="2454957"/>
            <a:ext cx="2699190" cy="2445833"/>
          </a:xfrm>
        </p:spPr>
        <p:txBody>
          <a:bodyPr/>
          <a:lstStyle/>
          <a:p>
            <a:r>
              <a:rPr lang="fr-FR" sz="1800" dirty="0" smtClean="0"/>
              <a:t>-O[0, 1, 2, 3]</a:t>
            </a:r>
          </a:p>
          <a:p>
            <a:r>
              <a:rPr lang="fr-FR" sz="1800" dirty="0" smtClean="0"/>
              <a:t>-</a:t>
            </a:r>
            <a:r>
              <a:rPr lang="fr-FR" sz="1800" dirty="0" err="1" smtClean="0"/>
              <a:t>ffast</a:t>
            </a:r>
            <a:r>
              <a:rPr lang="fr-FR" sz="1800" dirty="0" smtClean="0"/>
              <a:t>-math</a:t>
            </a:r>
          </a:p>
          <a:p>
            <a:r>
              <a:rPr lang="fr-FR" sz="1800" dirty="0"/>
              <a:t>-</a:t>
            </a:r>
            <a:r>
              <a:rPr lang="fr-FR" sz="1800" dirty="0" err="1"/>
              <a:t>march</a:t>
            </a:r>
            <a:r>
              <a:rPr lang="fr-FR" sz="1800" dirty="0"/>
              <a:t>=</a:t>
            </a:r>
            <a:r>
              <a:rPr lang="fr-FR" sz="1800" dirty="0" err="1"/>
              <a:t>name</a:t>
            </a:r>
            <a:endParaRPr lang="fr-FR" sz="1800" dirty="0"/>
          </a:p>
        </p:txBody>
      </p:sp>
      <p:sp>
        <p:nvSpPr>
          <p:cNvPr id="11" name="Espace réservé du contenu 10"/>
          <p:cNvSpPr>
            <a:spLocks noGrp="1"/>
          </p:cNvSpPr>
          <p:nvPr>
            <p:ph sz="half" idx="16"/>
          </p:nvPr>
        </p:nvSpPr>
        <p:spPr>
          <a:xfrm>
            <a:off x="6230753" y="2454957"/>
            <a:ext cx="2699190" cy="2445833"/>
          </a:xfrm>
        </p:spPr>
        <p:txBody>
          <a:bodyPr>
            <a:normAutofit/>
          </a:bodyPr>
          <a:lstStyle/>
          <a:p>
            <a:r>
              <a:rPr lang="fr-FR" sz="1800" dirty="0" smtClean="0"/>
              <a:t>-</a:t>
            </a:r>
            <a:r>
              <a:rPr lang="fr-FR" sz="1800" dirty="0" smtClean="0"/>
              <a:t>DMYMACRO</a:t>
            </a:r>
          </a:p>
          <a:p>
            <a:r>
              <a:rPr lang="fr-FR" sz="1800" dirty="0" smtClean="0"/>
              <a:t>-g</a:t>
            </a:r>
            <a:endParaRPr lang="fr-FR" sz="1800" dirty="0" smtClean="0"/>
          </a:p>
          <a:p>
            <a:r>
              <a:rPr lang="fr-FR" sz="1800" dirty="0"/>
              <a:t>/</a:t>
            </a:r>
            <a:r>
              <a:rPr lang="fr-FR" sz="1800" dirty="0" smtClean="0"/>
              <a:t>Z7</a:t>
            </a:r>
          </a:p>
          <a:p>
            <a:r>
              <a:rPr lang="fr-FR" sz="1800" dirty="0" smtClean="0"/>
              <a:t>/ZI</a:t>
            </a:r>
          </a:p>
          <a:p>
            <a:r>
              <a:rPr lang="fr-FR" sz="1800" dirty="0" smtClean="0"/>
              <a:t>/Zi</a:t>
            </a:r>
          </a:p>
          <a:p>
            <a:endParaRPr lang="fr-FR" sz="1800" dirty="0"/>
          </a:p>
        </p:txBody>
      </p:sp>
      <p:sp>
        <p:nvSpPr>
          <p:cNvPr id="16" name="ZoneTexte 15"/>
          <p:cNvSpPr txBox="1"/>
          <p:nvPr/>
        </p:nvSpPr>
        <p:spPr>
          <a:xfrm>
            <a:off x="6288769" y="4614084"/>
            <a:ext cx="2214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Et bien plus encore…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1813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Options d’Optimisation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idx="1"/>
          </p:nvPr>
        </p:nvSpPr>
        <p:spPr>
          <a:xfrm>
            <a:off x="665414" y="1508274"/>
            <a:ext cx="3815306" cy="446671"/>
          </a:xfrm>
        </p:spPr>
        <p:txBody>
          <a:bodyPr/>
          <a:lstStyle/>
          <a:p>
            <a:r>
              <a:rPr lang="fr-FR" dirty="0" smtClean="0"/>
              <a:t>GCC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half" idx="2"/>
          </p:nvPr>
        </p:nvSpPr>
        <p:spPr>
          <a:xfrm>
            <a:off x="435895" y="2045271"/>
            <a:ext cx="4044825" cy="3208433"/>
          </a:xfrm>
        </p:spPr>
        <p:txBody>
          <a:bodyPr>
            <a:normAutofit fontScale="92500" lnSpcReduction="10000"/>
          </a:bodyPr>
          <a:lstStyle/>
          <a:p>
            <a:r>
              <a:rPr lang="fr-FR" sz="1400" dirty="0"/>
              <a:t>-O0</a:t>
            </a:r>
          </a:p>
          <a:p>
            <a:r>
              <a:rPr lang="fr-FR" sz="1400" dirty="0"/>
              <a:t>-O1</a:t>
            </a:r>
          </a:p>
          <a:p>
            <a:r>
              <a:rPr lang="fr-FR" sz="1400" dirty="0"/>
              <a:t>-O2</a:t>
            </a:r>
          </a:p>
          <a:p>
            <a:r>
              <a:rPr lang="fr-FR" sz="1400" dirty="0"/>
              <a:t>-O3</a:t>
            </a:r>
            <a:br>
              <a:rPr lang="fr-FR" sz="1400" dirty="0"/>
            </a:br>
            <a:endParaRPr lang="fr-FR" sz="1400" dirty="0"/>
          </a:p>
          <a:p>
            <a:r>
              <a:rPr lang="fr-FR" sz="1400" dirty="0"/>
              <a:t>-</a:t>
            </a:r>
            <a:r>
              <a:rPr lang="fr-FR" sz="1400" dirty="0" err="1"/>
              <a:t>fast</a:t>
            </a:r>
            <a:r>
              <a:rPr lang="fr-FR" sz="1400" dirty="0"/>
              <a:t>-math</a:t>
            </a:r>
            <a:endParaRPr lang="fr-FR" sz="1400" dirty="0"/>
          </a:p>
          <a:p>
            <a:r>
              <a:rPr lang="fr-FR" sz="1400" dirty="0"/>
              <a:t>-</a:t>
            </a:r>
            <a:r>
              <a:rPr lang="fr-FR" sz="1400" dirty="0" err="1"/>
              <a:t>march</a:t>
            </a:r>
            <a:r>
              <a:rPr lang="fr-FR" sz="1400" dirty="0"/>
              <a:t>=native</a:t>
            </a:r>
          </a:p>
          <a:p>
            <a:r>
              <a:rPr lang="fr-FR" sz="1400" dirty="0"/>
              <a:t>OpenMP : -</a:t>
            </a:r>
            <a:r>
              <a:rPr lang="fr-FR" sz="1400" dirty="0" err="1"/>
              <a:t>fopenmp</a:t>
            </a:r>
            <a:endParaRPr lang="fr-FR" sz="1400" dirty="0"/>
          </a:p>
          <a:p>
            <a:r>
              <a:rPr lang="fr-FR" sz="1400" dirty="0"/>
              <a:t>Vectorisation :</a:t>
            </a:r>
          </a:p>
          <a:p>
            <a:pPr lvl="1"/>
            <a:r>
              <a:rPr lang="fr-FR" sz="1400" dirty="0"/>
              <a:t>-</a:t>
            </a:r>
            <a:r>
              <a:rPr lang="fr-FR" sz="1400" dirty="0" err="1"/>
              <a:t>ftree-vectorize</a:t>
            </a:r>
            <a:r>
              <a:rPr lang="fr-FR" sz="1400" dirty="0"/>
              <a:t> ou –O3 + </a:t>
            </a:r>
            <a:r>
              <a:rPr lang="fr-FR" sz="1400" dirty="0"/>
              <a:t>-</a:t>
            </a:r>
            <a:r>
              <a:rPr lang="fr-FR" sz="1400" dirty="0" err="1"/>
              <a:t>ffast</a:t>
            </a:r>
            <a:r>
              <a:rPr lang="fr-FR" sz="1400" dirty="0"/>
              <a:t>-math </a:t>
            </a:r>
            <a:endParaRPr lang="fr-FR" sz="1400" dirty="0"/>
          </a:p>
          <a:p>
            <a:pPr lvl="1"/>
            <a:r>
              <a:rPr lang="fr-FR" sz="1400" dirty="0"/>
              <a:t>-</a:t>
            </a:r>
            <a:r>
              <a:rPr lang="fr-FR" sz="1400" dirty="0"/>
              <a:t>m[SSE|SSE2|AVX|AVX2|AVX512</a:t>
            </a:r>
            <a:r>
              <a:rPr lang="fr-FR" sz="1400" dirty="0"/>
              <a:t>]</a:t>
            </a:r>
          </a:p>
          <a:p>
            <a:pPr lvl="1"/>
            <a:endParaRPr lang="fr-FR" sz="1000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3"/>
          </p:nvPr>
        </p:nvSpPr>
        <p:spPr>
          <a:xfrm>
            <a:off x="4892801" y="1508274"/>
            <a:ext cx="3815305" cy="461144"/>
          </a:xfrm>
        </p:spPr>
        <p:txBody>
          <a:bodyPr/>
          <a:lstStyle/>
          <a:p>
            <a:r>
              <a:rPr lang="fr-FR" dirty="0" smtClean="0"/>
              <a:t>MSVC</a:t>
            </a:r>
            <a:endParaRPr lang="fr-FR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sz="quarter" idx="4"/>
          </p:nvPr>
        </p:nvSpPr>
        <p:spPr>
          <a:xfrm>
            <a:off x="4663281" y="2045271"/>
            <a:ext cx="4044825" cy="3208433"/>
          </a:xfrm>
        </p:spPr>
        <p:txBody>
          <a:bodyPr>
            <a:noAutofit/>
          </a:bodyPr>
          <a:lstStyle/>
          <a:p>
            <a:r>
              <a:rPr lang="fr-FR" sz="1400" dirty="0"/>
              <a:t>/</a:t>
            </a:r>
            <a:r>
              <a:rPr lang="fr-FR" sz="1400" dirty="0" err="1"/>
              <a:t>Od</a:t>
            </a:r>
            <a:endParaRPr lang="fr-FR" sz="1400" dirty="0"/>
          </a:p>
          <a:p>
            <a:r>
              <a:rPr lang="fr-FR" sz="1400" dirty="0"/>
              <a:t>/O1</a:t>
            </a:r>
          </a:p>
          <a:p>
            <a:r>
              <a:rPr lang="fr-FR" sz="1400" dirty="0"/>
              <a:t>/O2</a:t>
            </a:r>
          </a:p>
          <a:p>
            <a:r>
              <a:rPr lang="fr-FR" sz="1400" dirty="0"/>
              <a:t>/Os et /</a:t>
            </a:r>
            <a:r>
              <a:rPr lang="fr-FR" sz="1400" dirty="0" err="1"/>
              <a:t>Ot</a:t>
            </a:r>
            <a:r>
              <a:rPr lang="fr-FR" sz="1400" dirty="0"/>
              <a:t> pour favoriser la taille ou la vitesse</a:t>
            </a:r>
          </a:p>
          <a:p>
            <a:r>
              <a:rPr lang="fr-FR" sz="1400" dirty="0"/>
              <a:t>/</a:t>
            </a:r>
            <a:r>
              <a:rPr lang="fr-FR" sz="1400" dirty="0" err="1"/>
              <a:t>fp:fast</a:t>
            </a:r>
            <a:endParaRPr lang="fr-FR" sz="1400" dirty="0"/>
          </a:p>
          <a:p>
            <a:r>
              <a:rPr lang="fr-FR" sz="1400" dirty="0"/>
              <a:t>/</a:t>
            </a:r>
            <a:r>
              <a:rPr lang="fr-FR" sz="1400" dirty="0" err="1"/>
              <a:t>flavor</a:t>
            </a:r>
            <a:endParaRPr lang="fr-FR" sz="1400" dirty="0"/>
          </a:p>
          <a:p>
            <a:r>
              <a:rPr lang="fr-FR" sz="1400" dirty="0"/>
              <a:t>OpenMP : /</a:t>
            </a:r>
            <a:r>
              <a:rPr lang="fr-FR" sz="1400" dirty="0" err="1"/>
              <a:t>openmp</a:t>
            </a:r>
            <a:endParaRPr lang="fr-FR" sz="1400" dirty="0"/>
          </a:p>
          <a:p>
            <a:r>
              <a:rPr lang="fr-FR" sz="1400" dirty="0"/>
              <a:t>Vectorisation :</a:t>
            </a:r>
            <a:endParaRPr lang="fr-FR" sz="1400" dirty="0"/>
          </a:p>
          <a:p>
            <a:pPr lvl="1"/>
            <a:r>
              <a:rPr lang="fr-FR" sz="1400" dirty="0"/>
              <a:t>/</a:t>
            </a:r>
            <a:r>
              <a:rPr lang="fr-FR" sz="1400" dirty="0" err="1"/>
              <a:t>fp:fast</a:t>
            </a:r>
            <a:endParaRPr lang="fr-FR" sz="1400" dirty="0"/>
          </a:p>
          <a:p>
            <a:pPr lvl="1"/>
            <a:r>
              <a:rPr lang="fr-FR" sz="1400" dirty="0"/>
              <a:t>/</a:t>
            </a:r>
            <a:r>
              <a:rPr lang="fr-FR" sz="1400" dirty="0" err="1"/>
              <a:t>arch</a:t>
            </a:r>
            <a:r>
              <a:rPr lang="fr-FR" sz="1400" dirty="0"/>
              <a:t>:[SSE|SSE2|AVX|AVX2|AVX512</a:t>
            </a:r>
            <a:r>
              <a:rPr lang="fr-FR" sz="1400" dirty="0"/>
              <a:t>]</a:t>
            </a:r>
            <a:endParaRPr lang="fr-FR" sz="1400" dirty="0"/>
          </a:p>
          <a:p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579155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À vous !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Objectif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Ajouter des options de compilation à un projet</a:t>
            </a:r>
          </a:p>
          <a:p>
            <a:r>
              <a:rPr lang="fr-FR" dirty="0" smtClean="0"/>
              <a:t>Comparer les performances d’une application avec et sans options de compilation</a:t>
            </a:r>
          </a:p>
          <a:p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Outils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4"/>
          </p:nvPr>
        </p:nvSpPr>
        <p:spPr>
          <a:xfrm>
            <a:off x="4663281" y="2088663"/>
            <a:ext cx="4044825" cy="3042949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Renseigner le script build_and_run.bat du dossier </a:t>
            </a:r>
            <a:br>
              <a:rPr lang="fr-FR" dirty="0" smtClean="0"/>
            </a:br>
            <a:r>
              <a:rPr lang="fr-FR" dirty="0" smtClean="0"/>
              <a:t>« exercices\</a:t>
            </a:r>
            <a:r>
              <a:rPr lang="fr-FR" dirty="0" err="1" smtClean="0"/>
              <a:t>compilerOptions</a:t>
            </a:r>
            <a:r>
              <a:rPr lang="fr-FR" dirty="0" smtClean="0"/>
              <a:t>\</a:t>
            </a:r>
            <a:r>
              <a:rPr lang="fr-FR" dirty="0" err="1" smtClean="0"/>
              <a:t>optim</a:t>
            </a:r>
            <a:r>
              <a:rPr lang="fr-FR" dirty="0" smtClean="0"/>
              <a:t> »</a:t>
            </a:r>
          </a:p>
          <a:p>
            <a:r>
              <a:rPr lang="fr-FR" dirty="0" smtClean="0"/>
              <a:t>Lancer le script</a:t>
            </a:r>
          </a:p>
          <a:p>
            <a:r>
              <a:rPr lang="fr-FR" dirty="0" smtClean="0"/>
              <a:t>Relever</a:t>
            </a:r>
            <a:r>
              <a:rPr lang="fr-FR" dirty="0"/>
              <a:t> </a:t>
            </a:r>
            <a:r>
              <a:rPr lang="fr-FR" dirty="0" smtClean="0"/>
              <a:t>le temps de calcul en </a:t>
            </a:r>
            <a:r>
              <a:rPr lang="fr-FR" dirty="0" err="1" smtClean="0"/>
              <a:t>debug</a:t>
            </a:r>
            <a:r>
              <a:rPr lang="fr-FR" dirty="0" smtClean="0"/>
              <a:t> avec les options par défaut</a:t>
            </a:r>
          </a:p>
          <a:p>
            <a:r>
              <a:rPr lang="fr-FR" dirty="0" smtClean="0"/>
              <a:t>Passez en release et relever le temps</a:t>
            </a:r>
          </a:p>
          <a:p>
            <a:r>
              <a:rPr lang="fr-FR" dirty="0" smtClean="0"/>
              <a:t>Jouer avec les options d’optimisation pour évaluer les gains</a:t>
            </a:r>
          </a:p>
          <a:p>
            <a:pPr lvl="1"/>
            <a:r>
              <a:rPr lang="fr-FR" dirty="0"/>
              <a:t>/</a:t>
            </a:r>
            <a:r>
              <a:rPr lang="fr-FR" dirty="0" err="1"/>
              <a:t>fp:fast</a:t>
            </a:r>
            <a:r>
              <a:rPr lang="fr-FR" dirty="0"/>
              <a:t>, /</a:t>
            </a:r>
            <a:r>
              <a:rPr lang="fr-FR" dirty="0" err="1"/>
              <a:t>Ox</a:t>
            </a:r>
            <a:endParaRPr lang="fr-FR" dirty="0"/>
          </a:p>
          <a:p>
            <a:pPr lvl="1"/>
            <a:r>
              <a:rPr lang="fr-FR" dirty="0"/>
              <a:t>/</a:t>
            </a:r>
            <a:r>
              <a:rPr lang="fr-FR" dirty="0" err="1"/>
              <a:t>arch:AVX</a:t>
            </a:r>
            <a:r>
              <a:rPr lang="fr-FR" dirty="0"/>
              <a:t>, </a:t>
            </a:r>
          </a:p>
          <a:p>
            <a:pPr lvl="1"/>
            <a:r>
              <a:rPr lang="fr-FR" altLang="fr-FR" dirty="0"/>
              <a:t>/</a:t>
            </a:r>
            <a:r>
              <a:rPr lang="fr-FR" altLang="fr-FR" dirty="0" err="1"/>
              <a:t>Qvec</a:t>
            </a:r>
            <a:r>
              <a:rPr lang="fr-FR" altLang="fr-FR" dirty="0"/>
              <a:t>-report:{1}{2} </a:t>
            </a:r>
          </a:p>
          <a:p>
            <a:pPr lvl="1"/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918724" y="5131613"/>
            <a:ext cx="789383" cy="304271"/>
          </a:xfrm>
        </p:spPr>
        <p:txBody>
          <a:bodyPr/>
          <a:lstStyle/>
          <a:p>
            <a:fld id="{D57F1E4F-1CFF-5643-939E-217C01CDF565}" type="slidenum">
              <a:rPr lang="fr-FR" sz="1600" smtClean="0"/>
              <a:pPr/>
              <a:t>13</a:t>
            </a:fld>
            <a:endParaRPr lang="fr-FR" sz="1600"/>
          </a:p>
        </p:txBody>
      </p:sp>
      <p:sp>
        <p:nvSpPr>
          <p:cNvPr id="13" name="Espace réservé du texte 10"/>
          <p:cNvSpPr txBox="1">
            <a:spLocks/>
          </p:cNvSpPr>
          <p:nvPr/>
        </p:nvSpPr>
        <p:spPr>
          <a:xfrm>
            <a:off x="665415" y="3379565"/>
            <a:ext cx="3815305" cy="4611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5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5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35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Questions</a:t>
            </a:r>
          </a:p>
        </p:txBody>
      </p:sp>
      <p:sp>
        <p:nvSpPr>
          <p:cNvPr id="14" name="Espace réservé du contenu 11"/>
          <p:cNvSpPr txBox="1">
            <a:spLocks/>
          </p:cNvSpPr>
          <p:nvPr/>
        </p:nvSpPr>
        <p:spPr>
          <a:xfrm>
            <a:off x="435894" y="3874646"/>
            <a:ext cx="4044825" cy="18891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Quel gain entre </a:t>
            </a:r>
            <a:r>
              <a:rPr lang="fr-FR" dirty="0" err="1" smtClean="0"/>
              <a:t>debug</a:t>
            </a:r>
            <a:r>
              <a:rPr lang="fr-FR" dirty="0" smtClean="0"/>
              <a:t> et release ?</a:t>
            </a:r>
          </a:p>
          <a:p>
            <a:r>
              <a:rPr lang="fr-FR" dirty="0" smtClean="0"/>
              <a:t>Comment expliquer un tel chiffre ?</a:t>
            </a:r>
          </a:p>
        </p:txBody>
      </p:sp>
    </p:spTree>
    <p:extLst>
      <p:ext uri="{BB962C8B-B14F-4D97-AF65-F5344CB8AC3E}">
        <p14:creationId xmlns:p14="http://schemas.microsoft.com/office/powerpoint/2010/main" val="12012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Note sur les configurations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idx="1"/>
          </p:nvPr>
        </p:nvSpPr>
        <p:spPr>
          <a:xfrm>
            <a:off x="861967" y="2323733"/>
            <a:ext cx="3815306" cy="446671"/>
          </a:xfrm>
        </p:spPr>
        <p:txBody>
          <a:bodyPr/>
          <a:lstStyle/>
          <a:p>
            <a:r>
              <a:rPr lang="fr-FR" sz="1800" dirty="0" smtClean="0"/>
              <a:t>Configuration DEBUG habituelle</a:t>
            </a:r>
            <a:endParaRPr lang="fr-FR" sz="1800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half" idx="2"/>
          </p:nvPr>
        </p:nvSpPr>
        <p:spPr>
          <a:xfrm>
            <a:off x="632448" y="2860731"/>
            <a:ext cx="4044825" cy="788324"/>
          </a:xfrm>
        </p:spPr>
        <p:txBody>
          <a:bodyPr>
            <a:normAutofit/>
          </a:bodyPr>
          <a:lstStyle/>
          <a:p>
            <a:pPr lvl="1"/>
            <a:r>
              <a:rPr lang="fr-FR" sz="1800" dirty="0"/>
              <a:t>/</a:t>
            </a:r>
            <a:r>
              <a:rPr lang="fr-FR" sz="1800" dirty="0" err="1" smtClean="0"/>
              <a:t>Od</a:t>
            </a:r>
            <a:endParaRPr lang="fr-FR" sz="1800" dirty="0" smtClean="0"/>
          </a:p>
          <a:p>
            <a:pPr lvl="1"/>
            <a:r>
              <a:rPr lang="fr-FR" sz="1800" dirty="0" smtClean="0"/>
              <a:t>/Zi</a:t>
            </a:r>
            <a:endParaRPr lang="fr-FR" sz="1800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3"/>
          </p:nvPr>
        </p:nvSpPr>
        <p:spPr>
          <a:xfrm>
            <a:off x="5089354" y="2323733"/>
            <a:ext cx="3815305" cy="461144"/>
          </a:xfrm>
        </p:spPr>
        <p:txBody>
          <a:bodyPr/>
          <a:lstStyle/>
          <a:p>
            <a:r>
              <a:rPr lang="fr-FR" sz="1800" dirty="0" smtClean="0"/>
              <a:t>Configuration RELEASE habituelle</a:t>
            </a:r>
            <a:endParaRPr lang="fr-FR" sz="1800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sz="quarter" idx="4"/>
          </p:nvPr>
        </p:nvSpPr>
        <p:spPr>
          <a:xfrm>
            <a:off x="4859834" y="2860730"/>
            <a:ext cx="4044825" cy="788325"/>
          </a:xfrm>
        </p:spPr>
        <p:txBody>
          <a:bodyPr>
            <a:noAutofit/>
          </a:bodyPr>
          <a:lstStyle/>
          <a:p>
            <a:r>
              <a:rPr lang="fr-FR" sz="1800" dirty="0" smtClean="0"/>
              <a:t>/O2</a:t>
            </a:r>
          </a:p>
          <a:p>
            <a:r>
              <a:rPr lang="fr-FR" sz="1800" dirty="0" smtClean="0"/>
              <a:t>Pas d’info de </a:t>
            </a:r>
            <a:r>
              <a:rPr lang="fr-FR" sz="1800" dirty="0" err="1" smtClean="0"/>
              <a:t>debug</a:t>
            </a:r>
            <a:endParaRPr lang="fr-FR" sz="1800" dirty="0" smtClean="0"/>
          </a:p>
          <a:p>
            <a:endParaRPr lang="fr-FR" sz="1800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871671" y="1384419"/>
            <a:ext cx="7836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Les configurations release et </a:t>
            </a:r>
            <a:r>
              <a:rPr lang="fr-FR" dirty="0" err="1" smtClean="0"/>
              <a:t>debug</a:t>
            </a:r>
            <a:r>
              <a:rPr lang="fr-FR" dirty="0" smtClean="0"/>
              <a:t> de </a:t>
            </a:r>
            <a:r>
              <a:rPr lang="fr-FR" dirty="0" err="1" smtClean="0"/>
              <a:t>visual</a:t>
            </a:r>
            <a:r>
              <a:rPr lang="fr-FR" dirty="0" smtClean="0"/>
              <a:t> peuvent sembler obscures. Ces configurations ne diffèrent </a:t>
            </a:r>
            <a:r>
              <a:rPr lang="fr-FR" dirty="0" smtClean="0"/>
              <a:t>en fait que </a:t>
            </a:r>
            <a:r>
              <a:rPr lang="fr-FR" dirty="0" smtClean="0"/>
              <a:t>par les options de </a:t>
            </a:r>
            <a:r>
              <a:rPr lang="fr-FR" dirty="0" smtClean="0"/>
              <a:t>compilation utilisées.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871671" y="3947508"/>
            <a:ext cx="7836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C’est tout ! Vous pouvez modifier et ajouter des configurations </a:t>
            </a:r>
            <a:r>
              <a:rPr lang="fr-FR" dirty="0" smtClean="0"/>
              <a:t>manuellement au besoin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3639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Options de </a:t>
            </a:r>
            <a:r>
              <a:rPr lang="fr-FR" dirty="0" err="1" smtClean="0"/>
              <a:t>debug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idx="1"/>
          </p:nvPr>
        </p:nvSpPr>
        <p:spPr>
          <a:xfrm>
            <a:off x="861967" y="2323733"/>
            <a:ext cx="3815306" cy="446671"/>
          </a:xfrm>
        </p:spPr>
        <p:txBody>
          <a:bodyPr/>
          <a:lstStyle/>
          <a:p>
            <a:r>
              <a:rPr lang="fr-FR" dirty="0" smtClean="0"/>
              <a:t>GCC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half" idx="2"/>
          </p:nvPr>
        </p:nvSpPr>
        <p:spPr>
          <a:xfrm>
            <a:off x="632448" y="2860730"/>
            <a:ext cx="4044825" cy="2096215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-g[0, 1, 3] 2 par défaut = niveau de détail des informations de </a:t>
            </a:r>
            <a:r>
              <a:rPr lang="fr-FR" dirty="0" err="1" smtClean="0"/>
              <a:t>debug</a:t>
            </a:r>
            <a:r>
              <a:rPr lang="fr-FR" dirty="0" smtClean="0"/>
              <a:t>. </a:t>
            </a:r>
          </a:p>
          <a:p>
            <a:pPr lvl="1"/>
            <a:r>
              <a:rPr lang="fr-FR" dirty="0" smtClean="0"/>
              <a:t>0 = pas d’info.</a:t>
            </a:r>
          </a:p>
          <a:p>
            <a:pPr lvl="1"/>
            <a:r>
              <a:rPr lang="fr-FR" dirty="0" smtClean="0"/>
              <a:t>1 = infos de base (</a:t>
            </a:r>
            <a:r>
              <a:rPr lang="fr-FR" dirty="0" err="1" smtClean="0"/>
              <a:t>functions</a:t>
            </a:r>
            <a:r>
              <a:rPr lang="fr-FR" dirty="0" smtClean="0"/>
              <a:t>, lignes, pas de variables locales). Utile par exemple pour des </a:t>
            </a:r>
            <a:r>
              <a:rPr lang="fr-FR" dirty="0" err="1" smtClean="0"/>
              <a:t>libs</a:t>
            </a:r>
            <a:r>
              <a:rPr lang="fr-FR" dirty="0"/>
              <a:t>.</a:t>
            </a:r>
            <a:endParaRPr lang="fr-FR" dirty="0" smtClean="0"/>
          </a:p>
          <a:p>
            <a:pPr lvl="1"/>
            <a:r>
              <a:rPr lang="fr-FR" dirty="0" smtClean="0"/>
              <a:t>2 = 1 + variables locales</a:t>
            </a:r>
          </a:p>
          <a:p>
            <a:pPr lvl="1"/>
            <a:r>
              <a:rPr lang="fr-FR" dirty="0" smtClean="0"/>
              <a:t>3 = infos en plus pour le </a:t>
            </a:r>
            <a:r>
              <a:rPr lang="fr-FR" dirty="0" err="1" smtClean="0"/>
              <a:t>debug</a:t>
            </a:r>
            <a:r>
              <a:rPr lang="fr-FR" dirty="0" smtClean="0"/>
              <a:t> des macros</a:t>
            </a:r>
          </a:p>
          <a:p>
            <a:r>
              <a:rPr lang="fr-FR" dirty="0" smtClean="0"/>
              <a:t>-g[gdb, </a:t>
            </a:r>
            <a:r>
              <a:rPr lang="fr-FR" dirty="0" err="1" smtClean="0"/>
              <a:t>dwarf</a:t>
            </a:r>
            <a:r>
              <a:rPr lang="fr-FR" dirty="0" smtClean="0"/>
              <a:t>, </a:t>
            </a:r>
            <a:r>
              <a:rPr lang="fr-FR" dirty="0" err="1" smtClean="0"/>
              <a:t>stabs</a:t>
            </a:r>
            <a:r>
              <a:rPr lang="fr-FR" dirty="0" smtClean="0"/>
              <a:t>, </a:t>
            </a:r>
            <a:r>
              <a:rPr lang="fr-FR" dirty="0" err="1" smtClean="0"/>
              <a:t>stabs</a:t>
            </a:r>
            <a:r>
              <a:rPr lang="fr-FR" dirty="0" smtClean="0"/>
              <a:t>+, </a:t>
            </a:r>
            <a:r>
              <a:rPr lang="fr-FR" dirty="0" err="1" smtClean="0"/>
              <a:t>xcoff</a:t>
            </a:r>
            <a:r>
              <a:rPr lang="fr-FR" dirty="0" smtClean="0"/>
              <a:t>, </a:t>
            </a:r>
            <a:r>
              <a:rPr lang="fr-FR" dirty="0" err="1" smtClean="0"/>
              <a:t>vms</a:t>
            </a:r>
            <a:r>
              <a:rPr lang="fr-FR" dirty="0" smtClean="0"/>
              <a:t>][0, 1, 3]</a:t>
            </a:r>
            <a:endParaRPr lang="fr-FR" dirty="0"/>
          </a:p>
          <a:p>
            <a:pPr lvl="1"/>
            <a:endParaRPr lang="fr-FR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3"/>
          </p:nvPr>
        </p:nvSpPr>
        <p:spPr>
          <a:xfrm>
            <a:off x="5089354" y="2323733"/>
            <a:ext cx="3815305" cy="461144"/>
          </a:xfrm>
        </p:spPr>
        <p:txBody>
          <a:bodyPr/>
          <a:lstStyle/>
          <a:p>
            <a:r>
              <a:rPr lang="fr-FR" dirty="0" smtClean="0"/>
              <a:t>MSVC</a:t>
            </a:r>
            <a:endParaRPr lang="fr-FR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sz="quarter" idx="4"/>
          </p:nvPr>
        </p:nvSpPr>
        <p:spPr>
          <a:xfrm>
            <a:off x="4859834" y="2860730"/>
            <a:ext cx="4044825" cy="2392974"/>
          </a:xfrm>
        </p:spPr>
        <p:txBody>
          <a:bodyPr>
            <a:normAutofit/>
          </a:bodyPr>
          <a:lstStyle/>
          <a:p>
            <a:r>
              <a:rPr lang="fr-FR" dirty="0" smtClean="0"/>
              <a:t>(</a:t>
            </a:r>
            <a:r>
              <a:rPr lang="fr-FR" dirty="0"/>
              <a:t>rien par </a:t>
            </a:r>
            <a:r>
              <a:rPr lang="fr-FR" dirty="0" smtClean="0"/>
              <a:t>défaut en release IDE)</a:t>
            </a:r>
          </a:p>
          <a:p>
            <a:r>
              <a:rPr lang="fr-FR" dirty="0" smtClean="0"/>
              <a:t>/Z7 = génération des symboles dans les .</a:t>
            </a:r>
            <a:r>
              <a:rPr lang="fr-FR" dirty="0" err="1" smtClean="0"/>
              <a:t>obj</a:t>
            </a:r>
            <a:r>
              <a:rPr lang="fr-FR" dirty="0" smtClean="0"/>
              <a:t>. Pas de PDB créé. .</a:t>
            </a:r>
            <a:r>
              <a:rPr lang="fr-FR" dirty="0" err="1" smtClean="0"/>
              <a:t>obj</a:t>
            </a:r>
            <a:r>
              <a:rPr lang="fr-FR" dirty="0" smtClean="0"/>
              <a:t> beaucoup plus lourd.</a:t>
            </a:r>
          </a:p>
          <a:p>
            <a:r>
              <a:rPr lang="fr-FR" dirty="0" smtClean="0"/>
              <a:t>/Zi fichier PDB &lt;projet&gt;.pdb avec toutes les infos de </a:t>
            </a:r>
            <a:r>
              <a:rPr lang="fr-FR" dirty="0" err="1" smtClean="0"/>
              <a:t>debug</a:t>
            </a:r>
            <a:r>
              <a:rPr lang="fr-FR" dirty="0" smtClean="0"/>
              <a:t>. N’affecte pas les optimisations </a:t>
            </a:r>
            <a:r>
              <a:rPr lang="fr-FR" dirty="0" smtClean="0"/>
              <a:t>(par défaut </a:t>
            </a:r>
            <a:r>
              <a:rPr lang="fr-FR" dirty="0"/>
              <a:t>en </a:t>
            </a:r>
            <a:r>
              <a:rPr lang="fr-FR" dirty="0" err="1"/>
              <a:t>debug</a:t>
            </a:r>
            <a:r>
              <a:rPr lang="fr-FR" dirty="0"/>
              <a:t> IDE)</a:t>
            </a:r>
            <a:endParaRPr lang="fr-FR" dirty="0" smtClean="0"/>
          </a:p>
          <a:p>
            <a:r>
              <a:rPr lang="fr-FR" dirty="0" smtClean="0"/>
              <a:t>/ZI Idem /Zi + prise en charge de « Modifier et continuer ». Non compatible avec les optimisations et la macro __LINE__</a:t>
            </a:r>
          </a:p>
          <a:p>
            <a:endParaRPr lang="fr-FR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871671" y="1384419"/>
            <a:ext cx="7836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Lors du </a:t>
            </a:r>
            <a:r>
              <a:rPr lang="fr-FR" dirty="0" err="1" smtClean="0"/>
              <a:t>debug</a:t>
            </a:r>
            <a:r>
              <a:rPr lang="fr-FR" dirty="0" smtClean="0"/>
              <a:t>, il est nécessaire d’avoir les noms des symboles utilisés. Ces noms peuvent être stockés dans les .</a:t>
            </a:r>
            <a:r>
              <a:rPr lang="fr-FR" dirty="0" err="1" smtClean="0"/>
              <a:t>obj</a:t>
            </a:r>
            <a:r>
              <a:rPr lang="fr-FR" dirty="0" smtClean="0"/>
              <a:t> ou les .pdb.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Aucun </a:t>
            </a:r>
            <a:r>
              <a:rPr lang="fr-FR" dirty="0" smtClean="0"/>
              <a:t>.</a:t>
            </a:r>
            <a:r>
              <a:rPr lang="fr-FR" dirty="0" err="1" smtClean="0"/>
              <a:t>exe</a:t>
            </a:r>
            <a:r>
              <a:rPr lang="fr-FR" dirty="0" smtClean="0"/>
              <a:t> ou .dll </a:t>
            </a:r>
            <a:r>
              <a:rPr lang="fr-FR" dirty="0" smtClean="0"/>
              <a:t>ne peut </a:t>
            </a:r>
            <a:r>
              <a:rPr lang="fr-FR" dirty="0" smtClean="0"/>
              <a:t>contenir les symboles de </a:t>
            </a:r>
            <a:r>
              <a:rPr lang="fr-FR" dirty="0" err="1" smtClean="0"/>
              <a:t>debug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0199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À vous !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Objectif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2"/>
          </p:nvPr>
        </p:nvSpPr>
        <p:spPr>
          <a:xfrm>
            <a:off x="435895" y="2088664"/>
            <a:ext cx="4044825" cy="1290901"/>
          </a:xfrm>
        </p:spPr>
        <p:txBody>
          <a:bodyPr>
            <a:normAutofit/>
          </a:bodyPr>
          <a:lstStyle/>
          <a:p>
            <a:r>
              <a:rPr lang="fr-FR" dirty="0" smtClean="0"/>
              <a:t>Comparer les tailles des .</a:t>
            </a:r>
            <a:r>
              <a:rPr lang="fr-FR" dirty="0" err="1" smtClean="0"/>
              <a:t>obj</a:t>
            </a:r>
            <a:r>
              <a:rPr lang="fr-FR" dirty="0" smtClean="0"/>
              <a:t> avec et sans /Z7</a:t>
            </a:r>
          </a:p>
          <a:p>
            <a:r>
              <a:rPr lang="fr-FR" dirty="0" smtClean="0"/>
              <a:t>Générer un fichier PDB</a:t>
            </a:r>
          </a:p>
          <a:p>
            <a:r>
              <a:rPr lang="fr-FR" dirty="0" smtClean="0"/>
              <a:t>Débugger un code avec les optimisations activées /O2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Outils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4"/>
          </p:nvPr>
        </p:nvSpPr>
        <p:spPr>
          <a:xfrm>
            <a:off x="4663281" y="2088663"/>
            <a:ext cx="4044825" cy="3042949"/>
          </a:xfrm>
        </p:spPr>
        <p:txBody>
          <a:bodyPr>
            <a:normAutofit/>
          </a:bodyPr>
          <a:lstStyle/>
          <a:p>
            <a:r>
              <a:rPr lang="fr-FR" dirty="0" smtClean="0"/>
              <a:t>Avec la solution </a:t>
            </a:r>
            <a:r>
              <a:rPr lang="fr-FR" dirty="0"/>
              <a:t>V</a:t>
            </a:r>
            <a:r>
              <a:rPr lang="fr-FR" dirty="0" smtClean="0"/>
              <a:t>isual précédente</a:t>
            </a:r>
          </a:p>
          <a:p>
            <a:r>
              <a:rPr lang="fr-FR" dirty="0" smtClean="0"/>
              <a:t>Compiler en </a:t>
            </a:r>
            <a:r>
              <a:rPr lang="fr-FR" dirty="0" err="1" smtClean="0"/>
              <a:t>debug</a:t>
            </a:r>
            <a:r>
              <a:rPr lang="fr-FR" dirty="0" smtClean="0"/>
              <a:t> et release et relever la taille du .</a:t>
            </a:r>
            <a:r>
              <a:rPr lang="fr-FR" dirty="0" err="1" smtClean="0"/>
              <a:t>obj</a:t>
            </a:r>
            <a:endParaRPr lang="fr-FR" dirty="0" smtClean="0"/>
          </a:p>
          <a:p>
            <a:r>
              <a:rPr lang="fr-FR" dirty="0" smtClean="0"/>
              <a:t>En </a:t>
            </a:r>
            <a:r>
              <a:rPr lang="fr-FR" dirty="0" err="1" smtClean="0"/>
              <a:t>debug</a:t>
            </a:r>
            <a:r>
              <a:rPr lang="fr-FR" dirty="0" smtClean="0"/>
              <a:t>, explorer les options /Z7 /ZI et /Zi et notez les fichiers </a:t>
            </a:r>
            <a:r>
              <a:rPr lang="fr-FR" dirty="0" smtClean="0"/>
              <a:t>créés</a:t>
            </a:r>
          </a:p>
          <a:p>
            <a:r>
              <a:rPr lang="fr-FR" dirty="0" smtClean="0"/>
              <a:t>En release, ajoutez les informations de </a:t>
            </a:r>
            <a:r>
              <a:rPr lang="fr-FR" dirty="0" err="1" smtClean="0"/>
              <a:t>debug</a:t>
            </a:r>
            <a:r>
              <a:rPr lang="fr-FR" dirty="0"/>
              <a:t> </a:t>
            </a:r>
            <a:r>
              <a:rPr lang="fr-FR" dirty="0" smtClean="0"/>
              <a:t>et déboguer votre programme</a:t>
            </a:r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918724" y="5131613"/>
            <a:ext cx="789383" cy="304271"/>
          </a:xfrm>
        </p:spPr>
        <p:txBody>
          <a:bodyPr/>
          <a:lstStyle/>
          <a:p>
            <a:fld id="{D57F1E4F-1CFF-5643-939E-217C01CDF565}" type="slidenum">
              <a:rPr lang="fr-FR" sz="1600" smtClean="0"/>
              <a:pPr/>
              <a:t>16</a:t>
            </a:fld>
            <a:endParaRPr lang="fr-FR" sz="1600"/>
          </a:p>
        </p:txBody>
      </p:sp>
      <p:sp>
        <p:nvSpPr>
          <p:cNvPr id="13" name="Espace réservé du texte 10"/>
          <p:cNvSpPr txBox="1">
            <a:spLocks/>
          </p:cNvSpPr>
          <p:nvPr/>
        </p:nvSpPr>
        <p:spPr>
          <a:xfrm>
            <a:off x="665415" y="3379565"/>
            <a:ext cx="3815305" cy="4611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5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5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35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Questions</a:t>
            </a:r>
          </a:p>
        </p:txBody>
      </p:sp>
      <p:sp>
        <p:nvSpPr>
          <p:cNvPr id="14" name="Espace réservé du contenu 11"/>
          <p:cNvSpPr txBox="1">
            <a:spLocks/>
          </p:cNvSpPr>
          <p:nvPr/>
        </p:nvSpPr>
        <p:spPr>
          <a:xfrm>
            <a:off x="435894" y="3874646"/>
            <a:ext cx="4044825" cy="13682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Quelle est la solution la plus légère pour le disque ?</a:t>
            </a:r>
          </a:p>
        </p:txBody>
      </p:sp>
    </p:spTree>
    <p:extLst>
      <p:ext uri="{BB962C8B-B14F-4D97-AF65-F5344CB8AC3E}">
        <p14:creationId xmlns:p14="http://schemas.microsoft.com/office/powerpoint/2010/main" val="2507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Modifier et continuer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435895" y="1364896"/>
            <a:ext cx="8272211" cy="2326887"/>
          </a:xfrm>
        </p:spPr>
        <p:txBody>
          <a:bodyPr>
            <a:normAutofit/>
          </a:bodyPr>
          <a:lstStyle/>
          <a:p>
            <a:r>
              <a:rPr lang="fr-FR" sz="1600" dirty="0" smtClean="0"/>
              <a:t>Dans le projet précédent, générez les infos de </a:t>
            </a:r>
            <a:r>
              <a:rPr lang="fr-FR" sz="1600" dirty="0" err="1" smtClean="0"/>
              <a:t>debug</a:t>
            </a:r>
            <a:r>
              <a:rPr lang="fr-FR" sz="1600" dirty="0" smtClean="0"/>
              <a:t> au format /ZI</a:t>
            </a:r>
          </a:p>
          <a:p>
            <a:r>
              <a:rPr lang="fr-FR" sz="1600" dirty="0" smtClean="0"/>
              <a:t>Vérifiez que l’option «  Modifier et continuer » est active dans :</a:t>
            </a:r>
            <a:br>
              <a:rPr lang="fr-FR" sz="1600" dirty="0" smtClean="0"/>
            </a:br>
            <a:r>
              <a:rPr lang="fr-FR" sz="1600" b="1" dirty="0"/>
              <a:t>Outils </a:t>
            </a:r>
            <a:r>
              <a:rPr lang="fr-FR" sz="1600" b="1" dirty="0" smtClean="0">
                <a:sym typeface="Wingdings" panose="05000000000000000000" pitchFamily="2" charset="2"/>
              </a:rPr>
              <a:t></a:t>
            </a:r>
            <a:r>
              <a:rPr lang="fr-FR" sz="1600" b="1" dirty="0" smtClean="0"/>
              <a:t> </a:t>
            </a:r>
            <a:r>
              <a:rPr lang="fr-FR" sz="1600" b="1" dirty="0"/>
              <a:t>options </a:t>
            </a:r>
            <a:r>
              <a:rPr lang="fr-FR" sz="1600" b="1" dirty="0" smtClean="0">
                <a:sym typeface="Wingdings" panose="05000000000000000000" pitchFamily="2" charset="2"/>
              </a:rPr>
              <a:t></a:t>
            </a:r>
            <a:r>
              <a:rPr lang="fr-FR" sz="1600" b="1" dirty="0" smtClean="0"/>
              <a:t> </a:t>
            </a:r>
            <a:r>
              <a:rPr lang="fr-FR" sz="1600" b="1" dirty="0"/>
              <a:t>débogage </a:t>
            </a:r>
            <a:r>
              <a:rPr lang="fr-FR" sz="1600" b="1" dirty="0" smtClean="0">
                <a:sym typeface="Wingdings" panose="05000000000000000000" pitchFamily="2" charset="2"/>
              </a:rPr>
              <a:t></a:t>
            </a:r>
            <a:r>
              <a:rPr lang="fr-FR" sz="1600" b="1" dirty="0" smtClean="0"/>
              <a:t> général</a:t>
            </a:r>
          </a:p>
          <a:p>
            <a:r>
              <a:rPr lang="fr-FR" sz="1600" dirty="0" smtClean="0"/>
              <a:t>Placer un point d’arrêt et modifier le code sur la ligne d’arrêt</a:t>
            </a:r>
          </a:p>
          <a:p>
            <a:r>
              <a:rPr lang="fr-FR" sz="1600" dirty="0" smtClean="0"/>
              <a:t>Faites de même en modifiant du code au dessus du point d’arrêt</a:t>
            </a:r>
            <a:endParaRPr lang="fr-FR" sz="160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9" name="Espace réservé du contenu 7"/>
          <p:cNvSpPr txBox="1">
            <a:spLocks/>
          </p:cNvSpPr>
          <p:nvPr/>
        </p:nvSpPr>
        <p:spPr>
          <a:xfrm>
            <a:off x="4331353" y="4230168"/>
            <a:ext cx="3829881" cy="756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dirty="0" smtClean="0">
                <a:sym typeface="Wingdings" panose="05000000000000000000" pitchFamily="2" charset="2"/>
              </a:rPr>
              <a:t></a:t>
            </a:r>
            <a:r>
              <a:rPr lang="fr-FR" sz="1600" dirty="0" smtClean="0"/>
              <a:t>C’est pratique mais pas magique </a:t>
            </a:r>
            <a:r>
              <a:rPr lang="fr-FR" sz="1600" dirty="0" smtClean="0">
                <a:sym typeface="Wingdings" panose="05000000000000000000" pitchFamily="2" charset="2"/>
              </a:rPr>
              <a:t>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57465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Options warnings et de styles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idx="1"/>
          </p:nvPr>
        </p:nvSpPr>
        <p:spPr>
          <a:xfrm>
            <a:off x="819238" y="1828077"/>
            <a:ext cx="3815306" cy="446671"/>
          </a:xfrm>
        </p:spPr>
        <p:txBody>
          <a:bodyPr/>
          <a:lstStyle/>
          <a:p>
            <a:r>
              <a:rPr lang="fr-FR" dirty="0" smtClean="0"/>
              <a:t>GCC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half" idx="2"/>
          </p:nvPr>
        </p:nvSpPr>
        <p:spPr>
          <a:xfrm>
            <a:off x="589719" y="2365073"/>
            <a:ext cx="4044825" cy="3196507"/>
          </a:xfrm>
        </p:spPr>
        <p:txBody>
          <a:bodyPr>
            <a:normAutofit/>
          </a:bodyPr>
          <a:lstStyle/>
          <a:p>
            <a:r>
              <a:rPr lang="fr-FR" sz="1400" dirty="0"/>
              <a:t>-Wall</a:t>
            </a:r>
          </a:p>
          <a:p>
            <a:r>
              <a:rPr lang="fr-FR" sz="1400" dirty="0"/>
              <a:t>-</a:t>
            </a:r>
            <a:r>
              <a:rPr lang="fr-FR" sz="1400" dirty="0" err="1"/>
              <a:t>Werror</a:t>
            </a:r>
            <a:endParaRPr lang="fr-FR" sz="1400" dirty="0"/>
          </a:p>
          <a:p>
            <a:r>
              <a:rPr lang="fr-FR" sz="1400" dirty="0" smtClean="0"/>
              <a:t>-</a:t>
            </a:r>
            <a:r>
              <a:rPr lang="fr-FR" sz="1400" dirty="0" err="1"/>
              <a:t>std</a:t>
            </a:r>
            <a:r>
              <a:rPr lang="fr-FR" sz="1400" dirty="0"/>
              <a:t>=C++[11, 14, 117]</a:t>
            </a:r>
          </a:p>
          <a:p>
            <a:endParaRPr lang="fr-FR" sz="1400" dirty="0"/>
          </a:p>
          <a:p>
            <a:endParaRPr lang="fr-FR" sz="1400" dirty="0" smtClean="0"/>
          </a:p>
          <a:p>
            <a:endParaRPr lang="fr-FR" sz="1400" dirty="0" smtClean="0"/>
          </a:p>
          <a:p>
            <a:endParaRPr lang="fr-FR" sz="1400" dirty="0"/>
          </a:p>
          <a:p>
            <a:r>
              <a:rPr lang="fr-FR" sz="1400" dirty="0" smtClean="0"/>
              <a:t>#</a:t>
            </a:r>
            <a:r>
              <a:rPr lang="fr-FR" sz="1400" dirty="0" err="1"/>
              <a:t>pragma</a:t>
            </a:r>
            <a:r>
              <a:rPr lang="fr-FR" sz="1400" dirty="0"/>
              <a:t> GCC diagnostic push</a:t>
            </a:r>
            <a:br>
              <a:rPr lang="fr-FR" sz="1400" dirty="0"/>
            </a:br>
            <a:r>
              <a:rPr lang="fr-FR" sz="1400" dirty="0"/>
              <a:t>#</a:t>
            </a:r>
            <a:r>
              <a:rPr lang="fr-FR" sz="1400" dirty="0" err="1"/>
              <a:t>pragma</a:t>
            </a:r>
            <a:r>
              <a:rPr lang="fr-FR" sz="1400" dirty="0"/>
              <a:t> GCC diagnostic </a:t>
            </a:r>
            <a:r>
              <a:rPr lang="fr-FR" sz="1400" dirty="0" err="1"/>
              <a:t>ignored</a:t>
            </a:r>
            <a:r>
              <a:rPr lang="fr-FR" sz="1400" dirty="0"/>
              <a:t> "-</a:t>
            </a:r>
            <a:r>
              <a:rPr lang="fr-FR" sz="1400" dirty="0" err="1"/>
              <a:t>Wunused-parameter</a:t>
            </a:r>
            <a:r>
              <a:rPr lang="fr-FR" sz="1400" dirty="0"/>
              <a:t>"</a:t>
            </a:r>
          </a:p>
          <a:p>
            <a:pPr lvl="1"/>
            <a:endParaRPr lang="fr-FR" sz="1400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3"/>
          </p:nvPr>
        </p:nvSpPr>
        <p:spPr>
          <a:xfrm>
            <a:off x="5046625" y="1828077"/>
            <a:ext cx="3815305" cy="461144"/>
          </a:xfrm>
        </p:spPr>
        <p:txBody>
          <a:bodyPr/>
          <a:lstStyle/>
          <a:p>
            <a:r>
              <a:rPr lang="fr-FR" dirty="0" smtClean="0"/>
              <a:t>MSVC</a:t>
            </a:r>
            <a:endParaRPr lang="fr-FR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sz="quarter" idx="4"/>
          </p:nvPr>
        </p:nvSpPr>
        <p:spPr>
          <a:xfrm>
            <a:off x="4817105" y="2365074"/>
            <a:ext cx="4044825" cy="2634216"/>
          </a:xfrm>
        </p:spPr>
        <p:txBody>
          <a:bodyPr>
            <a:noAutofit/>
          </a:bodyPr>
          <a:lstStyle/>
          <a:p>
            <a:r>
              <a:rPr lang="fr-FR" sz="1400" dirty="0"/>
              <a:t>/</a:t>
            </a:r>
            <a:r>
              <a:rPr lang="fr-FR" sz="1400" dirty="0" smtClean="0"/>
              <a:t>W0 = aucun warning</a:t>
            </a:r>
          </a:p>
          <a:p>
            <a:r>
              <a:rPr lang="fr-FR" sz="1400" dirty="0"/>
              <a:t>/</a:t>
            </a:r>
            <a:r>
              <a:rPr lang="fr-FR" sz="1400" dirty="0" smtClean="0"/>
              <a:t>W1 = grave (par défaut ligne de commande)</a:t>
            </a:r>
          </a:p>
          <a:p>
            <a:r>
              <a:rPr lang="fr-FR" sz="1400" dirty="0" smtClean="0"/>
              <a:t>/W2 = /W1 + significatif</a:t>
            </a:r>
          </a:p>
          <a:p>
            <a:r>
              <a:rPr lang="fr-FR" sz="1400" dirty="0" smtClean="0"/>
              <a:t>/W3 = /W2 + qualité de production (par défaut IDE)</a:t>
            </a:r>
          </a:p>
          <a:p>
            <a:r>
              <a:rPr lang="fr-FR" sz="1400" dirty="0" smtClean="0"/>
              <a:t>/W4 = /W3 + informatif</a:t>
            </a:r>
          </a:p>
          <a:p>
            <a:r>
              <a:rPr lang="fr-FR" sz="1400" dirty="0" smtClean="0"/>
              <a:t>/Wall = /W4 + </a:t>
            </a:r>
            <a:r>
              <a:rPr lang="fr-FR" sz="1400" dirty="0" smtClean="0"/>
              <a:t>l’enfer</a:t>
            </a:r>
            <a:endParaRPr lang="fr-FR" sz="1400" dirty="0" smtClean="0"/>
          </a:p>
          <a:p>
            <a:endParaRPr lang="fr-FR" sz="1400" dirty="0" smtClean="0"/>
          </a:p>
          <a:p>
            <a:r>
              <a:rPr lang="en-US" sz="1400" dirty="0"/>
              <a:t>#pragma warning( push </a:t>
            </a:r>
            <a:r>
              <a:rPr lang="en-US" sz="1400" dirty="0" smtClean="0"/>
              <a:t>)</a:t>
            </a:r>
            <a:br>
              <a:rPr lang="en-US" sz="1400" dirty="0" smtClean="0"/>
            </a:br>
            <a:r>
              <a:rPr lang="en-US" sz="1400" dirty="0" smtClean="0"/>
              <a:t>#</a:t>
            </a:r>
            <a:r>
              <a:rPr lang="en-US" sz="1400" dirty="0"/>
              <a:t>pragma warning( disable : 4100 )</a:t>
            </a:r>
            <a:endParaRPr lang="fr-FR" sz="1400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871671" y="1384419"/>
            <a:ext cx="7836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Plusieurs options permettent d’imposer un code rigoureux.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3203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À vous !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Objectif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2"/>
          </p:nvPr>
        </p:nvSpPr>
        <p:spPr>
          <a:xfrm>
            <a:off x="435895" y="2088664"/>
            <a:ext cx="4044825" cy="1290901"/>
          </a:xfrm>
        </p:spPr>
        <p:txBody>
          <a:bodyPr>
            <a:normAutofit/>
          </a:bodyPr>
          <a:lstStyle/>
          <a:p>
            <a:r>
              <a:rPr lang="fr-FR" dirty="0" smtClean="0"/>
              <a:t>« </a:t>
            </a:r>
            <a:r>
              <a:rPr lang="fr-FR" dirty="0" err="1" smtClean="0"/>
              <a:t>Proprifier</a:t>
            </a:r>
            <a:r>
              <a:rPr lang="fr-FR" dirty="0" smtClean="0"/>
              <a:t> » un code existant à l’aide des warnings 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Outils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918724" y="5131613"/>
            <a:ext cx="789383" cy="304271"/>
          </a:xfrm>
        </p:spPr>
        <p:txBody>
          <a:bodyPr/>
          <a:lstStyle/>
          <a:p>
            <a:fld id="{D57F1E4F-1CFF-5643-939E-217C01CDF565}" type="slidenum">
              <a:rPr lang="fr-FR" sz="1600" smtClean="0"/>
              <a:pPr/>
              <a:t>19</a:t>
            </a:fld>
            <a:endParaRPr lang="fr-FR" sz="1600"/>
          </a:p>
        </p:txBody>
      </p:sp>
      <p:sp>
        <p:nvSpPr>
          <p:cNvPr id="13" name="Espace réservé du texte 10"/>
          <p:cNvSpPr txBox="1">
            <a:spLocks/>
          </p:cNvSpPr>
          <p:nvPr/>
        </p:nvSpPr>
        <p:spPr>
          <a:xfrm>
            <a:off x="665415" y="3379565"/>
            <a:ext cx="3815305" cy="4611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5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5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35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Questions</a:t>
            </a:r>
          </a:p>
        </p:txBody>
      </p:sp>
      <p:sp>
        <p:nvSpPr>
          <p:cNvPr id="14" name="Espace réservé du contenu 11"/>
          <p:cNvSpPr txBox="1">
            <a:spLocks/>
          </p:cNvSpPr>
          <p:nvPr/>
        </p:nvSpPr>
        <p:spPr>
          <a:xfrm>
            <a:off x="435894" y="3874646"/>
            <a:ext cx="4044825" cy="13682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Sans compiler, en /</a:t>
            </a:r>
            <a:r>
              <a:rPr lang="fr-FR" dirty="0" smtClean="0"/>
              <a:t>Wall </a:t>
            </a:r>
            <a:r>
              <a:rPr lang="fr-FR" dirty="0"/>
              <a:t>combien repérez-vous de warnings potentiels </a:t>
            </a:r>
            <a:r>
              <a:rPr lang="fr-FR" dirty="0" smtClean="0"/>
              <a:t>? Relever le vrai nombre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Sans compiler, en /W4 combien repérez-vous de warnings potentiels ? Relever </a:t>
            </a:r>
            <a:r>
              <a:rPr lang="fr-FR" dirty="0"/>
              <a:t>le vrai nombre</a:t>
            </a:r>
            <a:endParaRPr lang="fr-FR" dirty="0" smtClean="0"/>
          </a:p>
        </p:txBody>
      </p:sp>
      <p:sp>
        <p:nvSpPr>
          <p:cNvPr id="16" name="Espace réservé du contenu 11"/>
          <p:cNvSpPr>
            <a:spLocks noGrp="1"/>
          </p:cNvSpPr>
          <p:nvPr>
            <p:ph sz="quarter" idx="4"/>
          </p:nvPr>
        </p:nvSpPr>
        <p:spPr>
          <a:xfrm>
            <a:off x="4663281" y="2088663"/>
            <a:ext cx="4044825" cy="3042949"/>
          </a:xfrm>
        </p:spPr>
        <p:txBody>
          <a:bodyPr>
            <a:normAutofit/>
          </a:bodyPr>
          <a:lstStyle/>
          <a:p>
            <a:r>
              <a:rPr lang="fr-FR" dirty="0" smtClean="0"/>
              <a:t>Renseigner le script build_and_run.bat du dossier </a:t>
            </a:r>
            <a:br>
              <a:rPr lang="fr-FR" dirty="0" smtClean="0"/>
            </a:br>
            <a:r>
              <a:rPr lang="fr-FR" dirty="0" smtClean="0"/>
              <a:t>« exercices\</a:t>
            </a:r>
            <a:r>
              <a:rPr lang="fr-FR" dirty="0" err="1" smtClean="0"/>
              <a:t>compilerOptions</a:t>
            </a:r>
            <a:r>
              <a:rPr lang="fr-FR" dirty="0" smtClean="0"/>
              <a:t>\warnings »</a:t>
            </a:r>
          </a:p>
          <a:p>
            <a:r>
              <a:rPr lang="fr-FR" dirty="0" smtClean="0"/>
              <a:t>Lancer le script</a:t>
            </a:r>
          </a:p>
          <a:p>
            <a:r>
              <a:rPr lang="fr-FR" dirty="0" smtClean="0"/>
              <a:t>Ce projet compile sans problème avec l’option /W0</a:t>
            </a:r>
          </a:p>
          <a:p>
            <a:r>
              <a:rPr lang="fr-FR" dirty="0" smtClean="0"/>
              <a:t>Paramétrer le projet en /W4</a:t>
            </a:r>
          </a:p>
          <a:p>
            <a:r>
              <a:rPr lang="fr-FR" dirty="0" smtClean="0"/>
              <a:t>Corriger les warnings !</a:t>
            </a:r>
          </a:p>
          <a:p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86949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791" y="4545068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smtClean="0">
                <a:solidFill>
                  <a:schemeClr val="bg1"/>
                </a:solidFill>
              </a:rPr>
              <a:t>Entêtes précompilées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30791" y="588580"/>
            <a:ext cx="3757733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5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03</a:t>
            </a:r>
          </a:p>
          <a:p>
            <a:endParaRPr lang="fr-FR" sz="11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17933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791" y="4545068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smtClean="0">
                <a:solidFill>
                  <a:schemeClr val="bg1"/>
                </a:solidFill>
              </a:rPr>
              <a:t>Un mot sur la « </a:t>
            </a:r>
            <a:r>
              <a:rPr lang="fr-FR" sz="3150" dirty="0" err="1" smtClean="0">
                <a:solidFill>
                  <a:schemeClr val="bg1"/>
                </a:solidFill>
              </a:rPr>
              <a:t>parallel</a:t>
            </a:r>
            <a:r>
              <a:rPr lang="fr-FR" sz="3150" dirty="0" smtClean="0">
                <a:solidFill>
                  <a:schemeClr val="bg1"/>
                </a:solidFill>
              </a:rPr>
              <a:t> STL »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30791" y="588580"/>
            <a:ext cx="37577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5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05</a:t>
            </a:r>
            <a:endParaRPr lang="fr-FR" sz="11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20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3242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Du calcul </a:t>
            </a:r>
            <a:r>
              <a:rPr lang="fr-FR" dirty="0" err="1" smtClean="0"/>
              <a:t>parallel</a:t>
            </a:r>
            <a:r>
              <a:rPr lang="fr-FR" dirty="0" smtClean="0"/>
              <a:t> dans le standard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21</a:t>
            </a:fld>
            <a:endParaRPr lang="fr-FR" dirty="0"/>
          </a:p>
        </p:txBody>
      </p:sp>
      <p:graphicFrame>
        <p:nvGraphicFramePr>
          <p:cNvPr id="6" name="Diagramme 5"/>
          <p:cNvGraphicFramePr/>
          <p:nvPr>
            <p:extLst/>
          </p:nvPr>
        </p:nvGraphicFramePr>
        <p:xfrm>
          <a:off x="5105400" y="2450421"/>
          <a:ext cx="2849880" cy="2774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Espace réservé du texte 8"/>
          <p:cNvSpPr txBox="1">
            <a:spLocks/>
          </p:cNvSpPr>
          <p:nvPr/>
        </p:nvSpPr>
        <p:spPr>
          <a:xfrm>
            <a:off x="5260274" y="1584377"/>
            <a:ext cx="3815306" cy="446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Les </a:t>
            </a:r>
            <a:r>
              <a:rPr lang="fr-FR" dirty="0" err="1" smtClean="0"/>
              <a:t>algos</a:t>
            </a:r>
            <a:r>
              <a:rPr lang="fr-FR" dirty="0" smtClean="0"/>
              <a:t> les plus utiles</a:t>
            </a:r>
            <a:endParaRPr lang="fr-FR" dirty="0"/>
          </a:p>
        </p:txBody>
      </p:sp>
      <p:sp>
        <p:nvSpPr>
          <p:cNvPr id="9" name="Espace réservé du texte 8"/>
          <p:cNvSpPr txBox="1">
            <a:spLocks/>
          </p:cNvSpPr>
          <p:nvPr/>
        </p:nvSpPr>
        <p:spPr>
          <a:xfrm>
            <a:off x="756694" y="1584377"/>
            <a:ext cx="3815306" cy="446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De nouvelles « politiques d’exécution »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5894" y="2138530"/>
            <a:ext cx="4578066" cy="118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09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Limitations…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Certains algorithmes ne sont pas implémentés en version parallèle par les compilateurs.</a:t>
            </a:r>
          </a:p>
          <a:p>
            <a:r>
              <a:rPr lang="fr-FR" dirty="0" smtClean="0"/>
              <a:t>Chez Microsoft, des implémentation parallèle plus lentes que les versions séquentielles ont été retirées :</a:t>
            </a:r>
            <a:br>
              <a:rPr lang="fr-FR" dirty="0" smtClean="0"/>
            </a:br>
            <a:r>
              <a:rPr lang="en-US" dirty="0"/>
              <a:t>(</a:t>
            </a:r>
            <a:r>
              <a:rPr lang="en-US" dirty="0" smtClean="0"/>
              <a:t>copy</a:t>
            </a:r>
            <a:r>
              <a:rPr lang="en-US" dirty="0"/>
              <a:t>, </a:t>
            </a:r>
            <a:r>
              <a:rPr lang="en-US" dirty="0" err="1"/>
              <a:t>copy_n</a:t>
            </a:r>
            <a:r>
              <a:rPr lang="en-US" dirty="0"/>
              <a:t>, fill, </a:t>
            </a:r>
            <a:r>
              <a:rPr lang="en-US" dirty="0" err="1"/>
              <a:t>fill_n</a:t>
            </a:r>
            <a:r>
              <a:rPr lang="en-US" dirty="0"/>
              <a:t>, move, reverse, </a:t>
            </a:r>
            <a:r>
              <a:rPr lang="en-US" dirty="0" err="1"/>
              <a:t>reverse_copy</a:t>
            </a:r>
            <a:r>
              <a:rPr lang="en-US" dirty="0"/>
              <a:t>, rotate, </a:t>
            </a:r>
            <a:r>
              <a:rPr lang="en-US" dirty="0" err="1"/>
              <a:t>rotate_copy</a:t>
            </a:r>
            <a:r>
              <a:rPr lang="en-US" dirty="0"/>
              <a:t>, </a:t>
            </a:r>
            <a:r>
              <a:rPr lang="en-US" dirty="0" err="1" smtClean="0"/>
              <a:t>swap_ranges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Ce </a:t>
            </a:r>
            <a:r>
              <a:rPr lang="en-US" dirty="0" err="1" smtClean="0"/>
              <a:t>n’est</a:t>
            </a:r>
            <a:r>
              <a:rPr lang="en-US" dirty="0" smtClean="0"/>
              <a:t> pas </a:t>
            </a:r>
            <a:r>
              <a:rPr lang="en-US" dirty="0" err="1" smtClean="0"/>
              <a:t>uniquement</a:t>
            </a:r>
            <a:r>
              <a:rPr lang="en-US" dirty="0" smtClean="0"/>
              <a:t> de </a:t>
            </a:r>
            <a:r>
              <a:rPr lang="en-US" dirty="0" err="1" smtClean="0"/>
              <a:t>leur</a:t>
            </a:r>
            <a:r>
              <a:rPr lang="en-US" dirty="0" smtClean="0"/>
              <a:t> </a:t>
            </a:r>
            <a:r>
              <a:rPr lang="en-US" dirty="0" err="1" smtClean="0"/>
              <a:t>faute</a:t>
            </a:r>
            <a:r>
              <a:rPr lang="en-US" dirty="0" smtClean="0"/>
              <a:t>, les </a:t>
            </a:r>
            <a:r>
              <a:rPr lang="en-US" dirty="0" err="1" smtClean="0"/>
              <a:t>algo</a:t>
            </a:r>
            <a:r>
              <a:rPr lang="en-US" dirty="0" smtClean="0"/>
              <a:t> de la </a:t>
            </a:r>
            <a:r>
              <a:rPr lang="en-US" dirty="0" err="1" smtClean="0"/>
              <a:t>std</a:t>
            </a:r>
            <a:r>
              <a:rPr lang="en-US" dirty="0" smtClean="0"/>
              <a:t> </a:t>
            </a:r>
            <a:r>
              <a:rPr lang="en-US" dirty="0" err="1" smtClean="0"/>
              <a:t>sont</a:t>
            </a:r>
            <a:r>
              <a:rPr lang="en-US" dirty="0" smtClean="0"/>
              <a:t> </a:t>
            </a:r>
            <a:r>
              <a:rPr lang="en-US" dirty="0" err="1" smtClean="0"/>
              <a:t>difficilement</a:t>
            </a:r>
            <a:r>
              <a:rPr lang="en-US" dirty="0" smtClean="0"/>
              <a:t> </a:t>
            </a:r>
            <a:r>
              <a:rPr lang="en-US" dirty="0" err="1" smtClean="0"/>
              <a:t>optimisables</a:t>
            </a:r>
            <a:r>
              <a:rPr lang="en-US" dirty="0"/>
              <a:t> </a:t>
            </a:r>
            <a:r>
              <a:rPr lang="en-US" dirty="0" smtClean="0"/>
              <a:t>car </a:t>
            </a:r>
            <a:r>
              <a:rPr lang="en-US" dirty="0" err="1" smtClean="0"/>
              <a:t>limités</a:t>
            </a:r>
            <a:r>
              <a:rPr lang="en-US" dirty="0" smtClean="0"/>
              <a:t> par la </a:t>
            </a:r>
            <a:r>
              <a:rPr lang="en-US" b="1" dirty="0" err="1" smtClean="0"/>
              <a:t>bandes</a:t>
            </a:r>
            <a:r>
              <a:rPr lang="en-US" b="1" dirty="0" smtClean="0"/>
              <a:t> </a:t>
            </a:r>
            <a:r>
              <a:rPr lang="en-US" b="1" dirty="0" err="1" smtClean="0"/>
              <a:t>passantes</a:t>
            </a:r>
            <a:r>
              <a:rPr lang="en-US" b="1" dirty="0" smtClean="0"/>
              <a:t> </a:t>
            </a:r>
            <a:r>
              <a:rPr lang="en-US" dirty="0" smtClean="0"/>
              <a:t>entre les </a:t>
            </a:r>
            <a:r>
              <a:rPr lang="en-US" dirty="0" err="1" smtClean="0"/>
              <a:t>différentes</a:t>
            </a:r>
            <a:r>
              <a:rPr lang="en-US" dirty="0" smtClean="0"/>
              <a:t> </a:t>
            </a:r>
            <a:r>
              <a:rPr lang="en-US" dirty="0" err="1" smtClean="0"/>
              <a:t>mémoires</a:t>
            </a:r>
            <a:r>
              <a:rPr lang="en-US" dirty="0" smtClean="0"/>
              <a:t>…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22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130" y="2862548"/>
            <a:ext cx="6073140" cy="114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83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 sur la « </a:t>
            </a:r>
            <a:r>
              <a:rPr lang="fr-FR" dirty="0" err="1" smtClean="0"/>
              <a:t>Parallel</a:t>
            </a:r>
            <a:r>
              <a:rPr lang="fr-FR" dirty="0" smtClean="0"/>
              <a:t> STL »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800" dirty="0" smtClean="0"/>
              <a:t>À utiliser lorsque :</a:t>
            </a:r>
          </a:p>
          <a:p>
            <a:pPr lvl="1"/>
            <a:r>
              <a:rPr lang="fr-FR" sz="1800" dirty="0"/>
              <a:t>O</a:t>
            </a:r>
            <a:r>
              <a:rPr lang="fr-FR" sz="1800" dirty="0" smtClean="0"/>
              <a:t>n </a:t>
            </a:r>
            <a:r>
              <a:rPr lang="fr-FR" sz="1800" dirty="0"/>
              <a:t>travaille sur d</a:t>
            </a:r>
            <a:r>
              <a:rPr lang="fr-FR" sz="1800" dirty="0" smtClean="0"/>
              <a:t>es données de (très) grande dimension</a:t>
            </a:r>
          </a:p>
          <a:p>
            <a:pPr lvl="1"/>
            <a:r>
              <a:rPr lang="fr-FR" sz="1800" dirty="0" smtClean="0"/>
              <a:t>Les calculs sont conséquents par rapport aux transferts mémoire</a:t>
            </a:r>
          </a:p>
          <a:p>
            <a:pPr lvl="1"/>
            <a:r>
              <a:rPr lang="fr-FR" sz="1800" dirty="0" smtClean="0"/>
              <a:t>On n’a pas le temps et on veut juste faire en sorte que ça aille (un peu) plus vite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914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 outils en ligne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Tester les compilateurs C++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smtClean="0"/>
              <a:t>Voir le code compilé :</a:t>
            </a:r>
            <a:br>
              <a:rPr lang="fr-FR" dirty="0" smtClean="0"/>
            </a:br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godbolt.org/z/179e9s</a:t>
            </a:r>
            <a:endParaRPr lang="fr-FR" dirty="0" smtClean="0"/>
          </a:p>
          <a:p>
            <a:r>
              <a:rPr lang="fr-FR" dirty="0" smtClean="0"/>
              <a:t>Exécuter du code </a:t>
            </a:r>
            <a:r>
              <a:rPr lang="fr-FR" dirty="0"/>
              <a:t>compilé avec GCC/CLANG :</a:t>
            </a:r>
            <a:br>
              <a:rPr lang="fr-FR" dirty="0"/>
            </a:br>
            <a:r>
              <a:rPr lang="fr-FR" dirty="0">
                <a:hlinkClick r:id="rId3"/>
              </a:rPr>
              <a:t>https://wandbox.org</a:t>
            </a:r>
            <a:r>
              <a:rPr lang="fr-FR" dirty="0" smtClean="0">
                <a:hlinkClick r:id="rId3"/>
              </a:rPr>
              <a:t>/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Tester des langages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dirty="0" smtClean="0"/>
              <a:t>Exécuter </a:t>
            </a:r>
            <a:r>
              <a:rPr lang="fr-FR" dirty="0"/>
              <a:t>du code :</a:t>
            </a:r>
            <a:br>
              <a:rPr lang="fr-FR" dirty="0"/>
            </a:br>
            <a:r>
              <a:rPr lang="fr-FR" dirty="0">
                <a:hlinkClick r:id="rId4"/>
              </a:rPr>
              <a:t>https://</a:t>
            </a:r>
            <a:r>
              <a:rPr lang="fr-FR" dirty="0" smtClean="0">
                <a:hlinkClick r:id="rId4"/>
              </a:rPr>
              <a:t>repl.it/languages/cpp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562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Sources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9151" y="1921123"/>
            <a:ext cx="7888955" cy="2758727"/>
          </a:xfrm>
        </p:spPr>
        <p:txBody>
          <a:bodyPr>
            <a:normAutofit fontScale="55000" lnSpcReduction="20000"/>
          </a:bodyPr>
          <a:lstStyle/>
          <a:p>
            <a:r>
              <a:rPr lang="fr-FR" sz="2400" dirty="0"/>
              <a:t>Wikipédia </a:t>
            </a: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400" dirty="0" smtClean="0">
                <a:hlinkClick r:id="rId3"/>
              </a:rPr>
              <a:t>https</a:t>
            </a:r>
            <a:r>
              <a:rPr lang="fr-FR" sz="2400" dirty="0">
                <a:hlinkClick r:id="rId3"/>
              </a:rPr>
              <a:t>://</a:t>
            </a:r>
            <a:r>
              <a:rPr lang="fr-FR" sz="2400" dirty="0" smtClean="0">
                <a:hlinkClick r:id="rId3"/>
              </a:rPr>
              <a:t>fr.wikipedia.org/wiki/C%2B%2B</a:t>
            </a:r>
            <a:r>
              <a:rPr lang="fr-FR" sz="2400" dirty="0"/>
              <a:t/>
            </a:r>
            <a:br>
              <a:rPr lang="fr-FR" sz="2400" dirty="0"/>
            </a:br>
            <a:endParaRPr lang="fr-FR" sz="2400" dirty="0" smtClean="0"/>
          </a:p>
          <a:p>
            <a:r>
              <a:rPr lang="fr-FR" sz="2400" dirty="0" err="1" smtClean="0">
                <a:hlinkClick r:id="rId4"/>
              </a:rPr>
              <a:t>Toolchain</a:t>
            </a:r>
            <a:r>
              <a:rPr lang="fr-FR" sz="2400" dirty="0" smtClean="0">
                <a:hlinkClick r:id="rId4"/>
              </a:rPr>
              <a:t> : https</a:t>
            </a:r>
            <a:r>
              <a:rPr lang="fr-FR" sz="2400" dirty="0">
                <a:hlinkClick r:id="rId4"/>
              </a:rPr>
              <a:t>://</a:t>
            </a:r>
            <a:r>
              <a:rPr lang="fr-FR" sz="2400" dirty="0" smtClean="0">
                <a:hlinkClick r:id="rId4"/>
              </a:rPr>
              <a:t>www.cprogramming.com/tutorial/shared-libraries-linux-gcc.html</a:t>
            </a:r>
            <a:r>
              <a:rPr lang="fr-FR" sz="2400" dirty="0"/>
              <a:t/>
            </a:r>
            <a:br>
              <a:rPr lang="fr-FR" sz="2400" dirty="0"/>
            </a:br>
            <a:r>
              <a:rPr lang="fr-FR" sz="2400" dirty="0">
                <a:hlinkClick r:id="rId5"/>
              </a:rPr>
              <a:t>https://</a:t>
            </a:r>
            <a:r>
              <a:rPr lang="fr-FR" sz="2400" dirty="0" smtClean="0">
                <a:hlinkClick r:id="rId5"/>
              </a:rPr>
              <a:t>imagecomputing.net/damien.rohmer/data/previous_website/documents/teaching/14_0fall_cpe/3eti_software_development_c/cours/cours4.pdf</a:t>
            </a:r>
            <a:r>
              <a:rPr lang="fr-FR" sz="2400" dirty="0" smtClean="0"/>
              <a:t/>
            </a:r>
            <a:br>
              <a:rPr lang="fr-FR" sz="2400" dirty="0" smtClean="0"/>
            </a:br>
            <a:endParaRPr lang="fr-FR" sz="2400" dirty="0" smtClean="0"/>
          </a:p>
          <a:p>
            <a:r>
              <a:rPr lang="fr-FR" sz="2400" dirty="0">
                <a:hlinkClick r:id="rId6"/>
              </a:rPr>
              <a:t>https://</a:t>
            </a:r>
            <a:r>
              <a:rPr lang="fr-FR" sz="2400" dirty="0" smtClean="0">
                <a:hlinkClick r:id="rId6"/>
              </a:rPr>
              <a:t>docs.microsoft.com/fr-fr/cpp/build/walkthrough-compiling-a-native-cpp-program-on-the-command-line?view=msvc-160</a:t>
            </a:r>
            <a:endParaRPr lang="fr-FR" sz="2400" dirty="0" smtClean="0"/>
          </a:p>
          <a:p>
            <a:endParaRPr lang="fr-FR" sz="2400" dirty="0"/>
          </a:p>
          <a:p>
            <a:r>
              <a:rPr lang="fr-FR" sz="2400" dirty="0" smtClean="0"/>
              <a:t>Options de compilation</a:t>
            </a:r>
          </a:p>
          <a:p>
            <a:pPr lvl="1"/>
            <a:r>
              <a:rPr lang="fr-FR" sz="2250" dirty="0"/>
              <a:t>https://docs.microsoft.com/fr-fr/cpp/build/reference/compiler-options-listed-by-category?view=msvc-160</a:t>
            </a:r>
          </a:p>
          <a:p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25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1528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5893" y="3689975"/>
            <a:ext cx="8392798" cy="1166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894" y="3714750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smtClean="0">
                <a:solidFill>
                  <a:schemeClr val="bg1"/>
                </a:solidFill>
              </a:rPr>
              <a:t>À </a:t>
            </a:r>
            <a:r>
              <a:rPr lang="fr-FR" sz="3150" dirty="0" smtClean="0">
                <a:solidFill>
                  <a:schemeClr val="bg1"/>
                </a:solidFill>
              </a:rPr>
              <a:t>suivre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895" y="4386184"/>
            <a:ext cx="8245160" cy="363617"/>
          </a:xfrm>
        </p:spPr>
        <p:txBody>
          <a:bodyPr rtlCol="0">
            <a:normAutofit/>
          </a:bodyPr>
          <a:lstStyle/>
          <a:p>
            <a:pPr algn="r" rtl="0"/>
            <a:r>
              <a:rPr lang="fr-FR" dirty="0" smtClean="0">
                <a:solidFill>
                  <a:srgbClr val="7CEBFF"/>
                </a:solidFill>
              </a:rPr>
              <a:t>Formation </a:t>
            </a:r>
            <a:r>
              <a:rPr lang="fr-FR" smtClean="0">
                <a:solidFill>
                  <a:srgbClr val="7CEBFF"/>
                </a:solidFill>
              </a:rPr>
              <a:t>interne scalian</a:t>
            </a:r>
            <a:endParaRPr lang="fr-FR" dirty="0">
              <a:solidFill>
                <a:srgbClr val="7CEBFF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26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6554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Entêtes </a:t>
            </a:r>
            <a:r>
              <a:rPr lang="fr-FR" dirty="0" smtClean="0"/>
              <a:t>précompilées - </a:t>
            </a:r>
            <a:r>
              <a:rPr lang="fr-FR" dirty="0" err="1" smtClean="0"/>
              <a:t>Precompiled</a:t>
            </a:r>
            <a:r>
              <a:rPr lang="fr-FR" dirty="0" smtClean="0"/>
              <a:t> </a:t>
            </a:r>
            <a:r>
              <a:rPr lang="fr-FR" dirty="0"/>
              <a:t>header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692269" y="2843982"/>
            <a:ext cx="8272211" cy="2202992"/>
          </a:xfrm>
        </p:spPr>
        <p:txBody>
          <a:bodyPr>
            <a:normAutofit/>
          </a:bodyPr>
          <a:lstStyle/>
          <a:p>
            <a:r>
              <a:rPr lang="fr-FR" sz="1800" dirty="0" smtClean="0"/>
              <a:t>Pour </a:t>
            </a:r>
            <a:r>
              <a:rPr lang="fr-FR" sz="1800" dirty="0"/>
              <a:t>qui ? GCC &gt;= 3.4 et VS &gt;= </a:t>
            </a:r>
            <a:r>
              <a:rPr lang="fr-FR" sz="1800" dirty="0" smtClean="0"/>
              <a:t>2008. Fichiers stables et statiques (lib, </a:t>
            </a:r>
            <a:r>
              <a:rPr lang="fr-FR" sz="1800" dirty="0" err="1" smtClean="0"/>
              <a:t>stl</a:t>
            </a:r>
            <a:r>
              <a:rPr lang="fr-FR" sz="1800" dirty="0" smtClean="0"/>
              <a:t>, box…).</a:t>
            </a:r>
          </a:p>
          <a:p>
            <a:r>
              <a:rPr lang="fr-FR" sz="1800" dirty="0" smtClean="0"/>
              <a:t>Pourquoi : pendant le </a:t>
            </a:r>
            <a:r>
              <a:rPr lang="fr-FR" sz="1800" dirty="0" err="1" smtClean="0"/>
              <a:t>dev</a:t>
            </a:r>
            <a:r>
              <a:rPr lang="fr-FR" sz="1800" dirty="0" smtClean="0"/>
              <a:t>, pour limiter les temps de compilation qui peuvent être très lourds en C++ (</a:t>
            </a:r>
            <a:r>
              <a:rPr lang="fr-FR" sz="1800" dirty="0" err="1" smtClean="0"/>
              <a:t>std</a:t>
            </a:r>
            <a:r>
              <a:rPr lang="fr-FR" sz="1800" dirty="0" smtClean="0"/>
              <a:t>::</a:t>
            </a:r>
            <a:r>
              <a:rPr lang="fr-FR" sz="1800" dirty="0" err="1" smtClean="0"/>
              <a:t>vector</a:t>
            </a:r>
            <a:r>
              <a:rPr lang="fr-FR" sz="1800" dirty="0"/>
              <a:t> </a:t>
            </a:r>
            <a:r>
              <a:rPr lang="fr-FR" sz="1800" dirty="0" smtClean="0"/>
              <a:t>par exemple) (et c’est de pire en pire avec la </a:t>
            </a:r>
            <a:r>
              <a:rPr lang="fr-FR" sz="1800" dirty="0" err="1" smtClean="0"/>
              <a:t>meta</a:t>
            </a:r>
            <a:r>
              <a:rPr lang="fr-FR" sz="1800" dirty="0" smtClean="0"/>
              <a:t>-programmation et les grosse bibliothèques (</a:t>
            </a:r>
            <a:r>
              <a:rPr lang="fr-FR" sz="1800" dirty="0" err="1" smtClean="0"/>
              <a:t>boost</a:t>
            </a:r>
            <a:r>
              <a:rPr lang="fr-FR" sz="1800" dirty="0" smtClean="0"/>
              <a:t>, </a:t>
            </a:r>
            <a:r>
              <a:rPr lang="fr-FR" sz="1800" dirty="0" err="1" smtClean="0"/>
              <a:t>eigen</a:t>
            </a:r>
            <a:r>
              <a:rPr lang="fr-FR" sz="1800" dirty="0" smtClean="0"/>
              <a:t>, etc.))</a:t>
            </a:r>
          </a:p>
          <a:p>
            <a:endParaRPr lang="fr-FR" sz="18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3</a:t>
            </a:fld>
            <a:endParaRPr lang="fr-FR" noProof="0" dirty="0"/>
          </a:p>
        </p:txBody>
      </p:sp>
      <p:sp>
        <p:nvSpPr>
          <p:cNvPr id="2" name="Rectangle 1"/>
          <p:cNvSpPr/>
          <p:nvPr/>
        </p:nvSpPr>
        <p:spPr>
          <a:xfrm>
            <a:off x="918150" y="1713923"/>
            <a:ext cx="73077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C’est un fichier header compilé dans une forme intermédiaire (</a:t>
            </a:r>
            <a:r>
              <a:rPr lang="fr-FR" dirty="0" err="1"/>
              <a:t>stdafx.h</a:t>
            </a:r>
            <a:r>
              <a:rPr lang="fr-FR" dirty="0"/>
              <a:t> pour </a:t>
            </a:r>
            <a:r>
              <a:rPr lang="fr-FR" dirty="0" err="1"/>
              <a:t>visual</a:t>
            </a:r>
            <a:r>
              <a:rPr lang="fr-FR" dirty="0"/>
              <a:t> &lt;=2017, </a:t>
            </a:r>
            <a:r>
              <a:rPr lang="fr-FR" dirty="0" err="1"/>
              <a:t>pch.h</a:t>
            </a:r>
            <a:r>
              <a:rPr lang="fr-FR" dirty="0"/>
              <a:t> pour </a:t>
            </a:r>
            <a:r>
              <a:rPr lang="fr-FR" dirty="0" err="1"/>
              <a:t>visual</a:t>
            </a:r>
            <a:r>
              <a:rPr lang="fr-FR" dirty="0"/>
              <a:t> 2019, </a:t>
            </a:r>
            <a:r>
              <a:rPr lang="fr-FR" dirty="0" smtClean="0"/>
              <a:t>)</a:t>
            </a:r>
          </a:p>
          <a:p>
            <a:r>
              <a:rPr lang="fr-FR" dirty="0"/>
              <a:t>C</a:t>
            </a:r>
            <a:r>
              <a:rPr lang="fr-FR" dirty="0" smtClean="0"/>
              <a:t>ompilé </a:t>
            </a:r>
            <a:r>
              <a:rPr lang="fr-FR" dirty="0"/>
              <a:t>en *.</a:t>
            </a:r>
            <a:r>
              <a:rPr lang="fr-FR" dirty="0" err="1"/>
              <a:t>pch</a:t>
            </a:r>
            <a:r>
              <a:rPr lang="fr-FR" dirty="0"/>
              <a:t> (</a:t>
            </a:r>
            <a:r>
              <a:rPr lang="fr-FR" dirty="0" err="1"/>
              <a:t>visual</a:t>
            </a:r>
            <a:r>
              <a:rPr lang="fr-FR" dirty="0"/>
              <a:t>) ou *.</a:t>
            </a:r>
            <a:r>
              <a:rPr lang="fr-FR" dirty="0" err="1"/>
              <a:t>gch</a:t>
            </a:r>
            <a:r>
              <a:rPr lang="fr-FR" dirty="0"/>
              <a:t> (GNU)</a:t>
            </a:r>
          </a:p>
        </p:txBody>
      </p:sp>
    </p:spTree>
    <p:extLst>
      <p:ext uri="{BB962C8B-B14F-4D97-AF65-F5344CB8AC3E}">
        <p14:creationId xmlns:p14="http://schemas.microsoft.com/office/powerpoint/2010/main" val="3833744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546990" y="1338944"/>
            <a:ext cx="8272211" cy="3743666"/>
          </a:xfrm>
        </p:spPr>
        <p:txBody>
          <a:bodyPr/>
          <a:lstStyle/>
          <a:p>
            <a:r>
              <a:rPr lang="fr-FR" dirty="0" smtClean="0"/>
              <a:t>main.cpp + </a:t>
            </a:r>
            <a:r>
              <a:rPr lang="fr-FR" dirty="0" err="1" smtClean="0"/>
              <a:t>header.h</a:t>
            </a:r>
            <a:r>
              <a:rPr lang="fr-FR" dirty="0" smtClean="0"/>
              <a:t> </a:t>
            </a:r>
            <a:r>
              <a:rPr lang="fr-FR" dirty="0" smtClean="0">
                <a:sym typeface="Wingdings" panose="05000000000000000000" pitchFamily="2" charset="2"/>
              </a:rPr>
              <a:t></a:t>
            </a:r>
            <a:r>
              <a:rPr lang="fr-FR" dirty="0" smtClean="0"/>
              <a:t> </a:t>
            </a:r>
            <a:r>
              <a:rPr lang="fr-FR" dirty="0" smtClean="0"/>
              <a:t>première compilation, on compile tout et on génère un header.pch</a:t>
            </a:r>
          </a:p>
          <a:p>
            <a:r>
              <a:rPr lang="fr-FR" dirty="0" smtClean="0"/>
              <a:t>À la prochaine compilation, si l’horodatage de </a:t>
            </a:r>
            <a:r>
              <a:rPr lang="fr-FR" dirty="0" err="1" smtClean="0"/>
              <a:t>header.h</a:t>
            </a:r>
            <a:r>
              <a:rPr lang="fr-FR" dirty="0" smtClean="0"/>
              <a:t> n’a pas changé, le compilateur ne recompile pas </a:t>
            </a:r>
            <a:r>
              <a:rPr lang="fr-FR" dirty="0" err="1" smtClean="0"/>
              <a:t>header.h</a:t>
            </a:r>
            <a:r>
              <a:rPr lang="fr-FR" dirty="0" smtClean="0"/>
              <a:t>, il utilise directement header.pch</a:t>
            </a:r>
          </a:p>
          <a:p>
            <a:r>
              <a:rPr lang="fr-FR" dirty="0" smtClean="0"/>
              <a:t>On peut de cette manière ne recompiler que le main s’il a changé.</a:t>
            </a:r>
            <a:endParaRPr lang="fr-FR" dirty="0"/>
          </a:p>
          <a:p>
            <a:r>
              <a:rPr lang="fr-FR" dirty="0" smtClean="0"/>
              <a:t>Dans VS : option de compilation /Y*. </a:t>
            </a:r>
            <a:endParaRPr lang="fr-FR" dirty="0" smtClean="0"/>
          </a:p>
          <a:p>
            <a:pPr lvl="1"/>
            <a:r>
              <a:rPr lang="fr-FR" dirty="0" smtClean="0"/>
              <a:t>/</a:t>
            </a:r>
            <a:r>
              <a:rPr lang="fr-FR" dirty="0" err="1" smtClean="0"/>
              <a:t>Yc</a:t>
            </a:r>
            <a:r>
              <a:rPr lang="fr-FR" dirty="0" smtClean="0"/>
              <a:t> pour activer les entêtes précompilées</a:t>
            </a:r>
          </a:p>
          <a:p>
            <a:pPr lvl="1"/>
            <a:r>
              <a:rPr lang="fr-FR" dirty="0"/>
              <a:t>/</a:t>
            </a:r>
            <a:r>
              <a:rPr lang="fr-FR" dirty="0" err="1" smtClean="0"/>
              <a:t>Yu</a:t>
            </a:r>
            <a:r>
              <a:rPr lang="fr-FR" dirty="0" smtClean="0"/>
              <a:t> permet de renseigner un fichier </a:t>
            </a:r>
            <a:r>
              <a:rPr lang="fr-FR" dirty="0" smtClean="0"/>
              <a:t>déjà </a:t>
            </a:r>
            <a:r>
              <a:rPr lang="fr-FR" dirty="0" smtClean="0"/>
              <a:t>généré </a:t>
            </a:r>
            <a:r>
              <a:rPr lang="fr-FR" dirty="0" smtClean="0"/>
              <a:t>en amont</a:t>
            </a:r>
            <a:endParaRPr lang="fr-FR" dirty="0" smtClean="0"/>
          </a:p>
          <a:p>
            <a:pPr lvl="1"/>
            <a:r>
              <a:rPr lang="fr-FR" dirty="0" smtClean="0"/>
              <a:t>/FP permet de spécifier le nom de l’entête</a:t>
            </a:r>
          </a:p>
          <a:p>
            <a:r>
              <a:rPr lang="fr-FR" dirty="0" smtClean="0"/>
              <a:t>Règles : </a:t>
            </a:r>
          </a:p>
          <a:p>
            <a:pPr lvl="1"/>
            <a:r>
              <a:rPr lang="fr-FR" dirty="0"/>
              <a:t>O</a:t>
            </a:r>
            <a:r>
              <a:rPr lang="fr-FR" dirty="0" smtClean="0"/>
              <a:t>n </a:t>
            </a:r>
            <a:r>
              <a:rPr lang="fr-FR" dirty="0" smtClean="0"/>
              <a:t>ne peut pas partager un *.</a:t>
            </a:r>
            <a:r>
              <a:rPr lang="fr-FR" dirty="0" err="1" smtClean="0"/>
              <a:t>pch</a:t>
            </a:r>
            <a:r>
              <a:rPr lang="fr-FR" dirty="0" smtClean="0"/>
              <a:t>. </a:t>
            </a:r>
            <a:r>
              <a:rPr lang="fr-FR" dirty="0" smtClean="0"/>
              <a:t>Il est dépendant </a:t>
            </a:r>
            <a:r>
              <a:rPr lang="fr-FR" dirty="0" smtClean="0"/>
              <a:t>de la machine sur laquelle il a été créé.</a:t>
            </a:r>
          </a:p>
          <a:p>
            <a:pPr lvl="1"/>
            <a:r>
              <a:rPr lang="fr-FR" dirty="0" smtClean="0"/>
              <a:t>Bien que l’utilisation d’un </a:t>
            </a:r>
            <a:r>
              <a:rPr lang="fr-FR" dirty="0" err="1" smtClean="0"/>
              <a:t>pch</a:t>
            </a:r>
            <a:r>
              <a:rPr lang="fr-FR" dirty="0" smtClean="0"/>
              <a:t> ayant été créé avec une configuration différentes </a:t>
            </a:r>
            <a:r>
              <a:rPr lang="fr-FR" dirty="0"/>
              <a:t>est permise (options de compilation, </a:t>
            </a:r>
            <a:r>
              <a:rPr lang="fr-FR" dirty="0" err="1"/>
              <a:t>debug</a:t>
            </a:r>
            <a:r>
              <a:rPr lang="fr-FR" dirty="0"/>
              <a:t>, variables d’environnement etc</a:t>
            </a:r>
            <a:r>
              <a:rPr lang="fr-FR" dirty="0" smtClean="0"/>
              <a:t>.), </a:t>
            </a:r>
            <a:r>
              <a:rPr lang="fr-FR" dirty="0" smtClean="0"/>
              <a:t>des incohérences et des warnings peuvent apparaître</a:t>
            </a:r>
            <a:r>
              <a:rPr lang="fr-FR" dirty="0" smtClean="0"/>
              <a:t>.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4</a:t>
            </a:fld>
            <a:endParaRPr lang="fr-FR" noProof="0" dirty="0"/>
          </a:p>
        </p:txBody>
      </p:sp>
      <p:sp>
        <p:nvSpPr>
          <p:cNvPr id="2" name="Rectangle 1"/>
          <p:cNvSpPr/>
          <p:nvPr/>
        </p:nvSpPr>
        <p:spPr>
          <a:xfrm>
            <a:off x="1842951" y="5069038"/>
            <a:ext cx="5458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À noter :  Visual </a:t>
            </a:r>
            <a:r>
              <a:rPr lang="fr-FR" dirty="0"/>
              <a:t>peut précompiler les headers et les </a:t>
            </a:r>
            <a:r>
              <a:rPr lang="fr-FR" dirty="0" err="1"/>
              <a:t>cpp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4617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depuis la ligne de commande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35895" y="1364896"/>
            <a:ext cx="8272211" cy="634820"/>
          </a:xfrm>
        </p:spPr>
        <p:txBody>
          <a:bodyPr/>
          <a:lstStyle/>
          <a:p>
            <a:r>
              <a:rPr lang="fr-FR" dirty="0" smtClean="0"/>
              <a:t>Exemple de </a:t>
            </a:r>
            <a:r>
              <a:rPr lang="fr-FR" dirty="0" err="1" smtClean="0"/>
              <a:t>makefile</a:t>
            </a:r>
            <a:r>
              <a:rPr lang="fr-FR" dirty="0" smtClean="0"/>
              <a:t> venu de </a:t>
            </a:r>
            <a:r>
              <a:rPr lang="fr-FR" dirty="0"/>
              <a:t>M</a:t>
            </a:r>
            <a:r>
              <a:rPr lang="fr-FR" dirty="0" smtClean="0"/>
              <a:t>icrosoft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5</a:t>
            </a:fld>
            <a:endParaRPr lang="fr-FR" noProof="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729" y="2042845"/>
            <a:ext cx="5069627" cy="3364797"/>
          </a:xfrm>
          <a:prstGeom prst="rect">
            <a:avLst/>
          </a:prstGeom>
        </p:spPr>
      </p:pic>
      <p:sp>
        <p:nvSpPr>
          <p:cNvPr id="7" name="Espace réservé du contenu 5"/>
          <p:cNvSpPr txBox="1">
            <a:spLocks/>
          </p:cNvSpPr>
          <p:nvPr/>
        </p:nvSpPr>
        <p:spPr>
          <a:xfrm>
            <a:off x="5878143" y="2042844"/>
            <a:ext cx="3173498" cy="2631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Entête précompilée : stable.pch</a:t>
            </a:r>
          </a:p>
          <a:p>
            <a:r>
              <a:rPr lang="fr-FR" dirty="0" smtClean="0"/>
              <a:t>Compilation avec /</a:t>
            </a:r>
            <a:r>
              <a:rPr lang="fr-FR" dirty="0" err="1" smtClean="0"/>
              <a:t>Yc</a:t>
            </a:r>
            <a:endParaRPr lang="fr-FR" dirty="0" smtClean="0"/>
          </a:p>
          <a:p>
            <a:r>
              <a:rPr lang="fr-FR" dirty="0" smtClean="0"/>
              <a:t>Utilisation de l’entête avec /</a:t>
            </a:r>
            <a:r>
              <a:rPr lang="fr-FR" dirty="0" err="1" smtClean="0"/>
              <a:t>Yu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326372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depuis les propriétés </a:t>
            </a:r>
            <a:r>
              <a:rPr lang="fr-FR" dirty="0" err="1" smtClean="0"/>
              <a:t>visual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35895" y="1610878"/>
            <a:ext cx="8272211" cy="3796764"/>
          </a:xfrm>
        </p:spPr>
        <p:txBody>
          <a:bodyPr>
            <a:noAutofit/>
          </a:bodyPr>
          <a:lstStyle/>
          <a:p>
            <a:r>
              <a:rPr lang="fr-FR" sz="1400" dirty="0" smtClean="0"/>
              <a:t>Créer un nouveau projet </a:t>
            </a:r>
            <a:r>
              <a:rPr lang="fr-FR" sz="1400" dirty="0" err="1" smtClean="0"/>
              <a:t>visual</a:t>
            </a:r>
            <a:r>
              <a:rPr lang="fr-FR" sz="1400" dirty="0" smtClean="0"/>
              <a:t> :</a:t>
            </a:r>
          </a:p>
          <a:p>
            <a:pPr lvl="1"/>
            <a:r>
              <a:rPr lang="fr-FR" sz="1400" dirty="0" smtClean="0"/>
              <a:t>Ouvrir </a:t>
            </a:r>
            <a:r>
              <a:rPr lang="fr-FR" sz="1400" dirty="0" err="1" smtClean="0"/>
              <a:t>visual</a:t>
            </a:r>
            <a:r>
              <a:rPr lang="fr-FR" sz="1400" dirty="0" smtClean="0"/>
              <a:t>,</a:t>
            </a:r>
          </a:p>
          <a:p>
            <a:pPr lvl="1"/>
            <a:r>
              <a:rPr lang="fr-FR" sz="1400" dirty="0" smtClean="0"/>
              <a:t>Créer un projet « console »</a:t>
            </a:r>
          </a:p>
          <a:p>
            <a:pPr lvl="1"/>
            <a:r>
              <a:rPr lang="fr-FR" sz="1400" dirty="0" smtClean="0"/>
              <a:t>Exécutez pour tester (CRTL-F5)</a:t>
            </a:r>
          </a:p>
          <a:p>
            <a:pPr lvl="1"/>
            <a:r>
              <a:rPr lang="fr-FR" sz="1400" dirty="0" smtClean="0"/>
              <a:t>Ajoutez les fichiers </a:t>
            </a:r>
            <a:r>
              <a:rPr lang="fr-FR" sz="1400" dirty="0" err="1" smtClean="0"/>
              <a:t>headers.h</a:t>
            </a:r>
            <a:r>
              <a:rPr lang="fr-FR" sz="1400" dirty="0" smtClean="0"/>
              <a:t> et headers.cpp au </a:t>
            </a:r>
            <a:r>
              <a:rPr lang="fr-FR" sz="1400" dirty="0"/>
              <a:t>projet (exercices\</a:t>
            </a:r>
            <a:r>
              <a:rPr lang="fr-FR" sz="1400" dirty="0" err="1"/>
              <a:t>precompiledHeader</a:t>
            </a:r>
            <a:r>
              <a:rPr lang="fr-FR" sz="1400" dirty="0"/>
              <a:t>\</a:t>
            </a:r>
            <a:r>
              <a:rPr lang="fr-FR" sz="1400" dirty="0" err="1"/>
              <a:t>visual</a:t>
            </a:r>
            <a:r>
              <a:rPr lang="fr-FR" sz="1400" dirty="0"/>
              <a:t>\</a:t>
            </a:r>
            <a:r>
              <a:rPr lang="fr-FR" sz="1400" dirty="0" err="1"/>
              <a:t>visual</a:t>
            </a:r>
            <a:r>
              <a:rPr lang="fr-FR" sz="1400" dirty="0"/>
              <a:t>)</a:t>
            </a:r>
            <a:endParaRPr lang="fr-FR" sz="1400" dirty="0" smtClean="0"/>
          </a:p>
          <a:p>
            <a:pPr lvl="1"/>
            <a:r>
              <a:rPr lang="fr-FR" sz="1400" dirty="0" smtClean="0"/>
              <a:t>Activez les infos de temps de compilation : </a:t>
            </a:r>
            <a:r>
              <a:rPr lang="fr-FR" sz="1400" dirty="0" err="1" smtClean="0"/>
              <a:t>Outils</a:t>
            </a:r>
            <a:r>
              <a:rPr lang="fr-FR" sz="1400" dirty="0" err="1" smtClean="0">
                <a:sym typeface="Wingdings" panose="05000000000000000000" pitchFamily="2" charset="2"/>
              </a:rPr>
              <a:t>Optionsprojet</a:t>
            </a:r>
            <a:r>
              <a:rPr lang="fr-FR" sz="1400" dirty="0" smtClean="0">
                <a:sym typeface="Wingdings" panose="05000000000000000000" pitchFamily="2" charset="2"/>
              </a:rPr>
              <a:t> et solution  VC++ </a:t>
            </a:r>
            <a:r>
              <a:rPr lang="fr-FR" sz="1400" dirty="0">
                <a:sym typeface="Wingdings" panose="05000000000000000000" pitchFamily="2" charset="2"/>
              </a:rPr>
              <a:t> </a:t>
            </a:r>
            <a:r>
              <a:rPr lang="fr-FR" sz="1400" dirty="0" smtClean="0">
                <a:sym typeface="Wingdings" panose="05000000000000000000" pitchFamily="2" charset="2"/>
              </a:rPr>
              <a:t>Minutage de la génération</a:t>
            </a:r>
          </a:p>
          <a:p>
            <a:pPr lvl="1"/>
            <a:r>
              <a:rPr lang="fr-FR" sz="1400" dirty="0" smtClean="0">
                <a:sym typeface="Wingdings" panose="05000000000000000000" pitchFamily="2" charset="2"/>
              </a:rPr>
              <a:t>Lancer un </a:t>
            </a:r>
            <a:r>
              <a:rPr lang="fr-FR" sz="1400" dirty="0" err="1" smtClean="0">
                <a:sym typeface="Wingdings" panose="05000000000000000000" pitchFamily="2" charset="2"/>
              </a:rPr>
              <a:t>rebuild</a:t>
            </a:r>
            <a:r>
              <a:rPr lang="fr-FR" sz="1400" dirty="0" smtClean="0">
                <a:sym typeface="Wingdings" panose="05000000000000000000" pitchFamily="2" charset="2"/>
              </a:rPr>
              <a:t> </a:t>
            </a:r>
            <a:r>
              <a:rPr lang="fr-FR" sz="1400" dirty="0" smtClean="0">
                <a:sym typeface="Wingdings" panose="05000000000000000000" pitchFamily="2" charset="2"/>
              </a:rPr>
              <a:t>et noter le temps de compilation</a:t>
            </a:r>
            <a:endParaRPr lang="fr-FR" sz="1400" dirty="0" smtClean="0"/>
          </a:p>
          <a:p>
            <a:pPr lvl="1"/>
            <a:r>
              <a:rPr lang="fr-FR" sz="1400" dirty="0" smtClean="0"/>
              <a:t>Dans les propriétés de header.cpp </a:t>
            </a:r>
            <a:r>
              <a:rPr lang="fr-FR" sz="1400" dirty="0" smtClean="0">
                <a:sym typeface="Wingdings" panose="05000000000000000000" pitchFamily="2" charset="2"/>
              </a:rPr>
              <a:t> </a:t>
            </a:r>
            <a:r>
              <a:rPr lang="fr-FR" sz="1400" dirty="0" smtClean="0"/>
              <a:t>C/C++ </a:t>
            </a:r>
            <a:r>
              <a:rPr lang="fr-FR" sz="1400" dirty="0" smtClean="0">
                <a:sym typeface="Wingdings" panose="05000000000000000000" pitchFamily="2" charset="2"/>
              </a:rPr>
              <a:t> En-têtes précompilées. Mettez : Création et </a:t>
            </a:r>
            <a:r>
              <a:rPr lang="fr-FR" sz="1400" dirty="0" err="1" smtClean="0">
                <a:sym typeface="Wingdings" panose="05000000000000000000" pitchFamily="2" charset="2"/>
              </a:rPr>
              <a:t>header.h</a:t>
            </a:r>
            <a:r>
              <a:rPr lang="fr-FR" sz="1400" dirty="0" smtClean="0">
                <a:sym typeface="Wingdings" panose="05000000000000000000" pitchFamily="2" charset="2"/>
              </a:rPr>
              <a:t>/</a:t>
            </a:r>
            <a:r>
              <a:rPr lang="fr-FR" sz="1400" dirty="0" err="1" smtClean="0">
                <a:sym typeface="Wingdings" panose="05000000000000000000" pitchFamily="2" charset="2"/>
              </a:rPr>
              <a:t>pch</a:t>
            </a:r>
            <a:endParaRPr lang="fr-FR" sz="1400" dirty="0" smtClean="0"/>
          </a:p>
          <a:p>
            <a:pPr lvl="1"/>
            <a:r>
              <a:rPr lang="fr-FR" sz="1400" dirty="0"/>
              <a:t>Dans les propriétés de </a:t>
            </a:r>
            <a:r>
              <a:rPr lang="fr-FR" sz="1400" dirty="0" smtClean="0"/>
              <a:t>visual.cpp </a:t>
            </a:r>
            <a:r>
              <a:rPr lang="fr-FR" sz="1400" dirty="0">
                <a:sym typeface="Wingdings" panose="05000000000000000000" pitchFamily="2" charset="2"/>
              </a:rPr>
              <a:t> </a:t>
            </a:r>
            <a:r>
              <a:rPr lang="fr-FR" sz="1400" dirty="0"/>
              <a:t>C/C++ </a:t>
            </a:r>
            <a:r>
              <a:rPr lang="fr-FR" sz="1400" dirty="0">
                <a:sym typeface="Wingdings" panose="05000000000000000000" pitchFamily="2" charset="2"/>
              </a:rPr>
              <a:t> En-têtes précompilées. Mettez : </a:t>
            </a:r>
            <a:r>
              <a:rPr lang="fr-FR" sz="1400" dirty="0" smtClean="0">
                <a:sym typeface="Wingdings" panose="05000000000000000000" pitchFamily="2" charset="2"/>
              </a:rPr>
              <a:t>Utilisation</a:t>
            </a:r>
          </a:p>
          <a:p>
            <a:pPr lvl="1"/>
            <a:r>
              <a:rPr lang="fr-FR" sz="1400" dirty="0" smtClean="0">
                <a:sym typeface="Wingdings" panose="05000000000000000000" pitchFamily="2" charset="2"/>
              </a:rPr>
              <a:t>Relevez le temps de nouveau</a:t>
            </a:r>
            <a:endParaRPr lang="fr-FR" sz="1400" dirty="0">
              <a:sym typeface="Wingdings" panose="05000000000000000000" pitchFamily="2" charset="2"/>
            </a:endParaRPr>
          </a:p>
          <a:p>
            <a:pPr lvl="1"/>
            <a:endParaRPr lang="fr-FR" sz="14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6</a:t>
            </a:fld>
            <a:endParaRPr lang="fr-FR" noProof="0" dirty="0"/>
          </a:p>
        </p:txBody>
      </p:sp>
      <p:sp>
        <p:nvSpPr>
          <p:cNvPr id="2" name="Rectangle 1"/>
          <p:cNvSpPr/>
          <p:nvPr/>
        </p:nvSpPr>
        <p:spPr>
          <a:xfrm>
            <a:off x="3741415" y="483828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https://draft.io/qddy46cemn4jmv9h8ftd9vu5a6jdk3fngyq9rg2dq5k4</a:t>
            </a:r>
          </a:p>
        </p:txBody>
      </p:sp>
    </p:spTree>
    <p:extLst>
      <p:ext uri="{BB962C8B-B14F-4D97-AF65-F5344CB8AC3E}">
        <p14:creationId xmlns:p14="http://schemas.microsoft.com/office/powerpoint/2010/main" val="83430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depuis </a:t>
            </a:r>
            <a:r>
              <a:rPr lang="fr-FR" dirty="0" err="1" smtClean="0"/>
              <a:t>Qmake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35895" y="1364896"/>
            <a:ext cx="8272211" cy="4018954"/>
          </a:xfrm>
        </p:spPr>
        <p:txBody>
          <a:bodyPr>
            <a:normAutofit/>
          </a:bodyPr>
          <a:lstStyle/>
          <a:p>
            <a:r>
              <a:rPr lang="fr-FR" sz="1600" dirty="0" smtClean="0"/>
              <a:t>Dans </a:t>
            </a:r>
            <a:r>
              <a:rPr lang="fr-FR" sz="1600" dirty="0"/>
              <a:t>le répertoire </a:t>
            </a:r>
            <a:r>
              <a:rPr lang="fr-FR" sz="1600" dirty="0" smtClean="0"/>
              <a:t>exercices\</a:t>
            </a:r>
            <a:r>
              <a:rPr lang="fr-FR" sz="1600" dirty="0" err="1" smtClean="0"/>
              <a:t>precompiledHeader</a:t>
            </a:r>
            <a:r>
              <a:rPr lang="fr-FR" sz="1600" dirty="0" smtClean="0"/>
              <a:t>\</a:t>
            </a:r>
            <a:r>
              <a:rPr lang="fr-FR" sz="1600" dirty="0" err="1" smtClean="0"/>
              <a:t>qmake</a:t>
            </a:r>
            <a:r>
              <a:rPr lang="fr-FR" sz="1600" dirty="0" smtClean="0"/>
              <a:t> ouvrez </a:t>
            </a:r>
            <a:r>
              <a:rPr lang="fr-FR" sz="1600" dirty="0" smtClean="0"/>
              <a:t>visual.pro</a:t>
            </a:r>
          </a:p>
          <a:p>
            <a:pPr lvl="1"/>
            <a:r>
              <a:rPr lang="fr-FR" sz="1450" dirty="0" smtClean="0"/>
              <a:t>Une entête précompilée </a:t>
            </a:r>
            <a:r>
              <a:rPr lang="fr-FR" sz="1450" dirty="0"/>
              <a:t>se paramètre avec </a:t>
            </a:r>
            <a:r>
              <a:rPr lang="fr-FR" sz="1450" dirty="0" smtClean="0"/>
              <a:t>PRECOMPILED_HEADER = …</a:t>
            </a:r>
            <a:endParaRPr lang="fr-FR" sz="1450" dirty="0" smtClean="0"/>
          </a:p>
          <a:p>
            <a:pPr lvl="1"/>
            <a:r>
              <a:rPr lang="fr-FR" sz="1600" dirty="0" smtClean="0"/>
              <a:t>Attention : l’entête </a:t>
            </a:r>
            <a:r>
              <a:rPr lang="fr-FR" sz="1600" dirty="0" smtClean="0"/>
              <a:t>précompilée </a:t>
            </a:r>
            <a:r>
              <a:rPr lang="fr-FR" sz="1600" dirty="0" smtClean="0"/>
              <a:t>ne doit </a:t>
            </a:r>
            <a:r>
              <a:rPr lang="fr-FR" sz="1600" dirty="0" smtClean="0"/>
              <a:t>pas </a:t>
            </a:r>
            <a:r>
              <a:rPr lang="fr-FR" sz="1600" dirty="0" smtClean="0"/>
              <a:t>être ajoutée </a:t>
            </a:r>
            <a:r>
              <a:rPr lang="fr-FR" sz="1600" dirty="0" smtClean="0"/>
              <a:t>aux headers !</a:t>
            </a:r>
          </a:p>
          <a:p>
            <a:r>
              <a:rPr lang="fr-FR" sz="1600" dirty="0" smtClean="0"/>
              <a:t>Renseignez le script build_and_run.bat</a:t>
            </a:r>
          </a:p>
          <a:p>
            <a:r>
              <a:rPr lang="fr-FR" sz="1600" dirty="0" smtClean="0"/>
              <a:t>Lancer le script</a:t>
            </a:r>
          </a:p>
          <a:p>
            <a:r>
              <a:rPr lang="fr-FR" sz="1600" dirty="0" smtClean="0"/>
              <a:t>Relever les informations d’activation des entêtes précompilées affectées aux fichiers </a:t>
            </a:r>
            <a:r>
              <a:rPr lang="fr-FR" sz="1600" dirty="0" smtClean="0"/>
              <a:t>sources</a:t>
            </a:r>
          </a:p>
          <a:p>
            <a:pPr lvl="1"/>
            <a:r>
              <a:rPr lang="fr-FR" sz="1450" dirty="0" smtClean="0"/>
              <a:t>Propriétés </a:t>
            </a:r>
            <a:r>
              <a:rPr lang="fr-FR" sz="1450" dirty="0" smtClean="0">
                <a:sym typeface="Wingdings" panose="05000000000000000000" pitchFamily="2" charset="2"/>
              </a:rPr>
              <a:t> C/C++  En-têtes précompilés</a:t>
            </a:r>
            <a:endParaRPr lang="fr-FR" sz="1450" dirty="0" smtClean="0"/>
          </a:p>
          <a:p>
            <a:r>
              <a:rPr lang="fr-FR" sz="1600" dirty="0" smtClean="0"/>
              <a:t>Que remarquez-vous ?</a:t>
            </a:r>
            <a:endParaRPr lang="fr-FR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7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17601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depuis QMAKE ?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35895" y="1364896"/>
            <a:ext cx="8272211" cy="1267209"/>
          </a:xfrm>
        </p:spPr>
        <p:txBody>
          <a:bodyPr>
            <a:normAutofit/>
          </a:bodyPr>
          <a:lstStyle/>
          <a:p>
            <a:r>
              <a:rPr lang="fr-FR" dirty="0" smtClean="0"/>
              <a:t>CMAKE supporte également les headers précompilés depuis la version 3.16 (3.20 actuellement)</a:t>
            </a:r>
            <a:endParaRPr lang="fr-FR" dirty="0">
              <a:sym typeface="Wingdings" panose="05000000000000000000" pitchFamily="2" charset="2"/>
            </a:endParaRPr>
          </a:p>
          <a:p>
            <a:pPr lvl="1"/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8</a:t>
            </a:fld>
            <a:endParaRPr lang="fr-FR" noProof="0" dirty="0"/>
          </a:p>
        </p:txBody>
      </p:sp>
      <p:sp>
        <p:nvSpPr>
          <p:cNvPr id="2" name="Rectangle 1"/>
          <p:cNvSpPr/>
          <p:nvPr/>
        </p:nvSpPr>
        <p:spPr>
          <a:xfrm>
            <a:off x="1426624" y="2632105"/>
            <a:ext cx="62907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000000"/>
                </a:solidFill>
                <a:latin typeface="Cascadia Code" panose="020B0609020000020004" pitchFamily="49" charset="0"/>
              </a:rPr>
              <a:t>target_precompile_headers</a:t>
            </a:r>
            <a:r>
              <a:rPr lang="fr-FR" b="1" dirty="0">
                <a:solidFill>
                  <a:srgbClr val="808080"/>
                </a:solidFill>
                <a:latin typeface="Cascadia Code" panose="020B0609020000020004" pitchFamily="49" charset="0"/>
              </a:rPr>
              <a:t>(&lt;</a:t>
            </a:r>
            <a:r>
              <a:rPr lang="fr-FR" dirty="0" err="1">
                <a:solidFill>
                  <a:srgbClr val="000000"/>
                </a:solidFill>
                <a:latin typeface="Cascadia Code" panose="020B0609020000020004" pitchFamily="49" charset="0"/>
              </a:rPr>
              <a:t>target</a:t>
            </a:r>
            <a:r>
              <a:rPr lang="fr-FR" b="1" dirty="0">
                <a:solidFill>
                  <a:srgbClr val="808080"/>
                </a:solidFill>
                <a:latin typeface="Cascadia Code" panose="020B0609020000020004" pitchFamily="49" charset="0"/>
              </a:rPr>
              <a:t>&gt;</a:t>
            </a:r>
            <a:r>
              <a:rPr lang="fr-FR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b="1" dirty="0">
                <a:solidFill>
                  <a:srgbClr val="808080"/>
                </a:solidFill>
                <a:latin typeface="Cascadia Code" panose="020B0609020000020004" pitchFamily="49" charset="0"/>
              </a:rPr>
              <a:t>&lt;</a:t>
            </a:r>
            <a:r>
              <a:rPr lang="fr-FR" dirty="0">
                <a:solidFill>
                  <a:srgbClr val="000000"/>
                </a:solidFill>
                <a:latin typeface="Cascadia Code" panose="020B0609020000020004" pitchFamily="49" charset="0"/>
              </a:rPr>
              <a:t>INTERFACE</a:t>
            </a:r>
            <a:r>
              <a:rPr lang="fr-FR" b="1" dirty="0">
                <a:solidFill>
                  <a:srgbClr val="808080"/>
                </a:solidFill>
                <a:latin typeface="Cascadia Code" panose="020B0609020000020004" pitchFamily="49" charset="0"/>
              </a:rPr>
              <a:t>|</a:t>
            </a:r>
            <a:r>
              <a:rPr lang="fr-FR" dirty="0">
                <a:solidFill>
                  <a:srgbClr val="000000"/>
                </a:solidFill>
                <a:latin typeface="Cascadia Code" panose="020B0609020000020004" pitchFamily="49" charset="0"/>
              </a:rPr>
              <a:t>PUBLIC</a:t>
            </a:r>
            <a:r>
              <a:rPr lang="fr-FR" b="1" dirty="0">
                <a:solidFill>
                  <a:srgbClr val="808080"/>
                </a:solidFill>
                <a:latin typeface="Cascadia Code" panose="020B0609020000020004" pitchFamily="49" charset="0"/>
              </a:rPr>
              <a:t>|</a:t>
            </a:r>
            <a:r>
              <a:rPr lang="fr-FR" dirty="0">
                <a:solidFill>
                  <a:srgbClr val="000000"/>
                </a:solidFill>
                <a:latin typeface="Cascadia Code" panose="020B0609020000020004" pitchFamily="49" charset="0"/>
              </a:rPr>
              <a:t>PRIVATE</a:t>
            </a:r>
            <a:r>
              <a:rPr lang="fr-FR" b="1" dirty="0">
                <a:solidFill>
                  <a:srgbClr val="808080"/>
                </a:solidFill>
                <a:latin typeface="Cascadia Code" panose="020B0609020000020004" pitchFamily="49" charset="0"/>
              </a:rPr>
              <a:t>&gt;</a:t>
            </a:r>
            <a:r>
              <a:rPr lang="fr-FR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b="1" dirty="0">
                <a:solidFill>
                  <a:srgbClr val="808080"/>
                </a:solidFill>
                <a:latin typeface="Cascadia Code" panose="020B0609020000020004" pitchFamily="49" charset="0"/>
              </a:rPr>
              <a:t>[</a:t>
            </a:r>
            <a:r>
              <a:rPr lang="fr-FR" dirty="0">
                <a:solidFill>
                  <a:srgbClr val="000000"/>
                </a:solidFill>
                <a:latin typeface="Cascadia Code" panose="020B0609020000020004" pitchFamily="49" charset="0"/>
              </a:rPr>
              <a:t>header1</a:t>
            </a:r>
            <a:r>
              <a:rPr lang="fr-FR" b="1" dirty="0">
                <a:solidFill>
                  <a:srgbClr val="808080"/>
                </a:solidFill>
                <a:latin typeface="Cascadia Code" panose="020B0609020000020004" pitchFamily="49" charset="0"/>
              </a:rPr>
              <a:t>...]</a:t>
            </a:r>
            <a:r>
              <a:rPr lang="fr-FR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b="1" dirty="0">
                <a:solidFill>
                  <a:srgbClr val="808080"/>
                </a:solidFill>
                <a:latin typeface="Cascadia Code" panose="020B0609020000020004" pitchFamily="49" charset="0"/>
              </a:rPr>
              <a:t>[&lt;</a:t>
            </a:r>
            <a:r>
              <a:rPr lang="fr-FR" dirty="0">
                <a:solidFill>
                  <a:srgbClr val="000000"/>
                </a:solidFill>
                <a:latin typeface="Cascadia Code" panose="020B0609020000020004" pitchFamily="49" charset="0"/>
              </a:rPr>
              <a:t>INTERFACE</a:t>
            </a:r>
            <a:r>
              <a:rPr lang="fr-FR" b="1" dirty="0">
                <a:solidFill>
                  <a:srgbClr val="808080"/>
                </a:solidFill>
                <a:latin typeface="Cascadia Code" panose="020B0609020000020004" pitchFamily="49" charset="0"/>
              </a:rPr>
              <a:t>|</a:t>
            </a:r>
            <a:r>
              <a:rPr lang="fr-FR" dirty="0">
                <a:solidFill>
                  <a:srgbClr val="000000"/>
                </a:solidFill>
                <a:latin typeface="Cascadia Code" panose="020B0609020000020004" pitchFamily="49" charset="0"/>
              </a:rPr>
              <a:t>PUBLIC</a:t>
            </a:r>
            <a:r>
              <a:rPr lang="fr-FR" b="1" dirty="0">
                <a:solidFill>
                  <a:srgbClr val="808080"/>
                </a:solidFill>
                <a:latin typeface="Cascadia Code" panose="020B0609020000020004" pitchFamily="49" charset="0"/>
              </a:rPr>
              <a:t>|</a:t>
            </a:r>
            <a:r>
              <a:rPr lang="fr-FR" dirty="0">
                <a:solidFill>
                  <a:srgbClr val="000000"/>
                </a:solidFill>
                <a:latin typeface="Cascadia Code" panose="020B0609020000020004" pitchFamily="49" charset="0"/>
              </a:rPr>
              <a:t>PRIVATE</a:t>
            </a:r>
            <a:r>
              <a:rPr lang="fr-FR" b="1" dirty="0">
                <a:solidFill>
                  <a:srgbClr val="808080"/>
                </a:solidFill>
                <a:latin typeface="Cascadia Code" panose="020B0609020000020004" pitchFamily="49" charset="0"/>
              </a:rPr>
              <a:t>&gt;</a:t>
            </a:r>
            <a:r>
              <a:rPr lang="fr-FR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b="1" dirty="0">
                <a:solidFill>
                  <a:srgbClr val="808080"/>
                </a:solidFill>
                <a:latin typeface="Cascadia Code" panose="020B0609020000020004" pitchFamily="49" charset="0"/>
              </a:rPr>
              <a:t>[</a:t>
            </a:r>
            <a:r>
              <a:rPr lang="fr-FR" dirty="0">
                <a:solidFill>
                  <a:srgbClr val="000000"/>
                </a:solidFill>
                <a:latin typeface="Cascadia Code" panose="020B0609020000020004" pitchFamily="49" charset="0"/>
              </a:rPr>
              <a:t>header2</a:t>
            </a:r>
            <a:r>
              <a:rPr lang="fr-FR" b="1" dirty="0">
                <a:solidFill>
                  <a:srgbClr val="808080"/>
                </a:solidFill>
                <a:latin typeface="Cascadia Code" panose="020B0609020000020004" pitchFamily="49" charset="0"/>
              </a:rPr>
              <a:t>...]</a:t>
            </a:r>
            <a:r>
              <a:rPr lang="fr-FR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b="1" dirty="0">
                <a:solidFill>
                  <a:srgbClr val="808080"/>
                </a:solidFill>
                <a:latin typeface="Cascadia Code" panose="020B0609020000020004" pitchFamily="49" charset="0"/>
              </a:rPr>
              <a:t>...])</a:t>
            </a:r>
            <a:endParaRPr lang="fr-F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62030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Résumé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6830" y="1510038"/>
            <a:ext cx="8272211" cy="3743666"/>
          </a:xfrm>
        </p:spPr>
        <p:txBody>
          <a:bodyPr>
            <a:normAutofit/>
          </a:bodyPr>
          <a:lstStyle/>
          <a:p>
            <a:r>
              <a:rPr lang="fr-FR" sz="1800" dirty="0" smtClean="0"/>
              <a:t>Il FAUT utiliser les en-tête précompilés sur vos projets</a:t>
            </a:r>
          </a:p>
          <a:p>
            <a:r>
              <a:rPr lang="fr-FR" sz="1800" dirty="0" smtClean="0"/>
              <a:t>La bonne nouvelle c’est que vous le faites sûrement sans le savoir</a:t>
            </a:r>
            <a:endParaRPr lang="fr-FR" sz="1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761002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e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EED214C-B51A-4B75-8B08-0E0DBD2305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B21BF1A-59D3-4E19-9B95-2FD4309AC3A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651EF32-6551-47EB-8BA9-22EF81F3DDAC}">
  <ds:schemaRefs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elements/1.1/"/>
    <ds:schemaRef ds:uri="http://purl.org/dc/terms/"/>
    <ds:schemaRef ds:uri="16c05727-aa75-4e4a-9b5f-8a80a1165891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TM03457464[[fn=Dividende]]</Template>
  <TotalTime>16588</TotalTime>
  <Words>1829</Words>
  <Application>Microsoft Office PowerPoint</Application>
  <PresentationFormat>Affichage à l'écran (16:10)</PresentationFormat>
  <Paragraphs>295</Paragraphs>
  <Slides>26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2" baseType="lpstr">
      <vt:lpstr>Calibri</vt:lpstr>
      <vt:lpstr>Cascadia Code</vt:lpstr>
      <vt:lpstr>Gill Sans MT</vt:lpstr>
      <vt:lpstr>Wingdings</vt:lpstr>
      <vt:lpstr>Wingdings 2</vt:lpstr>
      <vt:lpstr>Dividende</vt:lpstr>
      <vt:lpstr>C++ intermédiaire</vt:lpstr>
      <vt:lpstr>Entêtes précompilées</vt:lpstr>
      <vt:lpstr>Entêtes précompilées - Precompiled header</vt:lpstr>
      <vt:lpstr>Exemple</vt:lpstr>
      <vt:lpstr>Exemple depuis la ligne de commande</vt:lpstr>
      <vt:lpstr>Exemple depuis les propriétés visual</vt:lpstr>
      <vt:lpstr>Exemple depuis Qmake</vt:lpstr>
      <vt:lpstr>depuis QMAKE ?</vt:lpstr>
      <vt:lpstr>Résumé</vt:lpstr>
      <vt:lpstr>Options de compilation</vt:lpstr>
      <vt:lpstr>Catégories</vt:lpstr>
      <vt:lpstr>Options d’Optimisation</vt:lpstr>
      <vt:lpstr>À vous !</vt:lpstr>
      <vt:lpstr>Note sur les configurations</vt:lpstr>
      <vt:lpstr>Options de debug</vt:lpstr>
      <vt:lpstr>À vous !</vt:lpstr>
      <vt:lpstr>Modifier et continuer</vt:lpstr>
      <vt:lpstr>Options warnings et de styles</vt:lpstr>
      <vt:lpstr>À vous !</vt:lpstr>
      <vt:lpstr>Un mot sur la « parallel STL »</vt:lpstr>
      <vt:lpstr>Du calcul parallel dans le standard</vt:lpstr>
      <vt:lpstr>Limitations…</vt:lpstr>
      <vt:lpstr>Conclusion sur la « Parallel STL »</vt:lpstr>
      <vt:lpstr>Des outils en ligne</vt:lpstr>
      <vt:lpstr>Sources</vt:lpstr>
      <vt:lpstr>À suivre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- Conception Dividende</dc:title>
  <dc:creator>GINGUENE Franck</dc:creator>
  <cp:lastModifiedBy>GINGUENE Franck</cp:lastModifiedBy>
  <cp:revision>204</cp:revision>
  <dcterms:created xsi:type="dcterms:W3CDTF">2020-11-18T16:15:56Z</dcterms:created>
  <dcterms:modified xsi:type="dcterms:W3CDTF">2021-06-15T22:50:22Z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