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6" r:id="rId7"/>
    <p:sldId id="267" r:id="rId8"/>
    <p:sldId id="262" r:id="rId9"/>
    <p:sldId id="276" r:id="rId10"/>
    <p:sldId id="275" r:id="rId11"/>
    <p:sldId id="271" r:id="rId12"/>
    <p:sldId id="274" r:id="rId13"/>
    <p:sldId id="270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 smtClean="0"/>
            <a:t>Lambda</a:t>
          </a:r>
          <a:endParaRPr lang="fr-F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 smtClean="0"/>
            <a:t>Chaine de compilation</a:t>
          </a:r>
          <a:endParaRPr lang="fr-F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 smtClean="0"/>
            <a:t>Entêtes précompilées</a:t>
          </a:r>
          <a:endParaRPr lang="fr-F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B3835E06-AD46-49BF-BE3E-9364442969CC}">
      <dgm:prSet phldrT="[Text]"/>
      <dgm:spPr/>
      <dgm:t>
        <a:bodyPr rtlCol="0"/>
        <a:lstStyle/>
        <a:p>
          <a:pPr rtl="0"/>
          <a:r>
            <a:rPr lang="fr-FR" noProof="0" dirty="0" smtClean="0"/>
            <a:t>Options de compilation</a:t>
          </a:r>
          <a:endParaRPr lang="fr-FR" noProof="0" dirty="0"/>
        </a:p>
      </dgm:t>
    </dgm:pt>
    <dgm:pt modelId="{BB696336-0E0D-40CA-AA3F-120C95A08CD7}" type="parTrans" cxnId="{45DCBF96-78D7-446F-972D-294271A0D284}">
      <dgm:prSet/>
      <dgm:spPr/>
      <dgm:t>
        <a:bodyPr/>
        <a:lstStyle/>
        <a:p>
          <a:endParaRPr lang="fr-FR"/>
        </a:p>
      </dgm:t>
    </dgm:pt>
    <dgm:pt modelId="{EFCD65F4-3F3D-4C27-88AD-F9332D9DF0B6}" type="sibTrans" cxnId="{45DCBF96-78D7-446F-972D-294271A0D284}">
      <dgm:prSet/>
      <dgm:spPr/>
      <dgm:t>
        <a:bodyPr/>
        <a:lstStyle/>
        <a:p>
          <a:endParaRPr lang="fr-FR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4" custScaleX="157625" custScaleY="157625" custLinFactNeighborX="870" custLinFactNeighborY="-2263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4" custScaleX="200208" custScaleY="157625" custLinFactNeighborX="0" custLinFactNeighborY="-22048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4" custScaleX="157625" custScaleY="157625" custLinFactNeighborX="870" custLinFactNeighborY="-21761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9FBFD5D-DF59-4346-AEED-2C9418603B80}" type="pres">
      <dgm:prSet presAssocID="{FA28C9D6-476E-43CD-BA23-D6D990FD78D0}" presName="sibTrans" presStyleCnt="0"/>
      <dgm:spPr/>
    </dgm:pt>
    <dgm:pt modelId="{C3DFAF31-BDFD-4B3D-9F2A-65E24EFAC0CF}" type="pres">
      <dgm:prSet presAssocID="{B3835E06-AD46-49BF-BE3E-9364442969CC}" presName="compNode" presStyleCnt="0"/>
      <dgm:spPr/>
    </dgm:pt>
    <dgm:pt modelId="{D926812A-E61D-44AE-8E38-A3D0C7DB636F}" type="pres">
      <dgm:prSet presAssocID="{B3835E06-AD46-49BF-BE3E-9364442969CC}" presName="iconRect" presStyleLbl="node1" presStyleIdx="3" presStyleCnt="4" custScaleX="149350" custScaleY="149350" custLinFactNeighborX="1055" custLinFactNeighborY="-16880"/>
      <dgm:spPr>
        <a:blipFill>
          <a:blip xmlns:r="http://schemas.openxmlformats.org/officeDocument/2006/relationships" r:embed="rId4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9ACB2D0F-52AE-47F7-8C1B-036943D0B015}" type="pres">
      <dgm:prSet presAssocID="{B3835E06-AD46-49BF-BE3E-9364442969CC}" presName="spaceRect" presStyleCnt="0"/>
      <dgm:spPr/>
    </dgm:pt>
    <dgm:pt modelId="{399A7AD5-4E6A-4ED5-B905-7F8EACCFFA4A}" type="pres">
      <dgm:prSet presAssocID="{B3835E06-AD46-49BF-BE3E-9364442969CC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45DCBF96-78D7-446F-972D-294271A0D284}" srcId="{7D9C16A6-8C48-4165-8DAF-8C957C12A8FA}" destId="{B3835E06-AD46-49BF-BE3E-9364442969CC}" srcOrd="3" destOrd="0" parTransId="{BB696336-0E0D-40CA-AA3F-120C95A08CD7}" sibTransId="{EFCD65F4-3F3D-4C27-88AD-F9332D9DF0B6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FFC7D87F-EF5C-4D1A-B5D7-F843320C74A8}" type="presOf" srcId="{B3835E06-AD46-49BF-BE3E-9364442969CC}" destId="{399A7AD5-4E6A-4ED5-B905-7F8EACCFFA4A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  <dgm:cxn modelId="{A19B1AFE-45DD-4651-A7F0-C828233A45BD}" type="presParOf" srcId="{8994D886-A75F-411A-A9D7-D31991FF12BD}" destId="{29FBFD5D-DF59-4346-AEED-2C9418603B80}" srcOrd="5" destOrd="0" presId="urn:microsoft.com/office/officeart/2018/2/layout/IconLabelList"/>
    <dgm:cxn modelId="{2EEB3C36-E700-42CE-BCE2-F07FBC84C728}" type="presParOf" srcId="{8994D886-A75F-411A-A9D7-D31991FF12BD}" destId="{C3DFAF31-BDFD-4B3D-9F2A-65E24EFAC0CF}" srcOrd="6" destOrd="0" presId="urn:microsoft.com/office/officeart/2018/2/layout/IconLabelList"/>
    <dgm:cxn modelId="{D3D6B243-9F21-4EBE-B2BB-94F7B757A31A}" type="presParOf" srcId="{C3DFAF31-BDFD-4B3D-9F2A-65E24EFAC0CF}" destId="{D926812A-E61D-44AE-8E38-A3D0C7DB636F}" srcOrd="0" destOrd="0" presId="urn:microsoft.com/office/officeart/2018/2/layout/IconLabelList"/>
    <dgm:cxn modelId="{F83E438C-2921-444E-8DBC-A272B0460751}" type="presParOf" srcId="{C3DFAF31-BDFD-4B3D-9F2A-65E24EFAC0CF}" destId="{9ACB2D0F-52AE-47F7-8C1B-036943D0B015}" srcOrd="1" destOrd="0" presId="urn:microsoft.com/office/officeart/2018/2/layout/IconLabelList"/>
    <dgm:cxn modelId="{8F1D8E98-182F-499C-B91A-E2DFA78B7530}" type="presParOf" srcId="{C3DFAF31-BDFD-4B3D-9F2A-65E24EFAC0CF}" destId="{399A7AD5-4E6A-4ED5-B905-7F8EACCFFA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 smtClean="0"/>
            <a:t>KISS</a:t>
          </a:r>
          <a:endParaRPr lang="fr-F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 smtClean="0"/>
            <a:t>Niveaux d’abstraction</a:t>
          </a:r>
          <a:endParaRPr lang="fr-F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 err="1" smtClean="0"/>
            <a:t>Templates</a:t>
          </a:r>
          <a:endParaRPr lang="fr-F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B3835E06-AD46-49BF-BE3E-9364442969CC}">
      <dgm:prSet phldrT="[Text]"/>
      <dgm:spPr/>
      <dgm:t>
        <a:bodyPr rtlCol="0"/>
        <a:lstStyle/>
        <a:p>
          <a:pPr rtl="0"/>
          <a:r>
            <a:rPr lang="fr-FR" noProof="0" dirty="0" smtClean="0"/>
            <a:t>Typage fort</a:t>
          </a:r>
          <a:endParaRPr lang="fr-FR" noProof="0" dirty="0"/>
        </a:p>
      </dgm:t>
    </dgm:pt>
    <dgm:pt modelId="{BB696336-0E0D-40CA-AA3F-120C95A08CD7}" type="parTrans" cxnId="{45DCBF96-78D7-446F-972D-294271A0D284}">
      <dgm:prSet/>
      <dgm:spPr/>
      <dgm:t>
        <a:bodyPr/>
        <a:lstStyle/>
        <a:p>
          <a:endParaRPr lang="fr-FR"/>
        </a:p>
      </dgm:t>
    </dgm:pt>
    <dgm:pt modelId="{EFCD65F4-3F3D-4C27-88AD-F9332D9DF0B6}" type="sibTrans" cxnId="{45DCBF96-78D7-446F-972D-294271A0D284}">
      <dgm:prSet/>
      <dgm:spPr/>
      <dgm:t>
        <a:bodyPr/>
        <a:lstStyle/>
        <a:p>
          <a:endParaRPr lang="fr-FR"/>
        </a:p>
      </dgm:t>
    </dgm:pt>
    <dgm:pt modelId="{D94E36C1-DAD1-4ACA-8E42-89622364C0F4}">
      <dgm:prSet phldrT="[Text]"/>
      <dgm:spPr/>
      <dgm:t>
        <a:bodyPr rtlCol="0"/>
        <a:lstStyle/>
        <a:p>
          <a:pPr rtl="0"/>
          <a:r>
            <a:rPr lang="fr-FR" noProof="0" dirty="0" err="1" smtClean="0"/>
            <a:t>Ownership</a:t>
          </a:r>
          <a:endParaRPr lang="fr-FR" noProof="0" dirty="0"/>
        </a:p>
      </dgm:t>
    </dgm:pt>
    <dgm:pt modelId="{533466E0-1178-42BA-BAEE-2CD423546A30}" type="parTrans" cxnId="{6E17E429-57F3-41A0-B3C8-E423E487E3EA}">
      <dgm:prSet/>
      <dgm:spPr/>
      <dgm:t>
        <a:bodyPr/>
        <a:lstStyle/>
        <a:p>
          <a:endParaRPr lang="fr-FR"/>
        </a:p>
      </dgm:t>
    </dgm:pt>
    <dgm:pt modelId="{F7C54A52-D219-4918-9F25-C8228405F975}" type="sibTrans" cxnId="{6E17E429-57F3-41A0-B3C8-E423E487E3EA}">
      <dgm:prSet/>
      <dgm:spPr/>
      <dgm:t>
        <a:bodyPr/>
        <a:lstStyle/>
        <a:p>
          <a:endParaRPr lang="fr-FR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5" custScaleX="157625" custScaleY="157625" custLinFactNeighborX="870" custLinFactNeighborY="-2263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5" custScaleX="200208" custScaleY="157625" custLinFactNeighborX="0" custLinFactNeighborY="-22048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5" custScaleX="157625" custScaleY="157625" custLinFactNeighborX="870" custLinFactNeighborY="-21761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9FBFD5D-DF59-4346-AEED-2C9418603B80}" type="pres">
      <dgm:prSet presAssocID="{FA28C9D6-476E-43CD-BA23-D6D990FD78D0}" presName="sibTrans" presStyleCnt="0"/>
      <dgm:spPr/>
    </dgm:pt>
    <dgm:pt modelId="{C3DFAF31-BDFD-4B3D-9F2A-65E24EFAC0CF}" type="pres">
      <dgm:prSet presAssocID="{B3835E06-AD46-49BF-BE3E-9364442969CC}" presName="compNode" presStyleCnt="0"/>
      <dgm:spPr/>
    </dgm:pt>
    <dgm:pt modelId="{D926812A-E61D-44AE-8E38-A3D0C7DB636F}" type="pres">
      <dgm:prSet presAssocID="{B3835E06-AD46-49BF-BE3E-9364442969CC}" presName="iconRect" presStyleLbl="node1" presStyleIdx="3" presStyleCnt="5" custScaleX="166626" custScaleY="166625" custLinFactNeighborX="3929" custLinFactNeighborY="-18334"/>
      <dgm:spPr>
        <a:blipFill>
          <a:blip xmlns:r="http://schemas.openxmlformats.org/officeDocument/2006/relationships" r:embed="rId4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ACB2D0F-52AE-47F7-8C1B-036943D0B015}" type="pres">
      <dgm:prSet presAssocID="{B3835E06-AD46-49BF-BE3E-9364442969CC}" presName="spaceRect" presStyleCnt="0"/>
      <dgm:spPr/>
    </dgm:pt>
    <dgm:pt modelId="{399A7AD5-4E6A-4ED5-B905-7F8EACCFFA4A}" type="pres">
      <dgm:prSet presAssocID="{B3835E06-AD46-49BF-BE3E-9364442969CC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27D18FC-7EFE-49FD-8880-5F2E56CB93D9}" type="pres">
      <dgm:prSet presAssocID="{EFCD65F4-3F3D-4C27-88AD-F9332D9DF0B6}" presName="sibTrans" presStyleCnt="0"/>
      <dgm:spPr/>
    </dgm:pt>
    <dgm:pt modelId="{C4607A28-E3EB-4E36-B207-181922C14B83}" type="pres">
      <dgm:prSet presAssocID="{D94E36C1-DAD1-4ACA-8E42-89622364C0F4}" presName="compNode" presStyleCnt="0"/>
      <dgm:spPr/>
    </dgm:pt>
    <dgm:pt modelId="{F592AD65-F0E2-4AEC-9257-1E2328E6E5D8}" type="pres">
      <dgm:prSet presAssocID="{D94E36C1-DAD1-4ACA-8E42-89622364C0F4}" presName="iconRect" presStyleLbl="node1" presStyleIdx="4" presStyleCnt="5" custScaleX="168214" custScaleY="168213" custLinFactNeighborX="-3938" custLinFactNeighborY="-19644"/>
      <dgm:spPr>
        <a:blipFill>
          <a:blip xmlns:r="http://schemas.openxmlformats.org/officeDocument/2006/relationships" r:embed="rId5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39405583-6B70-4BC7-920D-3818638C2595}" type="pres">
      <dgm:prSet presAssocID="{D94E36C1-DAD1-4ACA-8E42-89622364C0F4}" presName="spaceRect" presStyleCnt="0"/>
      <dgm:spPr/>
    </dgm:pt>
    <dgm:pt modelId="{E52A5CBD-F25E-4335-9A3E-35650A54A266}" type="pres">
      <dgm:prSet presAssocID="{D94E36C1-DAD1-4ACA-8E42-89622364C0F4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17E429-57F3-41A0-B3C8-E423E487E3EA}" srcId="{7D9C16A6-8C48-4165-8DAF-8C957C12A8FA}" destId="{D94E36C1-DAD1-4ACA-8E42-89622364C0F4}" srcOrd="4" destOrd="0" parTransId="{533466E0-1178-42BA-BAEE-2CD423546A30}" sibTransId="{F7C54A52-D219-4918-9F25-C8228405F975}"/>
    <dgm:cxn modelId="{C097E568-CC6B-48D5-8671-AB18DD16DF5B}" type="presOf" srcId="{D94E36C1-DAD1-4ACA-8E42-89622364C0F4}" destId="{E52A5CBD-F25E-4335-9A3E-35650A54A266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45DCBF96-78D7-446F-972D-294271A0D284}" srcId="{7D9C16A6-8C48-4165-8DAF-8C957C12A8FA}" destId="{B3835E06-AD46-49BF-BE3E-9364442969CC}" srcOrd="3" destOrd="0" parTransId="{BB696336-0E0D-40CA-AA3F-120C95A08CD7}" sibTransId="{EFCD65F4-3F3D-4C27-88AD-F9332D9DF0B6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FFC7D87F-EF5C-4D1A-B5D7-F843320C74A8}" type="presOf" srcId="{B3835E06-AD46-49BF-BE3E-9364442969CC}" destId="{399A7AD5-4E6A-4ED5-B905-7F8EACCFFA4A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  <dgm:cxn modelId="{A19B1AFE-45DD-4651-A7F0-C828233A45BD}" type="presParOf" srcId="{8994D886-A75F-411A-A9D7-D31991FF12BD}" destId="{29FBFD5D-DF59-4346-AEED-2C9418603B80}" srcOrd="5" destOrd="0" presId="urn:microsoft.com/office/officeart/2018/2/layout/IconLabelList"/>
    <dgm:cxn modelId="{2EEB3C36-E700-42CE-BCE2-F07FBC84C728}" type="presParOf" srcId="{8994D886-A75F-411A-A9D7-D31991FF12BD}" destId="{C3DFAF31-BDFD-4B3D-9F2A-65E24EFAC0CF}" srcOrd="6" destOrd="0" presId="urn:microsoft.com/office/officeart/2018/2/layout/IconLabelList"/>
    <dgm:cxn modelId="{D3D6B243-9F21-4EBE-B2BB-94F7B757A31A}" type="presParOf" srcId="{C3DFAF31-BDFD-4B3D-9F2A-65E24EFAC0CF}" destId="{D926812A-E61D-44AE-8E38-A3D0C7DB636F}" srcOrd="0" destOrd="0" presId="urn:microsoft.com/office/officeart/2018/2/layout/IconLabelList"/>
    <dgm:cxn modelId="{F83E438C-2921-444E-8DBC-A272B0460751}" type="presParOf" srcId="{C3DFAF31-BDFD-4B3D-9F2A-65E24EFAC0CF}" destId="{9ACB2D0F-52AE-47F7-8C1B-036943D0B015}" srcOrd="1" destOrd="0" presId="urn:microsoft.com/office/officeart/2018/2/layout/IconLabelList"/>
    <dgm:cxn modelId="{8F1D8E98-182F-499C-B91A-E2DFA78B7530}" type="presParOf" srcId="{C3DFAF31-BDFD-4B3D-9F2A-65E24EFAC0CF}" destId="{399A7AD5-4E6A-4ED5-B905-7F8EACCFFA4A}" srcOrd="2" destOrd="0" presId="urn:microsoft.com/office/officeart/2018/2/layout/IconLabelList"/>
    <dgm:cxn modelId="{14785A61-4CA6-4C42-8D1D-06E7B4BEE1DC}" type="presParOf" srcId="{8994D886-A75F-411A-A9D7-D31991FF12BD}" destId="{427D18FC-7EFE-49FD-8880-5F2E56CB93D9}" srcOrd="7" destOrd="0" presId="urn:microsoft.com/office/officeart/2018/2/layout/IconLabelList"/>
    <dgm:cxn modelId="{F29C6986-9AAF-4879-97CC-92C35F25A340}" type="presParOf" srcId="{8994D886-A75F-411A-A9D7-D31991FF12BD}" destId="{C4607A28-E3EB-4E36-B207-181922C14B83}" srcOrd="8" destOrd="0" presId="urn:microsoft.com/office/officeart/2018/2/layout/IconLabelList"/>
    <dgm:cxn modelId="{451506B4-3025-4DE7-94E5-A487CC38060D}" type="presParOf" srcId="{C4607A28-E3EB-4E36-B207-181922C14B83}" destId="{F592AD65-F0E2-4AEC-9257-1E2328E6E5D8}" srcOrd="0" destOrd="0" presId="urn:microsoft.com/office/officeart/2018/2/layout/IconLabelList"/>
    <dgm:cxn modelId="{11A57E7B-FA21-4FCF-A67C-7BBE1C7ACB0E}" type="presParOf" srcId="{C4607A28-E3EB-4E36-B207-181922C14B83}" destId="{39405583-6B70-4BC7-920D-3818638C2595}" srcOrd="1" destOrd="0" presId="urn:microsoft.com/office/officeart/2018/2/layout/IconLabelList"/>
    <dgm:cxn modelId="{F8A432B6-9FA1-46FB-9292-931FCAF8E76E}" type="presParOf" srcId="{C4607A28-E3EB-4E36-B207-181922C14B83}" destId="{E52A5CBD-F25E-4335-9A3E-35650A54A2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32397" y="179278"/>
          <a:ext cx="1276762" cy="127676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63731" y="16760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 smtClean="0"/>
            <a:t>Lambda</a:t>
          </a:r>
          <a:endParaRPr lang="fr-FR" sz="2600" kern="1200" noProof="0" dirty="0"/>
        </a:p>
      </dsp:txBody>
      <dsp:txXfrm>
        <a:off x="63731" y="1676081"/>
        <a:ext cx="1800000" cy="720000"/>
      </dsp:txXfrm>
    </dsp:sp>
    <dsp:sp modelId="{CE9DF0E8-B0DE-4E1E-9FF4-6006AD8428DB}">
      <dsp:nvSpPr>
        <dsp:cNvPr id="0" name=""/>
        <dsp:cNvSpPr/>
      </dsp:nvSpPr>
      <dsp:spPr>
        <a:xfrm>
          <a:off x="2267889" y="184008"/>
          <a:ext cx="1621684" cy="1276762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178731" y="16760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 smtClean="0"/>
            <a:t>Chaine de compilation</a:t>
          </a:r>
          <a:endParaRPr lang="fr-FR" sz="2600" kern="1200" noProof="0" dirty="0"/>
        </a:p>
      </dsp:txBody>
      <dsp:txXfrm>
        <a:off x="2178731" y="1676081"/>
        <a:ext cx="1800000" cy="720000"/>
      </dsp:txXfrm>
    </dsp:sp>
    <dsp:sp modelId="{6DB1FE51-13D0-4A38-AD6E-48D4371A1AF3}">
      <dsp:nvSpPr>
        <dsp:cNvPr id="0" name=""/>
        <dsp:cNvSpPr/>
      </dsp:nvSpPr>
      <dsp:spPr>
        <a:xfrm>
          <a:off x="4562397" y="186333"/>
          <a:ext cx="1276762" cy="1276762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4293731" y="16760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 smtClean="0"/>
            <a:t>Entêtes précompilées</a:t>
          </a:r>
          <a:endParaRPr lang="fr-FR" sz="2600" kern="1200" noProof="0" dirty="0"/>
        </a:p>
      </dsp:txBody>
      <dsp:txXfrm>
        <a:off x="4293731" y="1676081"/>
        <a:ext cx="1800000" cy="720000"/>
      </dsp:txXfrm>
    </dsp:sp>
    <dsp:sp modelId="{D926812A-E61D-44AE-8E38-A3D0C7DB636F}">
      <dsp:nvSpPr>
        <dsp:cNvPr id="0" name=""/>
        <dsp:cNvSpPr/>
      </dsp:nvSpPr>
      <dsp:spPr>
        <a:xfrm>
          <a:off x="6712409" y="242626"/>
          <a:ext cx="1209735" cy="1209735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A7AD5-4E6A-4ED5-B905-7F8EACCFFA4A}">
      <dsp:nvSpPr>
        <dsp:cNvPr id="0" name=""/>
        <dsp:cNvSpPr/>
      </dsp:nvSpPr>
      <dsp:spPr>
        <a:xfrm>
          <a:off x="6408731" y="16593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 smtClean="0"/>
            <a:t>Options de compilation</a:t>
          </a:r>
          <a:endParaRPr lang="fr-FR" sz="2600" kern="1200" noProof="0" dirty="0"/>
        </a:p>
      </dsp:txBody>
      <dsp:txXfrm>
        <a:off x="6408731" y="165932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219629" y="412514"/>
          <a:ext cx="1028641" cy="102864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3174" y="1618392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KISS</a:t>
          </a:r>
          <a:endParaRPr lang="fr-FR" sz="2100" kern="1200" noProof="0" dirty="0"/>
        </a:p>
      </dsp:txBody>
      <dsp:txXfrm>
        <a:off x="3174" y="1618392"/>
        <a:ext cx="1450195" cy="580078"/>
      </dsp:txXfrm>
    </dsp:sp>
    <dsp:sp modelId="{CE9DF0E8-B0DE-4E1E-9FF4-6006AD8428DB}">
      <dsp:nvSpPr>
        <dsp:cNvPr id="0" name=""/>
        <dsp:cNvSpPr/>
      </dsp:nvSpPr>
      <dsp:spPr>
        <a:xfrm>
          <a:off x="1778985" y="416325"/>
          <a:ext cx="1306533" cy="1028641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1707154" y="1618392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Niveaux d’abstraction</a:t>
          </a:r>
          <a:endParaRPr lang="fr-FR" sz="2100" kern="1200" noProof="0" dirty="0"/>
        </a:p>
      </dsp:txBody>
      <dsp:txXfrm>
        <a:off x="1707154" y="1618392"/>
        <a:ext cx="1450195" cy="580078"/>
      </dsp:txXfrm>
    </dsp:sp>
    <dsp:sp modelId="{6DB1FE51-13D0-4A38-AD6E-48D4371A1AF3}">
      <dsp:nvSpPr>
        <dsp:cNvPr id="0" name=""/>
        <dsp:cNvSpPr/>
      </dsp:nvSpPr>
      <dsp:spPr>
        <a:xfrm>
          <a:off x="3627588" y="418198"/>
          <a:ext cx="1028641" cy="1028641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11133" y="1618392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err="1" smtClean="0"/>
            <a:t>Templates</a:t>
          </a:r>
          <a:endParaRPr lang="fr-FR" sz="2100" kern="1200" noProof="0" dirty="0"/>
        </a:p>
      </dsp:txBody>
      <dsp:txXfrm>
        <a:off x="3411133" y="1618392"/>
        <a:ext cx="1450195" cy="580078"/>
      </dsp:txXfrm>
    </dsp:sp>
    <dsp:sp modelId="{D926812A-E61D-44AE-8E38-A3D0C7DB636F}">
      <dsp:nvSpPr>
        <dsp:cNvPr id="0" name=""/>
        <dsp:cNvSpPr/>
      </dsp:nvSpPr>
      <dsp:spPr>
        <a:xfrm>
          <a:off x="5322160" y="425879"/>
          <a:ext cx="1087381" cy="1087374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A7AD5-4E6A-4ED5-B905-7F8EACCFFA4A}">
      <dsp:nvSpPr>
        <dsp:cNvPr id="0" name=""/>
        <dsp:cNvSpPr/>
      </dsp:nvSpPr>
      <dsp:spPr>
        <a:xfrm>
          <a:off x="5115113" y="1633075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Typage fort</a:t>
          </a:r>
          <a:endParaRPr lang="fr-FR" sz="2100" kern="1200" noProof="0" dirty="0"/>
        </a:p>
      </dsp:txBody>
      <dsp:txXfrm>
        <a:off x="5115113" y="1633075"/>
        <a:ext cx="1450195" cy="580078"/>
      </dsp:txXfrm>
    </dsp:sp>
    <dsp:sp modelId="{F592AD65-F0E2-4AEC-9257-1E2328E6E5D8}">
      <dsp:nvSpPr>
        <dsp:cNvPr id="0" name=""/>
        <dsp:cNvSpPr/>
      </dsp:nvSpPr>
      <dsp:spPr>
        <a:xfrm>
          <a:off x="6969619" y="414740"/>
          <a:ext cx="1097744" cy="1097737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A5CBD-F25E-4335-9A3E-35650A54A266}">
      <dsp:nvSpPr>
        <dsp:cNvPr id="0" name=""/>
        <dsp:cNvSpPr/>
      </dsp:nvSpPr>
      <dsp:spPr>
        <a:xfrm>
          <a:off x="6819092" y="1635666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err="1" smtClean="0"/>
            <a:t>Ownership</a:t>
          </a:r>
          <a:endParaRPr lang="fr-FR" sz="2100" kern="1200" noProof="0" dirty="0"/>
        </a:p>
      </dsp:txBody>
      <dsp:txXfrm>
        <a:off x="6819092" y="1635666"/>
        <a:ext cx="1450195" cy="5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15/06/2021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presque 8 ans chez Scalian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Mi-dev </a:t>
            </a:r>
            <a:r>
              <a:rPr lang="fr-FR" dirty="0" err="1" smtClean="0"/>
              <a:t>mi-responsable</a:t>
            </a:r>
            <a:r>
              <a:rPr lang="fr-FR" baseline="0" dirty="0" smtClean="0"/>
              <a:t> technique </a:t>
            </a:r>
            <a:r>
              <a:rPr lang="fr-FR" baseline="0" dirty="0" err="1" smtClean="0"/>
              <a:t>mi-CDP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r>
              <a:rPr lang="fr-FR" baseline="0" dirty="0" smtClean="0"/>
              <a:t> dev C++/Qt sur plein de projets touchant de près où de loin la simulation radar (DADN, MOCEM, Prorasem, Clacimar et COMAREM)</a:t>
            </a:r>
            <a:br>
              <a:rPr lang="fr-FR" baseline="0" dirty="0" smtClean="0"/>
            </a:br>
            <a:r>
              <a:rPr lang="fr-FR" baseline="0" dirty="0" smtClean="0"/>
              <a:t>- dev matlab et python</a:t>
            </a:r>
            <a:br>
              <a:rPr lang="fr-FR" baseline="0" dirty="0" smtClean="0"/>
            </a:br>
            <a:r>
              <a:rPr lang="fr-FR" baseline="0" dirty="0" smtClean="0"/>
              <a:t>pourquoi là ? Formation mathématiques. j’ai appris le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au fil des projets</a:t>
            </a:r>
            <a:br>
              <a:rPr lang="fr-FR" baseline="0" dirty="0" smtClean="0"/>
            </a:br>
            <a:r>
              <a:rPr lang="fr-FR" baseline="0" dirty="0" smtClean="0"/>
              <a:t>- SESUC : contexte linux </a:t>
            </a:r>
            <a:r>
              <a:rPr lang="fr-FR" baseline="0" dirty="0" err="1" smtClean="0"/>
              <a:t>gcc</a:t>
            </a:r>
            <a:r>
              <a:rPr lang="fr-FR" baseline="0" dirty="0" smtClean="0"/>
              <a:t>, optimisation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COMAREM : </a:t>
            </a:r>
            <a:r>
              <a:rPr lang="fr-FR" baseline="0" dirty="0" err="1" smtClean="0"/>
              <a:t>visual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qmake</a:t>
            </a:r>
            <a:r>
              <a:rPr lang="fr-FR" baseline="0" dirty="0" smtClean="0"/>
              <a:t>, (</a:t>
            </a:r>
            <a:r>
              <a:rPr lang="fr-FR" baseline="0" dirty="0" err="1" smtClean="0"/>
              <a:t>scriptbox</a:t>
            </a:r>
            <a:r>
              <a:rPr lang="fr-FR" baseline="0" dirty="0" smtClean="0"/>
              <a:t>) ombrage d’une très grande scène 3D (plusieurs 10.000 de km²) à haute fréquence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</a:t>
            </a:r>
            <a:r>
              <a:rPr lang="fr-FR" baseline="0" dirty="0" err="1" smtClean="0"/>
              <a:t>Opesim</a:t>
            </a:r>
            <a:r>
              <a:rPr lang="fr-FR" baseline="0" dirty="0" smtClean="0"/>
              <a:t> : Duel AD navire, </a:t>
            </a:r>
            <a:r>
              <a:rPr lang="fr-FR" baseline="0" dirty="0" err="1" smtClean="0"/>
              <a:t>Prorasem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coconut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imotep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</a:t>
            </a:r>
            <a:r>
              <a:rPr lang="fr-FR" baseline="0" dirty="0" smtClean="0"/>
              <a:t> sur le contenu</a:t>
            </a:r>
          </a:p>
          <a:p>
            <a:r>
              <a:rPr lang="fr-FR" baseline="0" dirty="0" smtClean="0"/>
              <a:t>Vous avez des niveaux qui ne sont pas forcément les mêmes.</a:t>
            </a:r>
          </a:p>
          <a:p>
            <a:r>
              <a:rPr lang="fr-FR" baseline="0" dirty="0" smtClean="0"/>
              <a:t>Certaines choses seront nouvelles pour certains, des rappels pour d’autres.</a:t>
            </a:r>
          </a:p>
          <a:p>
            <a:r>
              <a:rPr lang="fr-FR" baseline="0" dirty="0" smtClean="0"/>
              <a:t>Tout le monde apprendra </a:t>
            </a:r>
            <a:r>
              <a:rPr lang="fr-FR" baseline="0" dirty="0" err="1" smtClean="0"/>
              <a:t>quelquechose</a:t>
            </a:r>
            <a:r>
              <a:rPr lang="fr-FR" baseline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2946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492094-CEAF-41CC-AA41-3DEA4E8B9F9C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282008-B726-4AFB-BF47-1F66C441C4D1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565547-EAE3-42AF-9F0E-6706655F4F8F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.io/qddy46cemn4jmv9h8ftd9vu5a6jdk3fngyq9rg2dq5k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4322369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4347144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Prêts ?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5018578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/>
          </a:bodyPr>
          <a:lstStyle/>
          <a:p>
            <a:r>
              <a:rPr lang="fr-FR" sz="2400" dirty="0"/>
              <a:t>Qui suis-je ?</a:t>
            </a:r>
          </a:p>
          <a:p>
            <a:r>
              <a:rPr lang="fr-FR" sz="2400" dirty="0"/>
              <a:t>Pourquoi </a:t>
            </a:r>
            <a:r>
              <a:rPr lang="fr-FR" sz="2400" dirty="0" smtClean="0"/>
              <a:t>suis-je </a:t>
            </a:r>
            <a:r>
              <a:rPr lang="fr-FR" sz="2400" dirty="0"/>
              <a:t>là ?</a:t>
            </a:r>
          </a:p>
          <a:p>
            <a:r>
              <a:rPr lang="fr-FR" sz="2400" dirty="0"/>
              <a:t>Qui êtes-vous ?</a:t>
            </a:r>
          </a:p>
          <a:p>
            <a:r>
              <a:rPr lang="fr-FR" sz="2400" dirty="0">
                <a:hlinkClick r:id="rId3"/>
              </a:rPr>
              <a:t>Pourquoi </a:t>
            </a:r>
            <a:r>
              <a:rPr lang="fr-FR" sz="2400" dirty="0" smtClean="0">
                <a:hlinkClick r:id="rId3"/>
              </a:rPr>
              <a:t>êtes-vous </a:t>
            </a:r>
            <a:r>
              <a:rPr lang="fr-FR" sz="2400" dirty="0">
                <a:hlinkClick r:id="rId3"/>
              </a:rPr>
              <a:t>là ?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de table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15760" y="1874572"/>
            <a:ext cx="3721846" cy="3840428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nom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mission/poste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Une expérience en CPP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51" y="1685386"/>
            <a:ext cx="2561415" cy="238888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4" name="Rectangle 3"/>
          <p:cNvSpPr/>
          <p:nvPr/>
        </p:nvSpPr>
        <p:spPr>
          <a:xfrm>
            <a:off x="2781300" y="46130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77592" y="4613028"/>
            <a:ext cx="1847832" cy="4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r>
              <a:rPr lang="en-US" dirty="0" smtClean="0"/>
              <a:t> de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871671" y="1461762"/>
            <a:ext cx="4174603" cy="395627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S’initier aux normes récentes du C++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Savoir produire un code propre, sûr, clair et maintenable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Savoir mettre en place une bonne architecture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Démystifier la chaine de compilation et les options des compilateurs</a:t>
            </a:r>
            <a:endParaRPr lang="fr-FR" sz="2000" b="1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b="1" dirty="0" smtClean="0"/>
              <a:t>Répondre à vos questions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90" y="1918957"/>
            <a:ext cx="2447925" cy="2438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58" y="1461762"/>
            <a:ext cx="668162" cy="6897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82" y="4500419"/>
            <a:ext cx="975968" cy="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: vous avez voté !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1" y="1547768"/>
            <a:ext cx="5210175" cy="20383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1" y="3639351"/>
            <a:ext cx="3476625" cy="20383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10" y="3933805"/>
            <a:ext cx="1162050" cy="16668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727" y="1873966"/>
            <a:ext cx="1400175" cy="16573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922235" y="4473860"/>
            <a:ext cx="32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Tout le reste sous les 3 votes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1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de la Première journée</a:t>
            </a:r>
            <a:endParaRPr lang="fr-FR" dirty="0"/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8193" y="2102466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59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de la Deuxième journée</a:t>
            </a:r>
            <a:endParaRPr lang="fr-FR" dirty="0"/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451928"/>
              </p:ext>
            </p:extLst>
          </p:nvPr>
        </p:nvGraphicFramePr>
        <p:xfrm>
          <a:off x="538193" y="2102466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1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fr-FR" dirty="0" smtClean="0"/>
              <a:t>règles</a:t>
            </a:r>
            <a:r>
              <a:rPr lang="en-US" dirty="0" smtClean="0"/>
              <a:t> du jeu pendant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136059" y="1993122"/>
            <a:ext cx="3721846" cy="28951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téléphone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travail à côté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Discutez et partagez !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Je peux enregistrer la formation ?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25" y="1681133"/>
            <a:ext cx="3140473" cy="151903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6" name="Espace réservé du texte 4"/>
          <p:cNvSpPr txBox="1">
            <a:spLocks/>
          </p:cNvSpPr>
          <p:nvPr/>
        </p:nvSpPr>
        <p:spPr>
          <a:xfrm>
            <a:off x="5977631" y="4033603"/>
            <a:ext cx="1423028" cy="1222029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None/>
              <a:defRPr/>
            </a:pPr>
            <a:r>
              <a:rPr lang="fr-FR" sz="2000" dirty="0" smtClean="0"/>
              <a:t>9H </a:t>
            </a:r>
            <a:r>
              <a:rPr lang="fr-FR" sz="2000" dirty="0" smtClean="0">
                <a:sym typeface="Wingdings" panose="05000000000000000000" pitchFamily="2" charset="2"/>
              </a:rPr>
              <a:t> 12H</a:t>
            </a:r>
            <a:endParaRPr lang="fr-FR" sz="2000" dirty="0" smtClean="0"/>
          </a:p>
          <a:p>
            <a:pPr marL="0" lvl="1" indent="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None/>
              <a:defRPr/>
            </a:pPr>
            <a:r>
              <a:rPr lang="fr-FR" sz="2000" dirty="0" smtClean="0"/>
              <a:t>14H </a:t>
            </a:r>
            <a:r>
              <a:rPr lang="fr-FR" sz="2000" dirty="0" smtClean="0">
                <a:sym typeface="Wingdings" panose="05000000000000000000" pitchFamily="2" charset="2"/>
              </a:rPr>
              <a:t>17H</a:t>
            </a: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6065921" y="3334560"/>
            <a:ext cx="109805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Horaires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96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support de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65413" y="1388064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Récupérer le support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space réservé du contenu 5"/>
          <p:cNvSpPr>
            <a:spLocks noGrp="1"/>
          </p:cNvSpPr>
          <p:nvPr>
            <p:ph sz="half" idx="4294967295"/>
          </p:nvPr>
        </p:nvSpPr>
        <p:spPr>
          <a:xfrm>
            <a:off x="435894" y="1950697"/>
            <a:ext cx="4044825" cy="2445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400" dirty="0" smtClean="0"/>
              <a:t>Connectez-vous au réseau WIFI « STORM R » avec vos </a:t>
            </a:r>
            <a:r>
              <a:rPr lang="fr-FR" sz="1400" dirty="0" err="1" smtClean="0"/>
              <a:t>credentials</a:t>
            </a:r>
            <a:r>
              <a:rPr lang="fr-FR" sz="1400" dirty="0" smtClean="0"/>
              <a:t> habituels</a:t>
            </a:r>
          </a:p>
          <a:p>
            <a:r>
              <a:rPr lang="fr-FR" sz="1400" dirty="0" smtClean="0"/>
              <a:t>Code </a:t>
            </a:r>
            <a:r>
              <a:rPr lang="fr-FR" sz="1400" dirty="0"/>
              <a:t>et planches à récupérer sur GitHub</a:t>
            </a:r>
            <a:br>
              <a:rPr lang="fr-FR" sz="1400" dirty="0"/>
            </a:br>
            <a:r>
              <a:rPr lang="fr-F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git </a:t>
            </a:r>
            <a:r>
              <a:rPr lang="fr-FR" sz="1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clone 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https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://github.com/franckginguene/cpp_scalian.git</a:t>
            </a:r>
            <a:endParaRPr lang="fr-FR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Espace réservé du texte 6"/>
          <p:cNvSpPr txBox="1">
            <a:spLocks/>
          </p:cNvSpPr>
          <p:nvPr/>
        </p:nvSpPr>
        <p:spPr>
          <a:xfrm>
            <a:off x="4892800" y="1388064"/>
            <a:ext cx="3815305" cy="461144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Lancer la solution VS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63280" y="1950697"/>
            <a:ext cx="4044825" cy="244583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Renseigner </a:t>
            </a:r>
            <a:r>
              <a:rPr lang="fr-FR" dirty="0"/>
              <a:t>le fichier </a:t>
            </a:r>
            <a:br>
              <a:rPr lang="fr-FR" dirty="0"/>
            </a:br>
            <a:r>
              <a:rPr lang="fr-FR" dirty="0" smtClean="0"/>
              <a:t>« build_and_run_solution.bat »</a:t>
            </a:r>
          </a:p>
          <a:p>
            <a:r>
              <a:rPr lang="fr-FR" dirty="0" smtClean="0"/>
              <a:t>Le champ WIN_SDK se trouve en faisant un clic droit propriété sur un projet Visual 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26" y="4313382"/>
            <a:ext cx="2274751" cy="111219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24" y="4331317"/>
            <a:ext cx="3228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4012</TotalTime>
  <Words>372</Words>
  <Application>Microsoft Office PowerPoint</Application>
  <PresentationFormat>Affichage à l'écran (16:10)</PresentationFormat>
  <Paragraphs>69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Présentation</vt:lpstr>
      <vt:lpstr>Tour de table</vt:lpstr>
      <vt:lpstr>Objectifs de la formation</vt:lpstr>
      <vt:lpstr>Programme : vous avez voté !</vt:lpstr>
      <vt:lpstr>Programme de la Première journée</vt:lpstr>
      <vt:lpstr>Programme de la Deuxième journée</vt:lpstr>
      <vt:lpstr>Les règles du jeu pendant la formation</vt:lpstr>
      <vt:lpstr>Récupérer le support de formation</vt:lpstr>
      <vt:lpstr>Prêts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56</cp:revision>
  <dcterms:created xsi:type="dcterms:W3CDTF">2020-11-18T16:15:56Z</dcterms:created>
  <dcterms:modified xsi:type="dcterms:W3CDTF">2021-06-15T18:54:40Z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