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5" r:id="rId6"/>
    <p:sldId id="263" r:id="rId7"/>
    <p:sldId id="284" r:id="rId8"/>
    <p:sldId id="278" r:id="rId9"/>
    <p:sldId id="279" r:id="rId10"/>
    <p:sldId id="276" r:id="rId11"/>
    <p:sldId id="286" r:id="rId12"/>
    <p:sldId id="308" r:id="rId13"/>
    <p:sldId id="288" r:id="rId14"/>
    <p:sldId id="287" r:id="rId15"/>
    <p:sldId id="290" r:id="rId16"/>
    <p:sldId id="291" r:id="rId17"/>
    <p:sldId id="309" r:id="rId18"/>
    <p:sldId id="294" r:id="rId19"/>
    <p:sldId id="310" r:id="rId20"/>
    <p:sldId id="289" r:id="rId21"/>
    <p:sldId id="293" r:id="rId22"/>
    <p:sldId id="280" r:id="rId23"/>
    <p:sldId id="295" r:id="rId24"/>
    <p:sldId id="296" r:id="rId25"/>
    <p:sldId id="311" r:id="rId26"/>
    <p:sldId id="297" r:id="rId27"/>
    <p:sldId id="298" r:id="rId28"/>
    <p:sldId id="299" r:id="rId29"/>
    <p:sldId id="303" r:id="rId30"/>
    <p:sldId id="312" r:id="rId31"/>
    <p:sldId id="301" r:id="rId32"/>
    <p:sldId id="304" r:id="rId33"/>
    <p:sldId id="306" r:id="rId34"/>
    <p:sldId id="305" r:id="rId35"/>
    <p:sldId id="307" r:id="rId36"/>
    <p:sldId id="314" r:id="rId37"/>
    <p:sldId id="315" r:id="rId38"/>
    <p:sldId id="313" r:id="rId39"/>
    <p:sldId id="270" r:id="rId4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15/06/2021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je capture par référence, qu’est-ce qui change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380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5529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Accumulate</a:t>
            </a:r>
            <a:r>
              <a:rPr lang="fr-FR" dirty="0" smtClean="0"/>
              <a:t> est légèrement plus rapide que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reduce</a:t>
            </a:r>
            <a:r>
              <a:rPr lang="fr-FR" baseline="0" dirty="0" smtClean="0"/>
              <a:t> sur des entiers</a:t>
            </a:r>
          </a:p>
          <a:p>
            <a:r>
              <a:rPr lang="fr-FR" baseline="0" dirty="0" smtClean="0"/>
              <a:t>Inversement pour du double</a:t>
            </a:r>
          </a:p>
          <a:p>
            <a:r>
              <a:rPr lang="fr-FR" baseline="0" dirty="0" err="1" smtClean="0"/>
              <a:t>Algo</a:t>
            </a:r>
            <a:r>
              <a:rPr lang="fr-FR" baseline="0" dirty="0" smtClean="0"/>
              <a:t> parallèle apporte un gain </a:t>
            </a:r>
            <a:r>
              <a:rPr lang="fr-FR" baseline="0" dirty="0" err="1" smtClean="0"/>
              <a:t>significatf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5930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32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6009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1632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8843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sz="10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sz="10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.\foo.cpp .\bar.cpp </a:t>
            </a:r>
            <a:r>
              <a:rPr lang="fr-FR" sz="1000" dirty="0" smtClean="0">
                <a:sym typeface="Wingdings" panose="05000000000000000000" pitchFamily="2" charset="2"/>
              </a:rPr>
              <a:t> foo.obj et bar.obj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dirty="0" smtClean="0">
              <a:sym typeface="Wingdings" panose="05000000000000000000" pitchFamily="2" charset="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sz="10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sz="10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sz="1000" kern="1200" dirty="0" smtClean="0">
                <a:solidFill>
                  <a:schemeClr val="tx1"/>
                </a:solidFill>
                <a:latin typeface="+mn-lt"/>
                <a:ea typeface="+mn-ea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917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fichiers EXP contiennent</a:t>
            </a:r>
            <a:r>
              <a:rPr lang="fr-FR" baseline="0" dirty="0" smtClean="0"/>
              <a:t> des infos de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 qu’on ne retrouve pas dans le .lib</a:t>
            </a:r>
          </a:p>
          <a:p>
            <a:r>
              <a:rPr lang="fr-FR" baseline="0" dirty="0" smtClean="0"/>
              <a:t>Il sert à gérer notamment les dépendances circulaires.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749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4896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Voir le fichier type qu’on utilise</a:t>
            </a:r>
            <a:r>
              <a:rPr lang="fr-FR" baseline="0" dirty="0" smtClean="0"/>
              <a:t> sur nos projets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767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6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68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https://wordart.com/create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52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5900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596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15/06/2021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smtClean="0">
                <a:solidFill>
                  <a:srgbClr val="7CEBFF"/>
                </a:solidFill>
              </a:rPr>
              <a:t>chaine de compilation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977194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+=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767">
            <a:off x="5068433" y="3322349"/>
            <a:ext cx="2747033" cy="1831772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572000" y="154774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26451" y="3341885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72000" y="3495203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40873" y="3349486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2541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254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&amp;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 += 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188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9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éléments capturés sont des membres</a:t>
            </a:r>
          </a:p>
          <a:p>
            <a:r>
              <a:rPr lang="fr-FR" sz="2000" dirty="0" smtClean="0"/>
              <a:t>Les arguments sont les arguments d’une méthode (opérateur () 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0367" y="20383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public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ascadia Code" panose="020B0609020000020004" pitchFamily="49" charset="0"/>
              </a:rPr>
              <a:t>operator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()(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</a:p>
          <a:p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private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65415" y="146180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LAMBDA</a:t>
            </a:r>
            <a:endParaRPr lang="fr-FR" sz="2400" dirty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"/>
          </p:nvPr>
        </p:nvSpPr>
        <p:spPr>
          <a:xfrm>
            <a:off x="4892802" y="146180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CLASSE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9571" y="2038392"/>
            <a:ext cx="3849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1079" y="4361315"/>
            <a:ext cx="34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je capture par référence, qu’est-ce qui change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9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83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La différence c’est qu’un membre ne peut pas être modifié par défaut !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8" y="2196269"/>
            <a:ext cx="8269318" cy="640935"/>
          </a:xfrm>
          <a:prstGeom prst="rect">
            <a:avLst/>
          </a:prstGeom>
        </p:spPr>
      </p:pic>
      <p:sp>
        <p:nvSpPr>
          <p:cNvPr id="6" name="Espace réservé du contenu 35"/>
          <p:cNvSpPr txBox="1">
            <a:spLocks/>
          </p:cNvSpPr>
          <p:nvPr/>
        </p:nvSpPr>
        <p:spPr>
          <a:xfrm>
            <a:off x="435894" y="2852100"/>
            <a:ext cx="8272211" cy="831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Ajout nécessaire du mot-clé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mutable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7106" y="3665512"/>
            <a:ext cx="460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 </a:t>
            </a:r>
            <a:r>
              <a:rPr lang="fr-FR" sz="1200" b="1" dirty="0" smtClean="0">
                <a:solidFill>
                  <a:srgbClr val="FF0000"/>
                </a:solidFill>
                <a:latin typeface="Cascadia Code" panose="020B0609020000020004" pitchFamily="49" charset="0"/>
              </a:rPr>
              <a:t>mutable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// Quelle sortie ici ?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/>
            </a:r>
            <a:b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</a:b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// Quelle sortie ici ?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Objectif</a:t>
            </a:r>
            <a:endParaRPr lang="fr-FR" sz="24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Implémenter de vraies </a:t>
            </a:r>
            <a:r>
              <a:rPr lang="fr-FR" sz="2000" dirty="0" err="1" smtClean="0"/>
              <a:t>lambdas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 smtClean="0"/>
              <a:t>Outils</a:t>
            </a:r>
            <a:endParaRPr lang="fr-FR" sz="24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Avec la même solution</a:t>
            </a:r>
            <a:endParaRPr lang="fr-FR" sz="2000" dirty="0" smtClean="0"/>
          </a:p>
          <a:p>
            <a:r>
              <a:rPr lang="fr-FR" sz="2000" dirty="0" smtClean="0"/>
              <a:t>Faire les exercices 3 et 4</a:t>
            </a:r>
            <a:endParaRPr lang="fr-FR" sz="2000" dirty="0" smtClean="0"/>
          </a:p>
          <a:p>
            <a:pPr lvl="1"/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98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 polymorphiques (cpp17)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084" y="2034037"/>
            <a:ext cx="8272211" cy="589660"/>
          </a:xfrm>
        </p:spPr>
        <p:txBody>
          <a:bodyPr>
            <a:noAutofit/>
          </a:bodyPr>
          <a:lstStyle/>
          <a:p>
            <a:r>
              <a:rPr lang="fr-FR" sz="1800" dirty="0" smtClean="0"/>
              <a:t>Ce ne sont que des fonctions lambda ayant des arguments de type déduit</a:t>
            </a:r>
          </a:p>
          <a:p>
            <a:r>
              <a:rPr lang="fr-FR" sz="1800" dirty="0" smtClean="0"/>
              <a:t>Équivalent </a:t>
            </a:r>
            <a:r>
              <a:rPr lang="fr-FR" sz="1800" dirty="0" smtClean="0"/>
              <a:t>à (et interprétée comme) </a:t>
            </a:r>
            <a:r>
              <a:rPr lang="fr-FR" sz="1800" dirty="0" smtClean="0"/>
              <a:t>une classe </a:t>
            </a:r>
            <a:r>
              <a:rPr lang="fr-FR" sz="1800" dirty="0" err="1" smtClean="0"/>
              <a:t>template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894" y="139296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(À sortir pendant vos dîners mondains)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69806" y="3166725"/>
            <a:ext cx="487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addTwoVal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Objectif</a:t>
            </a:r>
            <a:endParaRPr lang="fr-FR" sz="24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Implémenter une </a:t>
            </a:r>
            <a:r>
              <a:rPr lang="fr-FR" sz="2000" dirty="0" err="1" smtClean="0"/>
              <a:t>lambdas</a:t>
            </a:r>
            <a:r>
              <a:rPr lang="fr-FR" sz="2000" dirty="0" smtClean="0"/>
              <a:t> polymorphique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 smtClean="0"/>
              <a:t>Outils</a:t>
            </a:r>
            <a:endParaRPr lang="fr-FR" sz="24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Avec la même solution</a:t>
            </a:r>
            <a:endParaRPr lang="fr-FR" sz="2000" dirty="0" smtClean="0"/>
          </a:p>
          <a:p>
            <a:r>
              <a:rPr lang="fr-FR" sz="2000" dirty="0" smtClean="0"/>
              <a:t>Faire l’exercice 5</a:t>
            </a:r>
          </a:p>
          <a:p>
            <a:r>
              <a:rPr lang="fr-FR" sz="2000" dirty="0"/>
              <a:t>Comprendre le code d’exemple </a:t>
            </a:r>
            <a:r>
              <a:rPr lang="fr-FR" sz="2000" dirty="0" smtClean="0"/>
              <a:t>suivant</a:t>
            </a:r>
            <a:br>
              <a:rPr lang="fr-FR" sz="2000" dirty="0" smtClean="0"/>
            </a:br>
            <a:r>
              <a:rPr lang="fr-FR" sz="2000" dirty="0" smtClean="0"/>
              <a:t>https</a:t>
            </a:r>
            <a:r>
              <a:rPr lang="fr-FR" sz="2000" dirty="0"/>
              <a:t>://en.cppreference.com/w/cpp/algorithm/reduce</a:t>
            </a:r>
          </a:p>
          <a:p>
            <a:endParaRPr lang="fr-FR" sz="2000" dirty="0" smtClean="0"/>
          </a:p>
          <a:p>
            <a:pPr lvl="1"/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16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06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lambda Tricks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5" y="6022826"/>
            <a:ext cx="789381" cy="307876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2573786"/>
            <a:ext cx="7079709" cy="884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De base, une lambda ne supporte pas la capture par référence constante.</a:t>
            </a:r>
          </a:p>
          <a:p>
            <a:pPr marL="0" indent="0" algn="ctr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Il </a:t>
            </a:r>
            <a:r>
              <a:rPr lang="fr-FR" sz="1600" dirty="0"/>
              <a:t>existe une solution pour forcer cet usage en </a:t>
            </a:r>
            <a:r>
              <a:rPr lang="fr-FR" sz="1600" dirty="0" smtClean="0"/>
              <a:t>cpp17 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750897" y="3593383"/>
            <a:ext cx="8111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en-US" sz="14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as_const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)]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::string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</a:rPr>
              <a:t>// </a:t>
            </a:r>
            <a:r>
              <a:rPr lang="en-US" sz="1400" dirty="0" smtClean="0">
                <a:solidFill>
                  <a:srgbClr val="C0C0C0"/>
                </a:solidFill>
                <a:latin typeface="Cascadia Code" panose="020B0609020000020004" pitchFamily="49" charset="0"/>
              </a:rPr>
              <a:t>fail </a:t>
            </a: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/>
          </a:p>
          <a:p>
            <a:endParaRPr lang="fr-FR" sz="1400" dirty="0">
              <a:latin typeface="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1356557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référence 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98184" y="2133695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4806428" y="1356556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valeur (cpp17) 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5922642" y="213369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[*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4567623"/>
            <a:ext cx="7079709" cy="884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Depuis le cpp17, les </a:t>
            </a:r>
            <a:r>
              <a:rPr lang="fr-FR" sz="1600" dirty="0" err="1" smtClean="0"/>
              <a:t>lambdas</a:t>
            </a:r>
            <a:r>
              <a:rPr lang="fr-FR" sz="1600" dirty="0" smtClean="0"/>
              <a:t> supportent les expressions </a:t>
            </a:r>
            <a:r>
              <a:rPr lang="fr-FR" sz="1600" dirty="0" err="1" smtClean="0">
                <a:solidFill>
                  <a:srgbClr val="FF0000"/>
                </a:solidFill>
              </a:rPr>
              <a:t>constexpr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Pour la </a:t>
            </a:r>
            <a:r>
              <a:rPr lang="fr-FR" sz="1600" dirty="0" err="1" smtClean="0">
                <a:solidFill>
                  <a:schemeClr val="tx1"/>
                </a:solidFill>
              </a:rPr>
              <a:t>métaprogrammation</a:t>
            </a:r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</a:t>
            </a:r>
            <a:r>
              <a:rPr lang="fr-FR" sz="1600" dirty="0" smtClean="0">
                <a:solidFill>
                  <a:schemeClr val="tx1"/>
                </a:solidFill>
              </a:rPr>
              <a:t>our vos calcul à la compilation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4303" y="49190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32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;};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constexpr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response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10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65415" y="1448453"/>
            <a:ext cx="3815306" cy="446671"/>
          </a:xfrm>
        </p:spPr>
        <p:txBody>
          <a:bodyPr/>
          <a:lstStyle/>
          <a:p>
            <a:r>
              <a:rPr lang="fr-FR" dirty="0" smtClean="0"/>
              <a:t>Pour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35896" y="2011086"/>
            <a:ext cx="4044825" cy="2445833"/>
          </a:xfrm>
        </p:spPr>
        <p:txBody>
          <a:bodyPr/>
          <a:lstStyle/>
          <a:p>
            <a:r>
              <a:rPr lang="fr-FR" dirty="0" smtClean="0"/>
              <a:t>Facilité </a:t>
            </a:r>
            <a:r>
              <a:rPr lang="fr-FR" dirty="0" smtClean="0"/>
              <a:t>d’écriture</a:t>
            </a:r>
            <a:endParaRPr lang="fr-FR" dirty="0" smtClean="0"/>
          </a:p>
          <a:p>
            <a:r>
              <a:rPr lang="fr-FR" dirty="0" smtClean="0"/>
              <a:t>Ne « pollue » pas l’architecture</a:t>
            </a:r>
          </a:p>
          <a:p>
            <a:r>
              <a:rPr lang="fr-FR" dirty="0" smtClean="0"/>
              <a:t>Application d’une opération simple dans un contexte particulier</a:t>
            </a:r>
          </a:p>
          <a:p>
            <a:r>
              <a:rPr lang="fr-FR" dirty="0" smtClean="0"/>
              <a:t>Utilisation conjointe avec les algorithmes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892802" y="1448453"/>
            <a:ext cx="3815305" cy="461144"/>
          </a:xfrm>
        </p:spPr>
        <p:txBody>
          <a:bodyPr/>
          <a:lstStyle/>
          <a:p>
            <a:r>
              <a:rPr lang="fr-FR" dirty="0" smtClean="0"/>
              <a:t>Contre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663282" y="2011086"/>
            <a:ext cx="4044825" cy="2754099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Pas de mutualisation du travail</a:t>
            </a:r>
          </a:p>
          <a:p>
            <a:pPr lvl="1"/>
            <a:r>
              <a:rPr lang="fr-FR" dirty="0" smtClean="0"/>
              <a:t>Un autre développeur n’aura aucun moyen de savoir que vous avez fait une fonction qui fait telle chose.</a:t>
            </a:r>
          </a:p>
          <a:p>
            <a:r>
              <a:rPr lang="fr-FR" dirty="0" smtClean="0"/>
              <a:t>Les règles de capture peuvent engendrer des erreurs</a:t>
            </a:r>
          </a:p>
          <a:p>
            <a:r>
              <a:rPr lang="fr-FR" dirty="0" err="1" smtClean="0"/>
              <a:t>Debug</a:t>
            </a:r>
            <a:r>
              <a:rPr lang="fr-FR" dirty="0" smtClean="0"/>
              <a:t> plus délicat (remontées dans le code)</a:t>
            </a:r>
          </a:p>
          <a:p>
            <a:r>
              <a:rPr lang="fr-FR" dirty="0" smtClean="0"/>
              <a:t>La documentation doit être dans le </a:t>
            </a:r>
            <a:r>
              <a:rPr lang="fr-FR" dirty="0" err="1" smtClean="0"/>
              <a:t>cpp</a:t>
            </a:r>
            <a:r>
              <a:rPr lang="fr-FR" dirty="0" smtClean="0"/>
              <a:t> (ce qui ne pousse pas le </a:t>
            </a:r>
            <a:r>
              <a:rPr lang="fr-FR" dirty="0" err="1" smtClean="0"/>
              <a:t>dev</a:t>
            </a:r>
            <a:r>
              <a:rPr lang="fr-FR" dirty="0" smtClean="0"/>
              <a:t> à en faire…)</a:t>
            </a:r>
          </a:p>
          <a:p>
            <a:r>
              <a:rPr lang="fr-FR" dirty="0" smtClean="0"/>
              <a:t>Attention au temps de compilation !</a:t>
            </a:r>
          </a:p>
          <a:p>
            <a:r>
              <a:rPr lang="fr-FR" dirty="0" smtClean="0"/>
              <a:t>Lecture parfois délicate</a:t>
            </a:r>
          </a:p>
          <a:p>
            <a:r>
              <a:rPr lang="fr-FR" dirty="0" smtClean="0"/>
              <a:t>Attention </a:t>
            </a:r>
            <a:r>
              <a:rPr lang="fr-FR" dirty="0" smtClean="0"/>
              <a:t>à la complexité de vos fonctions</a:t>
            </a:r>
            <a:endParaRPr lang="fr-FR" dirty="0"/>
          </a:p>
        </p:txBody>
      </p:sp>
      <p:sp>
        <p:nvSpPr>
          <p:cNvPr id="8" name="Espace réservé du texte 10"/>
          <p:cNvSpPr txBox="1">
            <a:spLocks/>
          </p:cNvSpPr>
          <p:nvPr/>
        </p:nvSpPr>
        <p:spPr>
          <a:xfrm>
            <a:off x="2664347" y="4765185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Pour aller plus loin : </a:t>
            </a:r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905854" y="4057054"/>
            <a:ext cx="287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Voyez-vous d’autres choses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0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Chaine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3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Rappels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étapes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1378783" y="3918129"/>
            <a:ext cx="6990928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Par abus de langage, on appelle « </a:t>
            </a:r>
            <a:r>
              <a:rPr lang="fr-FR" sz="1600" dirty="0" err="1" smtClean="0"/>
              <a:t>gcc</a:t>
            </a:r>
            <a:r>
              <a:rPr lang="fr-FR" sz="1600" dirty="0" smtClean="0"/>
              <a:t> » ou « </a:t>
            </a:r>
            <a:r>
              <a:rPr lang="fr-FR" sz="1600" dirty="0" err="1" smtClean="0"/>
              <a:t>msvc</a:t>
            </a:r>
            <a:r>
              <a:rPr lang="fr-FR" sz="1600" dirty="0" smtClean="0"/>
              <a:t> » des compilateurs</a:t>
            </a:r>
          </a:p>
          <a:p>
            <a:r>
              <a:rPr lang="fr-FR" sz="1600" dirty="0" smtClean="0"/>
              <a:t>Ils fournissent en fait des outils pour chacune de ces étapes</a:t>
            </a:r>
          </a:p>
          <a:p>
            <a:r>
              <a:rPr lang="fr-FR" sz="1600" dirty="0" smtClean="0"/>
              <a:t>On devrait les appeler « suite de compilation » ou « front-end » en anglais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60709" y="1433737"/>
            <a:ext cx="713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									</a:t>
            </a:r>
            <a:r>
              <a:rPr lang="fr-FR" dirty="0" smtClean="0"/>
              <a:t> 	</a:t>
            </a:r>
            <a:r>
              <a:rPr lang="fr-FR" dirty="0" smtClean="0">
                <a:sym typeface="Wingdings" panose="05000000000000000000" pitchFamily="2" charset="2"/>
              </a:rPr>
              <a:t>  </a:t>
            </a:r>
            <a:r>
              <a:rPr lang="fr-FR" dirty="0" err="1" smtClean="0">
                <a:sym typeface="Wingdings" panose="05000000000000000000" pitchFamily="2" charset="2"/>
              </a:rPr>
              <a:t>program.a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 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  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  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	 </a:t>
            </a:r>
            <a:r>
              <a:rPr lang="fr-FR" dirty="0" smtClean="0">
                <a:sym typeface="Wingdings" panose="05000000000000000000" pitchFamily="2" charset="2"/>
              </a:rPr>
              <a:t> program</a:t>
            </a:r>
            <a:r>
              <a:rPr lang="fr-FR" dirty="0" smtClean="0">
                <a:sym typeface="Wingdings" panose="05000000000000000000" pitchFamily="2" charset="2"/>
              </a:rPr>
              <a:t>*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</a:t>
            </a:r>
            <a:r>
              <a:rPr lang="fr-FR" dirty="0" smtClean="0">
                <a:sym typeface="Wingdings" panose="05000000000000000000" pitchFamily="2" charset="2"/>
              </a:rPr>
              <a:t>	  program.so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837" y="2988221"/>
            <a:ext cx="725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											</a:t>
            </a:r>
            <a:r>
              <a:rPr lang="fr-FR" dirty="0" smtClean="0">
                <a:sym typeface="Wingdings" panose="05000000000000000000" pitchFamily="2" charset="2"/>
              </a:rPr>
              <a:t>	  program.lib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 program.asm   </a:t>
            </a:r>
            <a:r>
              <a:rPr lang="fr-FR" dirty="0" smtClean="0">
                <a:sym typeface="Wingdings" panose="05000000000000000000" pitchFamily="2" charset="2"/>
              </a:rPr>
              <a:t>program.obj 	 </a:t>
            </a:r>
            <a:r>
              <a:rPr lang="fr-FR" dirty="0" smtClean="0">
                <a:sym typeface="Wingdings" panose="05000000000000000000" pitchFamily="2" charset="2"/>
              </a:rPr>
              <a:t> program.exe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</a:t>
            </a:r>
            <a:r>
              <a:rPr lang="fr-FR" dirty="0" smtClean="0">
                <a:sym typeface="Wingdings" panose="05000000000000000000" pitchFamily="2" charset="2"/>
              </a:rPr>
              <a:t>	  program.dll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378783" y="2502570"/>
            <a:ext cx="15350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préprocésseur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4261" y="2502570"/>
            <a:ext cx="13003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compilateur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7136" y="2503329"/>
            <a:ext cx="1231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29448" y="2494783"/>
            <a:ext cx="16353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Éditeur de liens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préprocesseur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922804"/>
            <a:ext cx="8272211" cy="21835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 smtClean="0"/>
              <a:t>Ex : #</a:t>
            </a:r>
            <a:r>
              <a:rPr lang="fr-FR" sz="1400" dirty="0" err="1" smtClean="0"/>
              <a:t>include</a:t>
            </a:r>
            <a:r>
              <a:rPr lang="fr-FR" sz="1400" dirty="0" smtClean="0"/>
              <a:t> &lt;</a:t>
            </a:r>
            <a:r>
              <a:rPr lang="fr-FR" sz="1400" dirty="0" err="1" smtClean="0"/>
              <a:t>vector</a:t>
            </a:r>
            <a:r>
              <a:rPr lang="fr-FR" sz="1400" dirty="0" smtClean="0"/>
              <a:t>&gt; </a:t>
            </a:r>
          </a:p>
          <a:p>
            <a:pPr marL="0" indent="0">
              <a:buNone/>
            </a:pPr>
            <a:r>
              <a:rPr lang="fr-FR" sz="1400" dirty="0" smtClean="0"/>
              <a:t>Import du fichier « </a:t>
            </a:r>
            <a:r>
              <a:rPr lang="fr-FR" sz="1400" dirty="0" err="1" smtClean="0"/>
              <a:t>vector</a:t>
            </a:r>
            <a:r>
              <a:rPr lang="fr-FR" sz="1400" dirty="0" smtClean="0"/>
              <a:t> » du compilateur C++</a:t>
            </a:r>
          </a:p>
          <a:p>
            <a:pPr marL="0" indent="0">
              <a:buNone/>
            </a:pPr>
            <a:r>
              <a:rPr lang="fr-FR" sz="1400" dirty="0" smtClean="0"/>
              <a:t>Ex </a:t>
            </a:r>
            <a:r>
              <a:rPr lang="fr-FR" sz="1400" dirty="0" smtClean="0"/>
              <a:t>: #</a:t>
            </a:r>
            <a:r>
              <a:rPr lang="fr-FR" sz="1400" dirty="0" err="1" smtClean="0"/>
              <a:t>define</a:t>
            </a:r>
            <a:r>
              <a:rPr lang="fr-FR" sz="1400" dirty="0" smtClean="0"/>
              <a:t> </a:t>
            </a:r>
            <a:r>
              <a:rPr lang="fr-FR" sz="1400" dirty="0" err="1" smtClean="0"/>
              <a:t>symbol</a:t>
            </a:r>
            <a:r>
              <a:rPr lang="fr-FR" sz="1400" dirty="0" smtClean="0"/>
              <a:t> </a:t>
            </a:r>
            <a:r>
              <a:rPr lang="fr-FR" sz="1400" dirty="0" smtClean="0"/>
              <a:t>2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Ex : macro prédéfinies </a:t>
            </a:r>
            <a:br>
              <a:rPr lang="fr-FR" sz="1400" dirty="0" smtClean="0"/>
            </a:br>
            <a:r>
              <a:rPr lang="fr-FR" sz="1400" dirty="0"/>
              <a:t>__LINE__,__FUNCTION__,__FILE__,__DATE__</a:t>
            </a:r>
          </a:p>
          <a:p>
            <a:pPr marL="0" indent="0">
              <a:buNone/>
            </a:pPr>
            <a:r>
              <a:rPr lang="fr-FR" sz="1400" dirty="0" smtClean="0"/>
              <a:t>D’où l’intérêt du #</a:t>
            </a:r>
            <a:r>
              <a:rPr lang="fr-FR" sz="1400" dirty="0" err="1" smtClean="0"/>
              <a:t>pragma</a:t>
            </a:r>
            <a:r>
              <a:rPr lang="fr-FR" sz="1400" dirty="0" smtClean="0"/>
              <a:t> once (ou du #</a:t>
            </a:r>
            <a:r>
              <a:rPr lang="fr-FR" sz="1400" dirty="0" err="1" smtClean="0"/>
              <a:t>ifndef</a:t>
            </a:r>
            <a:r>
              <a:rPr lang="fr-FR" sz="1400" dirty="0" smtClean="0"/>
              <a:t>… #</a:t>
            </a:r>
            <a:r>
              <a:rPr lang="fr-FR" sz="1400" dirty="0" err="1" smtClean="0"/>
              <a:t>endif</a:t>
            </a:r>
            <a:r>
              <a:rPr lang="fr-FR" sz="1400" dirty="0" smtClean="0"/>
              <a:t>) pour éviter de copier le même code plusieurs fois et de limiter la taille de l’exécutable au final.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152362" y="5100300"/>
            <a:ext cx="24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Program.c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35894" y="13706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Les directive commencent toutes par ‘#’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007894" y="1709256"/>
            <a:ext cx="3490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Il </a:t>
            </a:r>
            <a:r>
              <a:rPr lang="fr-FR" dirty="0">
                <a:solidFill>
                  <a:srgbClr val="FF0000"/>
                </a:solidFill>
              </a:rPr>
              <a:t>remplace</a:t>
            </a:r>
            <a:r>
              <a:rPr lang="fr-FR" dirty="0"/>
              <a:t> récursivement du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7894" y="2177993"/>
            <a:ext cx="29227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Il </a:t>
            </a:r>
            <a:r>
              <a:rPr lang="fr-FR" dirty="0" smtClean="0">
                <a:solidFill>
                  <a:srgbClr val="FF0000"/>
                </a:solidFill>
              </a:rPr>
              <a:t>supprime</a:t>
            </a:r>
            <a:r>
              <a:rPr lang="fr-FR" dirty="0" smtClean="0"/>
              <a:t> les </a:t>
            </a:r>
            <a:r>
              <a:rPr lang="fr-FR" dirty="0"/>
              <a:t>commentaires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429284" y="4025087"/>
            <a:ext cx="6285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Pour ajouter un path de recherche des fichiers </a:t>
            </a:r>
            <a:r>
              <a:rPr lang="fr-FR" dirty="0" err="1"/>
              <a:t>includes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218453" y="4554715"/>
            <a:ext cx="186781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gcc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-I&lt;CHEMIN&gt;</a:t>
            </a:r>
            <a:endParaRPr lang="fr-FR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535233"/>
            <a:ext cx="234872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cl.exe /I &lt;CHEMIN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fr-FR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préprocesseur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51" y="2465204"/>
            <a:ext cx="6248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compilateur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640994" y="1418735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Le rôle du compilateur est de </a:t>
            </a:r>
            <a:r>
              <a:rPr lang="fr-FR" sz="1600" dirty="0" smtClean="0">
                <a:solidFill>
                  <a:srgbClr val="FF0000"/>
                </a:solidFill>
              </a:rPr>
              <a:t>traduire</a:t>
            </a:r>
            <a:r>
              <a:rPr lang="fr-FR" sz="1600" dirty="0" smtClean="0"/>
              <a:t> le code source en code assembleur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Chaque fichier est traité de manière indépendante</a:t>
            </a:r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 smtClean="0">
                <a:sym typeface="Wingdings" panose="05000000000000000000" pitchFamily="2" charset="2"/>
              </a:rPr>
              <a:t>Ne requiert que la connaissance </a:t>
            </a:r>
            <a:r>
              <a:rPr lang="fr-FR" sz="1600" dirty="0" smtClean="0">
                <a:sym typeface="Wingdings" panose="05000000000000000000" pitchFamily="2" charset="2"/>
              </a:rPr>
              <a:t>des prototypes des fonctions utilisées</a:t>
            </a:r>
            <a:endParaRPr lang="fr-FR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356924" y="4884372"/>
            <a:ext cx="24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program.s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2" y="2946806"/>
            <a:ext cx="6181725" cy="1552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0953" y="2820112"/>
            <a:ext cx="1110954" cy="50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L’assembleur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1352" y="1594140"/>
            <a:ext cx="8272211" cy="51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L’assembleur part du code assembleur et génère un fichier objet </a:t>
            </a:r>
            <a:endParaRPr lang="fr-FR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9253" y="4884372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19" y="2692910"/>
            <a:ext cx="6162675" cy="1543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78422" y="2545878"/>
            <a:ext cx="1110954" cy="50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25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683723" y="1997657"/>
            <a:ext cx="8272211" cy="231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ym typeface="Wingdings" panose="05000000000000000000" pitchFamily="2" charset="2"/>
              </a:rPr>
              <a:t>Même </a:t>
            </a:r>
            <a:r>
              <a:rPr lang="fr-FR" sz="1600" dirty="0" smtClean="0">
                <a:sym typeface="Wingdings" panose="05000000000000000000" pitchFamily="2" charset="2"/>
              </a:rPr>
              <a:t>si un seul fichier, on </a:t>
            </a:r>
            <a:r>
              <a:rPr lang="fr-FR" sz="1600" dirty="0" err="1" smtClean="0">
                <a:sym typeface="Wingdings" panose="05000000000000000000" pitchFamily="2" charset="2"/>
              </a:rPr>
              <a:t>link</a:t>
            </a:r>
            <a:r>
              <a:rPr lang="fr-FR" sz="1600" dirty="0" smtClean="0">
                <a:sym typeface="Wingdings" panose="05000000000000000000" pitchFamily="2" charset="2"/>
              </a:rPr>
              <a:t> toujours avec au minimum la </a:t>
            </a:r>
            <a:r>
              <a:rPr lang="fr-FR" sz="1600" dirty="0" err="1" smtClean="0">
                <a:sym typeface="Wingdings" panose="05000000000000000000" pitchFamily="2" charset="2"/>
              </a:rPr>
              <a:t>libc</a:t>
            </a:r>
            <a:r>
              <a:rPr lang="fr-FR" sz="1600" dirty="0" smtClean="0">
                <a:sym typeface="Wingdings" panose="05000000000000000000" pitchFamily="2" charset="2"/>
              </a:rPr>
              <a:t>. </a:t>
            </a:r>
            <a:r>
              <a:rPr lang="fr-FR" sz="1600" dirty="0" err="1">
                <a:sym typeface="Wingdings" panose="05000000000000000000" pitchFamily="2" charset="2"/>
              </a:rPr>
              <a:t>l</a:t>
            </a:r>
            <a:r>
              <a:rPr lang="fr-FR" sz="1600" dirty="0" err="1" smtClean="0">
                <a:sym typeface="Wingdings" panose="05000000000000000000" pitchFamily="2" charset="2"/>
              </a:rPr>
              <a:t>ibc.a</a:t>
            </a:r>
            <a:r>
              <a:rPr lang="fr-FR" sz="1600" dirty="0" smtClean="0">
                <a:sym typeface="Wingdings" panose="05000000000000000000" pitchFamily="2" charset="2"/>
              </a:rPr>
              <a:t> sous linux.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Un fichier .a est une archive de fichiers .o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L’éditeur de lien remplace les bouchons d’adresse de fonction par les vraies adresses des fonctions. Et c’est </a:t>
            </a:r>
            <a:r>
              <a:rPr lang="fr-FR" sz="1600" dirty="0" smtClean="0">
                <a:sym typeface="Wingdings" panose="05000000000000000000" pitchFamily="2" charset="2"/>
              </a:rPr>
              <a:t>souvent là qu’arrivent </a:t>
            </a:r>
            <a:r>
              <a:rPr lang="fr-FR" sz="1600" dirty="0" smtClean="0">
                <a:sym typeface="Wingdings" panose="05000000000000000000" pitchFamily="2" charset="2"/>
              </a:rPr>
              <a:t>les </a:t>
            </a:r>
            <a:r>
              <a:rPr lang="fr-FR" sz="1600" dirty="0" smtClean="0">
                <a:sym typeface="Wingdings" panose="05000000000000000000" pitchFamily="2" charset="2"/>
              </a:rPr>
              <a:t>vrais problèmes</a:t>
            </a:r>
            <a:r>
              <a:rPr lang="fr-FR" sz="1600" dirty="0" smtClean="0">
                <a:sym typeface="Wingdings" panose="05000000000000000000" pitchFamily="2" charset="2"/>
              </a:rPr>
              <a:t>…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Cas particulier : la </a:t>
            </a:r>
            <a:r>
              <a:rPr lang="fr-FR" sz="1600" dirty="0" err="1" smtClean="0">
                <a:sym typeface="Wingdings" panose="05000000000000000000" pitchFamily="2" charset="2"/>
              </a:rPr>
              <a:t>libc.a</a:t>
            </a:r>
            <a:r>
              <a:rPr lang="fr-FR" sz="1600" dirty="0" smtClean="0">
                <a:sym typeface="Wingdings" panose="05000000000000000000" pitchFamily="2" charset="2"/>
              </a:rPr>
              <a:t> a un bouchon pour la fonction main(). Si elle n’existe pas, l’éditeur de lien renvoie une </a:t>
            </a:r>
            <a:r>
              <a:rPr lang="fr-FR" sz="1600" dirty="0" smtClean="0">
                <a:sym typeface="Wingdings" panose="05000000000000000000" pitchFamily="2" charset="2"/>
              </a:rPr>
              <a:t>erreur</a:t>
            </a:r>
            <a:endParaRPr lang="fr-FR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5288" y="5038310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27266" y="1555006"/>
            <a:ext cx="27851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>
                <a:solidFill>
                  <a:srgbClr val="FF0000"/>
                </a:solidFill>
              </a:rPr>
              <a:t>agrège</a:t>
            </a:r>
            <a:r>
              <a:rPr lang="fr-FR" dirty="0" smtClean="0"/>
              <a:t> les </a:t>
            </a:r>
            <a:r>
              <a:rPr lang="fr-FR" dirty="0"/>
              <a:t>fichiers binaires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7681" y="4291399"/>
            <a:ext cx="35042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L’exécutable produit est </a:t>
            </a:r>
            <a:r>
              <a:rPr lang="fr-FR" dirty="0" smtClean="0">
                <a:solidFill>
                  <a:srgbClr val="FF0000"/>
                </a:solidFill>
              </a:rPr>
              <a:t>autonome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Dynamique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98265" y="2170165"/>
            <a:ext cx="8272211" cy="1510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ym typeface="Wingdings" panose="05000000000000000000" pitchFamily="2" charset="2"/>
              </a:rPr>
              <a:t>Vous ne pourrez savoir qu’à l’exécution qu’une bibliothèque est corrompue ou </a:t>
            </a:r>
            <a:r>
              <a:rPr lang="fr-FR" sz="1600" dirty="0" smtClean="0">
                <a:sym typeface="Wingdings" panose="05000000000000000000" pitchFamily="2" charset="2"/>
              </a:rPr>
              <a:t>inaccessible</a:t>
            </a:r>
            <a:endParaRPr lang="fr-FR" sz="1600" dirty="0" smtClean="0">
              <a:sym typeface="Wingdings" panose="05000000000000000000" pitchFamily="2" charset="2"/>
            </a:endParaRPr>
          </a:p>
          <a:p>
            <a:r>
              <a:rPr lang="fr-FR" sz="1600" dirty="0" smtClean="0">
                <a:sym typeface="Wingdings" panose="05000000000000000000" pitchFamily="2" charset="2"/>
              </a:rPr>
              <a:t>Une </a:t>
            </a:r>
            <a:r>
              <a:rPr lang="fr-FR" sz="1600" dirty="0" smtClean="0">
                <a:sym typeface="Wingdings" panose="05000000000000000000" pitchFamily="2" charset="2"/>
              </a:rPr>
              <a:t>bibliothèque dynamique peut évoluer indépendamment de l’exécutable (pourvu qu’elle expose toujours la même API</a:t>
            </a:r>
            <a:r>
              <a:rPr lang="fr-FR" sz="1600" dirty="0" smtClean="0">
                <a:sym typeface="Wingdings" panose="05000000000000000000" pitchFamily="2" charset="2"/>
              </a:rPr>
              <a:t>) = architecture plus souple.</a:t>
            </a:r>
            <a:endParaRPr lang="fr-F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3963" y="4461938"/>
            <a:ext cx="23942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     </a:t>
            </a:r>
            <a:r>
              <a:rPr lang="fr-FR" dirty="0" err="1" smtClean="0">
                <a:sym typeface="Wingdings" panose="05000000000000000000" pitchFamily="2" charset="2"/>
              </a:rPr>
              <a:t>other.a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ano</a:t>
            </a:r>
            <a:r>
              <a:rPr lang="fr-FR" dirty="0" smtClean="0">
                <a:sym typeface="Wingdings" panose="05000000000000000000" pitchFamily="2" charset="2"/>
              </a:rPr>
              <a:t>ther.so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883682" y="4469967"/>
            <a:ext cx="2849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      other</a:t>
            </a:r>
            <a:r>
              <a:rPr lang="fr-FR" dirty="0" smtClean="0">
                <a:sym typeface="Wingdings" panose="05000000000000000000" pitchFamily="2" charset="2"/>
              </a:rPr>
              <a:t>.lib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program.obj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  another.dll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176600" y="1473731"/>
            <a:ext cx="47907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>
                <a:solidFill>
                  <a:srgbClr val="FF0000"/>
                </a:solidFill>
              </a:rPr>
              <a:t>renseigne</a:t>
            </a:r>
            <a:r>
              <a:rPr lang="fr-FR" dirty="0" smtClean="0"/>
              <a:t> les adresses des fonctions appelables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53754" y="3860836"/>
            <a:ext cx="40364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L’exécutable produit n’est </a:t>
            </a:r>
            <a:r>
              <a:rPr lang="fr-FR" dirty="0" smtClean="0">
                <a:solidFill>
                  <a:srgbClr val="FF0000"/>
                </a:solidFill>
              </a:rPr>
              <a:t>pas autonome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avec GCC (une fois n’est pas coutume)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23978" y="4100650"/>
            <a:ext cx="7352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ym typeface="Wingdings" panose="05000000000000000000" pitchFamily="2" charset="2"/>
              </a:rPr>
              <a:t>À noter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Option </a:t>
            </a:r>
            <a:r>
              <a:rPr lang="fr-FR" sz="1400" dirty="0">
                <a:sym typeface="Wingdings" panose="05000000000000000000" pitchFamily="2" charset="2"/>
              </a:rPr>
              <a:t>–L. pour ajouter le répertoire courant à la liste des </a:t>
            </a:r>
            <a:r>
              <a:rPr lang="fr-FR" sz="1400" dirty="0" err="1">
                <a:sym typeface="Wingdings" panose="05000000000000000000" pitchFamily="2" charset="2"/>
              </a:rPr>
              <a:t>paths</a:t>
            </a:r>
            <a:r>
              <a:rPr lang="fr-FR" sz="1400" dirty="0">
                <a:sym typeface="Wingdings" panose="05000000000000000000" pitchFamily="2" charset="2"/>
              </a:rPr>
              <a:t> de recherche d’une bibliothèque</a:t>
            </a:r>
          </a:p>
          <a:p>
            <a:r>
              <a:rPr lang="fr-FR" sz="1400" dirty="0">
                <a:sym typeface="Wingdings" panose="05000000000000000000" pitchFamily="2" charset="2"/>
              </a:rPr>
              <a:t>L</a:t>
            </a:r>
            <a:r>
              <a:rPr lang="fr-FR" sz="1400" dirty="0" smtClean="0">
                <a:sym typeface="Wingdings" panose="05000000000000000000" pitchFamily="2" charset="2"/>
              </a:rPr>
              <a:t>ors </a:t>
            </a:r>
            <a:r>
              <a:rPr lang="fr-FR" sz="1400" dirty="0">
                <a:sym typeface="Wingdings" panose="05000000000000000000" pitchFamily="2" charset="2"/>
              </a:rPr>
              <a:t>de l’exécution, le système doit savoir où se trouve la lib utilisée. </a:t>
            </a:r>
            <a:r>
              <a:rPr lang="fr-FR" sz="1400" dirty="0" smtClean="0">
                <a:sym typeface="Wingdings" panose="05000000000000000000" pitchFamily="2" charset="2"/>
              </a:rPr>
              <a:t/>
            </a:r>
            <a:br>
              <a:rPr lang="fr-FR" sz="1400" dirty="0" smtClean="0">
                <a:sym typeface="Wingdings" panose="05000000000000000000" pitchFamily="2" charset="2"/>
              </a:rPr>
            </a:br>
            <a:r>
              <a:rPr lang="fr-FR" sz="1400" dirty="0" smtClean="0">
                <a:sym typeface="Wingdings" panose="05000000000000000000" pitchFamily="2" charset="2"/>
              </a:rPr>
              <a:t>Il </a:t>
            </a:r>
            <a:r>
              <a:rPr lang="fr-FR" sz="1400" dirty="0">
                <a:sym typeface="Wingdings" panose="05000000000000000000" pitchFamily="2" charset="2"/>
              </a:rPr>
              <a:t>faut </a:t>
            </a:r>
            <a:r>
              <a:rPr lang="fr-FR" sz="1400" dirty="0" smtClean="0">
                <a:sym typeface="Wingdings" panose="05000000000000000000" pitchFamily="2" charset="2"/>
              </a:rPr>
              <a:t>mettre à jour </a:t>
            </a:r>
            <a:r>
              <a:rPr lang="fr-FR" sz="1400" dirty="0">
                <a:sym typeface="Wingdings" panose="05000000000000000000" pitchFamily="2" charset="2"/>
              </a:rPr>
              <a:t>LD_LIBRARY_PATH ou passer le path en paramètre : -</a:t>
            </a:r>
            <a:r>
              <a:rPr lang="fr-FR" sz="1400" dirty="0" err="1">
                <a:sym typeface="Wingdings" panose="05000000000000000000" pitchFamily="2" charset="2"/>
              </a:rPr>
              <a:t>rpath</a:t>
            </a:r>
            <a:r>
              <a:rPr lang="fr-FR" sz="1400" dirty="0">
                <a:sym typeface="Wingdings" panose="05000000000000000000" pitchFamily="2" charset="2"/>
              </a:rPr>
              <a:t>=[</a:t>
            </a:r>
            <a:r>
              <a:rPr lang="fr-FR" sz="1400" dirty="0" err="1">
                <a:sym typeface="Wingdings" panose="05000000000000000000" pitchFamily="2" charset="2"/>
              </a:rPr>
              <a:t>dir</a:t>
            </a:r>
            <a:r>
              <a:rPr lang="fr-FR" sz="1400" dirty="0"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1311" y="1646931"/>
            <a:ext cx="3275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gcc v3.c -fPIC  -o </a:t>
            </a:r>
            <a:r>
              <a:rPr lang="pt-BR" sz="14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v3.o</a:t>
            </a:r>
            <a:endParaRPr lang="pt-BR" sz="1400" dirty="0">
              <a:latin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221" y="2175998"/>
            <a:ext cx="5499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err="1">
                <a:sym typeface="Wingdings" panose="05000000000000000000" pitchFamily="2" charset="2"/>
              </a:rPr>
              <a:t>Création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d’une</a:t>
            </a:r>
            <a:r>
              <a:rPr lang="en-US" sz="1400" dirty="0">
                <a:sym typeface="Wingdings" panose="05000000000000000000" pitchFamily="2" charset="2"/>
              </a:rPr>
              <a:t> lib </a:t>
            </a:r>
            <a:r>
              <a:rPr lang="en-US" sz="1400" dirty="0" err="1" smtClean="0">
                <a:sym typeface="Wingdings" panose="05000000000000000000" pitchFamily="2" charset="2"/>
              </a:rPr>
              <a:t>dynamique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5134" y="2735327"/>
            <a:ext cx="2731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400" dirty="0" err="1">
                <a:sym typeface="Wingdings" panose="05000000000000000000" pitchFamily="2" charset="2"/>
              </a:rPr>
              <a:t>Création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d’une</a:t>
            </a:r>
            <a:r>
              <a:rPr lang="en-US" sz="1400" dirty="0">
                <a:sym typeface="Wingdings" panose="05000000000000000000" pitchFamily="2" charset="2"/>
              </a:rPr>
              <a:t> lib </a:t>
            </a:r>
            <a:r>
              <a:rPr lang="en-US" sz="1400" dirty="0" err="1" smtClean="0">
                <a:sym typeface="Wingdings" panose="05000000000000000000" pitchFamily="2" charset="2"/>
              </a:rPr>
              <a:t>statique</a:t>
            </a:r>
            <a:r>
              <a:rPr lang="en-US" sz="1400" dirty="0" smtClean="0">
                <a:sym typeface="Wingdings" panose="05000000000000000000" pitchFamily="2" charset="2"/>
              </a:rPr>
              <a:t/>
            </a:r>
            <a:br>
              <a:rPr lang="en-US" sz="1400" dirty="0" smtClean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= </a:t>
            </a:r>
            <a:r>
              <a:rPr lang="fr-FR" sz="1400" dirty="0">
                <a:sym typeface="Wingdings" panose="05000000000000000000" pitchFamily="2" charset="2"/>
              </a:rPr>
              <a:t>mise en archive</a:t>
            </a:r>
            <a:endParaRPr lang="fr-FR" sz="1400" dirty="0"/>
          </a:p>
          <a:p>
            <a:pPr lvl="1" algn="ctr"/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1674581" y="3409581"/>
            <a:ext cx="14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1400" dirty="0" smtClean="0">
                <a:sym typeface="Wingdings" panose="05000000000000000000" pitchFamily="2" charset="2"/>
              </a:rPr>
              <a:t>Execution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329749" y="2172305"/>
            <a:ext cx="3147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gcc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-shared v3.o -o libv3.so</a:t>
            </a:r>
            <a:endParaRPr lang="fr-F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0993" y="2738501"/>
            <a:ext cx="2973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</a:t>
            </a: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rcs</a:t>
            </a: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liboutv3.a </a:t>
            </a:r>
            <a:r>
              <a:rPr lang="en-US" sz="14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v3.o</a:t>
            </a:r>
            <a:endParaRPr lang="fr-F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9749" y="3400307"/>
            <a:ext cx="2646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gcc</a:t>
            </a: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main.o</a:t>
            </a: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-lv3 -L.</a:t>
            </a:r>
            <a:endParaRPr lang="fr-F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967" y="14763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pt-BR" sz="1400" dirty="0" smtClean="0">
                <a:sym typeface="Wingdings" panose="05000000000000000000" pitchFamily="2" charset="2"/>
              </a:rPr>
              <a:t>Création du fichier objet (</a:t>
            </a:r>
            <a:r>
              <a:rPr lang="fr-FR" sz="1400" dirty="0"/>
              <a:t>position-</a:t>
            </a:r>
            <a:r>
              <a:rPr lang="fr-FR" sz="1400" dirty="0" err="1"/>
              <a:t>independent</a:t>
            </a:r>
            <a:r>
              <a:rPr lang="fr-FR" sz="1400" dirty="0"/>
              <a:t> code = adressage relatif en mémoire</a:t>
            </a:r>
            <a:r>
              <a:rPr lang="pt-BR" sz="1400" dirty="0">
                <a:sym typeface="Wingdings" panose="05000000000000000000" pitchFamily="2" charset="2"/>
              </a:rPr>
              <a:t>)</a:t>
            </a:r>
            <a:endParaRPr lang="pt-B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33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chaine complète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665416" y="1587533"/>
            <a:ext cx="2469671" cy="446671"/>
          </a:xfrm>
        </p:spPr>
        <p:txBody>
          <a:bodyPr/>
          <a:lstStyle/>
          <a:p>
            <a:pPr algn="ctr"/>
            <a:r>
              <a:rPr lang="fr-FR" sz="2000" dirty="0" smtClean="0"/>
              <a:t>Linux </a:t>
            </a:r>
            <a:r>
              <a:rPr lang="fr-FR" sz="2000" dirty="0" smtClean="0"/>
              <a:t>(</a:t>
            </a:r>
            <a:r>
              <a:rPr lang="fr-FR" sz="2000" b="1" dirty="0" smtClean="0"/>
              <a:t>GCC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3123203"/>
          </a:xfrm>
        </p:spPr>
        <p:txBody>
          <a:bodyPr>
            <a:noAutofit/>
          </a:bodyPr>
          <a:lstStyle/>
          <a:p>
            <a:r>
              <a:rPr lang="fr-FR" sz="1600" dirty="0"/>
              <a:t>—</a:t>
            </a:r>
            <a:r>
              <a:rPr lang="fr-FR" sz="1600" dirty="0" err="1"/>
              <a:t>gcc</a:t>
            </a:r>
            <a:r>
              <a:rPr lang="fr-FR" sz="1600" dirty="0"/>
              <a:t> -E -o </a:t>
            </a:r>
            <a:r>
              <a:rPr lang="fr-FR" sz="1600" dirty="0" err="1" smtClean="0"/>
              <a:t>main.i</a:t>
            </a:r>
            <a:r>
              <a:rPr lang="fr-FR" sz="1600" dirty="0"/>
              <a:t> </a:t>
            </a:r>
            <a:r>
              <a:rPr lang="fr-FR" sz="1600" dirty="0" err="1" smtClean="0"/>
              <a:t>main.c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—</a:t>
            </a:r>
            <a:r>
              <a:rPr lang="fr-FR" sz="1600" dirty="0" err="1" smtClean="0"/>
              <a:t>gcc</a:t>
            </a:r>
            <a:r>
              <a:rPr lang="fr-FR" sz="1600" dirty="0" smtClean="0"/>
              <a:t> -S </a:t>
            </a:r>
            <a:r>
              <a:rPr lang="fr-FR" sz="1600" dirty="0" err="1" smtClean="0"/>
              <a:t>main.c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—</a:t>
            </a:r>
            <a:r>
              <a:rPr lang="fr-FR" sz="1600" dirty="0" err="1" smtClean="0"/>
              <a:t>gcc</a:t>
            </a:r>
            <a:r>
              <a:rPr lang="fr-FR" sz="1600" dirty="0" smtClean="0"/>
              <a:t> -c </a:t>
            </a:r>
            <a:r>
              <a:rPr lang="fr-FR" sz="1600" dirty="0" err="1" smtClean="0"/>
              <a:t>main.c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—</a:t>
            </a:r>
            <a:r>
              <a:rPr lang="fr-FR" sz="1600" dirty="0" err="1"/>
              <a:t>gcc</a:t>
            </a:r>
            <a:r>
              <a:rPr lang="fr-FR" sz="1600" dirty="0"/>
              <a:t> -o </a:t>
            </a:r>
            <a:r>
              <a:rPr lang="fr-FR" sz="1600" dirty="0" smtClean="0"/>
              <a:t>main </a:t>
            </a:r>
            <a:r>
              <a:rPr lang="fr-FR" sz="1600" dirty="0" err="1" smtClean="0"/>
              <a:t>main.c</a:t>
            </a:r>
            <a:endParaRPr lang="fr-FR" sz="16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3193303"/>
          </a:xfrm>
        </p:spPr>
        <p:txBody>
          <a:bodyPr>
            <a:normAutofit lnSpcReduction="10000"/>
          </a:bodyPr>
          <a:lstStyle/>
          <a:p>
            <a:r>
              <a:rPr lang="fr-FR" sz="1400" dirty="0"/>
              <a:t>produit le fichier en sortie du </a:t>
            </a:r>
            <a:r>
              <a:rPr lang="fr-FR" sz="1400" dirty="0" err="1" smtClean="0"/>
              <a:t>pré-processeur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produit </a:t>
            </a:r>
            <a:r>
              <a:rPr lang="fr-FR" sz="1400" dirty="0"/>
              <a:t>le fichier en sortie du compilateur (après avoir appelé aussi le </a:t>
            </a:r>
            <a:r>
              <a:rPr lang="fr-FR" sz="1400" dirty="0" err="1" smtClean="0"/>
              <a:t>pré-processeur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produit le fichier en sortie de l’assembleur (après avoir appelé aussi le </a:t>
            </a:r>
            <a:r>
              <a:rPr lang="fr-FR" sz="1400" dirty="0" err="1"/>
              <a:t>pré-processeur</a:t>
            </a:r>
            <a:r>
              <a:rPr lang="fr-FR" sz="1400" dirty="0"/>
              <a:t> et le compilateur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appelle tous les programmes nécessaires pour produit directement le binaire bonjour.</a:t>
            </a:r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294967295"/>
          </p:nvPr>
        </p:nvSpPr>
        <p:spPr>
          <a:xfrm>
            <a:off x="5260871" y="1573829"/>
            <a:ext cx="3814762" cy="460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/>
                </a:solidFill>
              </a:rPr>
              <a:t>Windows </a:t>
            </a:r>
            <a:r>
              <a:rPr lang="fr-FR" sz="2000" dirty="0">
                <a:solidFill>
                  <a:schemeClr val="accent2"/>
                </a:solidFill>
              </a:rPr>
              <a:t>(</a:t>
            </a:r>
            <a:r>
              <a:rPr lang="fr-FR" sz="2000" dirty="0">
                <a:solidFill>
                  <a:schemeClr val="accent2"/>
                </a:solidFill>
              </a:rPr>
              <a:t>MSVC</a:t>
            </a:r>
            <a:r>
              <a:rPr lang="fr-FR" sz="2000" dirty="0">
                <a:solidFill>
                  <a:schemeClr val="accent2"/>
                </a:solidFill>
              </a:rPr>
              <a:t>)</a:t>
            </a: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6007343" y="2034204"/>
            <a:ext cx="2897187" cy="3450071"/>
          </a:xfrm>
        </p:spPr>
        <p:txBody>
          <a:bodyPr/>
          <a:lstStyle/>
          <a:p>
            <a:r>
              <a:rPr lang="fr-FR" sz="1600" dirty="0"/>
              <a:t>cl </a:t>
            </a:r>
            <a:r>
              <a:rPr lang="fr-FR" sz="1600" dirty="0" smtClean="0"/>
              <a:t>/P </a:t>
            </a:r>
            <a:r>
              <a:rPr lang="fr-FR" sz="1600" dirty="0" smtClean="0"/>
              <a:t>main</a:t>
            </a:r>
            <a:r>
              <a:rPr lang="fr-FR" sz="1600" dirty="0" smtClean="0"/>
              <a:t>.cpp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err="1"/>
              <a:t>main</a:t>
            </a:r>
            <a:r>
              <a:rPr lang="fr-FR" sz="1600" dirty="0" err="1" smtClean="0">
                <a:sym typeface="Wingdings" panose="05000000000000000000" pitchFamily="2" charset="2"/>
              </a:rPr>
              <a:t>.i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cl </a:t>
            </a:r>
            <a:r>
              <a:rPr lang="fr-FR" sz="1600" dirty="0" smtClean="0"/>
              <a:t>/Fa </a:t>
            </a:r>
            <a:r>
              <a:rPr lang="fr-FR" sz="1600" dirty="0"/>
              <a:t>main.cpp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/>
              <a:t>main</a:t>
            </a:r>
            <a:r>
              <a:rPr lang="fr-FR" sz="1600" dirty="0" smtClean="0">
                <a:sym typeface="Wingdings" panose="05000000000000000000" pitchFamily="2" charset="2"/>
              </a:rPr>
              <a:t>.asm</a:t>
            </a:r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/>
              <a:t>cl </a:t>
            </a:r>
            <a:r>
              <a:rPr lang="fr-FR" sz="1600" dirty="0" smtClean="0"/>
              <a:t>/c </a:t>
            </a:r>
            <a:r>
              <a:rPr lang="fr-FR" sz="1600" dirty="0"/>
              <a:t>main.cpp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/>
              <a:t>main</a:t>
            </a:r>
            <a:r>
              <a:rPr lang="fr-FR" sz="1600" dirty="0" smtClean="0">
                <a:sym typeface="Wingdings" panose="05000000000000000000" pitchFamily="2" charset="2"/>
              </a:rPr>
              <a:t>.obj</a:t>
            </a:r>
            <a:br>
              <a:rPr lang="fr-FR" sz="1600" dirty="0" smtClean="0">
                <a:sym typeface="Wingdings" panose="05000000000000000000" pitchFamily="2" charset="2"/>
              </a:rPr>
            </a:b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 smtClean="0"/>
          </a:p>
          <a:p>
            <a:r>
              <a:rPr lang="fr-FR" sz="1600" dirty="0"/>
              <a:t>cl main.cpp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main</a:t>
            </a:r>
            <a:r>
              <a:rPr lang="fr-FR" sz="1600" dirty="0" smtClean="0">
                <a:sym typeface="Wingdings" panose="05000000000000000000" pitchFamily="2" charset="2"/>
              </a:rPr>
              <a:t>.exe</a:t>
            </a:r>
            <a:endParaRPr lang="fr-FR" sz="1600" dirty="0">
              <a:sym typeface="Wingdings" panose="05000000000000000000" pitchFamily="2" charset="2"/>
            </a:endParaRPr>
          </a:p>
        </p:txBody>
      </p:sp>
      <p:sp>
        <p:nvSpPr>
          <p:cNvPr id="13" name="Espace réservé du texte 4"/>
          <p:cNvSpPr>
            <a:spLocks noGrp="1"/>
          </p:cNvSpPr>
          <p:nvPr>
            <p:ph type="body" idx="1"/>
          </p:nvPr>
        </p:nvSpPr>
        <p:spPr>
          <a:xfrm>
            <a:off x="3221620" y="1580680"/>
            <a:ext cx="2469671" cy="446671"/>
          </a:xfrm>
        </p:spPr>
        <p:txBody>
          <a:bodyPr/>
          <a:lstStyle/>
          <a:p>
            <a:pPr algn="ctr"/>
            <a:r>
              <a:rPr lang="fr-FR" sz="2000" dirty="0" smtClean="0"/>
              <a:t>Etape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1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compilation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3"/>
            <a:ext cx="8272211" cy="2909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ym typeface="Wingdings" panose="05000000000000000000" pitchFamily="2" charset="2"/>
              </a:rPr>
              <a:t>Il est possible en théorie d’utiliser une invite de commande basique pour compiler du code mais il faut définir BEAUCOUP de variables d’environnement à la main. (32 chez moi pour VS 2017, voir </a:t>
            </a:r>
            <a:r>
              <a:rPr lang="fr-FR" sz="1400" dirty="0" err="1" smtClean="0">
                <a:sym typeface="Wingdings" panose="05000000000000000000" pitchFamily="2" charset="2"/>
              </a:rPr>
              <a:t>rep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toolchain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diff_set</a:t>
            </a:r>
            <a:r>
              <a:rPr lang="fr-FR" sz="1400" dirty="0" smtClean="0">
                <a:sym typeface="Wingdings" panose="05000000000000000000" pitchFamily="2" charset="2"/>
              </a:rPr>
              <a:t>). 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On utilise en général l’invite de commandes qui vient avec Visual Studio.  Cliquez sur « Windows », faites défiler jusqu’au </a:t>
            </a:r>
            <a:r>
              <a:rPr lang="fr-FR" sz="1400" b="1" dirty="0" smtClean="0">
                <a:sym typeface="Wingdings" panose="05000000000000000000" pitchFamily="2" charset="2"/>
              </a:rPr>
              <a:t>dossier</a:t>
            </a:r>
            <a:r>
              <a:rPr lang="fr-FR" sz="1400" dirty="0" smtClean="0">
                <a:sym typeface="Wingdings" panose="05000000000000000000" pitchFamily="2" charset="2"/>
              </a:rPr>
              <a:t> Visual Studio et lancer « </a:t>
            </a:r>
            <a:r>
              <a:rPr lang="fr-FR" sz="1400" dirty="0" err="1" smtClean="0">
                <a:sym typeface="Wingdings" panose="05000000000000000000" pitchFamily="2" charset="2"/>
              </a:rPr>
              <a:t>Developer</a:t>
            </a:r>
            <a:r>
              <a:rPr lang="fr-FR" sz="1400" dirty="0" smtClean="0">
                <a:sym typeface="Wingdings" panose="05000000000000000000" pitchFamily="2" charset="2"/>
              </a:rPr>
              <a:t> Command Prompt for VS 201x »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Taper « cl » pour voir si tout est ok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Aller dans le répertoire source </a:t>
            </a:r>
            <a:r>
              <a:rPr lang="fr-FR" sz="1400" dirty="0" err="1" smtClean="0">
                <a:sym typeface="Wingdings" panose="05000000000000000000" pitchFamily="2" charset="2"/>
              </a:rPr>
              <a:t>toolchain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src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helloworld</a:t>
            </a:r>
            <a:r>
              <a:rPr lang="fr-FR" sz="1400" dirty="0" smtClean="0">
                <a:sym typeface="Wingdings" panose="05000000000000000000" pitchFamily="2" charset="2"/>
              </a:rPr>
              <a:t> et lancer la commande : « cl ./helloworld.cpp ». Les fichiers helloworld.obj et helloworld.exe ont été créés. Note : pour spécifier un autre nom d’exécutable, ajoutez « /</a:t>
            </a:r>
            <a:r>
              <a:rPr lang="fr-FR" sz="1400" dirty="0" err="1" smtClean="0">
                <a:sym typeface="Wingdings" panose="05000000000000000000" pitchFamily="2" charset="2"/>
              </a:rPr>
              <a:t>link</a:t>
            </a:r>
            <a:r>
              <a:rPr lang="fr-FR" sz="1400" dirty="0" smtClean="0">
                <a:sym typeface="Wingdings" panose="05000000000000000000" pitchFamily="2" charset="2"/>
              </a:rPr>
              <a:t> /</a:t>
            </a:r>
            <a:r>
              <a:rPr lang="fr-FR" sz="1400" dirty="0" err="1" smtClean="0">
                <a:sym typeface="Wingdings" panose="05000000000000000000" pitchFamily="2" charset="2"/>
              </a:rPr>
              <a:t>out:machin.exe</a:t>
            </a:r>
            <a:r>
              <a:rPr lang="fr-FR" sz="1400" dirty="0" smtClean="0">
                <a:sym typeface="Wingdings" panose="05000000000000000000" pitchFamily="2" charset="2"/>
              </a:rPr>
              <a:t> » en fin de commande.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Lancer «  cl /? » pour avoir toutes les options de compilation disponibles.</a:t>
            </a:r>
          </a:p>
          <a:p>
            <a:endParaRPr lang="fr-FR" sz="1400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48265" y="4537816"/>
            <a:ext cx="784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Note : pour gérer correctement les exceptions (</a:t>
            </a:r>
            <a:r>
              <a:rPr lang="fr-FR" sz="1200" dirty="0" err="1" smtClean="0"/>
              <a:t>try</a:t>
            </a:r>
            <a:r>
              <a:rPr lang="fr-FR" sz="1200" dirty="0" smtClean="0"/>
              <a:t> / catch), le compilateur a besoin de l’option /</a:t>
            </a:r>
            <a:r>
              <a:rPr lang="fr-FR" sz="1200" dirty="0" err="1" smtClean="0"/>
              <a:t>EHsc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voir ici pour </a:t>
            </a:r>
            <a:r>
              <a:rPr lang="fr-FR" sz="1200" dirty="0"/>
              <a:t>plus d’infos : </a:t>
            </a:r>
            <a:r>
              <a:rPr lang="fr-FR" sz="1200" dirty="0">
                <a:hlinkClick r:id="rId3"/>
              </a:rPr>
              <a:t>https://</a:t>
            </a:r>
            <a:r>
              <a:rPr lang="fr-FR" sz="1200" dirty="0" smtClean="0">
                <a:hlinkClick r:id="rId3"/>
              </a:rPr>
              <a:t>docs.microsoft.com/fr-fr/cpp/build/reference/eh-exception-handling-model?view=msvc-160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575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Langage de programmation compilé</a:t>
            </a:r>
            <a:endParaRPr lang="fr-FR" sz="2400" dirty="0"/>
          </a:p>
          <a:p>
            <a:r>
              <a:rPr lang="fr-FR" sz="2400" dirty="0" smtClean="0"/>
              <a:t>Créé par Bjarne </a:t>
            </a:r>
            <a:r>
              <a:rPr lang="fr-FR" sz="2400" dirty="0" err="1" smtClean="0"/>
              <a:t>Stroustrup</a:t>
            </a:r>
            <a:r>
              <a:rPr lang="fr-FR" sz="2400" dirty="0" smtClean="0"/>
              <a:t> 80’</a:t>
            </a:r>
            <a:endParaRPr lang="fr-FR" sz="2400" dirty="0"/>
          </a:p>
          <a:p>
            <a:r>
              <a:rPr lang="fr-FR" sz="2400" dirty="0" smtClean="0"/>
              <a:t>Standardisé ISO avec une communauté très active</a:t>
            </a:r>
            <a:endParaRPr lang="fr-FR" sz="2400" dirty="0"/>
          </a:p>
          <a:p>
            <a:r>
              <a:rPr lang="fr-FR" sz="2400" dirty="0" smtClean="0"/>
              <a:t>Très utilisé pour les applications où la performance est importante</a:t>
            </a:r>
          </a:p>
          <a:p>
            <a:pPr lvl="1"/>
            <a:r>
              <a:rPr lang="fr-FR" sz="2250" dirty="0" smtClean="0"/>
              <a:t>Systèmes d’exploitation </a:t>
            </a:r>
          </a:p>
          <a:p>
            <a:pPr lvl="1"/>
            <a:r>
              <a:rPr lang="fr-FR" sz="2250" dirty="0" smtClean="0"/>
              <a:t>Calcul embarqué</a:t>
            </a:r>
          </a:p>
          <a:p>
            <a:pPr lvl="1"/>
            <a:r>
              <a:rPr lang="fr-FR" sz="2250" dirty="0" smtClean="0"/>
              <a:t>Applications de 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9" y="2209403"/>
            <a:ext cx="1655106" cy="16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982884" y="2078706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ym typeface="Wingdings" panose="05000000000000000000" pitchFamily="2" charset="2"/>
              </a:rPr>
              <a:t>Dans le dossier « </a:t>
            </a:r>
            <a:r>
              <a:rPr lang="fr-FR" sz="1800" dirty="0" err="1" smtClean="0">
                <a:sym typeface="Wingdings" panose="05000000000000000000" pitchFamily="2" charset="2"/>
              </a:rPr>
              <a:t>src</a:t>
            </a:r>
            <a:r>
              <a:rPr lang="fr-FR" sz="1800" dirty="0" smtClean="0">
                <a:sym typeface="Wingdings" panose="05000000000000000000" pitchFamily="2" charset="2"/>
              </a:rPr>
              <a:t>/</a:t>
            </a:r>
            <a:r>
              <a:rPr lang="fr-FR" sz="1800" dirty="0" err="1" smtClean="0">
                <a:sym typeface="Wingdings" panose="05000000000000000000" pitchFamily="2" charset="2"/>
              </a:rPr>
              <a:t>testlink_static</a:t>
            </a:r>
            <a:r>
              <a:rPr lang="fr-FR" sz="1800" dirty="0" smtClean="0">
                <a:sym typeface="Wingdings" panose="05000000000000000000" pitchFamily="2" charset="2"/>
              </a:rPr>
              <a:t> », lancer les commandes </a:t>
            </a:r>
            <a:r>
              <a:rPr lang="fr-FR" sz="1800" dirty="0" smtClean="0">
                <a:sym typeface="Wingdings" panose="05000000000000000000" pitchFamily="2" charset="2"/>
              </a:rPr>
              <a:t>suivantes :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// TODO générez les .</a:t>
            </a:r>
            <a:r>
              <a:rPr lang="fr-FR" sz="1800" dirty="0" err="1">
                <a:sym typeface="Wingdings" panose="05000000000000000000" pitchFamily="2" charset="2"/>
              </a:rPr>
              <a:t>obj</a:t>
            </a:r>
            <a:r>
              <a:rPr lang="fr-FR" sz="1800" dirty="0">
                <a:sym typeface="Wingdings" panose="05000000000000000000" pitchFamily="2" charset="2"/>
              </a:rPr>
              <a:t> de </a:t>
            </a:r>
            <a:r>
              <a:rPr lang="fr-FR" sz="1800" dirty="0" err="1">
                <a:sym typeface="Wingdings" panose="05000000000000000000" pitchFamily="2" charset="2"/>
              </a:rPr>
              <a:t>foo</a:t>
            </a:r>
            <a:r>
              <a:rPr lang="fr-FR" sz="1800" dirty="0">
                <a:sym typeface="Wingdings" panose="05000000000000000000" pitchFamily="2" charset="2"/>
              </a:rPr>
              <a:t> et bar</a:t>
            </a:r>
          </a:p>
          <a:p>
            <a:pPr lvl="1"/>
            <a:r>
              <a:rPr lang="fr-FR" sz="18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lib </a:t>
            </a:r>
            <a:r>
              <a:rPr lang="fr-FR" sz="18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</a:t>
            </a:r>
            <a:r>
              <a:rPr lang="fr-FR" sz="18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OUT:foobar.lib</a:t>
            </a:r>
            <a:r>
              <a:rPr lang="fr-FR" sz="18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sz="18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sz="18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</a:t>
            </a:r>
            <a:r>
              <a:rPr lang="fr-FR" sz="18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</a:t>
            </a:r>
            <a:r>
              <a:rPr lang="fr-FR" sz="1800" dirty="0" smtClean="0">
                <a:sym typeface="Wingdings" panose="05000000000000000000" pitchFamily="2" charset="2"/>
              </a:rPr>
              <a:t>oobar.lib</a:t>
            </a:r>
          </a:p>
          <a:p>
            <a:pPr lvl="1"/>
            <a:r>
              <a:rPr lang="fr-FR" sz="1800" dirty="0" smtClean="0">
                <a:sym typeface="Wingdings" panose="05000000000000000000" pitchFamily="2" charset="2"/>
              </a:rPr>
              <a:t>// TODO générez le .</a:t>
            </a:r>
            <a:r>
              <a:rPr lang="fr-FR" sz="1800" dirty="0" err="1" smtClean="0">
                <a:sym typeface="Wingdings" panose="05000000000000000000" pitchFamily="2" charset="2"/>
              </a:rPr>
              <a:t>exe</a:t>
            </a:r>
            <a:r>
              <a:rPr lang="fr-FR" sz="1800" dirty="0" smtClean="0">
                <a:sym typeface="Wingdings" panose="05000000000000000000" pitchFamily="2" charset="2"/>
              </a:rPr>
              <a:t> en </a:t>
            </a:r>
            <a:r>
              <a:rPr lang="fr-FR" sz="1800" dirty="0" err="1" smtClean="0">
                <a:sym typeface="Wingdings" panose="05000000000000000000" pitchFamily="2" charset="2"/>
              </a:rPr>
              <a:t>likant</a:t>
            </a:r>
            <a:r>
              <a:rPr lang="fr-FR" sz="1800" dirty="0" smtClean="0">
                <a:sym typeface="Wingdings" panose="05000000000000000000" pitchFamily="2" charset="2"/>
              </a:rPr>
              <a:t> avec foobar.lib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(vous pouvez supprimer tous les fichiers </a:t>
            </a:r>
            <a:r>
              <a:rPr lang="fr-FR" sz="1800" dirty="0" err="1">
                <a:sym typeface="Wingdings" panose="05000000000000000000" pitchFamily="2" charset="2"/>
              </a:rPr>
              <a:t>exp</a:t>
            </a:r>
            <a:r>
              <a:rPr lang="fr-FR" sz="1800" dirty="0">
                <a:sym typeface="Wingdings" panose="05000000000000000000" pitchFamily="2" charset="2"/>
              </a:rPr>
              <a:t>, lib et </a:t>
            </a:r>
            <a:r>
              <a:rPr lang="fr-FR" sz="1800" dirty="0" err="1">
                <a:sym typeface="Wingdings" panose="05000000000000000000" pitchFamily="2" charset="2"/>
              </a:rPr>
              <a:t>obj</a:t>
            </a:r>
            <a:r>
              <a:rPr lang="fr-FR" sz="18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Lancer main.exe</a:t>
            </a:r>
          </a:p>
          <a:p>
            <a:endParaRPr lang="fr-FR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22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31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971354" y="1557549"/>
            <a:ext cx="8272211" cy="273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>
                <a:sym typeface="Wingdings" panose="05000000000000000000" pitchFamily="2" charset="2"/>
              </a:rPr>
              <a:t>Dans le dossier « </a:t>
            </a:r>
            <a:r>
              <a:rPr lang="fr-FR" sz="1600" dirty="0" err="1" smtClean="0">
                <a:sym typeface="Wingdings" panose="05000000000000000000" pitchFamily="2" charset="2"/>
              </a:rPr>
              <a:t>src</a:t>
            </a:r>
            <a:r>
              <a:rPr lang="fr-FR" sz="1600" dirty="0" smtClean="0">
                <a:sym typeface="Wingdings" panose="05000000000000000000" pitchFamily="2" charset="2"/>
              </a:rPr>
              <a:t>/</a:t>
            </a:r>
            <a:r>
              <a:rPr lang="fr-FR" sz="1600" dirty="0" err="1" smtClean="0">
                <a:sym typeface="Wingdings" panose="05000000000000000000" pitchFamily="2" charset="2"/>
              </a:rPr>
              <a:t>testlink_dynamic</a:t>
            </a:r>
            <a:r>
              <a:rPr lang="fr-FR" sz="1600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sz="16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sz="1600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sz="16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link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/DLL /</a:t>
            </a:r>
            <a:r>
              <a:rPr lang="fr-FR" sz="16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sz="16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sz="1600" dirty="0" smtClean="0">
                <a:sym typeface="Wingdings" panose="05000000000000000000" pitchFamily="2" charset="2"/>
              </a:rPr>
              <a:t>oobar.dll (+ *.</a:t>
            </a:r>
            <a:r>
              <a:rPr lang="fr-FR" sz="1600" dirty="0" err="1" smtClean="0">
                <a:sym typeface="Wingdings" panose="05000000000000000000" pitchFamily="2" charset="2"/>
              </a:rPr>
              <a:t>exp</a:t>
            </a:r>
            <a:r>
              <a:rPr lang="fr-FR" sz="1600" dirty="0" smtClean="0">
                <a:sym typeface="Wingdings" panose="05000000000000000000" pitchFamily="2" charset="2"/>
              </a:rPr>
              <a:t> + *.lib)</a:t>
            </a:r>
          </a:p>
          <a:p>
            <a:pPr lvl="1"/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sz="1600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sz="1600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(vous pouvez supprimer tous les fichiers </a:t>
            </a:r>
            <a:r>
              <a:rPr lang="fr-FR" sz="1600" dirty="0" err="1">
                <a:sym typeface="Wingdings" panose="05000000000000000000" pitchFamily="2" charset="2"/>
              </a:rPr>
              <a:t>exp</a:t>
            </a:r>
            <a:r>
              <a:rPr lang="fr-FR" sz="1600" dirty="0">
                <a:sym typeface="Wingdings" panose="05000000000000000000" pitchFamily="2" charset="2"/>
              </a:rPr>
              <a:t>, lib et </a:t>
            </a:r>
            <a:r>
              <a:rPr lang="fr-FR" sz="1600" dirty="0" err="1">
                <a:sym typeface="Wingdings" panose="05000000000000000000" pitchFamily="2" charset="2"/>
              </a:rPr>
              <a:t>obj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Lancer </a:t>
            </a:r>
            <a:r>
              <a:rPr lang="fr-FR" sz="1600" dirty="0" smtClean="0"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sz="1600" dirty="0">
                <a:sym typeface="Wingdings" panose="05000000000000000000" pitchFamily="2" charset="2"/>
              </a:rPr>
              <a:t>Supprimer «  __</a:t>
            </a:r>
            <a:r>
              <a:rPr lang="fr-FR" sz="1600" dirty="0" err="1">
                <a:sym typeface="Wingdings" panose="05000000000000000000" pitchFamily="2" charset="2"/>
              </a:rPr>
              <a:t>declspec</a:t>
            </a:r>
            <a:r>
              <a:rPr lang="fr-FR" sz="1600" dirty="0">
                <a:sym typeface="Wingdings" panose="05000000000000000000" pitchFamily="2" charset="2"/>
              </a:rPr>
              <a:t>(</a:t>
            </a:r>
            <a:r>
              <a:rPr lang="fr-FR" sz="1600" dirty="0" err="1">
                <a:sym typeface="Wingdings" panose="05000000000000000000" pitchFamily="2" charset="2"/>
              </a:rPr>
              <a:t>dllexport</a:t>
            </a:r>
            <a:r>
              <a:rPr lang="fr-FR" sz="1600" dirty="0" smtClean="0">
                <a:sym typeface="Wingdings" panose="05000000000000000000" pitchFamily="2" charset="2"/>
              </a:rPr>
              <a:t>) » de bar.cpp et refaites l’opération. Que notez-vous ?</a:t>
            </a: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94824" y="4162299"/>
            <a:ext cx="5354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À noter</a:t>
            </a:r>
          </a:p>
          <a:p>
            <a:r>
              <a:rPr lang="fr-FR" sz="1600" dirty="0" smtClean="0"/>
              <a:t>Le fichier lib ne sert qu’au linker. Il est inutile à l’exécution.</a:t>
            </a:r>
            <a:br>
              <a:rPr lang="fr-FR" sz="1600" dirty="0" smtClean="0"/>
            </a:br>
            <a:r>
              <a:rPr lang="fr-FR" sz="1600" dirty="0" smtClean="0"/>
              <a:t>l</a:t>
            </a:r>
            <a:r>
              <a:rPr lang="fr-FR" sz="1600" dirty="0" smtClean="0"/>
              <a:t>es </a:t>
            </a:r>
            <a:r>
              <a:rPr lang="fr-FR" sz="1600" dirty="0" smtClean="0"/>
              <a:t>deux premières étapes peuvent se faire via la commande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 /</a:t>
            </a:r>
            <a:r>
              <a:rPr lang="fr-FR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EHsc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/I . .\foo.cpp 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</a:t>
            </a:r>
            <a:r>
              <a:rPr lang="fr-FR" sz="1600" dirty="0" err="1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LD</a:t>
            </a:r>
            <a:endParaRPr lang="fr-FR" sz="16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avec </a:t>
            </a:r>
            <a:r>
              <a:rPr lang="fr-FR" dirty="0" err="1" smtClean="0"/>
              <a:t>visual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32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55535" y="1414679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Ouvrir Visual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Importez le dossier « </a:t>
            </a:r>
            <a:r>
              <a:rPr lang="fr-FR" dirty="0" err="1" smtClean="0">
                <a:sym typeface="Wingdings" panose="05000000000000000000" pitchFamily="2" charset="2"/>
              </a:rPr>
              <a:t>testlink_visual</a:t>
            </a:r>
            <a:r>
              <a:rPr lang="fr-FR" dirty="0" smtClean="0">
                <a:sym typeface="Wingdings" panose="05000000000000000000" pitchFamily="2" charset="2"/>
              </a:rPr>
              <a:t> » </a:t>
            </a:r>
            <a:r>
              <a:rPr lang="fr-FR" dirty="0" smtClean="0">
                <a:sym typeface="Wingdings" panose="05000000000000000000" pitchFamily="2" charset="2"/>
              </a:rPr>
              <a:t>dans un </a:t>
            </a:r>
            <a:r>
              <a:rPr lang="fr-FR" dirty="0" smtClean="0">
                <a:sym typeface="Wingdings" panose="05000000000000000000" pitchFamily="2" charset="2"/>
              </a:rPr>
              <a:t>projet : Fichier </a:t>
            </a:r>
            <a:r>
              <a:rPr lang="fr-FR" dirty="0" err="1" smtClean="0">
                <a:sym typeface="Wingdings" panose="05000000000000000000" pitchFamily="2" charset="2"/>
              </a:rPr>
              <a:t>NouveauProjet</a:t>
            </a:r>
            <a:r>
              <a:rPr lang="fr-FR" dirty="0" smtClean="0">
                <a:sym typeface="Wingdings" panose="05000000000000000000" pitchFamily="2" charset="2"/>
              </a:rPr>
              <a:t> à partir de code existant…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Essayer de compiler main.cpp  Erreur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Propriétés C/C++  Général Autres répertoires </a:t>
            </a:r>
            <a:r>
              <a:rPr lang="fr-FR" dirty="0" err="1" smtClean="0">
                <a:sym typeface="Wingdings" panose="05000000000000000000" pitchFamily="2" charset="2"/>
              </a:rPr>
              <a:t>include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Essayer de compiler </a:t>
            </a:r>
            <a:r>
              <a:rPr lang="fr-FR" dirty="0" smtClean="0">
                <a:sym typeface="Wingdings" panose="05000000000000000000" pitchFamily="2" charset="2"/>
              </a:rPr>
              <a:t>le projet  </a:t>
            </a:r>
            <a:r>
              <a:rPr lang="fr-FR" dirty="0">
                <a:sym typeface="Wingdings" panose="05000000000000000000" pitchFamily="2" charset="2"/>
              </a:rPr>
              <a:t>Erreur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r>
              <a:rPr lang="fr-FR" dirty="0">
                <a:sym typeface="Wingdings" panose="05000000000000000000" pitchFamily="2" charset="2"/>
              </a:rPr>
              <a:t>Propriétés </a:t>
            </a:r>
            <a:r>
              <a:rPr lang="fr-FR" dirty="0" smtClean="0">
                <a:sym typeface="Wingdings" panose="05000000000000000000" pitchFamily="2" charset="2"/>
              </a:rPr>
              <a:t>Editeur de liens  entrée  dépendances supplémentaires  +foobar.lib</a:t>
            </a:r>
          </a:p>
          <a:p>
            <a:r>
              <a:rPr lang="fr-FR" dirty="0">
                <a:sym typeface="Wingdings" panose="05000000000000000000" pitchFamily="2" charset="2"/>
              </a:rPr>
              <a:t>Compilez et exécutez le </a:t>
            </a:r>
            <a:r>
              <a:rPr lang="fr-FR" dirty="0" smtClean="0">
                <a:sym typeface="Wingdings" panose="05000000000000000000" pitchFamily="2" charset="2"/>
              </a:rPr>
              <a:t>projet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 problème : </a:t>
            </a:r>
            <a:r>
              <a:rPr lang="fr-FR" dirty="0"/>
              <a:t>Propriétés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Éditeur de liens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Système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Sous-système </a:t>
            </a:r>
            <a:r>
              <a:rPr lang="fr-FR" dirty="0" smtClean="0">
                <a:sym typeface="Wingdings" panose="05000000000000000000" pitchFamily="2" charset="2"/>
              </a:rPr>
              <a:t> console</a:t>
            </a:r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35894" y="3938796"/>
            <a:ext cx="800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Pour choisir de compiler un exécutable, une bibliothèque dynamique ou une bibliothèque statique, c’est ici :</a:t>
            </a:r>
            <a:br>
              <a:rPr lang="fr-FR" sz="1400" dirty="0" smtClean="0"/>
            </a:br>
            <a:r>
              <a:rPr lang="fr-FR" sz="1400" dirty="0" smtClean="0">
                <a:sym typeface="Wingdings" panose="05000000000000000000" pitchFamily="2" charset="2"/>
              </a:rPr>
              <a:t>Propriétés  Général Type de configuration</a:t>
            </a:r>
            <a:endParaRPr lang="fr-FR" sz="14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5894" y="4515040"/>
            <a:ext cx="8649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Si vous n’avez pas le .lib, vous pouvez en générer un à partir d’un .dll</a:t>
            </a:r>
            <a:br>
              <a:rPr lang="fr-FR" sz="1400" dirty="0" smtClean="0"/>
            </a:br>
            <a:r>
              <a:rPr lang="fr-FR" sz="1400" dirty="0" smtClean="0"/>
              <a:t>voir ici </a:t>
            </a:r>
            <a:r>
              <a:rPr lang="fr-FR" sz="1400" dirty="0"/>
              <a:t>par exemple :</a:t>
            </a:r>
            <a:br>
              <a:rPr lang="fr-FR" sz="1400" dirty="0"/>
            </a:br>
            <a:r>
              <a:rPr lang="fr-FR" sz="1400" dirty="0"/>
              <a:t>https://web.archive.org/web/20160228170508/https://adrianhenke.wordpress.com/2008/12/05/create-lib-file-from-dll/</a:t>
            </a:r>
            <a:endParaRPr lang="fr-FR" sz="14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mot sur </a:t>
            </a:r>
            <a:r>
              <a:rPr lang="fr-FR" sz="2400" dirty="0">
                <a:sym typeface="Wingdings" panose="05000000000000000000" pitchFamily="2" charset="2"/>
              </a:rPr>
              <a:t>__</a:t>
            </a:r>
            <a:r>
              <a:rPr lang="fr-FR" sz="2400" dirty="0" err="1" smtClean="0">
                <a:sym typeface="Wingdings" panose="05000000000000000000" pitchFamily="2" charset="2"/>
              </a:rPr>
              <a:t>declspec</a:t>
            </a:r>
            <a:r>
              <a:rPr lang="fr-FR" sz="2400" dirty="0" smtClean="0">
                <a:sym typeface="Wingdings" panose="05000000000000000000" pitchFamily="2" charset="2"/>
              </a:rPr>
              <a:t>(</a:t>
            </a:r>
            <a:r>
              <a:rPr lang="fr-FR" sz="2400" dirty="0" err="1" smtClean="0">
                <a:sym typeface="Wingdings" panose="05000000000000000000" pitchFamily="2" charset="2"/>
              </a:rPr>
              <a:t>dllexport</a:t>
            </a:r>
            <a:r>
              <a:rPr lang="fr-FR" sz="2400" dirty="0" smtClean="0">
                <a:sym typeface="Wingdings" panose="05000000000000000000" pitchFamily="2" charset="2"/>
              </a:rPr>
              <a:t>/</a:t>
            </a:r>
            <a:r>
              <a:rPr lang="fr-FR" sz="2400" dirty="0" err="1" smtClean="0">
                <a:sym typeface="Wingdings" panose="05000000000000000000" pitchFamily="2" charset="2"/>
              </a:rPr>
              <a:t>dllimport</a:t>
            </a:r>
            <a:r>
              <a:rPr lang="fr-FR" sz="2400" dirty="0" smtClean="0">
                <a:sym typeface="Wingdings" panose="05000000000000000000" pitchFamily="2" charset="2"/>
              </a:rPr>
              <a:t>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65415" y="159373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Windows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35894" y="2284552"/>
            <a:ext cx="4044825" cy="2714737"/>
          </a:xfrm>
        </p:spPr>
        <p:txBody>
          <a:bodyPr>
            <a:normAutofit/>
          </a:bodyPr>
          <a:lstStyle/>
          <a:p>
            <a:r>
              <a:rPr lang="fr-FR" sz="1600" dirty="0">
                <a:sym typeface="Wingdings" panose="05000000000000000000" pitchFamily="2" charset="2"/>
              </a:rPr>
              <a:t>__</a:t>
            </a:r>
            <a:r>
              <a:rPr lang="fr-FR" sz="1600" dirty="0" err="1">
                <a:sym typeface="Wingdings" panose="05000000000000000000" pitchFamily="2" charset="2"/>
              </a:rPr>
              <a:t>declspec</a:t>
            </a:r>
            <a:r>
              <a:rPr lang="fr-FR" sz="1600" dirty="0">
                <a:sym typeface="Wingdings" panose="05000000000000000000" pitchFamily="2" charset="2"/>
              </a:rPr>
              <a:t>(</a:t>
            </a:r>
            <a:r>
              <a:rPr lang="fr-FR" sz="1600" dirty="0" err="1">
                <a:sym typeface="Wingdings" panose="05000000000000000000" pitchFamily="2" charset="2"/>
              </a:rPr>
              <a:t>dllexport</a:t>
            </a:r>
            <a:r>
              <a:rPr lang="fr-FR" sz="1600" dirty="0">
                <a:sym typeface="Wingdings" panose="05000000000000000000" pitchFamily="2" charset="2"/>
              </a:rPr>
              <a:t>) est nécessaire devant tous les symboles que l’on souhaite exporter dans notre dll</a:t>
            </a:r>
          </a:p>
          <a:p>
            <a:r>
              <a:rPr lang="fr-FR" sz="1600" dirty="0">
                <a:sym typeface="Wingdings" panose="05000000000000000000" pitchFamily="2" charset="2"/>
              </a:rPr>
              <a:t>__</a:t>
            </a:r>
            <a:r>
              <a:rPr lang="fr-FR" sz="1600" dirty="0" err="1">
                <a:sym typeface="Wingdings" panose="05000000000000000000" pitchFamily="2" charset="2"/>
              </a:rPr>
              <a:t>declspec</a:t>
            </a:r>
            <a:r>
              <a:rPr lang="fr-FR" sz="1600" dirty="0">
                <a:sym typeface="Wingdings" panose="05000000000000000000" pitchFamily="2" charset="2"/>
              </a:rPr>
              <a:t>(</a:t>
            </a:r>
            <a:r>
              <a:rPr lang="fr-FR" sz="1600" dirty="0" err="1">
                <a:sym typeface="Wingdings" panose="05000000000000000000" pitchFamily="2" charset="2"/>
              </a:rPr>
              <a:t>dllimport</a:t>
            </a:r>
            <a:r>
              <a:rPr lang="fr-FR" sz="1600" dirty="0">
                <a:sym typeface="Wingdings" panose="05000000000000000000" pitchFamily="2" charset="2"/>
              </a:rPr>
              <a:t>) est nécessaire devant les données mais pas nécessairement devant les fonctions ou les </a:t>
            </a:r>
            <a:r>
              <a:rPr lang="fr-FR" sz="1600" dirty="0">
                <a:sym typeface="Wingdings" panose="05000000000000000000" pitchFamily="2" charset="2"/>
              </a:rPr>
              <a:t>classes. </a:t>
            </a:r>
            <a:r>
              <a:rPr lang="fr-FR" sz="1600" dirty="0">
                <a:sym typeface="Wingdings" panose="05000000000000000000" pitchFamily="2" charset="2"/>
              </a:rPr>
              <a:t>En </a:t>
            </a:r>
            <a:r>
              <a:rPr lang="fr-FR" sz="1600" dirty="0">
                <a:sym typeface="Wingdings" panose="05000000000000000000" pitchFamily="2" charset="2"/>
              </a:rPr>
              <a:t>revanche, ça permet au linker d’optimiser certaines choses (que vous ne voulez pas connaitre) pour économiser le temps de linkage</a:t>
            </a:r>
            <a:r>
              <a:rPr lang="fr-FR" sz="1600" dirty="0" smtClean="0">
                <a:sym typeface="Wingdings" panose="05000000000000000000" pitchFamily="2" charset="2"/>
              </a:rPr>
              <a:t>. </a:t>
            </a:r>
            <a:endParaRPr lang="fr-FR" sz="1600" dirty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892802" y="159373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Linux</a:t>
            </a:r>
            <a:endParaRPr lang="fr-FR" sz="2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63281" y="2296922"/>
            <a:ext cx="4044825" cy="907751"/>
          </a:xfrm>
        </p:spPr>
        <p:txBody>
          <a:bodyPr>
            <a:normAutofit/>
          </a:bodyPr>
          <a:lstStyle/>
          <a:p>
            <a:r>
              <a:rPr lang="fr-FR" sz="1600" dirty="0" smtClean="0"/>
              <a:t>Tous les symboles sont exportés par défaut</a:t>
            </a:r>
            <a:br>
              <a:rPr lang="fr-FR" sz="1600" dirty="0" smtClean="0"/>
            </a:br>
            <a:r>
              <a:rPr lang="fr-FR" sz="1600" dirty="0" smtClean="0"/>
              <a:t>(et </a:t>
            </a:r>
            <a:r>
              <a:rPr lang="fr-FR" sz="1600" dirty="0" err="1" smtClean="0"/>
              <a:t>bim</a:t>
            </a:r>
            <a:r>
              <a:rPr lang="fr-FR" sz="1600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50564" y="3446718"/>
            <a:ext cx="394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Bonne pratique</a:t>
            </a:r>
          </a:p>
          <a:p>
            <a:r>
              <a:rPr lang="fr-FR" sz="1600" dirty="0" smtClean="0"/>
              <a:t>Mettre tout le temps un </a:t>
            </a:r>
            <a:r>
              <a:rPr lang="fr-FR" sz="1600" dirty="0" smtClean="0">
                <a:sym typeface="Wingdings" panose="05000000000000000000" pitchFamily="2" charset="2"/>
              </a:rPr>
              <a:t>__</a:t>
            </a:r>
            <a:r>
              <a:rPr lang="fr-FR" sz="1600" dirty="0" err="1">
                <a:sym typeface="Wingdings" panose="05000000000000000000" pitchFamily="2" charset="2"/>
              </a:rPr>
              <a:t>declspec</a:t>
            </a:r>
            <a:r>
              <a:rPr lang="fr-FR" sz="1600" dirty="0">
                <a:sym typeface="Wingdings" panose="05000000000000000000" pitchFamily="2" charset="2"/>
              </a:rPr>
              <a:t>(</a:t>
            </a:r>
            <a:r>
              <a:rPr lang="fr-FR" sz="1600" dirty="0" err="1">
                <a:sym typeface="Wingdings" panose="05000000000000000000" pitchFamily="2" charset="2"/>
              </a:rPr>
              <a:t>dllimport</a:t>
            </a:r>
            <a:r>
              <a:rPr lang="fr-FR" sz="1600" dirty="0">
                <a:sym typeface="Wingdings" panose="05000000000000000000" pitchFamily="2" charset="2"/>
              </a:rPr>
              <a:t>) </a:t>
            </a:r>
            <a:r>
              <a:rPr lang="fr-FR" sz="1600" dirty="0" smtClean="0">
                <a:sym typeface="Wingdings" panose="05000000000000000000" pitchFamily="2" charset="2"/>
              </a:rPr>
              <a:t>en miroir d’un </a:t>
            </a:r>
            <a:r>
              <a:rPr lang="fr-FR" sz="1600" dirty="0">
                <a:sym typeface="Wingdings" panose="05000000000000000000" pitchFamily="2" charset="2"/>
              </a:rPr>
              <a:t>__</a:t>
            </a:r>
            <a:r>
              <a:rPr lang="fr-FR" sz="1600" dirty="0" err="1">
                <a:sym typeface="Wingdings" panose="05000000000000000000" pitchFamily="2" charset="2"/>
              </a:rPr>
              <a:t>declspec</a:t>
            </a:r>
            <a:r>
              <a:rPr lang="fr-FR" sz="1600" dirty="0">
                <a:sym typeface="Wingdings" panose="05000000000000000000" pitchFamily="2" charset="2"/>
              </a:rPr>
              <a:t>(</a:t>
            </a:r>
            <a:r>
              <a:rPr lang="fr-FR" sz="1600" dirty="0" err="1">
                <a:sym typeface="Wingdings" panose="05000000000000000000" pitchFamily="2" charset="2"/>
              </a:rPr>
              <a:t>dllexport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endParaRPr lang="fr-FR" sz="16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multi-plateforme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Voir le </a:t>
            </a:r>
            <a:r>
              <a:rPr lang="fr-FR" dirty="0"/>
              <a:t>fichier </a:t>
            </a:r>
            <a:r>
              <a:rPr lang="fr-FR" dirty="0" smtClean="0"/>
              <a:t>exercices\</a:t>
            </a:r>
            <a:r>
              <a:rPr lang="fr-FR" dirty="0" err="1" smtClean="0"/>
              <a:t>toolchain</a:t>
            </a:r>
            <a:r>
              <a:rPr lang="fr-FR" dirty="0" smtClean="0"/>
              <a:t>\</a:t>
            </a:r>
            <a:r>
              <a:rPr lang="fr-FR" dirty="0" err="1" smtClean="0"/>
              <a:t>linkWindowsLinux.h</a:t>
            </a:r>
            <a:r>
              <a:rPr lang="fr-FR" dirty="0" smtClean="0"/>
              <a:t> pour un exemple </a:t>
            </a:r>
            <a:r>
              <a:rPr lang="fr-FR" dirty="0" err="1" smtClean="0"/>
              <a:t>windows</a:t>
            </a:r>
            <a:r>
              <a:rPr lang="fr-FR" dirty="0" smtClean="0"/>
              <a:t> / linux</a:t>
            </a:r>
          </a:p>
          <a:p>
            <a:r>
              <a:rPr lang="fr-FR" dirty="0" smtClean="0"/>
              <a:t>Le mot-clé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extern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"C" </a:t>
            </a:r>
            <a:r>
              <a:rPr lang="fr-FR" dirty="0"/>
              <a:t>n’est utile </a:t>
            </a:r>
            <a:r>
              <a:rPr lang="fr-FR" dirty="0" smtClean="0"/>
              <a:t>que </a:t>
            </a:r>
            <a:r>
              <a:rPr lang="fr-FR" dirty="0"/>
              <a:t>pour importer vos fonctions C++ dans un client </a:t>
            </a:r>
            <a:r>
              <a:rPr lang="fr-FR" dirty="0" smtClean="0"/>
              <a:t>C. Mais il faut le mettre !</a:t>
            </a:r>
          </a:p>
          <a:p>
            <a:r>
              <a:rPr lang="fr-FR" dirty="0" smtClean="0"/>
              <a:t>Ensuite, </a:t>
            </a:r>
            <a:r>
              <a:rPr lang="fr-FR" dirty="0"/>
              <a:t>on utilise la macro </a:t>
            </a:r>
            <a:r>
              <a:rPr lang="fr-FR" dirty="0" smtClean="0"/>
              <a:t>MODULE_API devant chaque classe / fonction / donnée que l’on souhaite importer / exporter.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6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Résoudre les problèmes de </a:t>
            </a:r>
            <a:r>
              <a:rPr lang="fr-FR" dirty="0" err="1" smtClean="0"/>
              <a:t>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9720" y="2333707"/>
            <a:ext cx="8272211" cy="2022342"/>
          </a:xfrm>
        </p:spPr>
        <p:txBody>
          <a:bodyPr>
            <a:normAutofit/>
          </a:bodyPr>
          <a:lstStyle/>
          <a:p>
            <a:r>
              <a:rPr lang="fr-FR" sz="1600" dirty="0" smtClean="0"/>
              <a:t>Vérifiez que vous avez bien accès aux .lib et .dll (pour du </a:t>
            </a:r>
            <a:r>
              <a:rPr lang="fr-FR" sz="1600" dirty="0" err="1" smtClean="0"/>
              <a:t>link</a:t>
            </a:r>
            <a:r>
              <a:rPr lang="fr-FR" sz="1600" dirty="0" smtClean="0"/>
              <a:t> dynamique) depuis votre main. </a:t>
            </a:r>
          </a:p>
          <a:p>
            <a:r>
              <a:rPr lang="fr-FR" sz="1600" dirty="0" smtClean="0"/>
              <a:t>Vérifiez que les noms (fonctions, classe, données) utilisés dans votre main sont identiques aux noms dans les bibliothèques</a:t>
            </a:r>
          </a:p>
          <a:p>
            <a:r>
              <a:rPr lang="fr-FR" sz="1600" dirty="0" smtClean="0"/>
              <a:t>Vérifiez que vous avez bien utilisé les symboles </a:t>
            </a:r>
            <a:r>
              <a:rPr lang="fr-FR" sz="1800" dirty="0">
                <a:sym typeface="Wingdings" panose="05000000000000000000" pitchFamily="2" charset="2"/>
              </a:rPr>
              <a:t>__</a:t>
            </a:r>
            <a:r>
              <a:rPr lang="fr-FR" sz="1800" dirty="0" err="1">
                <a:sym typeface="Wingdings" panose="05000000000000000000" pitchFamily="2" charset="2"/>
              </a:rPr>
              <a:t>declspec</a:t>
            </a:r>
            <a:r>
              <a:rPr lang="fr-FR" sz="1800" dirty="0">
                <a:sym typeface="Wingdings" panose="05000000000000000000" pitchFamily="2" charset="2"/>
              </a:rPr>
              <a:t>(</a:t>
            </a:r>
            <a:r>
              <a:rPr lang="fr-FR" sz="1800" dirty="0" err="1">
                <a:sym typeface="Wingdings" panose="05000000000000000000" pitchFamily="2" charset="2"/>
              </a:rPr>
              <a:t>dllexport</a:t>
            </a:r>
            <a:r>
              <a:rPr lang="fr-FR" sz="1800" dirty="0">
                <a:sym typeface="Wingdings" panose="05000000000000000000" pitchFamily="2" charset="2"/>
              </a:rPr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et </a:t>
            </a:r>
            <a:r>
              <a:rPr lang="fr-FR" sz="1800" dirty="0">
                <a:sym typeface="Wingdings" panose="05000000000000000000" pitchFamily="2" charset="2"/>
              </a:rPr>
              <a:t>__</a:t>
            </a:r>
            <a:r>
              <a:rPr lang="fr-FR" sz="1800" dirty="0" err="1" smtClean="0">
                <a:sym typeface="Wingdings" panose="05000000000000000000" pitchFamily="2" charset="2"/>
              </a:rPr>
              <a:t>declspec</a:t>
            </a:r>
            <a:r>
              <a:rPr lang="fr-FR" sz="1800" dirty="0" smtClean="0">
                <a:sym typeface="Wingdings" panose="05000000000000000000" pitchFamily="2" charset="2"/>
              </a:rPr>
              <a:t>(</a:t>
            </a:r>
            <a:r>
              <a:rPr lang="fr-FR" sz="1800" dirty="0" err="1" smtClean="0">
                <a:sym typeface="Wingdings" panose="05000000000000000000" pitchFamily="2" charset="2"/>
              </a:rPr>
              <a:t>dllimport</a:t>
            </a:r>
            <a:r>
              <a:rPr lang="fr-FR" sz="1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fr-FR" sz="1600" dirty="0">
                <a:sym typeface="Wingdings" panose="05000000000000000000" pitchFamily="2" charset="2"/>
              </a:rPr>
              <a:t>Vérifiez que vous utilisez </a:t>
            </a:r>
            <a:r>
              <a:rPr lang="fr-FR" sz="1600" dirty="0" err="1"/>
              <a:t>extern</a:t>
            </a:r>
            <a:r>
              <a:rPr lang="fr-FR" sz="1600" dirty="0"/>
              <a:t> "</a:t>
            </a:r>
            <a:r>
              <a:rPr lang="fr-FR" sz="1600" dirty="0"/>
              <a:t>C" dans </a:t>
            </a:r>
            <a:r>
              <a:rPr lang="fr-FR" sz="1600" dirty="0" smtClean="0"/>
              <a:t>votre </a:t>
            </a:r>
            <a:r>
              <a:rPr lang="fr-FR" sz="1600" dirty="0"/>
              <a:t>client C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50164" y="4565816"/>
            <a:ext cx="670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…Et tout ira bien !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89720" y="1477610"/>
            <a:ext cx="670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Vous avez maintenant les outils et la compréhension suffisante pour faire face à tous les problèmes de </a:t>
            </a:r>
            <a:r>
              <a:rPr lang="fr-FR" dirty="0" err="1"/>
              <a:t>link</a:t>
            </a:r>
            <a:r>
              <a:rPr lang="fr-FR" dirty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smtClean="0">
                <a:solidFill>
                  <a:schemeClr val="bg1"/>
                </a:solidFill>
              </a:rPr>
              <a:t>À </a:t>
            </a:r>
            <a:r>
              <a:rPr lang="fr-FR" sz="3150" smtClean="0">
                <a:solidFill>
                  <a:schemeClr val="bg1"/>
                </a:solidFill>
              </a:rPr>
              <a:t>suivre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65" y="1521152"/>
            <a:ext cx="4134741" cy="4040428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Zero</a:t>
            </a:r>
            <a:r>
              <a:rPr lang="fr-FR" sz="1600" dirty="0" smtClean="0"/>
              <a:t> </a:t>
            </a:r>
            <a:r>
              <a:rPr lang="fr-FR" sz="1600" dirty="0" err="1" smtClean="0"/>
              <a:t>cost</a:t>
            </a:r>
            <a:r>
              <a:rPr lang="fr-FR" sz="1600" dirty="0" smtClean="0"/>
              <a:t> abstractions</a:t>
            </a:r>
          </a:p>
          <a:p>
            <a:pPr lvl="1"/>
            <a:r>
              <a:rPr lang="fr-FR" sz="1600" dirty="0" smtClean="0"/>
              <a:t>Interface, classe, structures de données etc. pour un coût dérisoire</a:t>
            </a:r>
          </a:p>
          <a:p>
            <a:pPr lvl="1"/>
            <a:r>
              <a:rPr lang="fr-FR" sz="1600" dirty="0" smtClean="0"/>
              <a:t>Template = génération de code</a:t>
            </a:r>
          </a:p>
          <a:p>
            <a:pPr lvl="1"/>
            <a:r>
              <a:rPr lang="fr-FR" sz="1600" dirty="0" smtClean="0"/>
              <a:t>Lambda = génération de classe</a:t>
            </a:r>
          </a:p>
          <a:p>
            <a:pPr lvl="1"/>
            <a:r>
              <a:rPr lang="fr-FR" sz="1600" dirty="0" smtClean="0"/>
              <a:t>Polymorphisme = pointeurs de fonction</a:t>
            </a:r>
          </a:p>
          <a:p>
            <a:pPr lvl="1"/>
            <a:r>
              <a:rPr lang="fr-FR" sz="1600" dirty="0" smtClean="0"/>
              <a:t>String = char*</a:t>
            </a:r>
          </a:p>
          <a:p>
            <a:pPr lvl="1"/>
            <a:r>
              <a:rPr lang="fr-FR" sz="1600" dirty="0" smtClean="0"/>
              <a:t>…</a:t>
            </a:r>
            <a:endParaRPr lang="fr-FR" sz="1600" dirty="0" smtClean="0"/>
          </a:p>
          <a:p>
            <a:endParaRPr lang="fr-FR" sz="16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996621" y="1521152"/>
            <a:ext cx="3797001" cy="404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 smtClean="0"/>
              <a:t>Portability</a:t>
            </a:r>
            <a:endParaRPr lang="fr-FR" sz="1600" dirty="0" smtClean="0"/>
          </a:p>
          <a:p>
            <a:pPr lvl="1"/>
            <a:r>
              <a:rPr lang="fr-FR" sz="1600" dirty="0" smtClean="0"/>
              <a:t>Standardisé</a:t>
            </a:r>
          </a:p>
          <a:p>
            <a:pPr lvl="1"/>
            <a:r>
              <a:rPr lang="fr-FR" sz="1600" dirty="0" smtClean="0"/>
              <a:t>GCC / MSVC – Linux / Windows </a:t>
            </a:r>
          </a:p>
          <a:p>
            <a:pPr lvl="1"/>
            <a:r>
              <a:rPr lang="fr-FR" sz="1600" dirty="0" smtClean="0"/>
              <a:t>+ beaucoup de matériel embarqué</a:t>
            </a:r>
          </a:p>
          <a:p>
            <a:r>
              <a:rPr lang="fr-FR" sz="1600" dirty="0" err="1" smtClean="0"/>
              <a:t>Robustness</a:t>
            </a:r>
            <a:endParaRPr lang="fr-FR" sz="1600" dirty="0" smtClean="0"/>
          </a:p>
          <a:p>
            <a:pPr lvl="1"/>
            <a:r>
              <a:rPr lang="fr-FR" sz="1600" dirty="0" smtClean="0"/>
              <a:t>Typage</a:t>
            </a:r>
          </a:p>
          <a:p>
            <a:pPr lvl="1"/>
            <a:r>
              <a:rPr lang="fr-FR" sz="1600" dirty="0" smtClean="0"/>
              <a:t>Variables et méthodes « </a:t>
            </a:r>
            <a:r>
              <a:rPr lang="fr-FR" sz="1600" dirty="0" err="1" smtClean="0"/>
              <a:t>const</a:t>
            </a:r>
            <a:r>
              <a:rPr lang="fr-FR" sz="1600" dirty="0" smtClean="0"/>
              <a:t> »</a:t>
            </a:r>
          </a:p>
          <a:p>
            <a:pPr lvl="1"/>
            <a:r>
              <a:rPr lang="fr-FR" sz="1600" dirty="0" smtClean="0"/>
              <a:t>Possession des ressources</a:t>
            </a:r>
          </a:p>
          <a:p>
            <a:pPr lvl="1"/>
            <a:r>
              <a:rPr lang="fr-FR" sz="1600" dirty="0" smtClean="0"/>
              <a:t>…</a:t>
            </a:r>
          </a:p>
          <a:p>
            <a:pPr lvl="1"/>
            <a:endParaRPr lang="fr-FR" sz="1600" dirty="0" smtClean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917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7214" y="1397887"/>
            <a:ext cx="4556153" cy="6103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2400" dirty="0" err="1" smtClean="0"/>
              <a:t>Stackoverflow</a:t>
            </a:r>
            <a:r>
              <a:rPr lang="fr-FR" sz="2400" dirty="0" smtClean="0"/>
              <a:t> 2020 : C et C++ = 38,7%</a:t>
            </a:r>
          </a:p>
          <a:p>
            <a:pPr algn="ctr"/>
            <a:r>
              <a:rPr lang="fr-FR" sz="2400" dirty="0"/>
              <a:t>5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langage le plus utilisé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" y="2008261"/>
            <a:ext cx="7665513" cy="3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vs 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7" y="1510784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Fonctions </a:t>
            </a:r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lambda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4" y="2080144"/>
            <a:ext cx="2699190" cy="3009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Les règles de capture</a:t>
            </a:r>
            <a:endParaRPr lang="fr-FR" sz="1200" dirty="0" smtClean="0"/>
          </a:p>
          <a:p>
            <a:pPr marL="0" indent="0" algn="ctr">
              <a:buNone/>
            </a:pPr>
            <a:r>
              <a:rPr lang="fr-FR" sz="1600" dirty="0" smtClean="0"/>
              <a:t>[] par défaut, aucune variable n’est capturée</a:t>
            </a:r>
          </a:p>
          <a:p>
            <a:pPr marL="0" indent="0" algn="ctr">
              <a:buNone/>
            </a:pPr>
            <a:r>
              <a:rPr lang="fr-FR" sz="1600" dirty="0" smtClean="0"/>
              <a:t>[a] ‘a’ est capturé par copie</a:t>
            </a:r>
          </a:p>
          <a:p>
            <a:pPr marL="0" indent="0" algn="ctr">
              <a:buNone/>
            </a:pPr>
            <a:r>
              <a:rPr lang="fr-FR" sz="1600" dirty="0" smtClean="0"/>
              <a:t>[&amp;a] ‘a’ est capturé par référence</a:t>
            </a: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[&amp;] toutes les variables sont capturées par référence</a:t>
            </a:r>
          </a:p>
          <a:p>
            <a:pPr marL="0" indent="0" algn="ctr">
              <a:buNone/>
            </a:pPr>
            <a:r>
              <a:rPr lang="fr-FR" sz="1600" dirty="0" smtClean="0"/>
              <a:t>[=] </a:t>
            </a:r>
            <a:r>
              <a:rPr lang="fr-FR" sz="1600" dirty="0"/>
              <a:t>toutes les variables sont capturées par </a:t>
            </a:r>
            <a:r>
              <a:rPr lang="fr-FR" sz="1600" dirty="0" smtClean="0"/>
              <a:t>copie</a:t>
            </a:r>
            <a:endParaRPr lang="fr-FR" sz="1600" dirty="0"/>
          </a:p>
          <a:p>
            <a:pPr marL="0" indent="0" algn="ctr">
              <a:buNone/>
            </a:pPr>
            <a:endParaRPr lang="fr-FR" sz="1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5"/>
          </p:nvPr>
        </p:nvSpPr>
        <p:spPr>
          <a:xfrm>
            <a:off x="3221617" y="2080146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Les arguments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On passe des arguments comme pour des fonctions classiques</a:t>
            </a:r>
          </a:p>
          <a:p>
            <a:pPr marL="0" indent="0" algn="ctr">
              <a:buNone/>
            </a:pPr>
            <a:r>
              <a:rPr lang="fr-FR" sz="1600" dirty="0" smtClean="0"/>
              <a:t>Dispensable si aucun argument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6"/>
          </p:nvPr>
        </p:nvSpPr>
        <p:spPr>
          <a:xfrm>
            <a:off x="5920807" y="2080144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Le corps de la fonction</a:t>
            </a:r>
          </a:p>
          <a:p>
            <a:pPr marL="0" indent="0" algn="ctr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Identique au corps d’une fonction classique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{return 0;}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</a:t>
            </a:r>
            <a:r>
              <a:rPr lang="fr-FR" sz="1600" dirty="0" err="1" smtClean="0"/>
              <a:t>std</a:t>
            </a:r>
            <a:r>
              <a:rPr lang="fr-FR" sz="1600" dirty="0" smtClean="0"/>
              <a:t>::cout &lt;&lt; "hello world";}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35324" y="1433814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spc="600" dirty="0">
                <a:solidFill>
                  <a:srgbClr val="FF0000"/>
                </a:solidFill>
                <a:latin typeface="Cascadia Code" panose="020B0609020000020004" pitchFamily="49" charset="0"/>
              </a:rPr>
              <a:t>[]</a:t>
            </a:r>
            <a:r>
              <a:rPr lang="fr-FR" sz="3600" b="1" spc="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</a:rPr>
              <a:t>()</a:t>
            </a:r>
            <a:r>
              <a:rPr lang="fr-FR" sz="3600" b="1" spc="600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endParaRPr lang="fr-FR" sz="3600" spc="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Se familiariser avec la syntaxe des </a:t>
            </a:r>
            <a:r>
              <a:rPr lang="fr-FR" dirty="0" err="1" smtClean="0"/>
              <a:t>lambdas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dirty="0"/>
              <a:t>le répertoire « </a:t>
            </a:r>
            <a:r>
              <a:rPr lang="fr-FR" dirty="0" smtClean="0"/>
              <a:t>exercices »</a:t>
            </a:r>
          </a:p>
          <a:p>
            <a:r>
              <a:rPr lang="fr-FR" dirty="0" smtClean="0"/>
              <a:t>Lancer build.bat pour </a:t>
            </a:r>
            <a:r>
              <a:rPr lang="fr-FR" dirty="0" err="1" smtClean="0"/>
              <a:t>windows</a:t>
            </a:r>
            <a:endParaRPr lang="fr-FR" dirty="0"/>
          </a:p>
          <a:p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« 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make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. » </a:t>
            </a:r>
            <a:r>
              <a:rPr lang="fr-FR" dirty="0"/>
              <a:t>p</a:t>
            </a:r>
            <a:r>
              <a:rPr lang="fr-FR" dirty="0" smtClean="0"/>
              <a:t>our linux</a:t>
            </a:r>
          </a:p>
          <a:p>
            <a:r>
              <a:rPr lang="fr-FR" dirty="0" smtClean="0"/>
              <a:t>Ouvrez la solution</a:t>
            </a:r>
          </a:p>
          <a:p>
            <a:r>
              <a:rPr lang="fr-FR" dirty="0" smtClean="0"/>
              <a:t>Faire les exercices 1 et 2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9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16527</TotalTime>
  <Words>2716</Words>
  <Application>Microsoft Office PowerPoint</Application>
  <PresentationFormat>Affichage à l'écran (16:10)</PresentationFormat>
  <Paragraphs>406</Paragraphs>
  <Slides>36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Rappels</vt:lpstr>
      <vt:lpstr>Le C++</vt:lpstr>
      <vt:lpstr>Les avantages</vt:lpstr>
      <vt:lpstr>Le C++</vt:lpstr>
      <vt:lpstr>C++ vs C</vt:lpstr>
      <vt:lpstr>Fonctions LAmbda</vt:lpstr>
      <vt:lpstr>Qu’est-ce qu’une lambda ?</vt:lpstr>
      <vt:lpstr>À vous !</vt:lpstr>
      <vt:lpstr>Quelques exemples</vt:lpstr>
      <vt:lpstr>Les lambdas sont des classes</vt:lpstr>
      <vt:lpstr>Les lambdas sont des classes</vt:lpstr>
      <vt:lpstr>Les lambdas sont des classes</vt:lpstr>
      <vt:lpstr>À vous !</vt:lpstr>
      <vt:lpstr>Les lambdas  polymorphiques (cpp17) </vt:lpstr>
      <vt:lpstr>À vous !</vt:lpstr>
      <vt:lpstr>More lambda Tricks</vt:lpstr>
      <vt:lpstr>Bilan</vt:lpstr>
      <vt:lpstr>Chaine de compilation</vt:lpstr>
      <vt:lpstr>Les 4 étapes</vt:lpstr>
      <vt:lpstr>Le préprocesseur</vt:lpstr>
      <vt:lpstr>Le préprocesseur</vt:lpstr>
      <vt:lpstr>Le compilateur</vt:lpstr>
      <vt:lpstr>L’assembleur</vt:lpstr>
      <vt:lpstr>L’éditeur de lien – Statique</vt:lpstr>
      <vt:lpstr>L’éditeur de lien – Dynamique</vt:lpstr>
      <vt:lpstr>Un exemple avec GCC (une fois n’est pas coutume)</vt:lpstr>
      <vt:lpstr>Résumé de la chaine complète</vt:lpstr>
      <vt:lpstr>Exercice : compilation msvc en ligne de commande</vt:lpstr>
      <vt:lpstr>Exercice : link static msvc en ligne de commande</vt:lpstr>
      <vt:lpstr>Exercice : link msvc en ligne de commande</vt:lpstr>
      <vt:lpstr>Exercice : link avec visual studio</vt:lpstr>
      <vt:lpstr>Un mot sur __declspec(dllexport/dllimport) </vt:lpstr>
      <vt:lpstr>Solution multi-plateforme</vt:lpstr>
      <vt:lpstr>Résoudre les problèmes de link</vt:lpstr>
      <vt:lpstr>À suivre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232</cp:revision>
  <dcterms:created xsi:type="dcterms:W3CDTF">2020-11-18T16:15:56Z</dcterms:created>
  <dcterms:modified xsi:type="dcterms:W3CDTF">2021-06-15T21:45:21Z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