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77" r:id="rId5"/>
    <p:sldId id="679" r:id="rId6"/>
    <p:sldId id="67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9BFA962-D78B-41F7-8A4D-CE68A0CA28F6}">
          <p14:sldIdLst>
            <p14:sldId id="677"/>
            <p14:sldId id="679"/>
            <p14:sldId id="6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GNAC Virginie" initials="CV" lastIdx="1" clrIdx="0">
    <p:extLst>
      <p:ext uri="{19B8F6BF-5375-455C-9EA6-DF929625EA0E}">
        <p15:presenceInfo xmlns:p15="http://schemas.microsoft.com/office/powerpoint/2012/main" userId="S::Virginie.CASSIGNAC@scalian.com::ab80b507-0c9d-4dd5-89a3-4213b78a2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882"/>
    <a:srgbClr val="009CBC"/>
    <a:srgbClr val="FECD50"/>
    <a:srgbClr val="D7105F"/>
    <a:srgbClr val="B4CAD8"/>
    <a:srgbClr val="006085"/>
    <a:srgbClr val="60BB9B"/>
    <a:srgbClr val="86A5EF"/>
    <a:srgbClr val="00B6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28" autoAdjust="0"/>
  </p:normalViewPr>
  <p:slideViewPr>
    <p:cSldViewPr snapToGrid="0">
      <p:cViewPr varScale="1">
        <p:scale>
          <a:sx n="103" d="100"/>
          <a:sy n="103" d="100"/>
        </p:scale>
        <p:origin x="156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napToGrid="0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54F6-0CFE-431C-9026-D85C70C66E9A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E507-EF4D-4472-8287-D99BB251A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E5CE-9595-4A2A-97FD-F8EAC620972F}" type="datetimeFigureOut">
              <a:rPr lang="fr-FR" smtClean="0"/>
              <a:t>30/01/2023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D27B-14D3-40C6-9E94-52C99CF5D7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23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Essenti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FECD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38ADC31-B4E3-40F6-9E13-B2452296F2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7811" y="63255"/>
            <a:ext cx="1263210" cy="310302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6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109122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+mn-lt"/>
              </a:rPr>
              <a:t>Formation</a:t>
            </a:r>
            <a:endParaRPr lang="fr-FR" sz="10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5DBCB9C6-85FE-410C-9540-6A27D1AFA7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612" y="63208"/>
            <a:ext cx="1212038" cy="344105"/>
          </a:xfrm>
          <a:prstGeom prst="rect">
            <a:avLst/>
          </a:prstGeom>
        </p:spPr>
      </p:pic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8996B357-A668-40B9-B956-244C8E556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675D42CE-EA1B-4B49-BD19-B069D41BF26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E96E404-2A1B-4557-AD45-3697F58BE637}"/>
              </a:ext>
            </a:extLst>
          </p:cNvPr>
          <p:cNvSpPr/>
          <p:nvPr userDrawn="1"/>
        </p:nvSpPr>
        <p:spPr>
          <a:xfrm rot="20795661">
            <a:off x="-172330" y="280302"/>
            <a:ext cx="4000740" cy="589068"/>
          </a:xfrm>
          <a:prstGeom prst="roundRect">
            <a:avLst/>
          </a:prstGeom>
          <a:solidFill>
            <a:schemeClr val="bg1"/>
          </a:solidFill>
          <a:ln w="22225" cap="rnd" cmpd="dbl">
            <a:solidFill>
              <a:srgbClr val="E10203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spc="600" dirty="0">
                <a:solidFill>
                  <a:srgbClr val="E10203"/>
                </a:solidFill>
                <a:latin typeface="Stencil" panose="040409050D0802020404" pitchFamily="82" charset="0"/>
              </a:rPr>
              <a:t>LES ESSENTIELS</a:t>
            </a:r>
          </a:p>
        </p:txBody>
      </p:sp>
    </p:spTree>
    <p:extLst>
      <p:ext uri="{BB962C8B-B14F-4D97-AF65-F5344CB8AC3E}">
        <p14:creationId xmlns:p14="http://schemas.microsoft.com/office/powerpoint/2010/main" val="22148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520362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 dirty="0"/>
              <a:t>First-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Second-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 smtClean="0"/>
                <a:t>Formation</a:t>
              </a:r>
              <a:endParaRPr lang="fr-FR" sz="1000" dirty="0"/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A8839F63-175A-4FDD-9A7A-1887F3B386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612" y="63208"/>
            <a:ext cx="1212038" cy="344105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22">
            <a:extLst>
              <a:ext uri="{FF2B5EF4-FFF2-40B4-BE49-F238E27FC236}">
                <a16:creationId xmlns:a16="http://schemas.microsoft.com/office/drawing/2014/main" id="{9E96E404-2A1B-4557-AD45-3697F58BE637}"/>
              </a:ext>
            </a:extLst>
          </p:cNvPr>
          <p:cNvSpPr/>
          <p:nvPr userDrawn="1"/>
        </p:nvSpPr>
        <p:spPr>
          <a:xfrm rot="20795661">
            <a:off x="-172330" y="280302"/>
            <a:ext cx="4000740" cy="589068"/>
          </a:xfrm>
          <a:prstGeom prst="roundRect">
            <a:avLst/>
          </a:prstGeom>
          <a:solidFill>
            <a:schemeClr val="bg1"/>
          </a:solidFill>
          <a:ln w="22225" cap="rnd" cmpd="dbl">
            <a:solidFill>
              <a:srgbClr val="E10203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spc="600" dirty="0">
                <a:solidFill>
                  <a:srgbClr val="E10203"/>
                </a:solidFill>
                <a:latin typeface="Stencil" panose="040409050D0802020404" pitchFamily="82" charset="0"/>
              </a:rPr>
              <a:t>LES ESSENTIELS</a:t>
            </a:r>
          </a:p>
        </p:txBody>
      </p:sp>
    </p:spTree>
    <p:extLst>
      <p:ext uri="{BB962C8B-B14F-4D97-AF65-F5344CB8AC3E}">
        <p14:creationId xmlns:p14="http://schemas.microsoft.com/office/powerpoint/2010/main" val="31525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ésentation du Groupe SCALIAN — v 3.0 — 2018"/>
          <p:cNvSpPr txBox="1"/>
          <p:nvPr userDrawn="1"/>
        </p:nvSpPr>
        <p:spPr>
          <a:xfrm rot="16200000">
            <a:off x="10882382" y="5096993"/>
            <a:ext cx="2317749" cy="33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7" tIns="91437" rIns="91437" bIns="91437" anchor="ctr">
            <a:spAutoFit/>
          </a:bodyPr>
          <a:lstStyle>
            <a:lvl1pPr defTabSz="457200">
              <a:lnSpc>
                <a:spcPct val="120000"/>
              </a:lnSpc>
              <a:defRPr sz="1800">
                <a:solidFill>
                  <a:srgbClr val="5E3C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Formation</a:t>
            </a:r>
            <a:r>
              <a:rPr lang="fr-FR" sz="8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C++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FCCD1A-E008-41A3-BF0A-F75BC189F7BB}"/>
              </a:ext>
            </a:extLst>
          </p:cNvPr>
          <p:cNvSpPr txBox="1">
            <a:spLocks/>
          </p:cNvSpPr>
          <p:nvPr userDrawn="1"/>
        </p:nvSpPr>
        <p:spPr>
          <a:xfrm>
            <a:off x="9428094" y="648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9D320-467E-4FF7-9F01-280B13BEA3C6}" type="slidenum">
              <a:rPr lang="fr-FR" sz="900" smtClean="0"/>
              <a:pPr/>
              <a:t>‹N°›</a:t>
            </a:fld>
            <a:endParaRPr lang="fr-FR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69299" y="6699983"/>
            <a:ext cx="1156333" cy="18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00" b="0" i="1" u="none" strike="noStrike" cap="none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400" b="0" i="0" u="none" strike="noStrike" cap="none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10343D-76BF-4490-925A-9776D6DCA7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2612" y="63208"/>
            <a:ext cx="1212038" cy="3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319274" y="1592542"/>
            <a:ext cx="5633657" cy="1209429"/>
            <a:chOff x="6421494" y="616872"/>
            <a:chExt cx="5633657" cy="1209429"/>
          </a:xfrm>
        </p:grpSpPr>
        <p:sp>
          <p:nvSpPr>
            <p:cNvPr id="5" name="Rectangle 4"/>
            <p:cNvSpPr/>
            <p:nvPr/>
          </p:nvSpPr>
          <p:spPr>
            <a:xfrm>
              <a:off x="7109926" y="616872"/>
              <a:ext cx="49452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4000" b="1" spc="667" dirty="0" smtClean="0">
                  <a:solidFill>
                    <a:srgbClr val="FF0000"/>
                  </a:solidFill>
                  <a:latin typeface="Cascadia Code" panose="020B0609020000020004" pitchFamily="49" charset="0"/>
                </a:rPr>
                <a:t>[]   </a:t>
              </a:r>
              <a:r>
                <a:rPr lang="fr-FR" sz="4000" b="1" spc="667" dirty="0" smtClean="0">
                  <a:solidFill>
                    <a:srgbClr val="7030A0"/>
                  </a:solidFill>
                  <a:latin typeface="Cascadia Code" panose="020B0609020000020004" pitchFamily="49" charset="0"/>
                </a:rPr>
                <a:t>()  </a:t>
              </a:r>
              <a:r>
                <a:rPr lang="fr-FR" sz="4000" b="1" spc="667" dirty="0" smtClean="0">
                  <a:solidFill>
                    <a:srgbClr val="808080"/>
                  </a:solidFill>
                  <a:latin typeface="Cascadia Code" panose="020B0609020000020004" pitchFamily="49" charset="0"/>
                </a:rPr>
                <a:t>{}</a:t>
              </a:r>
              <a:endParaRPr lang="fr-FR" sz="4000" spc="667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21494" y="1456969"/>
              <a:ext cx="2161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FF0000"/>
                  </a:solidFill>
                </a:rPr>
                <a:t>Les règles de capture</a:t>
              </a:r>
              <a:endParaRPr lang="fr-FR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70478" y="1456287"/>
              <a:ext cx="1545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>
                  <a:solidFill>
                    <a:srgbClr val="7030A0"/>
                  </a:solidFill>
                </a:rPr>
                <a:t>Les arguments</a:t>
              </a:r>
              <a:endParaRPr lang="fr-FR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08043" y="1456287"/>
              <a:ext cx="959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Le corps</a:t>
              </a:r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3D46B32E-5C17-400E-AE96-5015F4BE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078" y="925255"/>
            <a:ext cx="5100501" cy="483022"/>
          </a:xfrm>
        </p:spPr>
        <p:txBody>
          <a:bodyPr/>
          <a:lstStyle/>
          <a:p>
            <a:r>
              <a:rPr lang="fr-FR" dirty="0" smtClean="0"/>
              <a:t>LES FONCTIONS LAMBDA</a:t>
            </a:r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D46B32E-5C17-400E-AE96-5015F4BEB8EE}"/>
              </a:ext>
            </a:extLst>
          </p:cNvPr>
          <p:cNvSpPr txBox="1">
            <a:spLocks/>
          </p:cNvSpPr>
          <p:nvPr/>
        </p:nvSpPr>
        <p:spPr>
          <a:xfrm>
            <a:off x="1283095" y="3221535"/>
            <a:ext cx="5100501" cy="483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ENTÊTES PRÉCOMPILÉES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245329" y="1790832"/>
            <a:ext cx="6096000" cy="47443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 défaut : capture par copie 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par référence avec </a:t>
            </a: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&amp;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 classiques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Corps de fonction classique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Voir les </a:t>
            </a:r>
            <a:r>
              <a:rPr lang="fr-FR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 des classes :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Variable 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 = membre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Argument 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argument de la méthode </a:t>
            </a:r>
            <a:r>
              <a:rPr lang="fr-FR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Mot-clé </a:t>
            </a: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 </a:t>
            </a:r>
            <a:r>
              <a:rPr lang="fr-FR" dirty="0" smtClean="0">
                <a:solidFill>
                  <a:srgbClr val="FF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» 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pouvoir modifier un membre.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cpp17 supporte les </a:t>
            </a:r>
            <a:r>
              <a:rPr lang="fr-FR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polymorphique </a:t>
            </a: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= classe </a:t>
            </a:r>
            <a:r>
              <a:rPr lang="fr-FR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fr-FR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fr-FR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plusOne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[](auto val){return val + 1;} ;</a:t>
            </a:r>
            <a:b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Utilisez les </a:t>
            </a:r>
            <a:r>
              <a:rPr lang="fr-FR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r>
              <a:rPr lang="fr-FR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surtout dans les algorithmes standards 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2318" y="3845601"/>
            <a:ext cx="6096000" cy="2459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(GCC &gt; 3.3, VS &gt; 2005)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Avantages : réduire le temps de recompilation d’un projet.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visual </a:t>
            </a:r>
            <a:b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Génération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sz="1600" dirty="0">
                <a:solidFill>
                  <a:srgbClr val="0070C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600" dirty="0">
                <a:solidFill>
                  <a:srgbClr val="0070C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Utilisation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/Yu 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QMAKE : </a:t>
            </a:r>
            <a:r>
              <a:rPr lang="en-US" sz="1600" dirty="0" smtClean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PRECOMPILED_HEADER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sz="16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target_precompile_headers</a:t>
            </a:r>
            <a:r>
              <a:rPr lang="en-US" sz="16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600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9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050970" y="2895295"/>
            <a:ext cx="43178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Export de symboles</a:t>
            </a:r>
            <a:r>
              <a:rPr lang="fr-FR" b="1" dirty="0" smtClean="0">
                <a:sym typeface="Wingdings" panose="05000000000000000000" pitchFamily="2" charset="2"/>
              </a:rPr>
              <a:t/>
            </a:r>
            <a:br>
              <a:rPr lang="fr-FR" b="1" dirty="0" smtClean="0">
                <a:sym typeface="Wingdings" panose="05000000000000000000" pitchFamily="2" charset="2"/>
              </a:rPr>
            </a:br>
            <a:r>
              <a:rPr lang="fr-FR" b="1" dirty="0" smtClean="0">
                <a:sym typeface="Wingdings" panose="05000000000000000000" pitchFamily="2" charset="2"/>
              </a:rPr>
              <a:t>Windows</a:t>
            </a: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__</a:t>
            </a:r>
            <a:r>
              <a:rPr lang="fr-FR" dirty="0" err="1">
                <a:sym typeface="Wingdings" panose="05000000000000000000" pitchFamily="2" charset="2"/>
              </a:rPr>
              <a:t>declspec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ym typeface="Wingdings" panose="05000000000000000000" pitchFamily="2" charset="2"/>
              </a:rPr>
              <a:t>dllexport</a:t>
            </a:r>
            <a:r>
              <a:rPr lang="fr-FR" dirty="0" smtClean="0">
                <a:sym typeface="Wingdings" panose="05000000000000000000" pitchFamily="2" charset="2"/>
              </a:rPr>
              <a:t>) = Export de symboles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__</a:t>
            </a:r>
            <a:r>
              <a:rPr lang="fr-FR" dirty="0" err="1">
                <a:sym typeface="Wingdings" panose="05000000000000000000" pitchFamily="2" charset="2"/>
              </a:rPr>
              <a:t>declspec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 dirty="0" err="1">
                <a:sym typeface="Wingdings" panose="05000000000000000000" pitchFamily="2" charset="2"/>
              </a:rPr>
              <a:t>dllimport</a:t>
            </a:r>
            <a:r>
              <a:rPr lang="fr-FR" dirty="0">
                <a:sym typeface="Wingdings" panose="05000000000000000000" pitchFamily="2" charset="2"/>
              </a:rPr>
              <a:t>)</a:t>
            </a:r>
            <a:r>
              <a:rPr lang="fr-FR" dirty="0" smtClean="0">
                <a:sym typeface="Wingdings" panose="05000000000000000000" pitchFamily="2" charset="2"/>
              </a:rPr>
              <a:t> = Import de symboles</a:t>
            </a:r>
          </a:p>
          <a:p>
            <a:pPr algn="ctr"/>
            <a:r>
              <a:rPr lang="fr-FR" b="1" dirty="0" smtClean="0">
                <a:sym typeface="Wingdings" panose="05000000000000000000" pitchFamily="2" charset="2"/>
              </a:rPr>
              <a:t>Linux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Symboles exportés par défaut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444301" y="556259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extern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</a:rPr>
              <a:t> "C"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796416" y="5187820"/>
            <a:ext cx="86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Lib C++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9758511" y="5187820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Client C</a:t>
            </a:r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>
            <a:off x="8908609" y="5280153"/>
            <a:ext cx="6025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8"/>
          <p:cNvSpPr txBox="1"/>
          <p:nvPr/>
        </p:nvSpPr>
        <p:spPr>
          <a:xfrm>
            <a:off x="5598785" y="638324"/>
            <a:ext cx="5989835" cy="747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fr-FR" sz="1200" kern="1200" dirty="0" smtClean="0">
                <a:solidFill>
                  <a:srgbClr val="7030A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program.a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4590B8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program.i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42955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program.s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 err="1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program.o</a:t>
            </a:r>
            <a:r>
              <a:rPr lang="fr-FR" sz="12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200" dirty="0" smtClean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200" kern="1200" dirty="0" smtClean="0">
                <a:solidFill>
                  <a:srgbClr val="7030A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program*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fr-FR" sz="1200" kern="1200" dirty="0" smtClean="0">
                <a:solidFill>
                  <a:srgbClr val="7030A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program.so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ZoneTexte 9"/>
          <p:cNvSpPr txBox="1"/>
          <p:nvPr/>
        </p:nvSpPr>
        <p:spPr>
          <a:xfrm>
            <a:off x="5598785" y="1710766"/>
            <a:ext cx="614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fr-FR" sz="1200" kern="1200" dirty="0" smtClean="0">
                <a:solidFill>
                  <a:srgbClr val="7030A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program.lib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4590B8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program.i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42955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rgbClr val="42955F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program.asm </a:t>
            </a:r>
            <a:r>
              <a:rPr lang="fr-FR" sz="1200" kern="12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program.obj   </a:t>
            </a:r>
            <a:r>
              <a:rPr lang="fr-FR" sz="1200" kern="1200" dirty="0" smtClean="0">
                <a:solidFill>
                  <a:srgbClr val="7030A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program.exe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200" kern="1200" dirty="0" smtClean="0">
                <a:solidFill>
                  <a:srgbClr val="7030A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200" kern="1200" dirty="0" smtClean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12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program.dll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ZoneTexte 1"/>
          <p:cNvSpPr txBox="1"/>
          <p:nvPr/>
        </p:nvSpPr>
        <p:spPr>
          <a:xfrm>
            <a:off x="5486306" y="1366706"/>
            <a:ext cx="1429961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préprocésseur</a:t>
            </a:r>
            <a:endParaRPr lang="fr-F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ZoneTexte 10"/>
          <p:cNvSpPr txBox="1"/>
          <p:nvPr/>
        </p:nvSpPr>
        <p:spPr>
          <a:xfrm>
            <a:off x="6970893" y="1364166"/>
            <a:ext cx="1221769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compilateur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ZoneTexte 11"/>
          <p:cNvSpPr txBox="1"/>
          <p:nvPr/>
        </p:nvSpPr>
        <p:spPr>
          <a:xfrm>
            <a:off x="8247288" y="1356546"/>
            <a:ext cx="1139595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assembleur</a:t>
            </a:r>
            <a:endParaRPr lang="fr-F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ZoneTexte 12"/>
          <p:cNvSpPr txBox="1"/>
          <p:nvPr/>
        </p:nvSpPr>
        <p:spPr>
          <a:xfrm>
            <a:off x="9517395" y="1355276"/>
            <a:ext cx="1465023" cy="33855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kern="12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Éditeur de liens</a:t>
            </a:r>
            <a:endParaRPr lang="fr-F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0120" y="2481234"/>
            <a:ext cx="6096000" cy="32660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400" b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sz="1400" b="1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fr-FR" sz="1400" b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depuis </a:t>
            </a:r>
            <a:r>
              <a:rPr lang="fr-FR" sz="1400" b="1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fr-FR" sz="1400" b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Trebuchet MS" panose="020B0603020202020204" pitchFamily="34" charset="0"/>
              <a:buChar char="-"/>
            </a:pP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C/C++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Général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Autres répertoires </a:t>
            </a:r>
            <a:r>
              <a:rPr lang="fr-FR" sz="14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endParaRPr lang="fr-FR" sz="1400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Trebuchet MS" panose="020B0603020202020204" pitchFamily="34" charset="0"/>
              <a:buChar char="-"/>
            </a:pP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Editeur de liens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Général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Répertoire de bibliothèques supplémentaires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Trebuchet MS" panose="020B0603020202020204" pitchFamily="34" charset="0"/>
              <a:buChar char="-"/>
            </a:pP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Editeur de liens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entrée 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dépendances supplémentaires (supporte les chemins relatifs)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sz="1400" i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 : le linker a besoin du .lib pour la compilation du main. Pour l’exécution, seul le fichier dll est nécessaire. Il est possible de générer un .lib avec un .dll.</a:t>
            </a:r>
          </a:p>
          <a:p>
            <a:r>
              <a:rPr lang="fr-FR" sz="1400" b="1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fr-FR" sz="1400" b="1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un </a:t>
            </a:r>
            <a:r>
              <a:rPr lang="fr-FR" sz="14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produit un </a:t>
            </a:r>
            <a:r>
              <a:rPr lang="fr-FR" sz="1400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autonome.</a:t>
            </a:r>
            <a:br>
              <a:rPr lang="fr-FR" sz="1400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400" dirty="0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D46B32E-5C17-400E-AE96-5015F4BEB8EE}"/>
              </a:ext>
            </a:extLst>
          </p:cNvPr>
          <p:cNvSpPr txBox="1">
            <a:spLocks/>
          </p:cNvSpPr>
          <p:nvPr/>
        </p:nvSpPr>
        <p:spPr>
          <a:xfrm>
            <a:off x="1180458" y="973686"/>
            <a:ext cx="5100501" cy="483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dirty="0" smtClean="0"/>
              <a:t>Chaine de compilation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93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6B32E-5C17-400E-AE96-5015F4BE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 de compilation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ABD55F-817D-45B1-8095-0C46C025B1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523" y="1859445"/>
            <a:ext cx="5100637" cy="519862"/>
          </a:xfrm>
        </p:spPr>
        <p:txBody>
          <a:bodyPr/>
          <a:lstStyle/>
          <a:p>
            <a:r>
              <a:rPr lang="fr-FR" sz="2400" dirty="0" smtClean="0"/>
              <a:t>MSVC</a:t>
            </a:r>
            <a:endParaRPr lang="fr-FR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85058C-83E2-403F-8A34-4A6005ECB9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6746" y="1859445"/>
            <a:ext cx="1331556" cy="613167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GCC</a:t>
            </a:r>
            <a:endParaRPr lang="fr-FR" sz="2400" dirty="0"/>
          </a:p>
        </p:txBody>
      </p:sp>
      <p:sp>
        <p:nvSpPr>
          <p:cNvPr id="5" name="Espace réservé du contenu 11"/>
          <p:cNvSpPr txBox="1">
            <a:spLocks/>
          </p:cNvSpPr>
          <p:nvPr/>
        </p:nvSpPr>
        <p:spPr>
          <a:xfrm>
            <a:off x="6689185" y="2472612"/>
            <a:ext cx="4494250" cy="1614196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56" dirty="0" smtClean="0"/>
              <a:t>-O[0, 1, 2, 3]</a:t>
            </a:r>
            <a:endParaRPr lang="fr-FR" sz="1556" dirty="0"/>
          </a:p>
          <a:p>
            <a:r>
              <a:rPr lang="fr-FR" sz="1556" dirty="0" smtClean="0"/>
              <a:t>OpenMP : -</a:t>
            </a:r>
            <a:r>
              <a:rPr lang="fr-FR" sz="1556" dirty="0" err="1" smtClean="0"/>
              <a:t>fopenmp</a:t>
            </a:r>
            <a:endParaRPr lang="fr-FR" sz="1556" dirty="0" smtClean="0"/>
          </a:p>
          <a:p>
            <a:r>
              <a:rPr lang="fr-FR" sz="1556" dirty="0" smtClean="0"/>
              <a:t>Vectorisation :</a:t>
            </a:r>
          </a:p>
          <a:p>
            <a:pPr lvl="1"/>
            <a:r>
              <a:rPr lang="fr-FR" sz="1556" dirty="0" smtClean="0"/>
              <a:t>-</a:t>
            </a:r>
            <a:r>
              <a:rPr lang="fr-FR" sz="1556" dirty="0" err="1" smtClean="0"/>
              <a:t>ftree-vectorize</a:t>
            </a:r>
            <a:r>
              <a:rPr lang="fr-FR" sz="1556" dirty="0" smtClean="0"/>
              <a:t> ou –O3 + -</a:t>
            </a:r>
            <a:r>
              <a:rPr lang="fr-FR" sz="1556" dirty="0" err="1" smtClean="0"/>
              <a:t>ffast</a:t>
            </a:r>
            <a:r>
              <a:rPr lang="fr-FR" sz="1556" dirty="0" smtClean="0"/>
              <a:t>-math </a:t>
            </a:r>
          </a:p>
          <a:p>
            <a:pPr lvl="1"/>
            <a:r>
              <a:rPr lang="fr-FR" sz="1556" dirty="0" smtClean="0"/>
              <a:t>-m[SSE|SSE2|AVX|AVX2|AVX512]</a:t>
            </a:r>
          </a:p>
          <a:p>
            <a:pPr lvl="1"/>
            <a:endParaRPr lang="fr-FR" sz="1111" dirty="0"/>
          </a:p>
        </p:txBody>
      </p:sp>
      <p:sp>
        <p:nvSpPr>
          <p:cNvPr id="6" name="Espace réservé du contenu 13"/>
          <p:cNvSpPr txBox="1">
            <a:spLocks/>
          </p:cNvSpPr>
          <p:nvPr/>
        </p:nvSpPr>
        <p:spPr>
          <a:xfrm>
            <a:off x="516118" y="2472613"/>
            <a:ext cx="4494250" cy="212738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56" dirty="0" smtClean="0"/>
              <a:t>/O[d, 1, 2]</a:t>
            </a:r>
          </a:p>
          <a:p>
            <a:r>
              <a:rPr lang="fr-FR" sz="1556" dirty="0" smtClean="0"/>
              <a:t>/Os et /</a:t>
            </a:r>
            <a:r>
              <a:rPr lang="fr-FR" sz="1556" dirty="0" err="1" smtClean="0"/>
              <a:t>Ot</a:t>
            </a:r>
            <a:r>
              <a:rPr lang="fr-FR" sz="1556" dirty="0" smtClean="0"/>
              <a:t> pour favoriser la taille ou la vitesse</a:t>
            </a:r>
          </a:p>
          <a:p>
            <a:r>
              <a:rPr lang="fr-FR" sz="1556" dirty="0" smtClean="0"/>
              <a:t>OpenMP : /</a:t>
            </a:r>
            <a:r>
              <a:rPr lang="fr-FR" sz="1556" dirty="0" err="1" smtClean="0"/>
              <a:t>openmp</a:t>
            </a:r>
            <a:endParaRPr lang="fr-FR" sz="1556" dirty="0" smtClean="0"/>
          </a:p>
          <a:p>
            <a:r>
              <a:rPr lang="fr-FR" sz="1556" dirty="0" smtClean="0"/>
              <a:t>Vectorisation :</a:t>
            </a:r>
          </a:p>
          <a:p>
            <a:pPr lvl="1"/>
            <a:r>
              <a:rPr lang="fr-FR" sz="1556" dirty="0" smtClean="0"/>
              <a:t>/</a:t>
            </a:r>
            <a:r>
              <a:rPr lang="fr-FR" sz="1556" dirty="0" err="1" smtClean="0"/>
              <a:t>fp:fast</a:t>
            </a:r>
            <a:endParaRPr lang="fr-FR" sz="1556" dirty="0" smtClean="0"/>
          </a:p>
          <a:p>
            <a:pPr lvl="1"/>
            <a:r>
              <a:rPr lang="fr-FR" sz="1556" dirty="0" smtClean="0"/>
              <a:t>/</a:t>
            </a:r>
            <a:r>
              <a:rPr lang="fr-FR" sz="1556" dirty="0" err="1" smtClean="0"/>
              <a:t>arch</a:t>
            </a:r>
            <a:r>
              <a:rPr lang="fr-FR" sz="1556" dirty="0" smtClean="0"/>
              <a:t>:[SSE|SSE2|AVX|AVX2|AVX512]</a:t>
            </a:r>
          </a:p>
          <a:p>
            <a:endParaRPr lang="fr-FR" sz="1556" dirty="0"/>
          </a:p>
        </p:txBody>
      </p:sp>
      <p:sp>
        <p:nvSpPr>
          <p:cNvPr id="7" name="ZoneTexte 6"/>
          <p:cNvSpPr txBox="1"/>
          <p:nvPr/>
        </p:nvSpPr>
        <p:spPr>
          <a:xfrm>
            <a:off x="1855911" y="4508633"/>
            <a:ext cx="18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030A0"/>
                </a:solidFill>
              </a:rPr>
              <a:t>Debug</a:t>
            </a:r>
            <a:r>
              <a:rPr lang="fr-FR" dirty="0" smtClean="0"/>
              <a:t> vs </a:t>
            </a:r>
            <a:r>
              <a:rPr lang="fr-FR" dirty="0" smtClean="0">
                <a:solidFill>
                  <a:srgbClr val="0070C0"/>
                </a:solidFill>
              </a:rPr>
              <a:t>Release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5911" y="4877965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/</a:t>
            </a:r>
            <a:r>
              <a:rPr lang="fr-FR" dirty="0" err="1" smtClean="0">
                <a:solidFill>
                  <a:srgbClr val="7030A0"/>
                </a:solidFill>
              </a:rPr>
              <a:t>Od</a:t>
            </a:r>
            <a:r>
              <a:rPr lang="fr-FR" dirty="0" smtClean="0">
                <a:solidFill>
                  <a:srgbClr val="7030A0"/>
                </a:solidFill>
              </a:rPr>
              <a:t> /Zi </a:t>
            </a:r>
            <a:r>
              <a:rPr lang="fr-FR" dirty="0" smtClean="0"/>
              <a:t>      </a:t>
            </a:r>
            <a:r>
              <a:rPr lang="fr-FR" dirty="0" smtClean="0">
                <a:solidFill>
                  <a:srgbClr val="0070C0"/>
                </a:solidFill>
              </a:rPr>
              <a:t>/O2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209" y="5435684"/>
            <a:ext cx="48302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Génération des infos de </a:t>
            </a:r>
            <a:r>
              <a:rPr lang="fr-FR" dirty="0" err="1" smtClean="0"/>
              <a:t>debug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/Zi = génération PDB</a:t>
            </a:r>
          </a:p>
          <a:p>
            <a:r>
              <a:rPr lang="fr-FR" dirty="0" smtClean="0"/>
              <a:t>/ZI = PDB + IDB (option « modifier et continuer »)</a:t>
            </a:r>
          </a:p>
          <a:p>
            <a:r>
              <a:rPr lang="fr-FR" dirty="0" smtClean="0"/>
              <a:t>/Z7 = pas de PDB, toutes les infos dans les .</a:t>
            </a:r>
            <a:r>
              <a:rPr lang="fr-FR" dirty="0" err="1" smtClean="0"/>
              <a:t>obj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129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calian - ENG - May 2022.pptx" id="{3968D0D1-9570-4E08-AA0D-A8C0BDA7B695}" vid="{D1A4F37B-FF96-46B4-95B9-57A6ED46E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347C11D56E3408548CE7978614D77" ma:contentTypeVersion="15" ma:contentTypeDescription="Crée un document." ma:contentTypeScope="" ma:versionID="be93a2ee94d35228883319d00ddc992c">
  <xsd:schema xmlns:xsd="http://www.w3.org/2001/XMLSchema" xmlns:xs="http://www.w3.org/2001/XMLSchema" xmlns:p="http://schemas.microsoft.com/office/2006/metadata/properties" xmlns:ns2="989c36bf-ee70-45f3-84ed-e00738bcacb4" xmlns:ns3="e467f4fc-981a-46ee-a3f6-105e8745dbb7" targetNamespace="http://schemas.microsoft.com/office/2006/metadata/properties" ma:root="true" ma:fieldsID="097705720b950d39d1b0180cc5a1bb7c" ns2:_="" ns3:_="">
    <xsd:import namespace="989c36bf-ee70-45f3-84ed-e00738bcacb4"/>
    <xsd:import namespace="e467f4fc-981a-46ee-a3f6-105e8745d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c36bf-ee70-45f3-84ed-e00738bca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b906c78a-8b93-4682-b621-597ff65c9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7f4fc-981a-46ee-a3f6-105e8745dbb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893fd3f-ca6c-465e-b0cf-25aaf84c7dd8}" ma:internalName="TaxCatchAll" ma:showField="CatchAllData" ma:web="e467f4fc-981a-46ee-a3f6-105e8745d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67f4fc-981a-46ee-a3f6-105e8745dbb7" xsi:nil="true"/>
    <lcf76f155ced4ddcb4097134ff3c332f xmlns="989c36bf-ee70-45f3-84ed-e00738bcacb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4046A5-F09F-43B9-9853-3F1C56D5F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c36bf-ee70-45f3-84ed-e00738bcacb4"/>
    <ds:schemaRef ds:uri="e467f4fc-981a-46ee-a3f6-105e8745d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5829EC-48EA-4E68-8B1B-BC296D702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9C41-D74A-4BD9-B1CB-92967500DC85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467f4fc-981a-46ee-a3f6-105e8745dbb7"/>
    <ds:schemaRef ds:uri="989c36bf-ee70-45f3-84ed-e00738bcacb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1733</TotalTime>
  <Words>461</Words>
  <Application>Microsoft Office PowerPoint</Application>
  <PresentationFormat>Grand écran</PresentationFormat>
  <Paragraphs>54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5" baseType="lpstr">
      <vt:lpstr>Arial</vt:lpstr>
      <vt:lpstr>Arial Narrow</vt:lpstr>
      <vt:lpstr>Calibri</vt:lpstr>
      <vt:lpstr>Cascadia Code</vt:lpstr>
      <vt:lpstr>Courier New</vt:lpstr>
      <vt:lpstr>Segoe UI Black</vt:lpstr>
      <vt:lpstr>Stencil</vt:lpstr>
      <vt:lpstr>Symbol</vt:lpstr>
      <vt:lpstr>Times New Roman</vt:lpstr>
      <vt:lpstr>Trebuchet MS</vt:lpstr>
      <vt:lpstr>Wingdings</vt:lpstr>
      <vt:lpstr>Thème Office</vt:lpstr>
      <vt:lpstr>LES FONCTIONS LAMBDA</vt:lpstr>
      <vt:lpstr>Présentation PowerPoint</vt:lpstr>
      <vt:lpstr>Options de compilation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DJIGA Anta</dc:creator>
  <cp:lastModifiedBy>GINGUENE Franck</cp:lastModifiedBy>
  <cp:revision>40</cp:revision>
  <dcterms:created xsi:type="dcterms:W3CDTF">2022-12-21T13:06:14Z</dcterms:created>
  <dcterms:modified xsi:type="dcterms:W3CDTF">2023-01-30T15:39:55Z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0x01010075D347C11D56E3408548CE7978614D77</vt:lpwstr>
  </property>
</Properties>
</file>