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39"/>
  </p:notesMasterIdLst>
  <p:handoutMasterIdLst>
    <p:handoutMasterId r:id="rId40"/>
  </p:handoutMasterIdLst>
  <p:sldIdLst>
    <p:sldId id="256" r:id="rId5"/>
    <p:sldId id="275" r:id="rId6"/>
    <p:sldId id="263" r:id="rId7"/>
    <p:sldId id="284" r:id="rId8"/>
    <p:sldId id="278" r:id="rId9"/>
    <p:sldId id="279" r:id="rId10"/>
    <p:sldId id="276" r:id="rId11"/>
    <p:sldId id="286" r:id="rId12"/>
    <p:sldId id="288" r:id="rId13"/>
    <p:sldId id="287" r:id="rId14"/>
    <p:sldId id="290" r:id="rId15"/>
    <p:sldId id="291" r:id="rId16"/>
    <p:sldId id="294" r:id="rId17"/>
    <p:sldId id="289" r:id="rId18"/>
    <p:sldId id="300" r:id="rId19"/>
    <p:sldId id="293" r:id="rId20"/>
    <p:sldId id="292" r:id="rId21"/>
    <p:sldId id="280" r:id="rId22"/>
    <p:sldId id="295" r:id="rId23"/>
    <p:sldId id="296" r:id="rId24"/>
    <p:sldId id="297" r:id="rId25"/>
    <p:sldId id="298" r:id="rId26"/>
    <p:sldId id="299" r:id="rId27"/>
    <p:sldId id="301" r:id="rId28"/>
    <p:sldId id="302" r:id="rId29"/>
    <p:sldId id="303" r:id="rId30"/>
    <p:sldId id="304" r:id="rId31"/>
    <p:sldId id="305" r:id="rId32"/>
    <p:sldId id="282" r:id="rId33"/>
    <p:sldId id="281" r:id="rId34"/>
    <p:sldId id="283" r:id="rId35"/>
    <p:sldId id="285" r:id="rId36"/>
    <p:sldId id="277" r:id="rId37"/>
    <p:sldId id="270" r:id="rId38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63AD7-F849-460A-969B-7E2C303CD7E0}" v="1" dt="2020-11-18T16:16:10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279" autoAdjust="0"/>
  </p:normalViewPr>
  <p:slideViewPr>
    <p:cSldViewPr snapToGrid="0">
      <p:cViewPr varScale="1">
        <p:scale>
          <a:sx n="112" d="100"/>
          <a:sy n="112" d="100"/>
        </p:scale>
        <p:origin x="16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067F72-4B43-4EB2-81AF-1356A084F97D}" type="datetime1">
              <a:rPr lang="fr-FR" smtClean="0"/>
              <a:t>09/06/2021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E2C9A5-1936-47C6-ADD2-56E91A3B7AD6}" type="datetime1">
              <a:rPr lang="fr-FR" noProof="0" smtClean="0"/>
              <a:t>09/06/2021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713232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18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Variables d’environnement</a:t>
            </a:r>
            <a:r>
              <a:rPr lang="fr-FR" baseline="0" dirty="0" smtClean="0"/>
              <a:t> peuvent évoluer ou être modifiées d’une version à l’autre, bref, c’est ingérable…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27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58843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Variables d’environnement</a:t>
            </a:r>
            <a:r>
              <a:rPr lang="fr-FR" baseline="0" dirty="0" smtClean="0"/>
              <a:t> peuvent évoluer ou être modifiées d’une version à l’autre, bref, c’est ingérable…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28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37494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967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159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722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678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33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1446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917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20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92920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46726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16828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https://wordart.com/create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75253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087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9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05965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14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70324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571471"/>
            <a:ext cx="8447150" cy="275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850359"/>
            <a:ext cx="8245162" cy="1229178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079538"/>
            <a:ext cx="8245160" cy="491934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963448"/>
            <a:ext cx="213360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5F14979-C768-4E40-879A-113D767D7598}" type="datetime1">
              <a:rPr lang="fr-FR" noProof="0" smtClean="0"/>
              <a:t>09/06/2021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959843"/>
            <a:ext cx="5187908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963448"/>
            <a:ext cx="76233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0772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512006"/>
            <a:ext cx="8482004" cy="991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8448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AEB7E8-48A7-4B84-88AE-D5102810498A}" type="datetime1">
              <a:rPr lang="fr-FR" noProof="0" smtClean="0"/>
              <a:t>09/06/2021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1774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99771"/>
            <a:ext cx="2180113" cy="4847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63105"/>
            <a:ext cx="1503123" cy="431922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63105"/>
            <a:ext cx="5922209" cy="4319228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963448"/>
            <a:ext cx="99610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FE4E01A-DB78-4E32-A009-59CFADEF770C}" type="datetime1">
              <a:rPr lang="fr-FR" noProof="0" smtClean="0"/>
              <a:t>09/06/2021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959843"/>
            <a:ext cx="5922209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963448"/>
            <a:ext cx="87314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0699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4284979"/>
            <a:ext cx="8468145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536592"/>
            <a:ext cx="8272211" cy="1247923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784514"/>
            <a:ext cx="8272211" cy="50046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66FD31E-62FB-4209-A7A6-BACD423FD1B9}" type="datetime1">
              <a:rPr lang="fr-FR" noProof="0" smtClean="0"/>
              <a:t>09/06/2021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3666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7797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61499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364896"/>
            <a:ext cx="8272211" cy="3743666"/>
          </a:xfrm>
        </p:spPr>
        <p:txBody>
          <a:bodyPr/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53704"/>
            <a:ext cx="2133599" cy="304271"/>
          </a:xfrm>
        </p:spPr>
        <p:txBody>
          <a:bodyPr/>
          <a:lstStyle/>
          <a:p>
            <a:pPr rtl="0"/>
            <a:fld id="{3921C42B-897E-4F7D-9F30-7A616D683282}" type="datetime1">
              <a:rPr lang="fr-FR" noProof="0" smtClean="0"/>
              <a:t>09/06/2021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53703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53704"/>
            <a:ext cx="789381" cy="307876"/>
          </a:xfrm>
        </p:spPr>
        <p:txBody>
          <a:bodyPr/>
          <a:lstStyle>
            <a:lvl1pPr>
              <a:defRPr sz="11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69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7797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61499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53704"/>
            <a:ext cx="2133599" cy="304271"/>
          </a:xfrm>
        </p:spPr>
        <p:txBody>
          <a:bodyPr/>
          <a:lstStyle/>
          <a:p>
            <a:pPr rtl="0"/>
            <a:fld id="{3921C42B-897E-4F7D-9F30-7A616D683282}" type="datetime1">
              <a:rPr lang="fr-FR" noProof="0" smtClean="0"/>
              <a:t>09/06/2021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53703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53704"/>
            <a:ext cx="789381" cy="307876"/>
          </a:xfrm>
        </p:spPr>
        <p:txBody>
          <a:bodyPr/>
          <a:lstStyle>
            <a:lvl1pPr>
              <a:defRPr sz="11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856670"/>
            <a:ext cx="4066793" cy="30275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856670"/>
            <a:ext cx="4066794" cy="30275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2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7797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61499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53704"/>
            <a:ext cx="2133599" cy="304271"/>
          </a:xfrm>
        </p:spPr>
        <p:txBody>
          <a:bodyPr/>
          <a:lstStyle/>
          <a:p>
            <a:pPr rtl="0"/>
            <a:fld id="{3921C42B-897E-4F7D-9F30-7A616D683282}" type="datetime1">
              <a:rPr lang="fr-FR" noProof="0" smtClean="0"/>
              <a:t>09/06/2021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53703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53704"/>
            <a:ext cx="789381" cy="307876"/>
          </a:xfrm>
        </p:spPr>
        <p:txBody>
          <a:bodyPr/>
          <a:lstStyle>
            <a:lvl1pPr>
              <a:defRPr sz="11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665415" y="1875744"/>
            <a:ext cx="3815306" cy="446671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438377"/>
            <a:ext cx="4044825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875744"/>
            <a:ext cx="3815305" cy="46114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438377"/>
            <a:ext cx="4044825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3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7797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61499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53704"/>
            <a:ext cx="2133599" cy="304271"/>
          </a:xfrm>
        </p:spPr>
        <p:txBody>
          <a:bodyPr/>
          <a:lstStyle/>
          <a:p>
            <a:pPr rtl="0"/>
            <a:fld id="{3921C42B-897E-4F7D-9F30-7A616D683282}" type="datetime1">
              <a:rPr lang="fr-FR" noProof="0" smtClean="0"/>
              <a:t>09/06/2021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53703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53704"/>
            <a:ext cx="789381" cy="307876"/>
          </a:xfrm>
        </p:spPr>
        <p:txBody>
          <a:bodyPr/>
          <a:lstStyle>
            <a:lvl1pPr>
              <a:defRPr sz="11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550656" y="1655630"/>
            <a:ext cx="2469671" cy="446671"/>
          </a:xfrm>
        </p:spPr>
        <p:txBody>
          <a:bodyPr anchor="b">
            <a:noAutofit/>
          </a:bodyPr>
          <a:lstStyle>
            <a:lvl1pPr marL="0" indent="0" algn="ctr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35897" y="2438377"/>
            <a:ext cx="2699190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3307861" y="1662265"/>
            <a:ext cx="2469671" cy="446671"/>
          </a:xfrm>
        </p:spPr>
        <p:txBody>
          <a:bodyPr anchor="b">
            <a:noAutofit/>
          </a:bodyPr>
          <a:lstStyle>
            <a:lvl1pPr marL="0" indent="0" algn="ctr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4"/>
          </p:nvPr>
        </p:nvSpPr>
        <p:spPr>
          <a:xfrm>
            <a:off x="6065066" y="1666816"/>
            <a:ext cx="2469671" cy="446671"/>
          </a:xfrm>
        </p:spPr>
        <p:txBody>
          <a:bodyPr anchor="b">
            <a:noAutofit/>
          </a:bodyPr>
          <a:lstStyle>
            <a:lvl1pPr marL="0" indent="0" algn="ctr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5"/>
          </p:nvPr>
        </p:nvSpPr>
        <p:spPr>
          <a:xfrm>
            <a:off x="3221620" y="2438376"/>
            <a:ext cx="2699190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6"/>
          </p:nvPr>
        </p:nvSpPr>
        <p:spPr>
          <a:xfrm>
            <a:off x="5950306" y="2438375"/>
            <a:ext cx="2699190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3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D7570F7-C3C9-44B3-A009-658E4E9B6AED}" type="datetime1">
              <a:rPr lang="fr-FR" noProof="0" smtClean="0"/>
              <a:t>09/06/2021</a:t>
            </a:fld>
            <a:endParaRPr lang="fr-FR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8302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4284977"/>
            <a:ext cx="8473650" cy="10622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4385247"/>
            <a:ext cx="3682084" cy="574595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501000"/>
            <a:ext cx="8469630" cy="35040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4385247"/>
            <a:ext cx="4402490" cy="57459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981DFD8-7CC7-492D-8F3E-634F16593128}" type="datetime1">
              <a:rPr lang="fr-FR" noProof="0" smtClean="0"/>
              <a:t>09/06/2021</a:t>
            </a:fld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3793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911157"/>
            <a:ext cx="8272212" cy="472282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99771"/>
            <a:ext cx="8468144" cy="2964377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4383439"/>
            <a:ext cx="8272213" cy="49889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7575A0-E176-45FF-AB41-901BA96C2E0F}" type="datetime1">
              <a:rPr lang="fr-FR" noProof="0" smtClean="0"/>
              <a:t>09/06/2021</a:t>
            </a:fld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9890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87603"/>
            <a:ext cx="8272212" cy="9912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946669"/>
            <a:ext cx="8272212" cy="2935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963448"/>
            <a:ext cx="213359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10358767-58E0-4259-BE08-C44246876B43}" type="datetime1">
              <a:rPr lang="fr-FR" noProof="0" smtClean="0"/>
              <a:t>09/06/2021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959843"/>
            <a:ext cx="51879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963448"/>
            <a:ext cx="78938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9" name="Rectangle 8"/>
          <p:cNvSpPr/>
          <p:nvPr/>
        </p:nvSpPr>
        <p:spPr>
          <a:xfrm>
            <a:off x="334901" y="381000"/>
            <a:ext cx="2777490" cy="791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78036"/>
            <a:ext cx="2777490" cy="8212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81000"/>
            <a:ext cx="277749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122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6" r:id="rId3"/>
    <p:sldLayoutId id="2147483696" r:id="rId4"/>
    <p:sldLayoutId id="2147483697" r:id="rId5"/>
    <p:sldLayoutId id="2147483698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cpp/build/reference/eh-exception-handling-model?view=msvc-16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cpp/build/reference/eh-exception-handling-model?view=msvc-16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C%2B%2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imagecomputing.net/damien.rohmer/data/previous_website/documents/teaching/14_0fall_cpe/3eti_software_development_c/cours/cours4.pdf" TargetMode="External"/><Relationship Id="rId4" Type="http://schemas.openxmlformats.org/officeDocument/2006/relationships/hyperlink" Target="https://www.cprogramming.com/tutorial/shared-libraries-linux-gcc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5601" y="4345978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257" y="434597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C++ intermédiaire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259" y="5017411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Lambda / </a:t>
            </a:r>
            <a:r>
              <a:rPr lang="fr-FR" dirty="0" err="1" smtClean="0">
                <a:solidFill>
                  <a:srgbClr val="7CEBFF"/>
                </a:solidFill>
              </a:rPr>
              <a:t>aLgorithmes</a:t>
            </a:r>
            <a:r>
              <a:rPr lang="fr-FR" dirty="0" smtClean="0">
                <a:solidFill>
                  <a:srgbClr val="7CEBFF"/>
                </a:solidFill>
              </a:rPr>
              <a:t> standards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lambdas</a:t>
            </a:r>
            <a:r>
              <a:rPr lang="fr-FR" dirty="0" smtClean="0"/>
              <a:t> sont des classes</a:t>
            </a:r>
            <a:endParaRPr lang="fr-FR" dirty="0"/>
          </a:p>
        </p:txBody>
      </p:sp>
      <p:sp>
        <p:nvSpPr>
          <p:cNvPr id="36" name="Espace réservé du contenu 3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Les éléments capturés sont des membres</a:t>
            </a:r>
          </a:p>
          <a:p>
            <a:r>
              <a:rPr lang="fr-FR" sz="2000" dirty="0" smtClean="0"/>
              <a:t>Les arguments sont les arguments d’une méthode (opérateur () )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787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40367" y="2038392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EC7600"/>
                </a:solidFill>
                <a:latin typeface="Cascadia Code" panose="020B0609020000020004" pitchFamily="49" charset="0"/>
              </a:rPr>
              <a:t>3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IsAbove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public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IsAbove</a:t>
            </a:r>
            <a:r>
              <a:rPr lang="en-US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en-US" dirty="0" err="1" smtClean="0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{}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en-US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ascadia Code" panose="020B0609020000020004" pitchFamily="49" charset="0"/>
              </a:rPr>
              <a:t>operator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()(</a:t>
            </a:r>
            <a:r>
              <a:rPr lang="en-US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a</a:t>
            </a:r>
            <a:r>
              <a:rPr lang="en-US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){</a:t>
            </a:r>
          </a:p>
          <a:p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	</a:t>
            </a:r>
            <a:r>
              <a:rPr lang="en-US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	</a:t>
            </a:r>
            <a:r>
              <a:rPr lang="en-US" b="1" dirty="0" smtClean="0">
                <a:solidFill>
                  <a:srgbClr val="FF8000"/>
                </a:solidFill>
                <a:latin typeface="Cascadia Code" panose="020B06090200000200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v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;}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private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en-US" dirty="0" err="1" smtClean="0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{};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};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en-US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isAbove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IsAbove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};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bool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res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isAbove</a:t>
            </a:r>
            <a:r>
              <a:rPr lang="en-US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en-US" dirty="0" smtClean="0">
                <a:solidFill>
                  <a:srgbClr val="EC7600"/>
                </a:solidFill>
                <a:latin typeface="Cascadia Code" panose="020B0609020000020004" pitchFamily="49" charset="0"/>
              </a:rPr>
              <a:t>5</a:t>
            </a:r>
            <a:r>
              <a:rPr lang="en-US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);</a:t>
            </a:r>
            <a:endParaRPr lang="en-US" dirty="0">
              <a:effectLst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lambdas</a:t>
            </a:r>
            <a:r>
              <a:rPr lang="fr-FR" dirty="0" smtClean="0"/>
              <a:t> sont des classes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665415" y="1461803"/>
            <a:ext cx="3815306" cy="446671"/>
          </a:xfrm>
        </p:spPr>
        <p:txBody>
          <a:bodyPr/>
          <a:lstStyle/>
          <a:p>
            <a:pPr algn="ctr"/>
            <a:r>
              <a:rPr lang="fr-FR" sz="2400" dirty="0" smtClean="0"/>
              <a:t>LAMBDA</a:t>
            </a:r>
            <a:endParaRPr lang="fr-FR" sz="2400" dirty="0"/>
          </a:p>
        </p:txBody>
      </p:sp>
      <p:sp>
        <p:nvSpPr>
          <p:cNvPr id="32" name="Espace réservé du texte 31"/>
          <p:cNvSpPr>
            <a:spLocks noGrp="1"/>
          </p:cNvSpPr>
          <p:nvPr>
            <p:ph type="body" sz="quarter" idx="3"/>
          </p:nvPr>
        </p:nvSpPr>
        <p:spPr>
          <a:xfrm>
            <a:off x="4892802" y="1461803"/>
            <a:ext cx="3815305" cy="461144"/>
          </a:xfrm>
        </p:spPr>
        <p:txBody>
          <a:bodyPr/>
          <a:lstStyle/>
          <a:p>
            <a:pPr algn="ctr"/>
            <a:r>
              <a:rPr lang="fr-FR" sz="2400" dirty="0" smtClean="0"/>
              <a:t>CLASSE</a:t>
            </a:r>
            <a:endParaRPr lang="fr-FR" sz="2400" dirty="0"/>
          </a:p>
        </p:txBody>
      </p:sp>
      <p:sp>
        <p:nvSpPr>
          <p:cNvPr id="28" name="Rectangle 27"/>
          <p:cNvSpPr/>
          <p:nvPr/>
        </p:nvSpPr>
        <p:spPr>
          <a:xfrm>
            <a:off x="619571" y="2038392"/>
            <a:ext cx="38498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EC7600"/>
                </a:solidFill>
                <a:latin typeface="Cascadia Code" panose="020B0609020000020004" pitchFamily="49" charset="0"/>
              </a:rPr>
              <a:t>3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isAbove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en-US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a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</a:p>
          <a:p>
            <a:r>
              <a:rPr lang="en-US" b="1" dirty="0" smtClean="0">
                <a:solidFill>
                  <a:srgbClr val="FF8000"/>
                </a:solidFill>
                <a:latin typeface="Cascadia Code" panose="020B06090200000200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v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en-US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bool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res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isAbove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en-US" dirty="0">
                <a:solidFill>
                  <a:srgbClr val="EC7600"/>
                </a:solidFill>
                <a:latin typeface="Cascadia Code" panose="020B0609020000020004" pitchFamily="49" charset="0"/>
              </a:rPr>
              <a:t>5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);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696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lambdas</a:t>
            </a:r>
            <a:r>
              <a:rPr lang="fr-FR" dirty="0" smtClean="0"/>
              <a:t> sont des classes</a:t>
            </a:r>
            <a:endParaRPr lang="fr-FR" dirty="0"/>
          </a:p>
        </p:txBody>
      </p:sp>
      <p:sp>
        <p:nvSpPr>
          <p:cNvPr id="36" name="Espace réservé du contenu 35"/>
          <p:cNvSpPr>
            <a:spLocks noGrp="1"/>
          </p:cNvSpPr>
          <p:nvPr>
            <p:ph idx="1"/>
          </p:nvPr>
        </p:nvSpPr>
        <p:spPr>
          <a:xfrm>
            <a:off x="435895" y="1364896"/>
            <a:ext cx="8272211" cy="831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smtClean="0"/>
              <a:t>La différence c’est qu’un membre ne peut pas être modifié par défaut !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88" y="2196269"/>
            <a:ext cx="8269318" cy="640935"/>
          </a:xfrm>
          <a:prstGeom prst="rect">
            <a:avLst/>
          </a:prstGeom>
        </p:spPr>
      </p:pic>
      <p:sp>
        <p:nvSpPr>
          <p:cNvPr id="6" name="Espace réservé du contenu 35"/>
          <p:cNvSpPr txBox="1">
            <a:spLocks/>
          </p:cNvSpPr>
          <p:nvPr/>
        </p:nvSpPr>
        <p:spPr>
          <a:xfrm>
            <a:off x="435894" y="2852100"/>
            <a:ext cx="8272211" cy="831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fr-FR" sz="2000" dirty="0" smtClean="0">
                <a:sym typeface="Wingdings" panose="05000000000000000000" pitchFamily="2" charset="2"/>
              </a:rPr>
              <a:t> Ajout nécessaire du mot-clé </a:t>
            </a:r>
            <a:r>
              <a:rPr lang="fr-FR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mutable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97106" y="3665512"/>
            <a:ext cx="46079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a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EC7600"/>
                </a:solidFill>
                <a:latin typeface="Cascadia Code" panose="020B0609020000020004" pitchFamily="49" charset="0"/>
              </a:rPr>
              <a:t>1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[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](</a:t>
            </a:r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b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) </a:t>
            </a:r>
            <a:r>
              <a:rPr lang="fr-FR" sz="1200" b="1" dirty="0" smtClean="0">
                <a:solidFill>
                  <a:srgbClr val="FF0000"/>
                </a:solidFill>
                <a:latin typeface="Cascadia Code" panose="020B0609020000020004" pitchFamily="49" charset="0"/>
              </a:rPr>
              <a:t>mutable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a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+= b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"</a:t>
            </a:r>
            <a:r>
              <a:rPr lang="fr-FR" sz="1200" dirty="0" err="1">
                <a:solidFill>
                  <a:srgbClr val="61546B"/>
                </a:solidFill>
                <a:latin typeface="Cascadia Code" panose="020B0609020000020004" pitchFamily="49" charset="0"/>
              </a:rPr>
              <a:t>sum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 = "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};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fr-FR" sz="1200" dirty="0" smtClean="0">
                <a:solidFill>
                  <a:srgbClr val="EC7600"/>
                </a:solidFill>
                <a:latin typeface="Cascadia Code" panose="020B0609020000020004" pitchFamily="49" charset="0"/>
              </a:rPr>
              <a:t>2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);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// Quelle sortie ici ?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/>
            </a:r>
            <a:b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</a:br>
            <a:r>
              <a:rPr lang="fr-FR" sz="1200" dirty="0" err="1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fr-FR" sz="1200" dirty="0">
                <a:solidFill>
                  <a:srgbClr val="EC7600"/>
                </a:solidFill>
                <a:latin typeface="Cascadia Code" panose="020B0609020000020004" pitchFamily="49" charset="0"/>
              </a:rPr>
              <a:t>2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); // Quelle sortie ici ?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endParaRPr lang="fr-FR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352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lambdas</a:t>
            </a:r>
            <a:r>
              <a:rPr lang="fr-FR" dirty="0" smtClean="0"/>
              <a:t>  polymorphiques (cpp17)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8084" y="2034037"/>
            <a:ext cx="8272211" cy="589660"/>
          </a:xfrm>
        </p:spPr>
        <p:txBody>
          <a:bodyPr>
            <a:noAutofit/>
          </a:bodyPr>
          <a:lstStyle/>
          <a:p>
            <a:r>
              <a:rPr lang="fr-FR" sz="1800" dirty="0" smtClean="0"/>
              <a:t>Ce ne sont que des fonctions lambda ayant des arguments de type déduit</a:t>
            </a:r>
          </a:p>
          <a:p>
            <a:r>
              <a:rPr lang="fr-FR" sz="1800" dirty="0" smtClean="0"/>
              <a:t>Équivalent à une classe </a:t>
            </a:r>
            <a:r>
              <a:rPr lang="fr-FR" sz="1800" dirty="0" err="1" smtClean="0"/>
              <a:t>template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35894" y="1392964"/>
            <a:ext cx="386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(À sortir pendant vos dîners mondains)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969806" y="3166725"/>
            <a:ext cx="4875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ascadia Code" panose="020B0609020000020004" pitchFamily="49" charset="0"/>
              </a:rPr>
              <a:t>addTwoVal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[](</a:t>
            </a:r>
            <a:r>
              <a:rPr lang="fr-FR" dirty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a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dirty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b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b="1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fr-FR" b="1" dirty="0" smtClean="0">
                <a:solidFill>
                  <a:srgbClr val="FF8000"/>
                </a:solidFill>
                <a:latin typeface="Cascadia Code" panose="020B0609020000020004" pitchFamily="49" charset="0"/>
              </a:rPr>
              <a:t>return</a:t>
            </a:r>
            <a:r>
              <a:rPr lang="fr-FR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a 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+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b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};</a:t>
            </a:r>
            <a:endParaRPr lang="fr-F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581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More lambda Tricks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5" y="6022826"/>
            <a:ext cx="789381" cy="307876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1114643" y="2573786"/>
            <a:ext cx="7079709" cy="8843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600" dirty="0" smtClean="0"/>
              <a:t>De base, une lambda ne supporte pas la capture par référence constante.</a:t>
            </a:r>
          </a:p>
          <a:p>
            <a:pPr marL="0" indent="0" algn="ctr">
              <a:buNone/>
            </a:pPr>
            <a:r>
              <a:rPr lang="fr-FR" sz="1600" dirty="0" smtClean="0">
                <a:sym typeface="Wingdings" panose="05000000000000000000" pitchFamily="2" charset="2"/>
              </a:rPr>
              <a:t></a:t>
            </a:r>
            <a:r>
              <a:rPr lang="fr-FR" sz="1600" dirty="0" smtClean="0"/>
              <a:t>Il </a:t>
            </a:r>
            <a:r>
              <a:rPr lang="fr-FR" sz="1600" dirty="0"/>
              <a:t>existe une solution pour forcer cet usage en </a:t>
            </a:r>
            <a:r>
              <a:rPr lang="fr-FR" sz="1600" dirty="0" smtClean="0"/>
              <a:t>cpp17 </a:t>
            </a:r>
            <a:endParaRPr lang="fr-FR" sz="1600" dirty="0"/>
          </a:p>
          <a:p>
            <a:pPr algn="ctr"/>
            <a:endParaRPr lang="fr-FR" sz="1600" dirty="0"/>
          </a:p>
        </p:txBody>
      </p:sp>
      <p:sp>
        <p:nvSpPr>
          <p:cNvPr id="17" name="Rectangle 16"/>
          <p:cNvSpPr/>
          <p:nvPr/>
        </p:nvSpPr>
        <p:spPr>
          <a:xfrm>
            <a:off x="750897" y="3593383"/>
            <a:ext cx="811106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[&amp;</a:t>
            </a:r>
            <a:r>
              <a:rPr lang="en-US" sz="14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myString</a:t>
            </a:r>
            <a:r>
              <a:rPr lang="en-US" sz="14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sz="14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en-US" sz="14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en-US" sz="1400" dirty="0" err="1" smtClean="0">
                <a:solidFill>
                  <a:srgbClr val="0080C0"/>
                </a:solidFill>
                <a:latin typeface="Cascadia Code" panose="020B0609020000020004" pitchFamily="49" charset="0"/>
              </a:rPr>
              <a:t>as_const</a:t>
            </a:r>
            <a:r>
              <a:rPr lang="en-US" sz="14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myString</a:t>
            </a:r>
            <a:r>
              <a:rPr lang="en-US" sz="14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)]</a:t>
            </a:r>
            <a:r>
              <a:rPr lang="en-US" sz="14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en-US" sz="14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::string</a:t>
            </a:r>
            <a:r>
              <a:rPr lang="en-US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s</a:t>
            </a:r>
            <a:r>
              <a:rPr lang="en-US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sz="14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myString</a:t>
            </a:r>
            <a:r>
              <a:rPr lang="en-US" sz="14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s</a:t>
            </a:r>
            <a:r>
              <a:rPr lang="en-US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sz="1400" dirty="0">
                <a:solidFill>
                  <a:srgbClr val="C0C0C0"/>
                </a:solidFill>
                <a:latin typeface="Cascadia Code" panose="020B0609020000020004" pitchFamily="49" charset="0"/>
              </a:rPr>
              <a:t>// </a:t>
            </a:r>
            <a:r>
              <a:rPr lang="en-US" sz="1400" dirty="0" smtClean="0">
                <a:solidFill>
                  <a:srgbClr val="C0C0C0"/>
                </a:solidFill>
                <a:latin typeface="Cascadia Code" panose="020B0609020000020004" pitchFamily="49" charset="0"/>
              </a:rPr>
              <a:t>fail </a:t>
            </a:r>
          </a:p>
          <a:p>
            <a:r>
              <a:rPr lang="en-US" sz="14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};</a:t>
            </a:r>
            <a:r>
              <a:rPr lang="en-US" sz="14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sz="1400" dirty="0"/>
          </a:p>
          <a:p>
            <a:endParaRPr lang="fr-FR" sz="1400" dirty="0">
              <a:latin typeface="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2"/>
          </p:nvPr>
        </p:nvSpPr>
        <p:spPr>
          <a:xfrm>
            <a:off x="1114643" y="1356557"/>
            <a:ext cx="3359660" cy="7643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600" dirty="0" smtClean="0"/>
              <a:t>Capture des membres d’une classe par référence </a:t>
            </a:r>
            <a:endParaRPr lang="fr-FR" sz="1600" dirty="0"/>
          </a:p>
        </p:txBody>
      </p:sp>
      <p:sp>
        <p:nvSpPr>
          <p:cNvPr id="8" name="Rectangle 7"/>
          <p:cNvSpPr/>
          <p:nvPr/>
        </p:nvSpPr>
        <p:spPr>
          <a:xfrm>
            <a:off x="2298184" y="2133695"/>
            <a:ext cx="9060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>
                <a:solidFill>
                  <a:srgbClr val="808080"/>
                </a:solidFill>
                <a:latin typeface="Cascadia Code" panose="020B0609020000020004" pitchFamily="49" charset="0"/>
              </a:rPr>
              <a:t>[</a:t>
            </a:r>
            <a:r>
              <a:rPr lang="fr-FR" sz="1600" b="1" dirty="0" err="1">
                <a:solidFill>
                  <a:srgbClr val="FF8000"/>
                </a:solidFill>
                <a:latin typeface="Cascadia Code" panose="020B0609020000020004" pitchFamily="49" charset="0"/>
              </a:rPr>
              <a:t>this</a:t>
            </a:r>
            <a:r>
              <a:rPr lang="fr-FR" sz="1600" b="1" dirty="0">
                <a:solidFill>
                  <a:srgbClr val="808080"/>
                </a:solidFill>
                <a:latin typeface="Cascadia Code" panose="020B0609020000020004" pitchFamily="49" charset="0"/>
              </a:rPr>
              <a:t>]</a:t>
            </a:r>
            <a:endParaRPr lang="fr-FR" sz="1600" dirty="0">
              <a:effectLst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2"/>
          </p:nvPr>
        </p:nvSpPr>
        <p:spPr>
          <a:xfrm>
            <a:off x="4806428" y="1356556"/>
            <a:ext cx="3359660" cy="7643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600" dirty="0" smtClean="0"/>
              <a:t>Capture des membres d’une classe par valeur (cpp17) </a:t>
            </a:r>
            <a:endParaRPr lang="fr-FR" sz="1600" dirty="0"/>
          </a:p>
        </p:txBody>
      </p:sp>
      <p:sp>
        <p:nvSpPr>
          <p:cNvPr id="9" name="Rectangle 8"/>
          <p:cNvSpPr/>
          <p:nvPr/>
        </p:nvSpPr>
        <p:spPr>
          <a:xfrm>
            <a:off x="5922642" y="2133694"/>
            <a:ext cx="10262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>
                <a:solidFill>
                  <a:srgbClr val="808080"/>
                </a:solidFill>
                <a:latin typeface="Cascadia Code" panose="020B0609020000020004" pitchFamily="49" charset="0"/>
              </a:rPr>
              <a:t>[*</a:t>
            </a:r>
            <a:r>
              <a:rPr lang="fr-FR" sz="1600" b="1" dirty="0" err="1">
                <a:solidFill>
                  <a:srgbClr val="FF8000"/>
                </a:solidFill>
                <a:latin typeface="Cascadia Code" panose="020B0609020000020004" pitchFamily="49" charset="0"/>
              </a:rPr>
              <a:t>this</a:t>
            </a:r>
            <a:r>
              <a:rPr lang="fr-FR" sz="1600" b="1" dirty="0">
                <a:solidFill>
                  <a:srgbClr val="808080"/>
                </a:solidFill>
                <a:latin typeface="Cascadia Code" panose="020B0609020000020004" pitchFamily="49" charset="0"/>
              </a:rPr>
              <a:t>]</a:t>
            </a:r>
            <a:endParaRPr lang="fr-FR" sz="1600" dirty="0">
              <a:effectLst/>
            </a:endParaRP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2"/>
          </p:nvPr>
        </p:nvSpPr>
        <p:spPr>
          <a:xfrm>
            <a:off x="1114643" y="4567623"/>
            <a:ext cx="7079709" cy="8843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1600" dirty="0" smtClean="0"/>
              <a:t>Depuis le cpp17, les </a:t>
            </a:r>
            <a:r>
              <a:rPr lang="fr-FR" sz="1600" dirty="0" err="1" smtClean="0"/>
              <a:t>lambdas</a:t>
            </a:r>
            <a:r>
              <a:rPr lang="fr-FR" sz="1600" dirty="0" smtClean="0"/>
              <a:t> supportent les expressions </a:t>
            </a:r>
            <a:r>
              <a:rPr lang="fr-FR" sz="1600" dirty="0" err="1" smtClean="0">
                <a:solidFill>
                  <a:srgbClr val="FF0000"/>
                </a:solidFill>
              </a:rPr>
              <a:t>constexpr</a:t>
            </a:r>
            <a:r>
              <a:rPr lang="fr-FR" sz="1600" dirty="0">
                <a:solidFill>
                  <a:srgbClr val="FF0000"/>
                </a:solidFill>
              </a:rPr>
              <a:t> </a:t>
            </a:r>
            <a:endParaRPr lang="fr-FR" sz="1600" dirty="0" smtClean="0">
              <a:solidFill>
                <a:srgbClr val="FF0000"/>
              </a:solidFill>
            </a:endParaRPr>
          </a:p>
          <a:p>
            <a:r>
              <a:rPr lang="fr-FR" sz="1600" dirty="0" smtClean="0">
                <a:solidFill>
                  <a:schemeClr val="tx1"/>
                </a:solidFill>
              </a:rPr>
              <a:t>Pour la </a:t>
            </a:r>
            <a:r>
              <a:rPr lang="fr-FR" sz="1600" dirty="0" err="1" smtClean="0">
                <a:solidFill>
                  <a:schemeClr val="tx1"/>
                </a:solidFill>
              </a:rPr>
              <a:t>métaprogrammation</a:t>
            </a:r>
            <a:endParaRPr lang="fr-FR" sz="1600" dirty="0" smtClean="0">
              <a:solidFill>
                <a:schemeClr val="tx1"/>
              </a:solidFill>
            </a:endParaRPr>
          </a:p>
          <a:p>
            <a:r>
              <a:rPr lang="fr-FR" sz="1600" dirty="0">
                <a:solidFill>
                  <a:schemeClr val="tx1"/>
                </a:solidFill>
              </a:rPr>
              <a:t>P</a:t>
            </a:r>
            <a:r>
              <a:rPr lang="fr-FR" sz="1600" dirty="0" smtClean="0">
                <a:solidFill>
                  <a:schemeClr val="tx1"/>
                </a:solidFill>
              </a:rPr>
              <a:t>our vos calcul à la compilation</a:t>
            </a:r>
            <a:endParaRPr lang="fr-FR" sz="1600" dirty="0">
              <a:solidFill>
                <a:schemeClr val="tx1"/>
              </a:solidFill>
            </a:endParaRPr>
          </a:p>
          <a:p>
            <a:endParaRPr lang="fr-FR" sz="1600" dirty="0"/>
          </a:p>
        </p:txBody>
      </p:sp>
      <p:sp>
        <p:nvSpPr>
          <p:cNvPr id="12" name="Rectangle 11"/>
          <p:cNvSpPr/>
          <p:nvPr/>
        </p:nvSpPr>
        <p:spPr>
          <a:xfrm>
            <a:off x="4474303" y="491900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func </a:t>
            </a:r>
            <a:r>
              <a:rPr lang="pt-BR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pt-BR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[](</a:t>
            </a:r>
            <a:r>
              <a:rPr lang="pt-BR" sz="1400" dirty="0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n</a:t>
            </a:r>
            <a:r>
              <a:rPr lang="pt-BR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){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pt-BR" sz="1400" b="1" dirty="0">
                <a:solidFill>
                  <a:srgbClr val="FF8000"/>
                </a:solidFill>
                <a:latin typeface="Cascadia Code" panose="020B06090200000200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pt-BR" sz="1400" dirty="0">
                <a:solidFill>
                  <a:srgbClr val="EC7600"/>
                </a:solidFill>
                <a:latin typeface="Cascadia Code" panose="020B0609020000020004" pitchFamily="49" charset="0"/>
              </a:rPr>
              <a:t>32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pt-BR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+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n</a:t>
            </a:r>
            <a:r>
              <a:rPr lang="pt-BR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;};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pt-BR" sz="1400" dirty="0">
                <a:solidFill>
                  <a:srgbClr val="0080C0"/>
                </a:solidFill>
                <a:latin typeface="Cascadia Code" panose="020B0609020000020004" pitchFamily="49" charset="0"/>
              </a:rPr>
              <a:t>constexpr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pt-BR" sz="1400" dirty="0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response </a:t>
            </a:r>
            <a:r>
              <a:rPr lang="pt-BR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func</a:t>
            </a:r>
            <a:r>
              <a:rPr lang="pt-BR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pt-BR" sz="1400" dirty="0">
                <a:solidFill>
                  <a:srgbClr val="EC7600"/>
                </a:solidFill>
                <a:latin typeface="Cascadia Code" panose="020B0609020000020004" pitchFamily="49" charset="0"/>
              </a:rPr>
              <a:t>10</a:t>
            </a:r>
            <a:r>
              <a:rPr lang="pt-BR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);</a:t>
            </a:r>
            <a:endParaRPr lang="pt-BR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22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en pratique</a:t>
            </a:r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Comprendre le code d’exemple suivant</a:t>
            </a:r>
          </a:p>
          <a:p>
            <a:r>
              <a:rPr lang="fr-FR" dirty="0"/>
              <a:t>https://en.cppreference.com/w/cpp/algorithm/reduce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809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Facilité de lecture et d’écriture</a:t>
            </a:r>
          </a:p>
          <a:p>
            <a:r>
              <a:rPr lang="fr-FR" dirty="0" smtClean="0"/>
              <a:t>Ne « pollue » pas l’architecture</a:t>
            </a:r>
          </a:p>
          <a:p>
            <a:r>
              <a:rPr lang="fr-FR" dirty="0" smtClean="0"/>
              <a:t>Application d’une opération simple dans un contexte particulier</a:t>
            </a:r>
          </a:p>
          <a:p>
            <a:r>
              <a:rPr lang="fr-FR" dirty="0" smtClean="0"/>
              <a:t>Utilisation conjointe avec les algorithmes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Contre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Pas de mutualisation du travail</a:t>
            </a:r>
          </a:p>
          <a:p>
            <a:pPr lvl="1"/>
            <a:r>
              <a:rPr lang="fr-FR" dirty="0" smtClean="0"/>
              <a:t>Un autre développeur n’aura aucun moyen de savoir que vous avez fait une fonction qui fait telle chose.</a:t>
            </a:r>
          </a:p>
          <a:p>
            <a:r>
              <a:rPr lang="fr-FR" dirty="0" smtClean="0"/>
              <a:t>Les règles de capture peuvent engendrer des erreurs</a:t>
            </a:r>
          </a:p>
          <a:p>
            <a:r>
              <a:rPr lang="fr-FR" dirty="0" err="1" smtClean="0"/>
              <a:t>Debug</a:t>
            </a:r>
            <a:r>
              <a:rPr lang="fr-FR" dirty="0" smtClean="0"/>
              <a:t> plus délicat (remontées dans le code)</a:t>
            </a:r>
          </a:p>
          <a:p>
            <a:r>
              <a:rPr lang="fr-FR" dirty="0" smtClean="0"/>
              <a:t>La documentation doit être dans le </a:t>
            </a:r>
            <a:r>
              <a:rPr lang="fr-FR" dirty="0" err="1" smtClean="0"/>
              <a:t>cpp</a:t>
            </a:r>
            <a:r>
              <a:rPr lang="fr-FR" dirty="0" smtClean="0"/>
              <a:t> (ce qui ne pousse pas le </a:t>
            </a:r>
            <a:r>
              <a:rPr lang="fr-FR" dirty="0" err="1" smtClean="0"/>
              <a:t>dev</a:t>
            </a:r>
            <a:r>
              <a:rPr lang="fr-FR" dirty="0" smtClean="0"/>
              <a:t> à en faire…)</a:t>
            </a:r>
          </a:p>
          <a:p>
            <a:r>
              <a:rPr lang="fr-FR" dirty="0" smtClean="0"/>
              <a:t>Attention au temps de compilation !</a:t>
            </a:r>
          </a:p>
          <a:p>
            <a:r>
              <a:rPr lang="fr-FR" dirty="0" smtClean="0"/>
              <a:t>Attention à la complexité de vos fonctions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104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Plus de sujets</a:t>
            </a:r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Std</a:t>
            </a:r>
            <a:r>
              <a:rPr lang="fr-FR" dirty="0" smtClean="0"/>
              <a:t>::</a:t>
            </a:r>
            <a:r>
              <a:rPr lang="fr-FR" dirty="0" err="1" smtClean="0"/>
              <a:t>function</a:t>
            </a:r>
            <a:endParaRPr lang="fr-FR" dirty="0" smtClean="0"/>
          </a:p>
          <a:p>
            <a:r>
              <a:rPr lang="fr-FR" dirty="0" smtClean="0"/>
              <a:t>Lambda polymorphique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470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Chaine de compilation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02</a:t>
            </a:r>
          </a:p>
          <a:p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7388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4 étapes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35895" y="1364896"/>
            <a:ext cx="8272211" cy="1335575"/>
          </a:xfrm>
        </p:spPr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pré-processeur</a:t>
            </a:r>
            <a:endParaRPr lang="fr-FR" dirty="0" smtClean="0"/>
          </a:p>
          <a:p>
            <a:r>
              <a:rPr lang="fr-FR" dirty="0" smtClean="0"/>
              <a:t>La compilation</a:t>
            </a:r>
          </a:p>
          <a:p>
            <a:r>
              <a:rPr lang="fr-FR" dirty="0" smtClean="0"/>
              <a:t>L’assembleur</a:t>
            </a:r>
          </a:p>
          <a:p>
            <a:r>
              <a:rPr lang="fr-FR" dirty="0" smtClean="0"/>
              <a:t>L’édition de lien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19</a:t>
            </a:fld>
            <a:endParaRPr lang="fr-FR" noProof="0" dirty="0"/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>
          <a:xfrm>
            <a:off x="3016724" y="1394838"/>
            <a:ext cx="8272211" cy="1335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Par abus de langage, on appelle « </a:t>
            </a:r>
            <a:r>
              <a:rPr lang="fr-FR" dirty="0" err="1" smtClean="0"/>
              <a:t>gcc</a:t>
            </a:r>
            <a:r>
              <a:rPr lang="fr-FR" dirty="0" smtClean="0"/>
              <a:t> » ou « </a:t>
            </a:r>
            <a:r>
              <a:rPr lang="fr-FR" dirty="0" err="1" smtClean="0"/>
              <a:t>msvc</a:t>
            </a:r>
            <a:r>
              <a:rPr lang="fr-FR" dirty="0" smtClean="0"/>
              <a:t> » des compilateurs</a:t>
            </a:r>
          </a:p>
          <a:p>
            <a:r>
              <a:rPr lang="fr-FR" dirty="0" smtClean="0"/>
              <a:t>Ils fournissent en fait des outils pour chacune de ces étapes</a:t>
            </a:r>
          </a:p>
          <a:p>
            <a:r>
              <a:rPr lang="fr-FR" dirty="0" smtClean="0"/>
              <a:t>On devrait les appeler « suite de compilation » ou « front-end » en anglais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110953" y="2978622"/>
            <a:ext cx="6547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											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ym typeface="Wingdings" panose="05000000000000000000" pitchFamily="2" charset="2"/>
              </a:rPr>
              <a:t>program.a</a:t>
            </a:r>
            <a:endParaRPr lang="fr-FR" dirty="0" smtClean="0"/>
          </a:p>
          <a:p>
            <a:r>
              <a:rPr lang="fr-FR" dirty="0" err="1" smtClean="0"/>
              <a:t>Program.c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ym typeface="Wingdings" panose="05000000000000000000" pitchFamily="2" charset="2"/>
              </a:rPr>
              <a:t>program.i</a:t>
            </a:r>
            <a:r>
              <a:rPr lang="fr-FR" dirty="0" smtClean="0">
                <a:sym typeface="Wingdings" panose="05000000000000000000" pitchFamily="2" charset="2"/>
              </a:rPr>
              <a:t>  </a:t>
            </a:r>
            <a:r>
              <a:rPr lang="fr-FR" dirty="0" err="1" smtClean="0">
                <a:sym typeface="Wingdings" panose="05000000000000000000" pitchFamily="2" charset="2"/>
              </a:rPr>
              <a:t>program.s</a:t>
            </a:r>
            <a:r>
              <a:rPr lang="fr-FR" dirty="0" smtClean="0">
                <a:sym typeface="Wingdings" panose="05000000000000000000" pitchFamily="2" charset="2"/>
              </a:rPr>
              <a:t>  </a:t>
            </a:r>
            <a:r>
              <a:rPr lang="fr-FR" dirty="0" err="1" smtClean="0">
                <a:sym typeface="Wingdings" panose="05000000000000000000" pitchFamily="2" charset="2"/>
              </a:rPr>
              <a:t>program.o</a:t>
            </a:r>
            <a:r>
              <a:rPr lang="fr-FR" dirty="0" smtClean="0">
                <a:sym typeface="Wingdings" panose="05000000000000000000" pitchFamily="2" charset="2"/>
              </a:rPr>
              <a:t> 	 program*</a:t>
            </a:r>
          </a:p>
          <a:p>
            <a:r>
              <a:rPr lang="fr-FR" dirty="0">
                <a:sym typeface="Wingdings" panose="05000000000000000000" pitchFamily="2" charset="2"/>
              </a:rPr>
              <a:t>	</a:t>
            </a:r>
            <a:r>
              <a:rPr lang="fr-FR" dirty="0" smtClean="0">
                <a:sym typeface="Wingdings" panose="05000000000000000000" pitchFamily="2" charset="2"/>
              </a:rPr>
              <a:t>										program.so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110953" y="4257668"/>
            <a:ext cx="6726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											 </a:t>
            </a:r>
            <a:r>
              <a:rPr lang="fr-FR" dirty="0" smtClean="0">
                <a:sym typeface="Wingdings" panose="05000000000000000000" pitchFamily="2" charset="2"/>
              </a:rPr>
              <a:t>program.lib</a:t>
            </a:r>
            <a:endParaRPr lang="fr-FR" dirty="0" smtClean="0"/>
          </a:p>
          <a:p>
            <a:r>
              <a:rPr lang="fr-FR" dirty="0" err="1" smtClean="0"/>
              <a:t>Program.c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ym typeface="Wingdings" panose="05000000000000000000" pitchFamily="2" charset="2"/>
              </a:rPr>
              <a:t>program.i</a:t>
            </a:r>
            <a:r>
              <a:rPr lang="fr-FR" dirty="0" smtClean="0">
                <a:sym typeface="Wingdings" panose="05000000000000000000" pitchFamily="2" charset="2"/>
              </a:rPr>
              <a:t>  </a:t>
            </a:r>
            <a:r>
              <a:rPr lang="fr-FR" dirty="0" err="1" smtClean="0">
                <a:sym typeface="Wingdings" panose="05000000000000000000" pitchFamily="2" charset="2"/>
              </a:rPr>
              <a:t>program.s</a:t>
            </a:r>
            <a:r>
              <a:rPr lang="fr-FR" dirty="0" smtClean="0">
                <a:sym typeface="Wingdings" panose="05000000000000000000" pitchFamily="2" charset="2"/>
              </a:rPr>
              <a:t>  program.obj 	 program.exe</a:t>
            </a:r>
          </a:p>
          <a:p>
            <a:r>
              <a:rPr lang="fr-FR" dirty="0">
                <a:sym typeface="Wingdings" panose="05000000000000000000" pitchFamily="2" charset="2"/>
              </a:rPr>
              <a:t>	</a:t>
            </a:r>
            <a:r>
              <a:rPr lang="fr-FR" dirty="0" smtClean="0">
                <a:sym typeface="Wingdings" panose="05000000000000000000" pitchFamily="2" charset="2"/>
              </a:rPr>
              <a:t>										 program.dll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794616" y="3858394"/>
            <a:ext cx="93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préproc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126336" y="3858394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compil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335587" y="3858394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assembleur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968030" y="390619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link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768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Rappels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00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3762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préprocesseur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35895" y="1364896"/>
            <a:ext cx="8272211" cy="3463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Les directive commencent toutes par ‘#’</a:t>
            </a:r>
            <a:br>
              <a:rPr lang="fr-FR" dirty="0" smtClean="0"/>
            </a:br>
            <a:r>
              <a:rPr lang="fr-FR" dirty="0" smtClean="0"/>
              <a:t>= remplacement récursif de code + suppression des commentaires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Ex : #</a:t>
            </a:r>
            <a:r>
              <a:rPr lang="fr-FR" dirty="0" err="1" smtClean="0"/>
              <a:t>include</a:t>
            </a:r>
            <a:r>
              <a:rPr lang="fr-FR" dirty="0" smtClean="0"/>
              <a:t> &lt;</a:t>
            </a:r>
            <a:r>
              <a:rPr lang="fr-FR" dirty="0" err="1" smtClean="0"/>
              <a:t>vector</a:t>
            </a:r>
            <a:r>
              <a:rPr lang="fr-FR" dirty="0" smtClean="0"/>
              <a:t>&gt; </a:t>
            </a:r>
          </a:p>
          <a:p>
            <a:pPr marL="0" indent="0">
              <a:buNone/>
            </a:pPr>
            <a:r>
              <a:rPr lang="fr-FR" dirty="0" smtClean="0"/>
              <a:t>Import du fichier « </a:t>
            </a:r>
            <a:r>
              <a:rPr lang="fr-FR" dirty="0" err="1" smtClean="0"/>
              <a:t>vector</a:t>
            </a:r>
            <a:r>
              <a:rPr lang="fr-FR" dirty="0" smtClean="0"/>
              <a:t> » du compilateur C++</a:t>
            </a:r>
          </a:p>
          <a:p>
            <a:pPr marL="0" indent="0">
              <a:buNone/>
            </a:pPr>
            <a:r>
              <a:rPr lang="fr-FR" dirty="0" smtClean="0"/>
              <a:t>Ex : #</a:t>
            </a:r>
            <a:r>
              <a:rPr lang="fr-FR" dirty="0" err="1" smtClean="0"/>
              <a:t>define</a:t>
            </a:r>
            <a:r>
              <a:rPr lang="fr-FR" dirty="0" smtClean="0"/>
              <a:t> </a:t>
            </a:r>
            <a:r>
              <a:rPr lang="fr-FR" dirty="0" err="1" smtClean="0"/>
              <a:t>symbol</a:t>
            </a:r>
            <a:r>
              <a:rPr lang="fr-FR" dirty="0" smtClean="0"/>
              <a:t> 1</a:t>
            </a:r>
          </a:p>
          <a:p>
            <a:pPr marL="0" indent="0">
              <a:buNone/>
            </a:pPr>
            <a:r>
              <a:rPr lang="fr-FR" dirty="0" smtClean="0"/>
              <a:t>Ex : macro prédéfinies </a:t>
            </a:r>
            <a:br>
              <a:rPr lang="fr-FR" dirty="0" smtClean="0"/>
            </a:br>
            <a:r>
              <a:rPr lang="fr-FR" dirty="0"/>
              <a:t>__LINE__,__FUNCTION__,__FILE__,__DATE__</a:t>
            </a:r>
          </a:p>
          <a:p>
            <a:pPr marL="0" indent="0">
              <a:buNone/>
            </a:pPr>
            <a:r>
              <a:rPr lang="fr-FR" dirty="0" smtClean="0"/>
              <a:t>D’où l’intérêt du #</a:t>
            </a:r>
            <a:r>
              <a:rPr lang="fr-FR" dirty="0" err="1" smtClean="0"/>
              <a:t>pragma</a:t>
            </a:r>
            <a:r>
              <a:rPr lang="fr-FR" dirty="0" smtClean="0"/>
              <a:t> once (ou du #</a:t>
            </a:r>
            <a:r>
              <a:rPr lang="fr-FR" dirty="0" err="1" smtClean="0"/>
              <a:t>ifndef</a:t>
            </a:r>
            <a:r>
              <a:rPr lang="fr-FR" dirty="0" smtClean="0"/>
              <a:t>… #</a:t>
            </a:r>
            <a:r>
              <a:rPr lang="fr-FR" dirty="0" err="1" smtClean="0"/>
              <a:t>endif</a:t>
            </a:r>
            <a:r>
              <a:rPr lang="fr-FR" dirty="0" smtClean="0"/>
              <a:t>) pour éviter de copier le même code plusieurs fois et de limiter la taille de l’exécutable au final.</a:t>
            </a:r>
          </a:p>
          <a:p>
            <a:pPr marL="0" indent="0">
              <a:buNone/>
            </a:pPr>
            <a:r>
              <a:rPr lang="fr-FR" dirty="0" smtClean="0"/>
              <a:t>Pour ajouter un path de recherche des fichiers </a:t>
            </a:r>
            <a:r>
              <a:rPr lang="fr-FR" dirty="0" err="1" smtClean="0"/>
              <a:t>includes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/>
              <a:t>gcc</a:t>
            </a:r>
            <a:r>
              <a:rPr lang="fr-FR" dirty="0"/>
              <a:t> -I&lt;CHEMIN&gt;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20</a:t>
            </a:fld>
            <a:endParaRPr lang="fr-FR" noProof="0" dirty="0"/>
          </a:p>
        </p:txBody>
      </p:sp>
      <p:sp>
        <p:nvSpPr>
          <p:cNvPr id="2" name="Rectangle 1"/>
          <p:cNvSpPr/>
          <p:nvPr/>
        </p:nvSpPr>
        <p:spPr>
          <a:xfrm>
            <a:off x="3349710" y="4487041"/>
            <a:ext cx="2444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Program.c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program.i</a:t>
            </a:r>
            <a:r>
              <a:rPr lang="fr-FR" dirty="0">
                <a:sym typeface="Wingdings" panose="05000000000000000000" pitchFamily="2" charset="2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412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compilateur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21</a:t>
            </a:fld>
            <a:endParaRPr lang="fr-FR" noProof="0" dirty="0"/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>
          <a:xfrm>
            <a:off x="435894" y="2918738"/>
            <a:ext cx="8272211" cy="1335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Code source </a:t>
            </a:r>
            <a:r>
              <a:rPr lang="fr-FR" dirty="0" smtClean="0">
                <a:sym typeface="Wingdings" panose="05000000000000000000" pitchFamily="2" charset="2"/>
              </a:rPr>
              <a:t> code assembleur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Traitement indépendant de chaque fichier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Demande juste la connaissance des prototypes des fonctions utilisées</a:t>
            </a:r>
            <a:endParaRPr lang="fr-FR" dirty="0" smtClean="0"/>
          </a:p>
        </p:txBody>
      </p:sp>
      <p:sp>
        <p:nvSpPr>
          <p:cNvPr id="3" name="Rectangle 2"/>
          <p:cNvSpPr/>
          <p:nvPr/>
        </p:nvSpPr>
        <p:spPr>
          <a:xfrm>
            <a:off x="3271466" y="4475996"/>
            <a:ext cx="2430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ym typeface="Wingdings" panose="05000000000000000000" pitchFamily="2" charset="2"/>
              </a:rPr>
              <a:t>program.i</a:t>
            </a:r>
            <a:r>
              <a:rPr lang="fr-FR" dirty="0">
                <a:sym typeface="Wingdings" panose="05000000000000000000" pitchFamily="2" charset="2"/>
              </a:rPr>
              <a:t>  </a:t>
            </a:r>
            <a:r>
              <a:rPr lang="fr-FR" dirty="0" err="1">
                <a:sym typeface="Wingdings" panose="05000000000000000000" pitchFamily="2" charset="2"/>
              </a:rPr>
              <a:t>program.s</a:t>
            </a:r>
            <a:r>
              <a:rPr lang="fr-FR" dirty="0">
                <a:sym typeface="Wingdings" panose="05000000000000000000" pitchFamily="2" charset="2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842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L’assembleur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22</a:t>
            </a:fld>
            <a:endParaRPr lang="fr-FR" noProof="0" dirty="0"/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>
          <a:xfrm>
            <a:off x="521352" y="1594140"/>
            <a:ext cx="8272211" cy="1335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Code assembleur </a:t>
            </a:r>
            <a:r>
              <a:rPr lang="fr-FR" dirty="0" smtClean="0">
                <a:sym typeface="Wingdings" panose="05000000000000000000" pitchFamily="2" charset="2"/>
              </a:rPr>
              <a:t> code binaire</a:t>
            </a:r>
          </a:p>
        </p:txBody>
      </p:sp>
      <p:sp>
        <p:nvSpPr>
          <p:cNvPr id="3" name="Rectangle 2"/>
          <p:cNvSpPr/>
          <p:nvPr/>
        </p:nvSpPr>
        <p:spPr>
          <a:xfrm>
            <a:off x="3271466" y="4475996"/>
            <a:ext cx="2505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sym typeface="Wingdings" panose="05000000000000000000" pitchFamily="2" charset="2"/>
              </a:rPr>
              <a:t>program.s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ym typeface="Wingdings" panose="05000000000000000000" pitchFamily="2" charset="2"/>
              </a:rPr>
              <a:t>program.o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087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L’éditeur de lien – Statique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23</a:t>
            </a:fld>
            <a:endParaRPr lang="fr-FR" noProof="0" dirty="0"/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>
          <a:xfrm>
            <a:off x="529898" y="1628324"/>
            <a:ext cx="8272211" cy="2601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Agrégation des fichiers binaires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Même si un seul fichier, on </a:t>
            </a:r>
            <a:r>
              <a:rPr lang="fr-FR" dirty="0" err="1" smtClean="0">
                <a:sym typeface="Wingdings" panose="05000000000000000000" pitchFamily="2" charset="2"/>
              </a:rPr>
              <a:t>link</a:t>
            </a:r>
            <a:r>
              <a:rPr lang="fr-FR" dirty="0" smtClean="0">
                <a:sym typeface="Wingdings" panose="05000000000000000000" pitchFamily="2" charset="2"/>
              </a:rPr>
              <a:t> toujours avec au minimum la </a:t>
            </a:r>
            <a:r>
              <a:rPr lang="fr-FR" dirty="0" err="1" smtClean="0">
                <a:sym typeface="Wingdings" panose="05000000000000000000" pitchFamily="2" charset="2"/>
              </a:rPr>
              <a:t>libc</a:t>
            </a:r>
            <a:r>
              <a:rPr lang="fr-FR" dirty="0" smtClean="0">
                <a:sym typeface="Wingdings" panose="05000000000000000000" pitchFamily="2" charset="2"/>
              </a:rPr>
              <a:t>. </a:t>
            </a:r>
            <a:r>
              <a:rPr lang="fr-FR" dirty="0" err="1">
                <a:sym typeface="Wingdings" panose="05000000000000000000" pitchFamily="2" charset="2"/>
              </a:rPr>
              <a:t>l</a:t>
            </a:r>
            <a:r>
              <a:rPr lang="fr-FR" dirty="0" err="1" smtClean="0">
                <a:sym typeface="Wingdings" panose="05000000000000000000" pitchFamily="2" charset="2"/>
              </a:rPr>
              <a:t>ibc.a</a:t>
            </a:r>
            <a:r>
              <a:rPr lang="fr-FR" dirty="0" smtClean="0">
                <a:sym typeface="Wingdings" panose="05000000000000000000" pitchFamily="2" charset="2"/>
              </a:rPr>
              <a:t> sous linux.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Un fichier .a est une archive de fichiers .o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L’éditeur de lien remplace les bouchons d’adresse de fonction par les vraies adresses des fonctions. Et c’est là qu’arrive les problèmes…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Cas particulier : la </a:t>
            </a:r>
            <a:r>
              <a:rPr lang="fr-FR" dirty="0" err="1" smtClean="0">
                <a:sym typeface="Wingdings" panose="05000000000000000000" pitchFamily="2" charset="2"/>
              </a:rPr>
              <a:t>libc.a</a:t>
            </a:r>
            <a:r>
              <a:rPr lang="fr-FR" dirty="0" smtClean="0">
                <a:sym typeface="Wingdings" panose="05000000000000000000" pitchFamily="2" charset="2"/>
              </a:rPr>
              <a:t> a un bouchon pour la fonction main(). Si elle n’existe pas, l’éditeur de lien renvoie une erreur</a:t>
            </a:r>
          </a:p>
          <a:p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71466" y="4475996"/>
            <a:ext cx="2747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sym typeface="Wingdings" panose="05000000000000000000" pitchFamily="2" charset="2"/>
              </a:rPr>
              <a:t>program.o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smtClean="0">
                <a:sym typeface="Wingdings" panose="05000000000000000000" pitchFamily="2" charset="2"/>
              </a:rPr>
              <a:t>program.exe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453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L’éditeur de liens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Sous </a:t>
            </a:r>
            <a:r>
              <a:rPr lang="fr-FR" dirty="0" smtClean="0"/>
              <a:t>linux (</a:t>
            </a:r>
            <a:r>
              <a:rPr lang="fr-FR" b="1" dirty="0" smtClean="0"/>
              <a:t>GCC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—</a:t>
            </a:r>
            <a:r>
              <a:rPr lang="fr-FR" dirty="0" err="1"/>
              <a:t>gcc</a:t>
            </a:r>
            <a:r>
              <a:rPr lang="fr-FR" dirty="0"/>
              <a:t> -E -o </a:t>
            </a:r>
            <a:r>
              <a:rPr lang="fr-FR" dirty="0" err="1"/>
              <a:t>bonjour.i</a:t>
            </a:r>
            <a:r>
              <a:rPr lang="fr-FR" dirty="0"/>
              <a:t> </a:t>
            </a:r>
            <a:r>
              <a:rPr lang="fr-FR" dirty="0" err="1"/>
              <a:t>bonjour.c</a:t>
            </a:r>
            <a:r>
              <a:rPr lang="fr-FR" dirty="0"/>
              <a:t> produit le fichier en sortie du </a:t>
            </a:r>
            <a:r>
              <a:rPr lang="fr-FR" dirty="0" err="1"/>
              <a:t>pré-processeur</a:t>
            </a:r>
            <a:r>
              <a:rPr lang="fr-FR" dirty="0"/>
              <a:t> ;</a:t>
            </a:r>
          </a:p>
          <a:p>
            <a:r>
              <a:rPr lang="fr-FR" dirty="0"/>
              <a:t>—</a:t>
            </a:r>
            <a:r>
              <a:rPr lang="fr-FR" dirty="0" err="1"/>
              <a:t>gcc</a:t>
            </a:r>
            <a:r>
              <a:rPr lang="fr-FR" dirty="0"/>
              <a:t> -S </a:t>
            </a:r>
            <a:r>
              <a:rPr lang="fr-FR" dirty="0" err="1"/>
              <a:t>bonjour.c</a:t>
            </a:r>
            <a:r>
              <a:rPr lang="fr-FR" dirty="0"/>
              <a:t> produit le fichier en sortie du compilateur (après avoir appelé aussi le </a:t>
            </a:r>
            <a:r>
              <a:rPr lang="fr-FR" dirty="0" err="1"/>
              <a:t>pré-processeur</a:t>
            </a:r>
            <a:r>
              <a:rPr lang="fr-FR" dirty="0"/>
              <a:t>) ;</a:t>
            </a:r>
          </a:p>
          <a:p>
            <a:r>
              <a:rPr lang="fr-FR" dirty="0"/>
              <a:t>—</a:t>
            </a:r>
            <a:r>
              <a:rPr lang="fr-FR" dirty="0" err="1"/>
              <a:t>gcc</a:t>
            </a:r>
            <a:r>
              <a:rPr lang="fr-FR" dirty="0"/>
              <a:t> -c </a:t>
            </a:r>
            <a:r>
              <a:rPr lang="fr-FR" dirty="0" err="1" smtClean="0"/>
              <a:t>bonjour.c</a:t>
            </a:r>
            <a:r>
              <a:rPr lang="fr-FR" dirty="0" smtClean="0"/>
              <a:t> </a:t>
            </a:r>
            <a:r>
              <a:rPr lang="fr-FR" dirty="0"/>
              <a:t>produit le fichier en sortie de l’assembleur (après avoir appelé aussi le </a:t>
            </a:r>
            <a:r>
              <a:rPr lang="fr-FR" dirty="0" err="1"/>
              <a:t>pré-processeur</a:t>
            </a:r>
            <a:r>
              <a:rPr lang="fr-FR" dirty="0"/>
              <a:t> et le compilateur) ;</a:t>
            </a:r>
          </a:p>
          <a:p>
            <a:r>
              <a:rPr lang="fr-FR" dirty="0"/>
              <a:t>—</a:t>
            </a:r>
            <a:r>
              <a:rPr lang="fr-FR" dirty="0" err="1"/>
              <a:t>gcc</a:t>
            </a:r>
            <a:r>
              <a:rPr lang="fr-FR" dirty="0"/>
              <a:t> -o bonjour </a:t>
            </a:r>
            <a:r>
              <a:rPr lang="fr-FR" dirty="0" err="1"/>
              <a:t>bonjour.c</a:t>
            </a:r>
            <a:r>
              <a:rPr lang="fr-FR" dirty="0"/>
              <a:t> appelle tous les programmes nécessaires pour produit directement </a:t>
            </a:r>
            <a:r>
              <a:rPr lang="fr-FR" dirty="0" smtClean="0"/>
              <a:t>le binaire bonjour</a:t>
            </a:r>
            <a:r>
              <a:rPr lang="fr-FR" dirty="0"/>
              <a:t>.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Sous </a:t>
            </a:r>
            <a:r>
              <a:rPr lang="fr-FR" dirty="0" err="1" smtClean="0"/>
              <a:t>windows</a:t>
            </a:r>
            <a:r>
              <a:rPr lang="fr-FR" dirty="0" smtClean="0"/>
              <a:t> (</a:t>
            </a:r>
            <a:r>
              <a:rPr lang="fr-FR" b="1" dirty="0"/>
              <a:t>MSVC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cl </a:t>
            </a:r>
            <a:r>
              <a:rPr lang="fr-FR" dirty="0" smtClean="0"/>
              <a:t>/P hw.cpp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ym typeface="Wingdings" panose="05000000000000000000" pitchFamily="2" charset="2"/>
              </a:rPr>
              <a:t>hw.i</a:t>
            </a:r>
            <a:endParaRPr lang="fr-FR" dirty="0"/>
          </a:p>
          <a:p>
            <a:r>
              <a:rPr lang="fr-FR" dirty="0"/>
              <a:t>cl </a:t>
            </a:r>
            <a:r>
              <a:rPr lang="fr-FR" dirty="0" smtClean="0"/>
              <a:t>/Fa hw.cpp </a:t>
            </a:r>
            <a:r>
              <a:rPr lang="fr-FR" dirty="0" smtClean="0">
                <a:sym typeface="Wingdings" panose="05000000000000000000" pitchFamily="2" charset="2"/>
              </a:rPr>
              <a:t> hw.asm</a:t>
            </a:r>
            <a:endParaRPr lang="fr-FR" dirty="0"/>
          </a:p>
          <a:p>
            <a:r>
              <a:rPr lang="fr-FR" dirty="0" smtClean="0"/>
              <a:t>cl /c hw.cpp </a:t>
            </a:r>
            <a:r>
              <a:rPr lang="fr-FR" dirty="0" smtClean="0">
                <a:sym typeface="Wingdings" panose="05000000000000000000" pitchFamily="2" charset="2"/>
              </a:rPr>
              <a:t> hw.obj</a:t>
            </a:r>
          </a:p>
          <a:p>
            <a:r>
              <a:rPr lang="fr-FR" dirty="0" smtClean="0"/>
              <a:t>cl hw.cpp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smtClean="0">
                <a:sym typeface="Wingdings" panose="05000000000000000000" pitchFamily="2" charset="2"/>
              </a:rPr>
              <a:t>hw.exe</a:t>
            </a:r>
            <a:endParaRPr lang="fr-FR" dirty="0">
              <a:sym typeface="Wingdings" panose="05000000000000000000" pitchFamily="2" charset="2"/>
            </a:endParaRP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37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Edition de lien dynamique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Sous linux 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Fichiers *.</a:t>
            </a:r>
            <a:r>
              <a:rPr lang="fr-FR" dirty="0" err="1" smtClean="0"/>
              <a:t>so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Sous </a:t>
            </a:r>
            <a:r>
              <a:rPr lang="fr-FR" dirty="0" err="1" smtClean="0"/>
              <a:t>windows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/>
              <a:t>Fichiers *.dll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744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L’éditeur de lien – Dynamique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26</a:t>
            </a:fld>
            <a:endParaRPr lang="fr-FR" noProof="0" dirty="0"/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>
          <a:xfrm>
            <a:off x="529898" y="1628324"/>
            <a:ext cx="8272211" cy="2601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Appel à l’exécution des adresses des fonctions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Une bibliothèque dynamique peut évoluer indépendamment de l’exécutable (pourvu qu’elle expose toujours la même API)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ne pourrez savoir qu’à l’exécution qu’une bibliothèque est corrompue ou inaccessible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Compilation </a:t>
            </a:r>
            <a:r>
              <a:rPr lang="fr-FR" dirty="0" err="1" smtClean="0">
                <a:sym typeface="Wingdings" panose="05000000000000000000" pitchFamily="2" charset="2"/>
              </a:rPr>
              <a:t>gcc</a:t>
            </a:r>
            <a:r>
              <a:rPr lang="fr-FR" dirty="0" smtClean="0">
                <a:sym typeface="Wingdings" panose="05000000000000000000" pitchFamily="2" charset="2"/>
              </a:rPr>
              <a:t> : 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gcc v3.c -fPIC  -o </a:t>
            </a:r>
            <a:r>
              <a:rPr lang="pt-BR" dirty="0" smtClean="0">
                <a:sym typeface="Wingdings" panose="05000000000000000000" pitchFamily="2" charset="2"/>
              </a:rPr>
              <a:t>v3.o (</a:t>
            </a:r>
            <a:r>
              <a:rPr lang="fr-FR" dirty="0"/>
              <a:t>position-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smtClean="0"/>
              <a:t>code = adressage relatif en mémoire</a:t>
            </a:r>
            <a:r>
              <a:rPr lang="pt-BR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Création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d’une</a:t>
            </a:r>
            <a:r>
              <a:rPr lang="en-US" dirty="0" smtClean="0">
                <a:sym typeface="Wingdings" panose="05000000000000000000" pitchFamily="2" charset="2"/>
              </a:rPr>
              <a:t> lib </a:t>
            </a:r>
            <a:r>
              <a:rPr lang="en-US" dirty="0" err="1" smtClean="0">
                <a:sym typeface="Wingdings" panose="05000000000000000000" pitchFamily="2" charset="2"/>
              </a:rPr>
              <a:t>dynamique</a:t>
            </a:r>
            <a:r>
              <a:rPr lang="en-US" dirty="0" smtClean="0">
                <a:sym typeface="Wingdings" panose="05000000000000000000" pitchFamily="2" charset="2"/>
              </a:rPr>
              <a:t> : </a:t>
            </a:r>
            <a:r>
              <a:rPr lang="en-US" dirty="0" err="1" smtClean="0">
                <a:sym typeface="Wingdings" panose="05000000000000000000" pitchFamily="2" charset="2"/>
              </a:rPr>
              <a:t>gcc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-shared v3.o -o </a:t>
            </a:r>
            <a:r>
              <a:rPr lang="en-US" dirty="0" smtClean="0">
                <a:sym typeface="Wingdings" panose="05000000000000000000" pitchFamily="2" charset="2"/>
              </a:rPr>
              <a:t>libv3.so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Création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d’une</a:t>
            </a:r>
            <a:r>
              <a:rPr lang="en-US" dirty="0" smtClean="0">
                <a:sym typeface="Wingdings" panose="05000000000000000000" pitchFamily="2" charset="2"/>
              </a:rPr>
              <a:t> lib </a:t>
            </a:r>
            <a:r>
              <a:rPr lang="en-US" dirty="0" err="1" smtClean="0">
                <a:sym typeface="Wingdings" panose="05000000000000000000" pitchFamily="2" charset="2"/>
              </a:rPr>
              <a:t>statique</a:t>
            </a:r>
            <a:r>
              <a:rPr lang="en-US" dirty="0" smtClean="0">
                <a:sym typeface="Wingdings" panose="05000000000000000000" pitchFamily="2" charset="2"/>
              </a:rPr>
              <a:t> : </a:t>
            </a:r>
            <a:r>
              <a:rPr lang="fr-FR" dirty="0" err="1"/>
              <a:t>ar</a:t>
            </a:r>
            <a:r>
              <a:rPr lang="fr-FR" dirty="0"/>
              <a:t> </a:t>
            </a:r>
            <a:r>
              <a:rPr lang="fr-FR" dirty="0" err="1"/>
              <a:t>rcs</a:t>
            </a:r>
            <a:r>
              <a:rPr lang="fr-FR" dirty="0"/>
              <a:t> </a:t>
            </a:r>
            <a:r>
              <a:rPr lang="fr-FR" dirty="0" smtClean="0"/>
              <a:t>liboutv3.a </a:t>
            </a:r>
            <a:r>
              <a:rPr lang="en-US" dirty="0" smtClean="0">
                <a:sym typeface="Wingdings" panose="05000000000000000000" pitchFamily="2" charset="2"/>
              </a:rPr>
              <a:t>v3.o = </a:t>
            </a:r>
            <a:r>
              <a:rPr lang="fr-FR" dirty="0" smtClean="0">
                <a:sym typeface="Wingdings" panose="05000000000000000000" pitchFamily="2" charset="2"/>
              </a:rPr>
              <a:t>mise en archive</a:t>
            </a:r>
            <a:endParaRPr lang="fr-FR" dirty="0" smtClean="0"/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Exec : </a:t>
            </a:r>
            <a:r>
              <a:rPr lang="fr-FR" dirty="0" err="1" smtClean="0"/>
              <a:t>gcc</a:t>
            </a:r>
            <a:r>
              <a:rPr lang="fr-FR" dirty="0" smtClean="0"/>
              <a:t> </a:t>
            </a:r>
            <a:r>
              <a:rPr lang="fr-FR" dirty="0" err="1" smtClean="0"/>
              <a:t>main.o</a:t>
            </a:r>
            <a:r>
              <a:rPr lang="fr-FR" dirty="0" smtClean="0"/>
              <a:t> -lv3 -L.</a:t>
            </a:r>
          </a:p>
          <a:p>
            <a:r>
              <a:rPr lang="fr-FR" dirty="0" err="1" smtClean="0">
                <a:sym typeface="Wingdings" panose="05000000000000000000" pitchFamily="2" charset="2"/>
              </a:rPr>
              <a:t>gcc</a:t>
            </a:r>
            <a:r>
              <a:rPr lang="fr-FR" dirty="0" smtClean="0">
                <a:sym typeface="Wingdings" panose="05000000000000000000" pitchFamily="2" charset="2"/>
              </a:rPr>
              <a:t> –L. pour ajouter le répertoire courant à la liste des </a:t>
            </a:r>
            <a:r>
              <a:rPr lang="fr-FR" dirty="0" err="1" smtClean="0">
                <a:sym typeface="Wingdings" panose="05000000000000000000" pitchFamily="2" charset="2"/>
              </a:rPr>
              <a:t>paths</a:t>
            </a:r>
            <a:r>
              <a:rPr lang="fr-FR" dirty="0" smtClean="0">
                <a:sym typeface="Wingdings" panose="05000000000000000000" pitchFamily="2" charset="2"/>
              </a:rPr>
              <a:t> de recherche d’une bibliothèque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Linux : lors de l’exécution, le système doit savoir où se trouve la lib utilisée. Il faut Maj LD_LIBRARY_PATH ou passer le path en paramètre </a:t>
            </a:r>
            <a:r>
              <a:rPr lang="fr-FR" dirty="0">
                <a:sym typeface="Wingdings" panose="05000000000000000000" pitchFamily="2" charset="2"/>
              </a:rPr>
              <a:t>: -</a:t>
            </a:r>
            <a:r>
              <a:rPr lang="fr-FR" dirty="0" err="1">
                <a:sym typeface="Wingdings" panose="05000000000000000000" pitchFamily="2" charset="2"/>
              </a:rPr>
              <a:t>rpath</a:t>
            </a:r>
            <a:r>
              <a:rPr lang="fr-FR" dirty="0" smtClean="0">
                <a:sym typeface="Wingdings" panose="05000000000000000000" pitchFamily="2" charset="2"/>
              </a:rPr>
              <a:t>=[</a:t>
            </a:r>
            <a:r>
              <a:rPr lang="fr-FR" dirty="0" err="1" smtClean="0">
                <a:sym typeface="Wingdings" panose="05000000000000000000" pitchFamily="2" charset="2"/>
              </a:rPr>
              <a:t>dir</a:t>
            </a:r>
            <a:r>
              <a:rPr lang="fr-FR" dirty="0" smtClean="0">
                <a:sym typeface="Wingdings" panose="05000000000000000000" pitchFamily="2" charset="2"/>
              </a:rPr>
              <a:t>]</a:t>
            </a:r>
          </a:p>
          <a:p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71466" y="4475996"/>
            <a:ext cx="2747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sym typeface="Wingdings" panose="05000000000000000000" pitchFamily="2" charset="2"/>
              </a:rPr>
              <a:t>program.o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smtClean="0">
                <a:sym typeface="Wingdings" panose="05000000000000000000" pitchFamily="2" charset="2"/>
              </a:rPr>
              <a:t>program.exe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892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: compilation </a:t>
            </a:r>
            <a:r>
              <a:rPr lang="fr-FR" dirty="0" err="1" smtClean="0"/>
              <a:t>msvc</a:t>
            </a:r>
            <a:r>
              <a:rPr lang="fr-FR" dirty="0" smtClean="0"/>
              <a:t> en ligne de commande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27</a:t>
            </a:fld>
            <a:endParaRPr lang="fr-FR" noProof="0" dirty="0"/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>
          <a:xfrm>
            <a:off x="529898" y="1628324"/>
            <a:ext cx="8272211" cy="2601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ym typeface="Wingdings" panose="05000000000000000000" pitchFamily="2" charset="2"/>
              </a:rPr>
              <a:t>Il est possible en théorie d’utiliser une invite de commande basique pour compiler du code mais il faut définir BEAUCOUP de variables d’environnement à la main. (32 chez moi pour VS 2017, voir </a:t>
            </a:r>
            <a:r>
              <a:rPr lang="fr-FR" dirty="0" err="1" smtClean="0">
                <a:sym typeface="Wingdings" panose="05000000000000000000" pitchFamily="2" charset="2"/>
              </a:rPr>
              <a:t>rep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toolchain</a:t>
            </a:r>
            <a:r>
              <a:rPr lang="fr-FR" dirty="0" smtClean="0">
                <a:sym typeface="Wingdings" panose="05000000000000000000" pitchFamily="2" charset="2"/>
              </a:rPr>
              <a:t>/</a:t>
            </a:r>
            <a:r>
              <a:rPr lang="fr-FR" dirty="0" err="1" smtClean="0">
                <a:sym typeface="Wingdings" panose="05000000000000000000" pitchFamily="2" charset="2"/>
              </a:rPr>
              <a:t>diff_set</a:t>
            </a:r>
            <a:r>
              <a:rPr lang="fr-FR" dirty="0" smtClean="0">
                <a:sym typeface="Wingdings" panose="05000000000000000000" pitchFamily="2" charset="2"/>
              </a:rPr>
              <a:t>). 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On utilise en général l’invite de commandes qui vient avec Visual Studio.  Cliquez sur « Windows », faites défiler jusqu’au </a:t>
            </a:r>
            <a:r>
              <a:rPr lang="fr-FR" b="1" dirty="0" smtClean="0">
                <a:sym typeface="Wingdings" panose="05000000000000000000" pitchFamily="2" charset="2"/>
              </a:rPr>
              <a:t>dossier</a:t>
            </a:r>
            <a:r>
              <a:rPr lang="fr-FR" dirty="0" smtClean="0">
                <a:sym typeface="Wingdings" panose="05000000000000000000" pitchFamily="2" charset="2"/>
              </a:rPr>
              <a:t> Visual Studio et lancer « </a:t>
            </a:r>
            <a:r>
              <a:rPr lang="fr-FR" dirty="0" err="1" smtClean="0">
                <a:sym typeface="Wingdings" panose="05000000000000000000" pitchFamily="2" charset="2"/>
              </a:rPr>
              <a:t>Developer</a:t>
            </a:r>
            <a:r>
              <a:rPr lang="fr-FR" dirty="0" smtClean="0">
                <a:sym typeface="Wingdings" panose="05000000000000000000" pitchFamily="2" charset="2"/>
              </a:rPr>
              <a:t> Command Prompt for VS 201x »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Taper « cl » pour voir si tout est ok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Aller dans le répertoire source </a:t>
            </a:r>
            <a:r>
              <a:rPr lang="fr-FR" dirty="0" err="1" smtClean="0">
                <a:sym typeface="Wingdings" panose="05000000000000000000" pitchFamily="2" charset="2"/>
              </a:rPr>
              <a:t>toolchain</a:t>
            </a:r>
            <a:r>
              <a:rPr lang="fr-FR" dirty="0" smtClean="0">
                <a:sym typeface="Wingdings" panose="05000000000000000000" pitchFamily="2" charset="2"/>
              </a:rPr>
              <a:t>/</a:t>
            </a:r>
            <a:r>
              <a:rPr lang="fr-FR" dirty="0" err="1" smtClean="0">
                <a:sym typeface="Wingdings" panose="05000000000000000000" pitchFamily="2" charset="2"/>
              </a:rPr>
              <a:t>src</a:t>
            </a:r>
            <a:r>
              <a:rPr lang="fr-FR" dirty="0" smtClean="0">
                <a:sym typeface="Wingdings" panose="05000000000000000000" pitchFamily="2" charset="2"/>
              </a:rPr>
              <a:t>/</a:t>
            </a:r>
            <a:r>
              <a:rPr lang="fr-FR" dirty="0" err="1" smtClean="0">
                <a:sym typeface="Wingdings" panose="05000000000000000000" pitchFamily="2" charset="2"/>
              </a:rPr>
              <a:t>helloworld</a:t>
            </a:r>
            <a:r>
              <a:rPr lang="fr-FR" dirty="0" smtClean="0">
                <a:sym typeface="Wingdings" panose="05000000000000000000" pitchFamily="2" charset="2"/>
              </a:rPr>
              <a:t> et lancer la commande : « cl ./helloworld.cpp ». Les fichiers helloworld.obj et helloworld.exe ont été créés. Note : pour spécifier un autre nom d’exécutable, ajoutez « /</a:t>
            </a:r>
            <a:r>
              <a:rPr lang="fr-FR" dirty="0" err="1" smtClean="0">
                <a:sym typeface="Wingdings" panose="05000000000000000000" pitchFamily="2" charset="2"/>
              </a:rPr>
              <a:t>link</a:t>
            </a:r>
            <a:r>
              <a:rPr lang="fr-FR" dirty="0" smtClean="0">
                <a:sym typeface="Wingdings" panose="05000000000000000000" pitchFamily="2" charset="2"/>
              </a:rPr>
              <a:t> /</a:t>
            </a:r>
            <a:r>
              <a:rPr lang="fr-FR" dirty="0" err="1" smtClean="0">
                <a:sym typeface="Wingdings" panose="05000000000000000000" pitchFamily="2" charset="2"/>
              </a:rPr>
              <a:t>out:machin.exe</a:t>
            </a:r>
            <a:r>
              <a:rPr lang="fr-FR" dirty="0" smtClean="0">
                <a:sym typeface="Wingdings" panose="05000000000000000000" pitchFamily="2" charset="2"/>
              </a:rPr>
              <a:t> » en fin de commande.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Lancer «  cl /? » pour avoir toutes les options de compilation disponibles.</a:t>
            </a:r>
          </a:p>
          <a:p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982767" y="4907648"/>
            <a:ext cx="69076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Note : pour gérer correctement les exceptions (</a:t>
            </a:r>
            <a:r>
              <a:rPr lang="fr-FR" sz="1050" dirty="0" err="1" smtClean="0"/>
              <a:t>try</a:t>
            </a:r>
            <a:r>
              <a:rPr lang="fr-FR" sz="1050" dirty="0" smtClean="0"/>
              <a:t> / catch), le compilateur a besoin de l’option /</a:t>
            </a:r>
            <a:r>
              <a:rPr lang="fr-FR" sz="1050" dirty="0" err="1" smtClean="0"/>
              <a:t>Ehsc</a:t>
            </a:r>
            <a:r>
              <a:rPr lang="fr-FR" sz="1050" dirty="0" smtClean="0"/>
              <a:t/>
            </a:r>
            <a:br>
              <a:rPr lang="fr-FR" sz="1050" dirty="0" smtClean="0"/>
            </a:br>
            <a:r>
              <a:rPr lang="fr-FR" sz="1050" dirty="0" smtClean="0"/>
              <a:t>voir ici pour </a:t>
            </a:r>
            <a:r>
              <a:rPr lang="fr-FR" sz="1050" dirty="0"/>
              <a:t>plus d’infos : </a:t>
            </a:r>
            <a:r>
              <a:rPr lang="fr-FR" sz="1050" dirty="0">
                <a:hlinkClick r:id="rId3"/>
              </a:rPr>
              <a:t>https://</a:t>
            </a:r>
            <a:r>
              <a:rPr lang="fr-FR" sz="1050" dirty="0" smtClean="0">
                <a:hlinkClick r:id="rId3"/>
              </a:rPr>
              <a:t>docs.microsoft.com/fr-fr/cpp/build/reference/eh-exception-handling-model?view=msvc-160</a:t>
            </a:r>
            <a:endParaRPr lang="fr-FR" sz="1050" dirty="0" smtClean="0"/>
          </a:p>
        </p:txBody>
      </p:sp>
    </p:spTree>
    <p:extLst>
      <p:ext uri="{BB962C8B-B14F-4D97-AF65-F5344CB8AC3E}">
        <p14:creationId xmlns:p14="http://schemas.microsoft.com/office/powerpoint/2010/main" val="365755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: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msvc</a:t>
            </a:r>
            <a:r>
              <a:rPr lang="fr-FR" dirty="0" smtClean="0"/>
              <a:t> en ligne de commande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28</a:t>
            </a:fld>
            <a:endParaRPr lang="fr-FR" noProof="0" dirty="0"/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>
          <a:xfrm>
            <a:off x="529898" y="1628324"/>
            <a:ext cx="8272211" cy="2601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ym typeface="Wingdings" panose="05000000000000000000" pitchFamily="2" charset="2"/>
              </a:rPr>
              <a:t>Dans le dossier « </a:t>
            </a:r>
            <a:r>
              <a:rPr lang="fr-FR" dirty="0" err="1" smtClean="0">
                <a:sym typeface="Wingdings" panose="05000000000000000000" pitchFamily="2" charset="2"/>
              </a:rPr>
              <a:t>src</a:t>
            </a:r>
            <a:r>
              <a:rPr lang="fr-FR" dirty="0" smtClean="0">
                <a:sym typeface="Wingdings" panose="05000000000000000000" pitchFamily="2" charset="2"/>
              </a:rPr>
              <a:t>/</a:t>
            </a:r>
            <a:r>
              <a:rPr lang="fr-FR" dirty="0" err="1" smtClean="0">
                <a:sym typeface="Wingdings" panose="05000000000000000000" pitchFamily="2" charset="2"/>
              </a:rPr>
              <a:t>testlink</a:t>
            </a:r>
            <a:r>
              <a:rPr lang="fr-FR" dirty="0" smtClean="0">
                <a:sym typeface="Wingdings" panose="05000000000000000000" pitchFamily="2" charset="2"/>
              </a:rPr>
              <a:t> », lancer les commandes :</a:t>
            </a:r>
          </a:p>
          <a:p>
            <a:pPr lvl="1"/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cl /</a:t>
            </a:r>
            <a:r>
              <a:rPr lang="fr-FR" dirty="0" err="1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EHsc</a:t>
            </a:r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/c /I .</a:t>
            </a:r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.\</a:t>
            </a:r>
            <a:r>
              <a:rPr lang="fr-FR" dirty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foo.cpp </a:t>
            </a:r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.\bar.cpp </a:t>
            </a:r>
            <a:r>
              <a:rPr lang="fr-FR" dirty="0" smtClean="0">
                <a:sym typeface="Wingdings" panose="05000000000000000000" pitchFamily="2" charset="2"/>
              </a:rPr>
              <a:t> foo.obj et bar.obj</a:t>
            </a:r>
          </a:p>
          <a:p>
            <a:pPr lvl="1"/>
            <a:r>
              <a:rPr lang="fr-FR" dirty="0" err="1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link</a:t>
            </a:r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/DLL /</a:t>
            </a:r>
            <a:r>
              <a:rPr lang="fr-FR" dirty="0" err="1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OUT:foobar.dll</a:t>
            </a:r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*.</a:t>
            </a:r>
            <a:r>
              <a:rPr lang="fr-FR" dirty="0" err="1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obj</a:t>
            </a:r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 f</a:t>
            </a:r>
            <a:r>
              <a:rPr lang="fr-FR" dirty="0" smtClean="0">
                <a:sym typeface="Wingdings" panose="05000000000000000000" pitchFamily="2" charset="2"/>
              </a:rPr>
              <a:t>oobar.dll (+ *.</a:t>
            </a:r>
            <a:r>
              <a:rPr lang="fr-FR" dirty="0" err="1" smtClean="0">
                <a:sym typeface="Wingdings" panose="05000000000000000000" pitchFamily="2" charset="2"/>
              </a:rPr>
              <a:t>exp</a:t>
            </a:r>
            <a:r>
              <a:rPr lang="fr-FR" dirty="0" smtClean="0">
                <a:sym typeface="Wingdings" panose="05000000000000000000" pitchFamily="2" charset="2"/>
              </a:rPr>
              <a:t> + *.lib)</a:t>
            </a:r>
          </a:p>
          <a:p>
            <a:pPr lvl="1"/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cl /</a:t>
            </a:r>
            <a:r>
              <a:rPr lang="fr-FR" dirty="0" err="1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EHsc</a:t>
            </a:r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.\main.cpp /I . .\foo</a:t>
            </a:r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bar.lib  </a:t>
            </a:r>
            <a:r>
              <a:rPr lang="fr-FR" dirty="0" smtClean="0">
                <a:latin typeface="+mj-lt"/>
                <a:cs typeface="Cascadia Code" panose="020B0609020000020004" pitchFamily="49" charset="0"/>
                <a:sym typeface="Wingdings" panose="05000000000000000000" pitchFamily="2" charset="2"/>
              </a:rPr>
              <a:t>main.exe</a:t>
            </a:r>
          </a:p>
          <a:p>
            <a:pPr lvl="1"/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(vous pouvez supprimer tous les fichiers </a:t>
            </a:r>
            <a:r>
              <a:rPr lang="fr-FR" dirty="0" err="1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exp</a:t>
            </a:r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, lib et </a:t>
            </a:r>
            <a:r>
              <a:rPr lang="fr-FR" dirty="0" err="1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obj</a:t>
            </a:r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Lancer main.exe</a:t>
            </a:r>
            <a:endParaRPr lang="fr-FR" dirty="0" smtClean="0">
              <a:latin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982767" y="4907648"/>
            <a:ext cx="69076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Note : pour gérer correctement les exceptions (</a:t>
            </a:r>
            <a:r>
              <a:rPr lang="fr-FR" sz="1050" dirty="0" err="1" smtClean="0"/>
              <a:t>try</a:t>
            </a:r>
            <a:r>
              <a:rPr lang="fr-FR" sz="1050" dirty="0" smtClean="0"/>
              <a:t> / catch), le compilateur a besoin de l’option /</a:t>
            </a:r>
            <a:r>
              <a:rPr lang="fr-FR" sz="1050" dirty="0" err="1" smtClean="0"/>
              <a:t>EHsc</a:t>
            </a:r>
            <a:r>
              <a:rPr lang="fr-FR" sz="1050" dirty="0" smtClean="0"/>
              <a:t/>
            </a:r>
            <a:br>
              <a:rPr lang="fr-FR" sz="1050" dirty="0" smtClean="0"/>
            </a:br>
            <a:r>
              <a:rPr lang="fr-FR" sz="1050" dirty="0" smtClean="0"/>
              <a:t>voir ici pour </a:t>
            </a:r>
            <a:r>
              <a:rPr lang="fr-FR" sz="1050" dirty="0"/>
              <a:t>plus d’infos : </a:t>
            </a:r>
            <a:r>
              <a:rPr lang="fr-FR" sz="1050" dirty="0">
                <a:hlinkClick r:id="rId3"/>
              </a:rPr>
              <a:t>https://</a:t>
            </a:r>
            <a:r>
              <a:rPr lang="fr-FR" sz="1050" dirty="0" smtClean="0">
                <a:hlinkClick r:id="rId3"/>
              </a:rPr>
              <a:t>docs.microsoft.com/fr-fr/cpp/build/reference/eh-exception-handling-model?view=msvc-160</a:t>
            </a:r>
            <a:endParaRPr lang="fr-FR" sz="1050" dirty="0" smtClean="0"/>
          </a:p>
        </p:txBody>
      </p:sp>
    </p:spTree>
    <p:extLst>
      <p:ext uri="{BB962C8B-B14F-4D97-AF65-F5344CB8AC3E}">
        <p14:creationId xmlns:p14="http://schemas.microsoft.com/office/powerpoint/2010/main" val="26795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Entêtes précompilées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03</a:t>
            </a:r>
          </a:p>
          <a:p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7933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C++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6243" y="1673295"/>
            <a:ext cx="5060355" cy="3257628"/>
          </a:xfrm>
        </p:spPr>
        <p:txBody>
          <a:bodyPr>
            <a:normAutofit fontScale="92500" lnSpcReduction="20000"/>
          </a:bodyPr>
          <a:lstStyle/>
          <a:p>
            <a:r>
              <a:rPr lang="fr-FR" sz="2400" dirty="0" smtClean="0"/>
              <a:t>Langage de programmation compilé</a:t>
            </a:r>
            <a:endParaRPr lang="fr-FR" sz="2400" dirty="0"/>
          </a:p>
          <a:p>
            <a:r>
              <a:rPr lang="fr-FR" sz="2400" dirty="0" smtClean="0"/>
              <a:t>Créé par Bjarne </a:t>
            </a:r>
            <a:r>
              <a:rPr lang="fr-FR" sz="2400" dirty="0" err="1" smtClean="0"/>
              <a:t>Stroustrup</a:t>
            </a:r>
            <a:r>
              <a:rPr lang="fr-FR" sz="2400" dirty="0" smtClean="0"/>
              <a:t> 80’</a:t>
            </a:r>
            <a:endParaRPr lang="fr-FR" sz="2400" dirty="0"/>
          </a:p>
          <a:p>
            <a:r>
              <a:rPr lang="fr-FR" sz="2400" dirty="0" smtClean="0"/>
              <a:t>Standardisé ISO avec une communauté très active</a:t>
            </a:r>
            <a:endParaRPr lang="fr-FR" sz="2400" dirty="0"/>
          </a:p>
          <a:p>
            <a:r>
              <a:rPr lang="fr-FR" sz="2400" dirty="0" smtClean="0"/>
              <a:t>Très utilisé pour les applications où la performance est importante</a:t>
            </a:r>
          </a:p>
          <a:p>
            <a:pPr lvl="1"/>
            <a:r>
              <a:rPr lang="fr-FR" sz="2250" dirty="0" smtClean="0"/>
              <a:t>Systèmes d’exploitation </a:t>
            </a:r>
          </a:p>
          <a:p>
            <a:pPr lvl="1"/>
            <a:r>
              <a:rPr lang="fr-FR" sz="2250" dirty="0" smtClean="0"/>
              <a:t>Calcul embarqué</a:t>
            </a:r>
          </a:p>
          <a:p>
            <a:pPr lvl="1"/>
            <a:r>
              <a:rPr lang="fr-FR" sz="2250" dirty="0" smtClean="0"/>
              <a:t>Applications de simulation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</a:t>
            </a:fld>
            <a:endParaRPr lang="fr-FR" noProof="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619" y="2209403"/>
            <a:ext cx="1655106" cy="165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LA STD : Les conteneurs et les algorithmes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04</a:t>
            </a:r>
          </a:p>
          <a:p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1867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Options de compilation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05</a:t>
            </a:r>
          </a:p>
          <a:p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0985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Erreurs et exceptions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05</a:t>
            </a:r>
          </a:p>
          <a:p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189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9151" y="1921123"/>
            <a:ext cx="7888955" cy="2758727"/>
          </a:xfrm>
        </p:spPr>
        <p:txBody>
          <a:bodyPr>
            <a:normAutofit fontScale="77500" lnSpcReduction="20000"/>
          </a:bodyPr>
          <a:lstStyle/>
          <a:p>
            <a:r>
              <a:rPr lang="fr-FR" sz="2400" dirty="0"/>
              <a:t>Wikipédia 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>
                <a:hlinkClick r:id="rId3"/>
              </a:rPr>
              <a:t>https</a:t>
            </a:r>
            <a:r>
              <a:rPr lang="fr-FR" sz="2400" dirty="0">
                <a:hlinkClick r:id="rId3"/>
              </a:rPr>
              <a:t>://</a:t>
            </a:r>
            <a:r>
              <a:rPr lang="fr-FR" sz="2400" dirty="0" smtClean="0">
                <a:hlinkClick r:id="rId3"/>
              </a:rPr>
              <a:t>fr.wikipedia.org/wiki/C%2B%2B</a:t>
            </a:r>
            <a:r>
              <a:rPr lang="fr-FR" sz="2400" dirty="0"/>
              <a:t/>
            </a:r>
            <a:br>
              <a:rPr lang="fr-FR" sz="2400" dirty="0"/>
            </a:br>
            <a:endParaRPr lang="fr-FR" sz="2400" dirty="0" smtClean="0"/>
          </a:p>
          <a:p>
            <a:r>
              <a:rPr lang="fr-FR" sz="2400" dirty="0" err="1" smtClean="0">
                <a:hlinkClick r:id="rId4"/>
              </a:rPr>
              <a:t>Toolchain</a:t>
            </a:r>
            <a:r>
              <a:rPr lang="fr-FR" sz="2400" dirty="0" smtClean="0">
                <a:hlinkClick r:id="rId4"/>
              </a:rPr>
              <a:t> : https</a:t>
            </a:r>
            <a:r>
              <a:rPr lang="fr-FR" sz="2400" dirty="0">
                <a:hlinkClick r:id="rId4"/>
              </a:rPr>
              <a:t>://</a:t>
            </a:r>
            <a:r>
              <a:rPr lang="fr-FR" sz="2400" dirty="0" smtClean="0">
                <a:hlinkClick r:id="rId4"/>
              </a:rPr>
              <a:t>www.cprogramming.com/tutorial/shared-libraries-linux-gcc.html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>
                <a:hlinkClick r:id="rId5"/>
              </a:rPr>
              <a:t>https://</a:t>
            </a:r>
            <a:r>
              <a:rPr lang="fr-FR" sz="2400" dirty="0" smtClean="0">
                <a:hlinkClick r:id="rId5"/>
              </a:rPr>
              <a:t>imagecomputing.net/damien.rohmer/data/previous_website/documents/teaching/14_0fall_cpe/3eti_software_development_c/cours/cours4.pdf</a:t>
            </a: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400" dirty="0" smtClean="0"/>
          </a:p>
          <a:p>
            <a:r>
              <a:rPr lang="fr-FR" sz="2400" dirty="0"/>
              <a:t>https://docs.microsoft.com/fr-fr/cpp/build/walkthrough-compiling-a-native-cpp-program-on-the-command-line?view=msvc-160</a:t>
            </a:r>
          </a:p>
          <a:p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528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5893" y="3689975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94" y="3714750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À suivre : 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4386184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Formation </a:t>
            </a:r>
            <a:r>
              <a:rPr lang="fr-FR" smtClean="0">
                <a:solidFill>
                  <a:srgbClr val="7CEBFF"/>
                </a:solidFill>
              </a:rPr>
              <a:t>interne scalian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6554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avantages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6243" y="1673295"/>
            <a:ext cx="5060355" cy="3257628"/>
          </a:xfrm>
        </p:spPr>
        <p:txBody>
          <a:bodyPr>
            <a:normAutofit fontScale="40000" lnSpcReduction="20000"/>
          </a:bodyPr>
          <a:lstStyle/>
          <a:p>
            <a:r>
              <a:rPr lang="fr-FR" sz="2400" dirty="0" smtClean="0"/>
              <a:t>Zéro </a:t>
            </a:r>
            <a:r>
              <a:rPr lang="fr-FR" sz="2400" dirty="0" err="1" smtClean="0"/>
              <a:t>cost</a:t>
            </a:r>
            <a:r>
              <a:rPr lang="fr-FR" sz="2400" dirty="0" smtClean="0"/>
              <a:t> abstractions</a:t>
            </a:r>
          </a:p>
          <a:p>
            <a:pPr lvl="1"/>
            <a:r>
              <a:rPr lang="fr-FR" sz="2250" dirty="0" smtClean="0"/>
              <a:t>Interface, classe, structures de données etc. pour un coût dérisoire</a:t>
            </a:r>
          </a:p>
          <a:p>
            <a:pPr lvl="1"/>
            <a:r>
              <a:rPr lang="fr-FR" sz="2250" dirty="0" smtClean="0"/>
              <a:t>Template = génération de code</a:t>
            </a:r>
          </a:p>
          <a:p>
            <a:pPr lvl="1"/>
            <a:r>
              <a:rPr lang="fr-FR" sz="2250" dirty="0" smtClean="0"/>
              <a:t>Lambda = génération de classe</a:t>
            </a:r>
          </a:p>
          <a:p>
            <a:pPr lvl="1"/>
            <a:r>
              <a:rPr lang="fr-FR" sz="2250" dirty="0" smtClean="0"/>
              <a:t>Polymorphisme = pointeurs de fonction</a:t>
            </a:r>
          </a:p>
          <a:p>
            <a:pPr lvl="1"/>
            <a:r>
              <a:rPr lang="fr-FR" sz="2250" dirty="0" smtClean="0"/>
              <a:t>String = char*</a:t>
            </a:r>
          </a:p>
          <a:p>
            <a:pPr lvl="1"/>
            <a:r>
              <a:rPr lang="fr-FR" sz="2250" dirty="0" smtClean="0"/>
              <a:t>…</a:t>
            </a:r>
          </a:p>
          <a:p>
            <a:r>
              <a:rPr lang="fr-FR" sz="2400" dirty="0" err="1" smtClean="0"/>
              <a:t>Portability</a:t>
            </a:r>
            <a:endParaRPr lang="fr-FR" sz="2400" dirty="0" smtClean="0"/>
          </a:p>
          <a:p>
            <a:pPr lvl="1"/>
            <a:r>
              <a:rPr lang="fr-FR" sz="2250" dirty="0" smtClean="0"/>
              <a:t>Standardisé</a:t>
            </a:r>
          </a:p>
          <a:p>
            <a:pPr lvl="1"/>
            <a:r>
              <a:rPr lang="fr-FR" sz="2250" dirty="0" smtClean="0"/>
              <a:t>GCC / MSVC – Linux / Windows </a:t>
            </a:r>
          </a:p>
          <a:p>
            <a:r>
              <a:rPr lang="fr-FR" sz="2400" dirty="0" err="1" smtClean="0"/>
              <a:t>Robustness</a:t>
            </a:r>
            <a:endParaRPr lang="fr-FR" sz="2400" dirty="0" smtClean="0"/>
          </a:p>
          <a:p>
            <a:pPr lvl="1"/>
            <a:r>
              <a:rPr lang="fr-FR" sz="2250" dirty="0" smtClean="0"/>
              <a:t>Typage</a:t>
            </a:r>
          </a:p>
          <a:p>
            <a:pPr lvl="1"/>
            <a:r>
              <a:rPr lang="fr-FR" sz="2250" dirty="0" smtClean="0"/>
              <a:t>Variables et méthodes « </a:t>
            </a:r>
            <a:r>
              <a:rPr lang="fr-FR" sz="2250" dirty="0" err="1" smtClean="0"/>
              <a:t>const</a:t>
            </a:r>
            <a:r>
              <a:rPr lang="fr-FR" sz="2250" dirty="0" smtClean="0"/>
              <a:t> »</a:t>
            </a:r>
          </a:p>
          <a:p>
            <a:pPr lvl="1"/>
            <a:r>
              <a:rPr lang="fr-FR" sz="2250" dirty="0" smtClean="0"/>
              <a:t>Possession des ressources</a:t>
            </a:r>
          </a:p>
          <a:p>
            <a:pPr lvl="1"/>
            <a:endParaRPr lang="fr-FR" sz="2250" dirty="0" smtClean="0"/>
          </a:p>
          <a:p>
            <a:endParaRPr lang="fr-FR" sz="225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171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C++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7214" y="1397887"/>
            <a:ext cx="4556153" cy="61037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fr-FR" sz="2400" dirty="0" err="1" smtClean="0"/>
              <a:t>Stackoverflow</a:t>
            </a:r>
            <a:r>
              <a:rPr lang="fr-FR" sz="2400" dirty="0" smtClean="0"/>
              <a:t> 2020 : C et C++ = 38,7%</a:t>
            </a:r>
          </a:p>
          <a:p>
            <a:pPr algn="ctr"/>
            <a:r>
              <a:rPr lang="fr-FR" sz="2400" dirty="0"/>
              <a:t>5</a:t>
            </a:r>
            <a:r>
              <a:rPr lang="fr-FR" sz="2400" baseline="30000" dirty="0" smtClean="0"/>
              <a:t>ème</a:t>
            </a:r>
            <a:r>
              <a:rPr lang="fr-FR" sz="2400" dirty="0" smtClean="0"/>
              <a:t> langage le plus utilisé dans le monde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5</a:t>
            </a:fld>
            <a:endParaRPr lang="fr-FR" noProof="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43" y="2008261"/>
            <a:ext cx="7665513" cy="333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6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C++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6</a:t>
            </a:fld>
            <a:endParaRPr lang="fr-FR" noProof="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77" y="1510784"/>
            <a:ext cx="77628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Fonctions </a:t>
            </a:r>
            <a:r>
              <a:rPr lang="fr-FR" sz="3150" dirty="0" err="1" smtClean="0">
                <a:solidFill>
                  <a:schemeClr val="bg1"/>
                </a:solidFill>
              </a:rPr>
              <a:t>LAmbda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01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1605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Qu’est-ce qu’une lambda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2"/>
          </p:nvPr>
        </p:nvSpPr>
        <p:spPr>
          <a:xfrm>
            <a:off x="435894" y="2080144"/>
            <a:ext cx="2699190" cy="30092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2000" dirty="0" smtClean="0">
                <a:solidFill>
                  <a:srgbClr val="FF0000"/>
                </a:solidFill>
              </a:rPr>
              <a:t>Les règles de capture</a:t>
            </a:r>
            <a:endParaRPr lang="fr-FR" sz="1200" dirty="0" smtClean="0"/>
          </a:p>
          <a:p>
            <a:pPr marL="0" indent="0" algn="ctr">
              <a:buNone/>
            </a:pPr>
            <a:r>
              <a:rPr lang="fr-FR" sz="1600" dirty="0" smtClean="0"/>
              <a:t>[] par défaut, aucune variable n’est capturée</a:t>
            </a:r>
          </a:p>
          <a:p>
            <a:pPr marL="0" indent="0" algn="ctr">
              <a:buNone/>
            </a:pPr>
            <a:r>
              <a:rPr lang="fr-FR" sz="1600" dirty="0" smtClean="0"/>
              <a:t>[a] ‘a’ est capturé par copie</a:t>
            </a:r>
          </a:p>
          <a:p>
            <a:pPr marL="0" indent="0" algn="ctr">
              <a:buNone/>
            </a:pPr>
            <a:r>
              <a:rPr lang="fr-FR" sz="1600" dirty="0" smtClean="0"/>
              <a:t>[&amp;a] ‘a’ est capturé par référence</a:t>
            </a:r>
            <a:endParaRPr lang="fr-FR" sz="1600" dirty="0"/>
          </a:p>
          <a:p>
            <a:pPr marL="0" indent="0" algn="ctr">
              <a:buNone/>
            </a:pPr>
            <a:r>
              <a:rPr lang="fr-FR" sz="1600" dirty="0" smtClean="0"/>
              <a:t>[&amp;] toutes les variables sont capturées par référence</a:t>
            </a:r>
          </a:p>
          <a:p>
            <a:pPr marL="0" indent="0" algn="ctr">
              <a:buNone/>
            </a:pPr>
            <a:r>
              <a:rPr lang="fr-FR" sz="1600" dirty="0" smtClean="0"/>
              <a:t>[=] </a:t>
            </a:r>
            <a:r>
              <a:rPr lang="fr-FR" sz="1600" dirty="0"/>
              <a:t>toutes les variables sont capturées par </a:t>
            </a:r>
            <a:r>
              <a:rPr lang="fr-FR" sz="1600" dirty="0" smtClean="0"/>
              <a:t>copie</a:t>
            </a:r>
            <a:endParaRPr lang="fr-FR" sz="1600" dirty="0"/>
          </a:p>
          <a:p>
            <a:pPr marL="0" indent="0" algn="ctr">
              <a:buNone/>
            </a:pPr>
            <a:endParaRPr lang="fr-FR" sz="1200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15"/>
          </p:nvPr>
        </p:nvSpPr>
        <p:spPr>
          <a:xfrm>
            <a:off x="3221617" y="2080146"/>
            <a:ext cx="2699190" cy="3009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</a:rPr>
              <a:t>Les arguments</a:t>
            </a:r>
          </a:p>
          <a:p>
            <a:pPr marL="0" indent="0" algn="ctr">
              <a:buNone/>
            </a:pP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 smtClean="0"/>
              <a:t>On passe des arguments comme pour des fonctions classiques</a:t>
            </a:r>
          </a:p>
          <a:p>
            <a:pPr marL="0" indent="0" algn="ctr">
              <a:buNone/>
            </a:pPr>
            <a:r>
              <a:rPr lang="fr-FR" sz="1600" dirty="0" smtClean="0"/>
              <a:t>Dispensable si aucun argument</a:t>
            </a:r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16"/>
          </p:nvPr>
        </p:nvSpPr>
        <p:spPr>
          <a:xfrm>
            <a:off x="5920807" y="2080144"/>
            <a:ext cx="2699190" cy="3009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dirty="0" smtClean="0"/>
              <a:t>Le corps de la fonction</a:t>
            </a:r>
          </a:p>
          <a:p>
            <a:pPr marL="0" indent="0" algn="ctr">
              <a:buNone/>
            </a:pP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Identique au corps d’une fonction classique</a:t>
            </a:r>
          </a:p>
          <a:p>
            <a:pPr marL="0" indent="0" algn="ctr">
              <a:buNone/>
            </a:pPr>
            <a:endParaRPr lang="fr-FR" sz="1600" dirty="0"/>
          </a:p>
          <a:p>
            <a:pPr marL="0" indent="0" algn="ctr">
              <a:buNone/>
            </a:pPr>
            <a:r>
              <a:rPr lang="fr-FR" sz="1600" dirty="0" smtClean="0"/>
              <a:t>{return 0;}</a:t>
            </a:r>
          </a:p>
          <a:p>
            <a:pPr marL="0" indent="0" algn="ctr">
              <a:buNone/>
            </a:pPr>
            <a:endParaRPr lang="fr-FR" sz="1600" dirty="0"/>
          </a:p>
          <a:p>
            <a:pPr marL="0" indent="0" algn="ctr">
              <a:buNone/>
            </a:pPr>
            <a:r>
              <a:rPr lang="fr-FR" sz="1600" dirty="0" smtClean="0"/>
              <a:t>{</a:t>
            </a:r>
            <a:r>
              <a:rPr lang="fr-FR" sz="1600" dirty="0" err="1" smtClean="0"/>
              <a:t>std</a:t>
            </a:r>
            <a:r>
              <a:rPr lang="fr-FR" sz="1600" dirty="0" smtClean="0"/>
              <a:t>::cout &lt;&lt; "hello world";}</a:t>
            </a:r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3435324" y="1433814"/>
            <a:ext cx="22717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3600" b="1" spc="600" dirty="0">
                <a:solidFill>
                  <a:srgbClr val="FF0000"/>
                </a:solidFill>
                <a:latin typeface="Cascadia Code" panose="020B0609020000020004" pitchFamily="49" charset="0"/>
              </a:rPr>
              <a:t>[]</a:t>
            </a:r>
            <a:r>
              <a:rPr lang="fr-FR" sz="3600" b="1" spc="600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</a:rPr>
              <a:t>()</a:t>
            </a:r>
            <a:r>
              <a:rPr lang="fr-FR" sz="3600" b="1" spc="600" dirty="0">
                <a:solidFill>
                  <a:srgbClr val="808080"/>
                </a:solidFill>
                <a:latin typeface="Cascadia Code" panose="020B0609020000020004" pitchFamily="49" charset="0"/>
              </a:rPr>
              <a:t>{}</a:t>
            </a:r>
            <a:endParaRPr lang="fr-FR" sz="3600" spc="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1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977194" y="1547748"/>
            <a:ext cx="37009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a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EC7600"/>
                </a:solidFill>
                <a:latin typeface="Cascadia Code" panose="020B0609020000020004" pitchFamily="49" charset="0"/>
              </a:rPr>
              <a:t>1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[&amp;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](</a:t>
            </a:r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b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a 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+=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b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"</a:t>
            </a:r>
            <a:r>
              <a:rPr lang="fr-FR" sz="1200" dirty="0" err="1">
                <a:solidFill>
                  <a:srgbClr val="61546B"/>
                </a:solidFill>
                <a:latin typeface="Cascadia Code" panose="020B0609020000020004" pitchFamily="49" charset="0"/>
              </a:rPr>
              <a:t>sum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 = "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};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fr-FR" sz="1200" dirty="0" smtClean="0">
                <a:solidFill>
                  <a:srgbClr val="EC7600"/>
                </a:solidFill>
                <a:latin typeface="Cascadia Code" panose="020B0609020000020004" pitchFamily="49" charset="0"/>
              </a:rPr>
              <a:t>2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a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endParaRPr lang="fr-FR" sz="1200" dirty="0">
              <a:effectLst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exemples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4767">
            <a:off x="5068433" y="3322349"/>
            <a:ext cx="2747033" cy="1831772"/>
          </a:xfrm>
          <a:prstGeom prst="rect">
            <a:avLst/>
          </a:prstGeom>
        </p:spPr>
      </p:pic>
      <p:cxnSp>
        <p:nvCxnSpPr>
          <p:cNvPr id="20" name="Connecteur droit 19"/>
          <p:cNvCxnSpPr/>
          <p:nvPr/>
        </p:nvCxnSpPr>
        <p:spPr>
          <a:xfrm>
            <a:off x="4572000" y="1547748"/>
            <a:ext cx="0" cy="1569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726451" y="3341885"/>
            <a:ext cx="3546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4572000" y="3495203"/>
            <a:ext cx="0" cy="1569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4840873" y="3349486"/>
            <a:ext cx="3546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32541" y="1547748"/>
            <a:ext cx="37009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a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EC7600"/>
                </a:solidFill>
                <a:latin typeface="Cascadia Code" panose="020B0609020000020004" pitchFamily="49" charset="0"/>
              </a:rPr>
              <a:t>1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[&amp;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](</a:t>
            </a:r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b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fr-FR" sz="1200" dirty="0" err="1" smtClean="0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Code" panose="020B0609020000020004" pitchFamily="49" charset="0"/>
              </a:rPr>
              <a:t>sum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a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+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b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"</a:t>
            </a:r>
            <a:r>
              <a:rPr lang="fr-FR" sz="1200" dirty="0" err="1">
                <a:solidFill>
                  <a:srgbClr val="61546B"/>
                </a:solidFill>
                <a:latin typeface="Cascadia Code" panose="020B0609020000020004" pitchFamily="49" charset="0"/>
              </a:rPr>
              <a:t>sum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 = "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sum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};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fr-FR" sz="1200" dirty="0" smtClean="0">
                <a:solidFill>
                  <a:srgbClr val="EC7600"/>
                </a:solidFill>
                <a:latin typeface="Cascadia Code" panose="020B0609020000020004" pitchFamily="49" charset="0"/>
              </a:rPr>
              <a:t>2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a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endParaRPr lang="fr-FR" sz="1200" dirty="0">
              <a:effectLst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2540" y="3538368"/>
            <a:ext cx="37009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a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EC7600"/>
                </a:solidFill>
                <a:latin typeface="Cascadia Code" panose="020B0609020000020004" pitchFamily="49" charset="0"/>
              </a:rPr>
              <a:t>1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[&amp;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](</a:t>
            </a:r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&amp; b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b += a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"</a:t>
            </a:r>
            <a:r>
              <a:rPr lang="fr-FR" sz="1200" dirty="0" err="1">
                <a:solidFill>
                  <a:srgbClr val="61546B"/>
                </a:solidFill>
                <a:latin typeface="Cascadia Code" panose="020B0609020000020004" pitchFamily="49" charset="0"/>
              </a:rPr>
              <a:t>sum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 = "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b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};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fr-FR" sz="1200" dirty="0" smtClean="0">
                <a:solidFill>
                  <a:srgbClr val="EC7600"/>
                </a:solidFill>
                <a:latin typeface="Cascadia Code" panose="020B0609020000020004" pitchFamily="49" charset="0"/>
              </a:rPr>
              <a:t>2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b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endParaRPr lang="fr-FR" sz="1200" dirty="0">
              <a:effectLst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71880" y="3538368"/>
            <a:ext cx="37009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a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EC7600"/>
                </a:solidFill>
                <a:latin typeface="Cascadia Code" panose="020B0609020000020004" pitchFamily="49" charset="0"/>
              </a:rPr>
              <a:t>1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[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](</a:t>
            </a:r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b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a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+= b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"</a:t>
            </a:r>
            <a:r>
              <a:rPr lang="fr-FR" sz="1200" dirty="0" err="1">
                <a:solidFill>
                  <a:srgbClr val="61546B"/>
                </a:solidFill>
                <a:latin typeface="Cascadia Code" panose="020B0609020000020004" pitchFamily="49" charset="0"/>
              </a:rPr>
              <a:t>sum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 = "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};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fr-FR" sz="1200" dirty="0" smtClean="0">
                <a:solidFill>
                  <a:srgbClr val="EC7600"/>
                </a:solidFill>
                <a:latin typeface="Cascadia Code" panose="020B0609020000020004" pitchFamily="49" charset="0"/>
              </a:rPr>
              <a:t>2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endParaRPr lang="fr-FR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291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51EF32-6551-47EB-8BA9-22EF81F3DDAC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16c05727-aa75-4e4a-9b5f-8a80a1165891"/>
    <ds:schemaRef ds:uri="http://schemas.openxmlformats.org/package/2006/metadata/core-properties"/>
    <ds:schemaRef ds:uri="71af3243-3dd4-4a8d-8c0d-dd76da1f02a5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EED214C-B51A-4B75-8B08-0E0DBD230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14259</TotalTime>
  <Words>1954</Words>
  <Application>Microsoft Office PowerPoint</Application>
  <PresentationFormat>Affichage à l'écran (16:10)</PresentationFormat>
  <Paragraphs>318</Paragraphs>
  <Slides>34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0" baseType="lpstr">
      <vt:lpstr>Calibri</vt:lpstr>
      <vt:lpstr>Cascadia Code</vt:lpstr>
      <vt:lpstr>Gill Sans MT</vt:lpstr>
      <vt:lpstr>Wingdings</vt:lpstr>
      <vt:lpstr>Wingdings 2</vt:lpstr>
      <vt:lpstr>Dividende</vt:lpstr>
      <vt:lpstr>C++ intermédiaire</vt:lpstr>
      <vt:lpstr>Rappels</vt:lpstr>
      <vt:lpstr>Le C++</vt:lpstr>
      <vt:lpstr>Les avantages</vt:lpstr>
      <vt:lpstr>Le C++</vt:lpstr>
      <vt:lpstr>Le C++</vt:lpstr>
      <vt:lpstr>Fonctions LAmbda</vt:lpstr>
      <vt:lpstr>Qu’est-ce qu’une lambda ?</vt:lpstr>
      <vt:lpstr>Quelques exemples</vt:lpstr>
      <vt:lpstr>Les lambdas sont des classes</vt:lpstr>
      <vt:lpstr>Les lambdas sont des classes</vt:lpstr>
      <vt:lpstr>Les lambdas sont des classes</vt:lpstr>
      <vt:lpstr>Les lambdas  polymorphiques (cpp17) </vt:lpstr>
      <vt:lpstr>More lambda Tricks</vt:lpstr>
      <vt:lpstr>Mise en pratique</vt:lpstr>
      <vt:lpstr>Bilan</vt:lpstr>
      <vt:lpstr>Plus de sujets</vt:lpstr>
      <vt:lpstr>Chaine de compilation</vt:lpstr>
      <vt:lpstr>Les 4 étapes</vt:lpstr>
      <vt:lpstr>Le préprocesseur</vt:lpstr>
      <vt:lpstr>Le compilateur</vt:lpstr>
      <vt:lpstr>L’assembleur</vt:lpstr>
      <vt:lpstr>L’éditeur de lien – Statique</vt:lpstr>
      <vt:lpstr>L’éditeur de liens</vt:lpstr>
      <vt:lpstr>Edition de lien dynamique</vt:lpstr>
      <vt:lpstr>L’éditeur de lien – Dynamique</vt:lpstr>
      <vt:lpstr>Exercice : compilation msvc en ligne de commande</vt:lpstr>
      <vt:lpstr>Exercice : link msvc en ligne de commande</vt:lpstr>
      <vt:lpstr>Entêtes précompilées</vt:lpstr>
      <vt:lpstr>LA STD : Les conteneurs et les algorithmes</vt:lpstr>
      <vt:lpstr>Options de compilation</vt:lpstr>
      <vt:lpstr>Erreurs et exceptions</vt:lpstr>
      <vt:lpstr>Sources</vt:lpstr>
      <vt:lpstr>À suivre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- Conception Dividende</dc:title>
  <dc:creator>GINGUENE Franck</dc:creator>
  <cp:lastModifiedBy>GINGUENE Franck</cp:lastModifiedBy>
  <cp:revision>124</cp:revision>
  <dcterms:created xsi:type="dcterms:W3CDTF">2020-11-18T16:15:56Z</dcterms:created>
  <dcterms:modified xsi:type="dcterms:W3CDTF">2021-06-10T09:56:13Z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