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2" r:id="rId6"/>
    <p:sldId id="263" r:id="rId7"/>
    <p:sldId id="296" r:id="rId8"/>
    <p:sldId id="297" r:id="rId9"/>
    <p:sldId id="298" r:id="rId10"/>
    <p:sldId id="300" r:id="rId11"/>
    <p:sldId id="306" r:id="rId12"/>
    <p:sldId id="307" r:id="rId13"/>
    <p:sldId id="302" r:id="rId14"/>
    <p:sldId id="312" r:id="rId15"/>
    <p:sldId id="303" r:id="rId16"/>
    <p:sldId id="309" r:id="rId17"/>
    <p:sldId id="313" r:id="rId18"/>
    <p:sldId id="314" r:id="rId19"/>
    <p:sldId id="315" r:id="rId20"/>
    <p:sldId id="308" r:id="rId21"/>
    <p:sldId id="310" r:id="rId22"/>
    <p:sldId id="321" r:id="rId23"/>
    <p:sldId id="320" r:id="rId24"/>
    <p:sldId id="305" r:id="rId25"/>
    <p:sldId id="304" r:id="rId26"/>
    <p:sldId id="311" r:id="rId27"/>
    <p:sldId id="317" r:id="rId28"/>
    <p:sldId id="316" r:id="rId29"/>
    <p:sldId id="318" r:id="rId30"/>
    <p:sldId id="319" r:id="rId31"/>
    <p:sldId id="322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 smtClean="0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endParaRPr lang="fr-FR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 smtClean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 smtClean="0"/>
            <a:t>CUDA</a:t>
          </a:r>
          <a:endParaRPr lang="fr-FR" sz="1800" dirty="0"/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endParaRPr lang="fr-FR"/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 smtClean="0"/>
            <a:t>TBB</a:t>
          </a:r>
          <a:endParaRPr lang="fr-FR" sz="2400" dirty="0"/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 smtClean="0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endParaRPr lang="fr-FR"/>
        </a:p>
      </dgm:t>
    </dgm:pt>
    <dgm:pt modelId="{747541CC-E364-466E-BA2A-A78FECAFB421}">
      <dgm:prSet phldrT="[Texte]" custT="1"/>
      <dgm:spPr/>
      <dgm:t>
        <a:bodyPr/>
        <a:lstStyle/>
        <a:p>
          <a:r>
            <a:rPr lang="fr-FR" sz="1800" dirty="0" smtClean="0"/>
            <a:t>SYCL</a:t>
          </a:r>
          <a:endParaRPr lang="fr-FR" sz="1800" dirty="0"/>
        </a:p>
      </dgm:t>
    </dgm:pt>
    <dgm:pt modelId="{2F995320-F2B2-4F21-9E01-105E09014B17}" type="parTrans" cxnId="{A60286BF-8E64-411B-90B8-2CE79AD0116C}">
      <dgm:prSet/>
      <dgm:spPr/>
      <dgm:t>
        <a:bodyPr/>
        <a:lstStyle/>
        <a:p>
          <a:endParaRPr lang="fr-FR"/>
        </a:p>
      </dgm:t>
    </dgm:pt>
    <dgm:pt modelId="{9A187F0A-60A3-4F71-9A07-F39CEC262DDF}" type="sibTrans" cxnId="{A60286BF-8E64-411B-90B8-2CE79AD0116C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  <dgm:t>
        <a:bodyPr/>
        <a:lstStyle/>
        <a:p>
          <a:endParaRPr lang="fr-FR"/>
        </a:p>
      </dgm:t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  <dgm:t>
        <a:bodyPr/>
        <a:lstStyle/>
        <a:p>
          <a:endParaRPr lang="fr-FR"/>
        </a:p>
      </dgm:t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A60286BF-8E64-411B-90B8-2CE79AD0116C}" srcId="{173C2A75-1452-4B64-8313-917089D8DFC0}" destId="{747541CC-E364-466E-BA2A-A78FECAFB421}" srcOrd="0" destOrd="0" parTransId="{2F995320-F2B2-4F21-9E01-105E09014B17}" sibTransId="{9A187F0A-60A3-4F71-9A07-F39CEC262DDF}"/>
    <dgm:cxn modelId="{6DB3B17F-94D9-4433-9102-2C0050736339}" type="presOf" srcId="{747541CC-E364-466E-BA2A-A78FECAFB421}" destId="{2E8F5C8A-D740-4739-818D-1CDA7D542C36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211807" y="110132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OpenMP</a:t>
          </a:r>
          <a:endParaRPr lang="fr-FR" sz="2000" kern="1200" dirty="0"/>
        </a:p>
      </dsp:txBody>
      <dsp:txXfrm rot="-5400000">
        <a:off x="2475529" y="229564"/>
        <a:ext cx="787387" cy="905042"/>
      </dsp:txXfrm>
    </dsp:sp>
    <dsp:sp modelId="{11961B43-C585-4451-912D-7FFF9CC25D0E}">
      <dsp:nvSpPr>
        <dsp:cNvPr id="0" name=""/>
        <dsp:cNvSpPr/>
      </dsp:nvSpPr>
      <dsp:spPr>
        <a:xfrm>
          <a:off x="3405548" y="264191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MPI</a:t>
          </a:r>
          <a:endParaRPr lang="fr-FR" sz="3600" kern="1200" dirty="0"/>
        </a:p>
      </dsp:txBody>
      <dsp:txXfrm>
        <a:off x="3405548" y="264191"/>
        <a:ext cx="1467352" cy="788899"/>
      </dsp:txXfrm>
    </dsp:sp>
    <dsp:sp modelId="{A72AA96D-56D6-4987-8B7D-8D737D420BFF}">
      <dsp:nvSpPr>
        <dsp:cNvPr id="0" name=""/>
        <dsp:cNvSpPr/>
      </dsp:nvSpPr>
      <dsp:spPr>
        <a:xfrm rot="5400000">
          <a:off x="906052" y="8668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06120"/>
        <a:ext cx="787387" cy="905042"/>
      </dsp:txXfrm>
    </dsp:sp>
    <dsp:sp modelId="{904CDA54-AA78-4393-A14E-6F8D50950597}">
      <dsp:nvSpPr>
        <dsp:cNvPr id="0" name=""/>
        <dsp:cNvSpPr/>
      </dsp:nvSpPr>
      <dsp:spPr>
        <a:xfrm rot="5400000">
          <a:off x="1521393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CUDA</a:t>
          </a:r>
          <a:endParaRPr lang="fr-FR" sz="1800" kern="1200" dirty="0"/>
        </a:p>
      </dsp:txBody>
      <dsp:txXfrm rot="-5400000">
        <a:off x="1785115" y="1322150"/>
        <a:ext cx="787387" cy="905042"/>
      </dsp:txXfrm>
    </dsp:sp>
    <dsp:sp modelId="{F3B0776B-159F-40F7-B411-785C6143B6C8}">
      <dsp:nvSpPr>
        <dsp:cNvPr id="0" name=""/>
        <dsp:cNvSpPr/>
      </dsp:nvSpPr>
      <dsp:spPr>
        <a:xfrm>
          <a:off x="139505" y="1380220"/>
          <a:ext cx="1420018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TBB</a:t>
          </a:r>
          <a:endParaRPr lang="fr-FR" sz="2400" kern="1200" dirty="0"/>
        </a:p>
      </dsp:txBody>
      <dsp:txXfrm>
        <a:off x="139505" y="1380220"/>
        <a:ext cx="1420018" cy="788899"/>
      </dsp:txXfrm>
    </dsp:sp>
    <dsp:sp modelId="{71AB584D-6443-4C01-83D2-27937E8E0E5D}">
      <dsp:nvSpPr>
        <dsp:cNvPr id="0" name=""/>
        <dsp:cNvSpPr/>
      </dsp:nvSpPr>
      <dsp:spPr>
        <a:xfrm rot="5400000">
          <a:off x="2756809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3020531" y="1322150"/>
        <a:ext cx="787387" cy="905042"/>
      </dsp:txXfrm>
    </dsp:sp>
    <dsp:sp modelId="{26BD9A6B-AB41-45CC-96CC-C2510A8EF554}">
      <dsp:nvSpPr>
        <dsp:cNvPr id="0" name=""/>
        <dsp:cNvSpPr/>
      </dsp:nvSpPr>
      <dsp:spPr>
        <a:xfrm rot="5400000">
          <a:off x="2141468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OpenACC</a:t>
          </a:r>
          <a:endParaRPr lang="fr-FR" sz="1800" kern="1200" dirty="0"/>
        </a:p>
      </dsp:txBody>
      <dsp:txXfrm rot="-5400000">
        <a:off x="2405190" y="2438179"/>
        <a:ext cx="787387" cy="905042"/>
      </dsp:txXfrm>
    </dsp:sp>
    <dsp:sp modelId="{2E8F5C8A-D740-4739-818D-1CDA7D542C36}">
      <dsp:nvSpPr>
        <dsp:cNvPr id="0" name=""/>
        <dsp:cNvSpPr/>
      </dsp:nvSpPr>
      <dsp:spPr>
        <a:xfrm>
          <a:off x="3405548" y="2496249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SYCL</a:t>
          </a:r>
          <a:endParaRPr lang="fr-FR" sz="1800" kern="1200" dirty="0"/>
        </a:p>
      </dsp:txBody>
      <dsp:txXfrm>
        <a:off x="3405548" y="2496249"/>
        <a:ext cx="1467352" cy="788899"/>
      </dsp:txXfrm>
    </dsp:sp>
    <dsp:sp modelId="{EEB2D41D-EB47-4C9B-ADD5-36FF436C356A}">
      <dsp:nvSpPr>
        <dsp:cNvPr id="0" name=""/>
        <dsp:cNvSpPr/>
      </dsp:nvSpPr>
      <dsp:spPr>
        <a:xfrm rot="5400000">
          <a:off x="906052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438179"/>
        <a:ext cx="787387" cy="90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deux groupes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333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5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4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06/12/2020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library-reference?view=msvc-160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openmp.org/wp-content/uploads/openmp-4.5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Multithread computation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Activer </a:t>
            </a:r>
            <a:r>
              <a:rPr lang="fr-FR" dirty="0" err="1" smtClean="0"/>
              <a:t>OpenMP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studio : /</a:t>
            </a:r>
            <a:r>
              <a:rPr lang="fr-FR" dirty="0" err="1"/>
              <a:t>openmp</a:t>
            </a:r>
            <a:endParaRPr lang="fr-FR" dirty="0"/>
          </a:p>
          <a:p>
            <a:r>
              <a:rPr lang="fr-FR" dirty="0"/>
              <a:t>Linux </a:t>
            </a:r>
            <a:r>
              <a:rPr lang="fr-FR" dirty="0" err="1"/>
              <a:t>gcc</a:t>
            </a:r>
            <a:r>
              <a:rPr lang="fr-FR" dirty="0"/>
              <a:t> : -</a:t>
            </a:r>
            <a:r>
              <a:rPr lang="fr-FR" dirty="0" err="1"/>
              <a:t>fopenmp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icl</a:t>
            </a:r>
            <a:r>
              <a:rPr lang="fr-FR" dirty="0"/>
              <a:t> /</a:t>
            </a:r>
            <a:r>
              <a:rPr lang="fr-FR" dirty="0" err="1"/>
              <a:t>Qopenmp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linux : </a:t>
            </a:r>
            <a:r>
              <a:rPr lang="fr-FR" dirty="0" err="1"/>
              <a:t>icpc</a:t>
            </a:r>
            <a:r>
              <a:rPr lang="fr-FR" dirty="0"/>
              <a:t> -</a:t>
            </a:r>
            <a:r>
              <a:rPr lang="fr-FR" dirty="0" err="1"/>
              <a:t>openmp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Partout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omp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éclarer une zone multithread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master thread</a:t>
            </a:r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parallel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N </a:t>
            </a:r>
            <a:r>
              <a:rPr lang="fr-FR" dirty="0"/>
              <a:t>threads </a:t>
            </a:r>
            <a:r>
              <a:rPr lang="fr-FR" dirty="0" smtClean="0"/>
              <a:t>(y compris le master)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single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1 seul thread (pas nécessairement  le master)</a:t>
            </a:r>
            <a:br>
              <a:rPr lang="fr-FR" dirty="0" smtClean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</a:t>
            </a:r>
            <a:r>
              <a:rPr lang="fr-FR" dirty="0" smtClean="0"/>
              <a:t>aster thread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11" name="Group 5"/>
          <p:cNvGrpSpPr/>
          <p:nvPr/>
        </p:nvGrpSpPr>
        <p:grpSpPr>
          <a:xfrm>
            <a:off x="6159116" y="4069080"/>
            <a:ext cx="2186296" cy="1073160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infos des threads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le nombre de threads (</a:t>
            </a:r>
            <a:r>
              <a:rPr lang="fr-FR" dirty="0" err="1" smtClean="0"/>
              <a:t>int</a:t>
            </a:r>
            <a:r>
              <a:rPr lang="fr-FR" dirty="0" smtClean="0"/>
              <a:t>) en jeu à l’endroit de l’appel.</a:t>
            </a:r>
          </a:p>
          <a:p>
            <a:r>
              <a:rPr lang="fr-FR" dirty="0" err="1" smtClean="0"/>
              <a:t>omp_get_thread_num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l’indice (</a:t>
            </a:r>
            <a:r>
              <a:rPr lang="fr-FR" dirty="0" err="1" smtClean="0"/>
              <a:t>int</a:t>
            </a:r>
            <a:r>
              <a:rPr lang="fr-FR" dirty="0" smtClean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Paramétrer le nombre de threads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: export </a:t>
            </a:r>
            <a:r>
              <a:rPr lang="fr-FR" dirty="0" smtClean="0"/>
              <a:t>OMP_NUM_THREADS=4. Valide pour toute la durée du programme</a:t>
            </a:r>
          </a:p>
          <a:p>
            <a:r>
              <a:rPr lang="fr-FR" dirty="0" smtClean="0"/>
              <a:t>Dans le code : </a:t>
            </a:r>
            <a:r>
              <a:rPr lang="fr-FR" dirty="0" err="1" smtClean="0"/>
              <a:t>omp_set_num_threads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&gt;). Valide pour tout ce qui suit</a:t>
            </a:r>
          </a:p>
          <a:p>
            <a:r>
              <a:rPr lang="fr-FR" dirty="0" smtClean="0"/>
              <a:t>Clause </a:t>
            </a:r>
            <a:r>
              <a:rPr lang="fr-FR" dirty="0" err="1" smtClean="0"/>
              <a:t>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 dans une directive #</a:t>
            </a:r>
            <a:r>
              <a:rPr lang="fr-FR" dirty="0" err="1" smtClean="0"/>
              <a:t>pragma</a:t>
            </a:r>
            <a:r>
              <a:rPr lang="fr-FR" dirty="0"/>
              <a:t> </a:t>
            </a:r>
            <a:r>
              <a:rPr lang="fr-FR" dirty="0" err="1" smtClean="0"/>
              <a:t>omp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HelloWord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1 – Afficher dans la console le nombre de threads à l’extérieur d’une section parallèle puis dans une section parallèle.</a:t>
            </a:r>
          </a:p>
          <a:p>
            <a:pPr lvl="1"/>
            <a:r>
              <a:rPr lang="fr-FR" dirty="0" smtClean="0"/>
              <a:t>II – Faire en sorte que chaque thread affiche :</a:t>
            </a:r>
            <a:br>
              <a:rPr lang="fr-FR" dirty="0" smtClean="0"/>
            </a:br>
            <a:r>
              <a:rPr lang="fr-FR" dirty="0" smtClean="0"/>
              <a:t>«  Hello World </a:t>
            </a:r>
            <a:r>
              <a:rPr lang="fr-FR" dirty="0" err="1" smtClean="0"/>
              <a:t>from</a:t>
            </a:r>
            <a:r>
              <a:rPr lang="fr-FR" dirty="0" smtClean="0"/>
              <a:t> thread XX »</a:t>
            </a:r>
          </a:p>
          <a:p>
            <a:pPr lvl="1"/>
            <a:r>
              <a:rPr lang="fr-FR" dirty="0" smtClean="0"/>
              <a:t>III- forcer la zone parallèle à un nombre de threads de votre choix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single{…}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mp_set_num_threads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12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 conclure sur « </a:t>
            </a:r>
            <a:r>
              <a:rPr lang="fr-FR" dirty="0" err="1" smtClean="0"/>
              <a:t>std</a:t>
            </a:r>
            <a:r>
              <a:rPr lang="fr-FR" dirty="0" smtClean="0"/>
              <a:t>::cout » ?</a:t>
            </a:r>
          </a:p>
          <a:p>
            <a:endParaRPr lang="fr-FR" dirty="0" smtClean="0"/>
          </a:p>
          <a:p>
            <a:r>
              <a:rPr lang="fr-FR" dirty="0" smtClean="0"/>
              <a:t>Combien de threads </a:t>
            </a:r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utilise par </a:t>
            </a:r>
            <a:r>
              <a:rPr lang="fr-FR" dirty="0" smtClean="0"/>
              <a:t>défaut ?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54958" y="5076838"/>
            <a:ext cx="3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959" y="4458256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</a:t>
            </a:r>
            <a:r>
              <a:rPr lang="fr-FR" sz="1200" dirty="0" smtClean="0"/>
              <a:t>= </a:t>
            </a:r>
            <a:r>
              <a:rPr lang="fr-FR" sz="1200" dirty="0" err="1" smtClean="0"/>
              <a:t>std</a:t>
            </a:r>
            <a:r>
              <a:rPr lang="fr-FR" sz="1200" dirty="0" smtClean="0"/>
              <a:t>::cout n’a pas de synchro par défaut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15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453630" y="1425916"/>
            <a:ext cx="8236740" cy="3845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Définit une section de code qui ne doit être exécutée que 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le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en fin de section single (barrière implicite</a:t>
            </a:r>
            <a:r>
              <a:rPr lang="fr-FR" sz="1400" b="0" strike="noStrike" spc="-1" dirty="0" smtClean="0">
                <a:solidFill>
                  <a:srgbClr val="FF950E"/>
                </a:solidFill>
                <a:latin typeface="Arial"/>
              </a:rPr>
              <a:t>)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729262" y="3058942"/>
            <a:ext cx="4253722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("Hello world %d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single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("Bye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5588542" y="3058942"/>
            <a:ext cx="2573231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0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3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701520" y="14731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héberge un ensemble de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définit un bloc de code </a:t>
            </a:r>
            <a:r>
              <a:rPr lang="fr-FR" sz="1400" b="0" strike="noStrike" spc="-1" dirty="0" smtClean="0">
                <a:solidFill>
                  <a:srgbClr val="FF950E"/>
                </a:solidFill>
                <a:latin typeface="Arial"/>
              </a:rPr>
              <a:t>exécuté 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un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implicite en fin du bloc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Permet de distribuer des tâches entre les threads d’un pool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Utile pour exécuter en parallèle des portions de codes différents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912180" y="3295320"/>
            <a:ext cx="4464000" cy="211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 sections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735820" y="4087320"/>
            <a:ext cx="2700000" cy="4932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2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 VS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505563" y="1574820"/>
            <a:ext cx="8130060" cy="32131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single </a:t>
            </a:r>
            <a:r>
              <a:rPr lang="fr-FR" sz="1400" b="0" strike="noStrike" spc="-1" dirty="0" err="1">
                <a:solidFill>
                  <a:srgbClr val="FF950E"/>
                </a:solidFill>
                <a:latin typeface="Arial"/>
              </a:rPr>
              <a:t>séquentialise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les opérations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chaque blocs single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sections parallélise les opérations section qu’elle héberge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15560" y="4256620"/>
            <a:ext cx="4942440" cy="1186080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1999837" y="2374996"/>
            <a:ext cx="4477620" cy="90480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</a:t>
            </a:r>
            <a:r>
              <a:rPr lang="fr-FR" dirty="0" err="1" smtClean="0"/>
              <a:t>barrier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564360" y="1701720"/>
            <a:ext cx="8642520" cy="232374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Réalise une barrière au sein d’un pool de threads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Tous les threads du pool sont bloqués jusqu’à la fin de la barrière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La plupart des directives réalisent une barrière implicite en fin de directive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Il est possible de désactiver cette barrière implicite (via une clause)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Permet de synchroniser les threads lorsqu’on travaille sans barrières implicites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Ou lorsqu’on utilise des directives sans barrières implicites</a:t>
            </a:r>
          </a:p>
        </p:txBody>
      </p:sp>
      <p:sp>
        <p:nvSpPr>
          <p:cNvPr id="5" name="CustomShape 5"/>
          <p:cNvSpPr/>
          <p:nvPr/>
        </p:nvSpPr>
        <p:spPr>
          <a:xfrm>
            <a:off x="2445139" y="3745370"/>
            <a:ext cx="4253722" cy="1819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Les threads vivent leur vie</a:t>
            </a: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doStuff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// Tous les threads s’attendent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barrier</a:t>
            </a:r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Chacun reprend 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ce qu’il a à fair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e</a:t>
            </a:r>
          </a:p>
          <a:p>
            <a:pPr lvl="1"/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doMoreStuff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atomic</a:t>
            </a:r>
            <a:r>
              <a:rPr lang="fr-FR" dirty="0" smtClean="0"/>
              <a:t> / </a:t>
            </a:r>
            <a:r>
              <a:rPr lang="fr-FR" dirty="0" err="1" smtClean="0"/>
              <a:t>critical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</a:t>
            </a:r>
            <a:r>
              <a:rPr lang="fr-FR" dirty="0" err="1" smtClean="0"/>
              <a:t>speedup</a:t>
            </a:r>
            <a:r>
              <a:rPr lang="fr-FR" dirty="0" smtClean="0"/>
              <a:t> obtenez-vous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directives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boucle for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for</a:t>
            </a:r>
            <a:br>
              <a:rPr lang="fr-FR" dirty="0" smtClean="0"/>
            </a:br>
            <a:r>
              <a:rPr lang="fr-FR" dirty="0" smtClean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boucle for +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(&lt;op&gt;:&lt;var&gt;)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125502" y="2941704"/>
            <a:ext cx="2874998" cy="10816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r>
              <a:rPr lang="fr-FR" sz="1050" b="1" strike="noStrike" spc="-1" dirty="0">
                <a:solidFill>
                  <a:srgbClr val="000000"/>
                </a:solidFill>
                <a:latin typeface="Arial"/>
              </a:rPr>
              <a:t/>
            </a:r>
            <a:br>
              <a:rPr lang="fr-FR" sz="105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125502" y="4483605"/>
            <a:ext cx="2874998" cy="6217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for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791930" y="3125543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#pragma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parallel for reduction(+:res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&lt; SIZE;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    res +=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8338" y="2542564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directives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Critical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200" spc="-1" dirty="0">
                <a:solidFill>
                  <a:srgbClr val="FF950E"/>
                </a:solidFill>
                <a:latin typeface="Arial"/>
              </a:rPr>
              <a:t>Indique un bloc qui doit être exécuté en section critique (par 1 seul thread)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Ce qui ne signifie pas qu’un seul thread doit exécuter le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200" spc="-1" dirty="0" smtClean="0">
                <a:solidFill>
                  <a:srgbClr val="FF950E"/>
                </a:solidFill>
                <a:latin typeface="Arial"/>
              </a:rPr>
              <a:t>Pas de synchronisation en fin de bloc !</a:t>
            </a:r>
            <a:endParaRPr lang="fr-FR" sz="1200" spc="-1" dirty="0">
              <a:solidFill>
                <a:srgbClr val="FF950E"/>
              </a:solidFill>
              <a:latin typeface="Arial"/>
            </a:endParaRPr>
          </a:p>
          <a:p>
            <a:endParaRPr lang="fr-FR" sz="1050" dirty="0"/>
          </a:p>
          <a:p>
            <a:endParaRPr lang="fr-FR" sz="1050" dirty="0" smtClean="0"/>
          </a:p>
          <a:p>
            <a:endParaRPr lang="fr-FR" sz="1050" dirty="0"/>
          </a:p>
          <a:p>
            <a:endParaRPr lang="fr-FR" sz="80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Atomic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476597"/>
          </a:xfrm>
        </p:spPr>
        <p:txBody>
          <a:bodyPr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spc="-1" dirty="0">
                <a:solidFill>
                  <a:srgbClr val="FF950E"/>
                </a:solidFill>
                <a:latin typeface="Arial"/>
              </a:rPr>
              <a:t>Indique que l’opération suivante doit être atomique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Il doit s’agir d’une opération élémentaire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spc="-1" dirty="0">
                <a:solidFill>
                  <a:srgbClr val="FF950E"/>
                </a:solidFill>
                <a:latin typeface="Arial"/>
              </a:rPr>
              <a:t>Équivaut à utiliser une opération atomique</a:t>
            </a:r>
          </a:p>
          <a:p>
            <a:endParaRPr lang="fr-FR" sz="11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1" name="CustomShape 5"/>
          <p:cNvSpPr/>
          <p:nvPr/>
        </p:nvSpPr>
        <p:spPr>
          <a:xfrm>
            <a:off x="5035770" y="4254869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Int count = 0;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parallel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atomic</a:t>
            </a:r>
            <a:endParaRPr lang="fr-FR" sz="1050" b="1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count++;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8931" y="3741569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35894" y="3469125"/>
            <a:ext cx="4178280" cy="1521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// zone d’exécution thread par thread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critical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What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lovely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day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moreParallelStuff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peu d’histoire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</a:t>
            </a:r>
            <a:r>
              <a:rPr lang="fr-FR" dirty="0" smtClean="0"/>
              <a:t>les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(+:</a:t>
            </a:r>
            <a:r>
              <a:rPr lang="fr-FR" dirty="0" err="1"/>
              <a:t>res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Ce qu’on a déjà vu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20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évolue le </a:t>
            </a:r>
            <a:r>
              <a:rPr lang="fr-FR" dirty="0" err="1" smtClean="0"/>
              <a:t>speedup</a:t>
            </a:r>
            <a:r>
              <a:rPr lang="fr-FR" dirty="0" smtClean="0"/>
              <a:t> en fonction du nombre de threads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vous reste un peu de place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flush(&lt;var&gt;)</a:t>
            </a:r>
            <a:br>
              <a:rPr lang="fr-FR" dirty="0" smtClean="0"/>
            </a:br>
            <a:r>
              <a:rPr lang="fr-FR" dirty="0" smtClean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master</a:t>
            </a:r>
            <a:br>
              <a:rPr lang="fr-FR" dirty="0" smtClean="0"/>
            </a:br>
            <a:r>
              <a:rPr lang="fr-FR" dirty="0" smtClean="0"/>
              <a:t>Idem single sauf que c’est le master qui fait obligatoirement le boulot et qu’il n’y a pas de barrière implicite à la fin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Clauses de propriété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Spécifie le type de propriété pour une variable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Chaque thread possède sa propre variable, non initialisée.</a:t>
            </a:r>
          </a:p>
          <a:p>
            <a:r>
              <a:rPr lang="fr-FR" dirty="0" err="1" smtClean="0"/>
              <a:t>Firstprivate</a:t>
            </a:r>
            <a:r>
              <a:rPr lang="fr-FR" dirty="0" smtClean="0"/>
              <a:t> : Chaque thread possède sa propre variable, initialisée avec la valeur de la variable avant le bloc parallèle</a:t>
            </a:r>
          </a:p>
          <a:p>
            <a:r>
              <a:rPr lang="fr-FR" dirty="0" err="1" smtClean="0"/>
              <a:t>LastPrivate</a:t>
            </a:r>
            <a:r>
              <a:rPr lang="fr-FR" dirty="0" smtClean="0"/>
              <a:t> : Chaque thread possède sa propre variable, non initialisée. En sortie, la variable « globale » aura la valeur affectée par le dernier thread qui l’a modifiée</a:t>
            </a:r>
          </a:p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smtClean="0"/>
              <a:t>(default) : </a:t>
            </a:r>
            <a:r>
              <a:rPr lang="fr-FR" dirty="0" smtClean="0"/>
              <a:t>La variable est partagée entre les </a:t>
            </a:r>
            <a:r>
              <a:rPr lang="fr-FR" dirty="0" smtClean="0"/>
              <a:t>threads. /!\ pas de </a:t>
            </a:r>
            <a:r>
              <a:rPr lang="fr-FR" dirty="0" err="1"/>
              <a:t>m</a:t>
            </a:r>
            <a:r>
              <a:rPr lang="fr-FR" dirty="0" err="1" smtClean="0"/>
              <a:t>utex</a:t>
            </a:r>
            <a:r>
              <a:rPr lang="fr-FR" dirty="0" smtClean="0"/>
              <a:t> en écriture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3472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Générer une image fractale sur plusieurs threads à l’aide de la formule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22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778040" y="2088663"/>
            <a:ext cx="404482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0" y="3522278"/>
            <a:ext cx="1230247" cy="1226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4" y="2640309"/>
            <a:ext cx="2011679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://jakascorner.com/blog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Tuto </a:t>
            </a:r>
            <a:r>
              <a:rPr lang="fr-FR" dirty="0" err="1" smtClean="0"/>
              <a:t>OpenMP</a:t>
            </a:r>
            <a:r>
              <a:rPr lang="fr-FR" dirty="0" smtClean="0"/>
              <a:t> très bien fait et bien illustré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docs.microsoft.com/fr-fr/cpp/parallel/openmp/reference/openmp-library-reference?view=msvc-160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Doc Microsoft pour </a:t>
            </a:r>
            <a:r>
              <a:rPr lang="fr-FR" dirty="0" err="1" smtClean="0"/>
              <a:t>OpenMP</a:t>
            </a:r>
            <a:r>
              <a:rPr lang="fr-FR" dirty="0" smtClean="0"/>
              <a:t> jusqu’à la version 2.0 avec des exemples pour chaque clause/directive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://www.openmp.org//</a:t>
            </a:r>
            <a:r>
              <a:rPr lang="fr-FR" dirty="0" smtClean="0">
                <a:hlinkClick r:id="rId4"/>
              </a:rPr>
              <a:t>wp-content/uploads/openmp-4.5.pdf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Spécifications </a:t>
            </a:r>
            <a:r>
              <a:rPr lang="fr-FR" dirty="0" smtClean="0"/>
              <a:t>complètes de référence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1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319725660"/>
              </p:ext>
            </p:extLst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2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paradigme pour les </a:t>
            </a:r>
            <a:r>
              <a:rPr lang="fr-FR" dirty="0" err="1" smtClean="0"/>
              <a:t>CPUs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6326" y="3752752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Moore : 2 fois plus de transistors/puissance tous les 2 ans.  Toujours valable 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842" y="154590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fréquences des CPU stagnent : l’énergie est fonction du cube de la fréquence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)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blipFill>
                <a:blip r:embed="rId2"/>
                <a:stretch>
                  <a:fillRect l="-5192" t="-26087" r="-4740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796326" y="4488728"/>
            <a:ext cx="75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Seule solution =&gt; augmenter le nombre de cœurs pour augmenter la puissance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blipFill>
                <a:blip r:embed="rId3"/>
                <a:stretch>
                  <a:fillRect l="-4848" r="-424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blipFill>
                <a:blip r:embed="rId4"/>
                <a:stretch>
                  <a:fillRect l="-3955" r="-395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2586867" y="2117487"/>
            <a:ext cx="262792" cy="848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blipFill>
                <a:blip r:embed="rId5"/>
                <a:stretch>
                  <a:fillRect l="-3347" r="-251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blipFill>
                <a:blip r:embed="rId6"/>
                <a:stretch>
                  <a:fillRect l="-3911" r="-3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4473331" y="2325979"/>
            <a:ext cx="262792" cy="118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blipFill>
                <a:blip r:embed="rId7"/>
                <a:stretch>
                  <a:fillRect l="-8434" r="-963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The free lunch </a:t>
            </a:r>
            <a:r>
              <a:rPr lang="fr-FR" dirty="0" err="1" smtClean="0"/>
              <a:t>is</a:t>
            </a:r>
            <a:r>
              <a:rPr lang="fr-FR" dirty="0" smtClean="0"/>
              <a:t> over ! » - </a:t>
            </a:r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/>
              <a:t>, 2005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" y="1480054"/>
            <a:ext cx="6523096" cy="41739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44308" y="3004118"/>
            <a:ext cx="15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vous : récupérer votre nombre de cœurs et la fréquence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 VS 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Concurrency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Plusieurs tâches</a:t>
            </a:r>
          </a:p>
          <a:p>
            <a:r>
              <a:rPr lang="fr-FR" dirty="0" smtClean="0"/>
              <a:t>Non simultanées / en progression </a:t>
            </a:r>
          </a:p>
          <a:p>
            <a:r>
              <a:rPr lang="en-US" dirty="0" smtClean="0"/>
              <a:t>“Concurrency </a:t>
            </a:r>
            <a:r>
              <a:rPr lang="en-US" dirty="0"/>
              <a:t>is about</a:t>
            </a:r>
            <a:r>
              <a:rPr lang="en-US" b="1" dirty="0"/>
              <a:t> dealing with lots of things</a:t>
            </a:r>
            <a:r>
              <a:rPr lang="en-US" dirty="0"/>
              <a:t> at </a:t>
            </a:r>
            <a:r>
              <a:rPr lang="en-US" dirty="0" smtClean="0"/>
              <a:t>once”. </a:t>
            </a:r>
          </a:p>
          <a:p>
            <a:r>
              <a:rPr lang="fr-FR" dirty="0" smtClean="0"/>
              <a:t>Exemple : Threads python ou le cerveau humain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Une ou plusieurs tâches</a:t>
            </a:r>
          </a:p>
          <a:p>
            <a:r>
              <a:rPr lang="fr-FR" dirty="0" smtClean="0"/>
              <a:t>Simultanée(s)</a:t>
            </a:r>
          </a:p>
          <a:p>
            <a:r>
              <a:rPr lang="en-US" dirty="0" smtClean="0"/>
              <a:t>“Parallelism </a:t>
            </a:r>
            <a:r>
              <a:rPr lang="en-US" dirty="0"/>
              <a:t>is about </a:t>
            </a:r>
            <a:r>
              <a:rPr lang="en-US" b="1" dirty="0"/>
              <a:t>doing lots of things at once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cerveau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Bjarne </a:t>
            </a:r>
            <a:r>
              <a:rPr lang="en-US" dirty="0" err="1"/>
              <a:t>S</a:t>
            </a:r>
            <a:r>
              <a:rPr lang="en-US" dirty="0" err="1" smtClean="0"/>
              <a:t>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932" y="16033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" y="3927079"/>
            <a:ext cx="7829550" cy="1257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2801" y="51843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err="1" smtClean="0"/>
              <a:t>From</a:t>
            </a:r>
            <a:r>
              <a:rPr lang="fr-FR" sz="1100" dirty="0" smtClean="0"/>
              <a:t> https</a:t>
            </a:r>
            <a:r>
              <a:rPr lang="fr-FR" sz="1100" dirty="0"/>
              <a:t>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2" y="1639953"/>
            <a:ext cx="4022945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Utiliser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qu’OPENMP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29" y="2077346"/>
            <a:ext cx="5178491" cy="2855920"/>
          </a:xfrm>
        </p:spPr>
        <p:txBody>
          <a:bodyPr>
            <a:normAutofit/>
          </a:bodyPr>
          <a:lstStyle/>
          <a:p>
            <a:r>
              <a:rPr lang="fr-FR" sz="1400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z="1400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sz="1400" b="1" spc="-1" dirty="0" smtClean="0">
                <a:solidFill>
                  <a:srgbClr val="800000"/>
                </a:solidFill>
                <a:latin typeface="Arial"/>
              </a:rPr>
              <a:t>M</a:t>
            </a:r>
            <a:r>
              <a:rPr lang="fr-FR" sz="1400" spc="-1" dirty="0" smtClean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sz="1400" b="1" spc="-1" dirty="0" err="1" smtClean="0">
                <a:solidFill>
                  <a:srgbClr val="800000"/>
                </a:solidFill>
                <a:latin typeface="Arial"/>
              </a:rPr>
              <a:t>P</a:t>
            </a:r>
            <a:r>
              <a:rPr lang="fr-FR" sz="1400" spc="-1" dirty="0" err="1" smtClean="0">
                <a:solidFill>
                  <a:srgbClr val="FF950E"/>
                </a:solidFill>
                <a:latin typeface="Arial"/>
              </a:rPr>
              <a:t>rocessing</a:t>
            </a:r>
            <a:endParaRPr lang="fr-FR" dirty="0" smtClean="0"/>
          </a:p>
          <a:p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n'est qu'un langage dans lequel on peut implémenter son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smtClean="0"/>
              <a:t>parallèle, </a:t>
            </a:r>
            <a:r>
              <a:rPr lang="fr-FR" dirty="0"/>
              <a:t>comme </a:t>
            </a:r>
            <a:r>
              <a:rPr lang="fr-FR" dirty="0" err="1"/>
              <a:t>tbb</a:t>
            </a:r>
            <a:r>
              <a:rPr lang="fr-FR" dirty="0"/>
              <a:t> </a:t>
            </a:r>
            <a:r>
              <a:rPr lang="fr-FR" dirty="0" err="1"/>
              <a:t>mpi</a:t>
            </a:r>
            <a:r>
              <a:rPr lang="fr-FR" dirty="0"/>
              <a:t> </a:t>
            </a:r>
            <a:r>
              <a:rPr lang="fr-FR" dirty="0" err="1"/>
              <a:t>cuda</a:t>
            </a:r>
            <a:r>
              <a:rPr lang="fr-FR" dirty="0"/>
              <a:t> etc.</a:t>
            </a:r>
          </a:p>
          <a:p>
            <a:r>
              <a:rPr lang="fr-FR" dirty="0"/>
              <a:t>il faut avoir une idée précise de l'algorithme et avoir </a:t>
            </a:r>
            <a:r>
              <a:rPr lang="fr-FR" dirty="0" smtClean="0"/>
              <a:t>découpé </a:t>
            </a:r>
            <a:r>
              <a:rPr lang="fr-FR" dirty="0"/>
              <a:t>en amont son </a:t>
            </a:r>
            <a:r>
              <a:rPr lang="fr-FR" dirty="0" smtClean="0"/>
              <a:t>problème car :</a:t>
            </a:r>
            <a:endParaRPr lang="fr-FR" dirty="0"/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n'est pas magique et ne fait pas tout le travail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est principalement un ensemble de directives de préprocesseur </a:t>
            </a:r>
            <a:r>
              <a:rPr lang="fr-FR" dirty="0" err="1"/>
              <a:t>commencant</a:t>
            </a:r>
            <a:r>
              <a:rPr lang="fr-FR" dirty="0"/>
              <a:t> par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		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58983464"/>
              </p:ext>
            </p:extLst>
          </p:nvPr>
        </p:nvGraphicFramePr>
        <p:xfrm>
          <a:off x="4901214" y="1898960"/>
          <a:ext cx="5012406" cy="3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1713041"/>
            <a:ext cx="8270875" cy="22298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894" y="42627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40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40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400" spc="-1" dirty="0">
                <a:solidFill>
                  <a:srgbClr val="FF950E"/>
                </a:solidFill>
                <a:latin typeface="Arial"/>
              </a:rPr>
            </a:b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346725" y="3949056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: simplicité et clarté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2552" y="1540505"/>
            <a:ext cx="2460740" cy="446671"/>
          </a:xfrm>
        </p:spPr>
        <p:txBody>
          <a:bodyPr/>
          <a:lstStyle/>
          <a:p>
            <a:r>
              <a:rPr lang="fr-FR" dirty="0" err="1" smtClean="0"/>
              <a:t>Pthread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2557397" cy="3154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thunk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foobar</a:t>
            </a:r>
            <a:r>
              <a:rPr lang="fr-FR" dirty="0" smtClean="0"/>
              <a:t>();</a:t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pthread_t</a:t>
            </a:r>
            <a:r>
              <a:rPr lang="fr-FR" dirty="0"/>
              <a:t> </a:t>
            </a:r>
            <a:r>
              <a:rPr lang="fr-FR" dirty="0" err="1"/>
              <a:t>tid</a:t>
            </a:r>
            <a:r>
              <a:rPr lang="fr-FR" dirty="0"/>
              <a:t>[4];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pthread_create</a:t>
            </a:r>
            <a:r>
              <a:rPr lang="fr-FR" dirty="0"/>
              <a:t>(&amp;</a:t>
            </a:r>
            <a:r>
              <a:rPr lang="fr-FR" dirty="0" err="1"/>
              <a:t>tid</a:t>
            </a:r>
            <a:r>
              <a:rPr lang="fr-FR" dirty="0"/>
              <a:t>[0],0,thunk,0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pthread_join</a:t>
            </a:r>
            <a:r>
              <a:rPr lang="fr-FR" dirty="0"/>
              <a:t> (</a:t>
            </a:r>
            <a:r>
              <a:rPr lang="fr-FR" dirty="0" err="1"/>
              <a:t>tid</a:t>
            </a:r>
            <a:r>
              <a:rPr lang="fr-FR" dirty="0"/>
              <a:t>[i]);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3499124" y="1553996"/>
            <a:ext cx="2836615" cy="461144"/>
          </a:xfrm>
        </p:spPr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::threads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3499124" y="2116627"/>
            <a:ext cx="2836615" cy="315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thunk</a:t>
            </a:r>
            <a:r>
              <a:rPr lang="fr-FR" sz="1200" dirty="0"/>
              <a:t>()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std</a:t>
            </a:r>
            <a:r>
              <a:rPr lang="en-US" sz="1200" dirty="0"/>
              <a:t>::thread </a:t>
            </a:r>
            <a:r>
              <a:rPr lang="en-US" sz="1200" dirty="0" err="1" smtClean="0"/>
              <a:t>tid</a:t>
            </a:r>
            <a:r>
              <a:rPr lang="en-US" sz="1200" dirty="0" smtClean="0"/>
              <a:t>[4</a:t>
            </a:r>
            <a:r>
              <a:rPr lang="en-US" sz="1200" dirty="0"/>
              <a:t>];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std</a:t>
            </a:r>
            <a:r>
              <a:rPr lang="en-US" sz="1200" dirty="0"/>
              <a:t>::thread(</a:t>
            </a:r>
            <a:r>
              <a:rPr lang="en-US" sz="1200" dirty="0" err="1"/>
              <a:t>thunk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].join();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Espace réservé du texte 9"/>
          <p:cNvSpPr txBox="1">
            <a:spLocks/>
          </p:cNvSpPr>
          <p:nvPr/>
        </p:nvSpPr>
        <p:spPr>
          <a:xfrm>
            <a:off x="6159264" y="1544112"/>
            <a:ext cx="283661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OpenMP</a:t>
            </a:r>
            <a:endParaRPr lang="fr-FR" dirty="0" smtClean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6159264" y="2106743"/>
            <a:ext cx="283661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#</a:t>
            </a:r>
            <a:r>
              <a:rPr lang="fr-FR" sz="1200" dirty="0" err="1"/>
              <a:t>pragma</a:t>
            </a:r>
            <a:r>
              <a:rPr lang="fr-FR" sz="1200" dirty="0"/>
              <a:t> </a:t>
            </a:r>
            <a:r>
              <a:rPr lang="fr-FR" sz="1200" dirty="0" err="1"/>
              <a:t>omp</a:t>
            </a:r>
            <a:r>
              <a:rPr lang="fr-FR" sz="1200" dirty="0"/>
              <a:t>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num_threads</a:t>
            </a:r>
            <a:r>
              <a:rPr lang="fr-FR" sz="1200" dirty="0"/>
              <a:t>(4)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17144</TotalTime>
  <Words>1990</Words>
  <Application>Microsoft Office PowerPoint</Application>
  <PresentationFormat>Affichage à l'écran (16:10)</PresentationFormat>
  <Paragraphs>373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Wingdings</vt:lpstr>
      <vt:lpstr>Wingdings 2</vt:lpstr>
      <vt:lpstr>Dividende</vt:lpstr>
      <vt:lpstr>Multithread computation</vt:lpstr>
      <vt:lpstr>Un peu d’histoire</vt:lpstr>
      <vt:lpstr>Changement de paradigme pour les CPUs</vt:lpstr>
      <vt:lpstr>« The free lunch is over ! » - Herb sutter, 2005</vt:lpstr>
      <vt:lpstr>Concurrent  VS  Parallel</vt:lpstr>
      <vt:lpstr>Utiliser OpenMP</vt:lpstr>
      <vt:lpstr>Qu’est-ce qu’OPENMP ?</vt:lpstr>
      <vt:lpstr>Modèle d’exécution</vt:lpstr>
      <vt:lpstr>Avantages : simplicité et clarté</vt:lpstr>
      <vt:lpstr>Comment utiliser OpenMP ?</vt:lpstr>
      <vt:lpstr>Comment utiliser OpenMP ?</vt:lpstr>
      <vt:lpstr>À vous !</vt:lpstr>
      <vt:lpstr>OMP single</vt:lpstr>
      <vt:lpstr>OMP Section(s)</vt:lpstr>
      <vt:lpstr>OMP Section(s) VS OMP Single</vt:lpstr>
      <vt:lpstr>OMP barrier</vt:lpstr>
      <vt:lpstr>À vous !</vt:lpstr>
      <vt:lpstr>D’autres directives</vt:lpstr>
      <vt:lpstr>D’autres directives</vt:lpstr>
      <vt:lpstr>À vous !</vt:lpstr>
      <vt:lpstr>Il vous reste un peu de place ?</vt:lpstr>
      <vt:lpstr>À vous !</vt:lpstr>
      <vt:lpstr>Ressources</vt:lpstr>
      <vt:lpstr>Un mot sur la « parallel STL »</vt:lpstr>
      <vt:lpstr>Du calcul parallel dans le standard</vt:lpstr>
      <vt:lpstr>Limitations…</vt:lpstr>
      <vt:lpstr>Conclusion sur la « Parallel STL »</vt:lpstr>
      <vt:lpstr>A suivre : GPGPU avec 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152</cp:revision>
  <dcterms:created xsi:type="dcterms:W3CDTF">2020-11-18T16:15:56Z</dcterms:created>
  <dcterms:modified xsi:type="dcterms:W3CDTF">2020-12-06T20:00:30Z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