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4" r:id="rId7"/>
    <p:sldId id="271" r:id="rId8"/>
    <p:sldId id="272" r:id="rId9"/>
    <p:sldId id="297" r:id="rId10"/>
    <p:sldId id="275" r:id="rId11"/>
    <p:sldId id="276" r:id="rId12"/>
    <p:sldId id="277" r:id="rId13"/>
    <p:sldId id="279" r:id="rId14"/>
    <p:sldId id="278" r:id="rId15"/>
    <p:sldId id="280" r:id="rId16"/>
    <p:sldId id="284" r:id="rId17"/>
    <p:sldId id="283" r:id="rId18"/>
    <p:sldId id="285" r:id="rId19"/>
    <p:sldId id="287" r:id="rId20"/>
    <p:sldId id="288" r:id="rId21"/>
    <p:sldId id="282" r:id="rId22"/>
    <p:sldId id="286" r:id="rId23"/>
    <p:sldId id="290" r:id="rId24"/>
    <p:sldId id="291" r:id="rId25"/>
    <p:sldId id="292" r:id="rId26"/>
    <p:sldId id="293" r:id="rId27"/>
    <p:sldId id="298" r:id="rId28"/>
    <p:sldId id="294" r:id="rId29"/>
    <p:sldId id="289" r:id="rId30"/>
    <p:sldId id="295" r:id="rId31"/>
    <p:sldId id="296" r:id="rId32"/>
    <p:sldId id="270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84" autoAdjust="0"/>
  </p:normalViewPr>
  <p:slideViewPr>
    <p:cSldViewPr snapToGrid="0">
      <p:cViewPr varScale="1">
        <p:scale>
          <a:sx n="123" d="100"/>
          <a:sy n="123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 custT="1"/>
      <dgm:spPr/>
      <dgm:t>
        <a:bodyPr/>
        <a:lstStyle/>
        <a:p>
          <a:r>
            <a:rPr lang="fr-FR" sz="1100" dirty="0" smtClean="0"/>
            <a:t>MMX</a:t>
          </a:r>
          <a:endParaRPr lang="fr-FR" sz="1100" dirty="0"/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 sz="2400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 sz="2400"/>
        </a:p>
      </dgm:t>
    </dgm:pt>
    <dgm:pt modelId="{6BFCBB6F-52EA-4991-808F-366BD6700259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 sz="2400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 sz="2400"/>
        </a:p>
      </dgm:t>
    </dgm:pt>
    <dgm:pt modelId="{D595E41C-E797-49CA-89AA-12512EEBEC57}">
      <dgm:prSet phldrT="[Texte]" custT="1"/>
      <dgm:spPr/>
      <dgm:t>
        <a:bodyPr/>
        <a:lstStyle/>
        <a:p>
          <a:r>
            <a:rPr lang="fr-FR" sz="1100" dirty="0" smtClean="0"/>
            <a:t>SSE</a:t>
          </a:r>
          <a:endParaRPr lang="fr-FR" sz="1100" dirty="0"/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 sz="2400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 sz="2400"/>
        </a:p>
      </dgm:t>
    </dgm:pt>
    <dgm:pt modelId="{6813A63D-3893-4F61-AED6-699E13A7B76C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nmmintrin.h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 sz="2400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 sz="2400"/>
        </a:p>
      </dgm:t>
    </dgm:pt>
    <dgm:pt modelId="{7FB48465-CB60-4F4A-9F22-2FE607EE2DD7}">
      <dgm:prSet phldrT="[Texte]" custT="1"/>
      <dgm:spPr/>
      <dgm:t>
        <a:bodyPr/>
        <a:lstStyle/>
        <a:p>
          <a:r>
            <a:rPr lang="fr-FR" sz="1100" dirty="0" smtClean="0"/>
            <a:t>AVX</a:t>
          </a:r>
          <a:endParaRPr lang="fr-FR" sz="1100" dirty="0"/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 sz="2400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 sz="2400"/>
        </a:p>
      </dgm:t>
    </dgm:pt>
    <dgm:pt modelId="{CA6A59EE-028A-4D25-B81A-72A86C1C9E8C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immintrin.h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 sz="2400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 sz="2400"/>
        </a:p>
      </dgm:t>
    </dgm:pt>
    <dgm:pt modelId="{24A13988-573B-4BF0-ACF3-483E15D66050}">
      <dgm:prSet phldrT="[Texte]" custT="1"/>
      <dgm:spPr/>
      <dgm:t>
        <a:bodyPr/>
        <a:lstStyle/>
        <a:p>
          <a:r>
            <a:rPr lang="fr-FR" sz="1100" dirty="0" smtClean="0"/>
            <a:t>SSE 4.2</a:t>
          </a:r>
          <a:endParaRPr lang="fr-FR" sz="1100" dirty="0"/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 sz="2400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 sz="2400"/>
        </a:p>
      </dgm:t>
    </dgm:pt>
    <dgm:pt modelId="{B4F967E3-0228-4670-830E-1929C95E51D0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xmmintrin.h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 sz="2400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 sz="2400"/>
        </a:p>
      </dgm:t>
    </dgm:pt>
    <dgm:pt modelId="{5F6D3526-B276-4CCB-93A7-01DE3F888460}">
      <dgm:prSet phldrT="[Texte]" custT="1"/>
      <dgm:spPr/>
      <dgm:t>
        <a:bodyPr/>
        <a:lstStyle/>
        <a:p>
          <a:r>
            <a:rPr lang="fr-FR" sz="1100" dirty="0" smtClean="0"/>
            <a:t>__m64</a:t>
          </a:r>
          <a:endParaRPr lang="fr-FR" sz="1100" dirty="0"/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 sz="2400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 sz="2400"/>
        </a:p>
      </dgm:t>
    </dgm:pt>
    <dgm:pt modelId="{8AA7FDD4-ACD3-4C80-A711-1BDD6182A7AA}">
      <dgm:prSet phldrT="[Texte]" custT="1"/>
      <dgm:spPr/>
      <dgm:t>
        <a:bodyPr/>
        <a:lstStyle/>
        <a:p>
          <a:r>
            <a:rPr lang="fr-FR" sz="1100" dirty="0" smtClean="0"/>
            <a:t>__m128</a:t>
          </a:r>
          <a:endParaRPr lang="fr-FR" sz="1100" dirty="0"/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 sz="2400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 sz="2400"/>
        </a:p>
      </dgm:t>
    </dgm:pt>
    <dgm:pt modelId="{4921D539-66E2-44C0-8D28-1F38FDD6C139}">
      <dgm:prSet phldrT="[Texte]" custT="1"/>
      <dgm:spPr/>
      <dgm:t>
        <a:bodyPr/>
        <a:lstStyle/>
        <a:p>
          <a:r>
            <a:rPr lang="fr-FR" sz="1100" dirty="0" smtClean="0"/>
            <a:t>__m128</a:t>
          </a:r>
          <a:endParaRPr lang="fr-FR" sz="1100" dirty="0"/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 sz="2400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 sz="2400"/>
        </a:p>
      </dgm:t>
    </dgm:pt>
    <dgm:pt modelId="{107AADBE-CE03-47C0-BD38-F74648C639F6}">
      <dgm:prSet phldrT="[Texte]" custT="1"/>
      <dgm:spPr/>
      <dgm:t>
        <a:bodyPr/>
        <a:lstStyle/>
        <a:p>
          <a:r>
            <a:rPr lang="fr-FR" sz="1100" dirty="0" smtClean="0"/>
            <a:t>__m256</a:t>
          </a:r>
          <a:endParaRPr lang="fr-FR" sz="1100" dirty="0"/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 sz="2400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 sz="2400"/>
        </a:p>
      </dgm:t>
    </dgm:pt>
    <dgm:pt modelId="{4DE1D20B-AA20-4A35-95D1-672577440572}">
      <dgm:prSet phldrT="[Texte]" custT="1"/>
      <dgm:spPr/>
      <dgm:t>
        <a:bodyPr/>
        <a:lstStyle/>
        <a:p>
          <a:r>
            <a:rPr lang="fr-FR" sz="1100" dirty="0" smtClean="0"/>
            <a:t>AVX 512</a:t>
          </a:r>
          <a:endParaRPr lang="fr-FR" sz="1100" dirty="0"/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 sz="2400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 sz="2400"/>
        </a:p>
      </dgm:t>
    </dgm:pt>
    <dgm:pt modelId="{7F3DAB40-37DA-4EFA-B678-080349F3328B}">
      <dgm:prSet phldrT="[Texte]" custT="1"/>
      <dgm:spPr/>
      <dgm:t>
        <a:bodyPr/>
        <a:lstStyle/>
        <a:p>
          <a:r>
            <a:rPr lang="fr-FR" sz="1100" dirty="0" smtClean="0"/>
            <a:t>#</a:t>
          </a:r>
          <a:r>
            <a:rPr lang="fr-FR" sz="1100" dirty="0" err="1" smtClean="0"/>
            <a:t>include</a:t>
          </a:r>
          <a:r>
            <a:rPr lang="fr-FR" sz="1100" dirty="0" smtClean="0"/>
            <a:t> &lt;</a:t>
          </a:r>
          <a:r>
            <a:rPr lang="fr-FR" sz="1100" dirty="0" err="1" smtClean="0"/>
            <a:t>immintrin.h</a:t>
          </a:r>
          <a:r>
            <a:rPr lang="fr-FR" sz="1100" dirty="0" smtClean="0"/>
            <a:t>&gt;</a:t>
          </a:r>
          <a:endParaRPr lang="fr-FR" sz="1100" dirty="0"/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 sz="2400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 sz="2400"/>
        </a:p>
      </dgm:t>
    </dgm:pt>
    <dgm:pt modelId="{23ECEC6F-C9CF-4152-8105-028DB30A9748}">
      <dgm:prSet phldrT="[Texte]" custT="1"/>
      <dgm:spPr/>
      <dgm:t>
        <a:bodyPr/>
        <a:lstStyle/>
        <a:p>
          <a:r>
            <a:rPr lang="fr-FR" sz="1100" dirty="0" smtClean="0"/>
            <a:t>__m512</a:t>
          </a:r>
          <a:endParaRPr lang="fr-FR" sz="1100" dirty="0"/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 sz="2400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 sz="2400"/>
        </a:p>
      </dgm:t>
    </dgm:pt>
    <dgm:pt modelId="{A70C3617-FB3A-4F0A-8C93-1BDADB191673}">
      <dgm:prSet phldrT="[Texte]" custT="1"/>
      <dgm:spPr/>
      <dgm:t>
        <a:bodyPr/>
        <a:lstStyle/>
        <a:p>
          <a:r>
            <a:rPr lang="fr-FR" sz="1100" dirty="0" smtClean="0"/>
            <a:t>_mm_&lt;op&gt;_&lt;type&gt;</a:t>
          </a:r>
          <a:endParaRPr lang="fr-FR" sz="1100" dirty="0"/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 sz="2400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 sz="2400"/>
        </a:p>
      </dgm:t>
    </dgm:pt>
    <dgm:pt modelId="{C80FD98B-00B7-410E-BB59-EE159DD4B9EC}">
      <dgm:prSet phldrT="[Texte]" custT="1"/>
      <dgm:spPr/>
      <dgm:t>
        <a:bodyPr/>
        <a:lstStyle/>
        <a:p>
          <a:r>
            <a:rPr lang="fr-FR" sz="1100" smtClean="0"/>
            <a:t>_mm_&lt;op&gt;_&lt;type&gt;</a:t>
          </a:r>
          <a:endParaRPr lang="fr-FR" sz="1100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 sz="2400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 sz="2400"/>
        </a:p>
      </dgm:t>
    </dgm:pt>
    <dgm:pt modelId="{279A7246-F386-4F49-85D8-0D9E682670B2}">
      <dgm:prSet phldrT="[Texte]" custT="1"/>
      <dgm:spPr/>
      <dgm:t>
        <a:bodyPr/>
        <a:lstStyle/>
        <a:p>
          <a:r>
            <a:rPr lang="fr-FR" sz="1100" smtClean="0"/>
            <a:t>_mm_&lt;op&gt;_&lt;type&gt;</a:t>
          </a:r>
          <a:endParaRPr lang="fr-FR" sz="1100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 sz="2400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 sz="2400"/>
        </a:p>
      </dgm:t>
    </dgm:pt>
    <dgm:pt modelId="{F4E01DE8-495E-4B4D-9592-2EF309B471D3}">
      <dgm:prSet phldrT="[Texte]" custT="1"/>
      <dgm:spPr/>
      <dgm:t>
        <a:bodyPr/>
        <a:lstStyle/>
        <a:p>
          <a:r>
            <a:rPr lang="fr-FR" sz="1100" dirty="0" smtClean="0"/>
            <a:t>_mm256_&lt;op&gt;_&lt;type&gt;</a:t>
          </a:r>
          <a:endParaRPr lang="fr-FR" sz="1100" dirty="0"/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 sz="2400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 sz="2400"/>
        </a:p>
      </dgm:t>
    </dgm:pt>
    <dgm:pt modelId="{A2C54F4F-F4CE-42A1-9C0E-D5768782134A}">
      <dgm:prSet phldrT="[Texte]" custT="1"/>
      <dgm:spPr/>
      <dgm:t>
        <a:bodyPr/>
        <a:lstStyle/>
        <a:p>
          <a:r>
            <a:rPr lang="fr-FR" sz="1100" dirty="0" smtClean="0"/>
            <a:t>_mm512_&lt;op&gt;_&lt;type&gt;</a:t>
          </a:r>
          <a:endParaRPr lang="fr-FR" sz="1100" dirty="0"/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 sz="2400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 sz="2400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 custScaleX="107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1E9A37-1BCE-4A8E-9AF7-C169FE77A2BA}" type="pres">
      <dgm:prSet presAssocID="{7FB48465-CB60-4F4A-9F22-2FE607EE2DD7}" presName="desTx" presStyleLbl="alignAccFollowNode1" presStyleIdx="3" presStyleCnt="5" custScaleX="1080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 custScaleX="106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6900FC-E23F-43BE-8D4D-C7D103BEFEFD}" type="pres">
      <dgm:prSet presAssocID="{4DE1D20B-AA20-4A35-95D1-672577440572}" presName="desTx" presStyleLbl="alignAccFollowNode1" presStyleIdx="4" presStyleCnt="5" custScaleX="1073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 smtClean="0"/>
            <a:t>Data I/O </a:t>
          </a:r>
          <a:endParaRPr lang="fr-FR" dirty="0"/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 smtClean="0"/>
            <a:t>+ * /</a:t>
          </a:r>
          <a:endParaRPr lang="fr-FR" dirty="0"/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 smtClean="0"/>
            <a:t>&lt;</a:t>
          </a:r>
          <a:br>
            <a:rPr lang="fr-FR" dirty="0" smtClean="0"/>
          </a:br>
          <a:r>
            <a:rPr lang="fr-FR" dirty="0" smtClean="0"/>
            <a:t>&gt;</a:t>
          </a:r>
          <a:endParaRPr lang="fr-FR" dirty="0"/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 smtClean="0"/>
            <a:t>|| &amp;&amp;</a:t>
          </a:r>
          <a:endParaRPr lang="fr-FR" dirty="0"/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 smtClean="0"/>
            <a:t>Sqrt</a:t>
          </a:r>
          <a:r>
            <a:rPr lang="fr-FR" dirty="0" smtClean="0"/>
            <a:t> Transpose </a:t>
          </a:r>
        </a:p>
        <a:p>
          <a:r>
            <a:rPr lang="fr-FR" dirty="0" smtClean="0"/>
            <a:t>&gt;&gt;</a:t>
          </a:r>
          <a:endParaRPr lang="fr-FR" dirty="0"/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  <dgm:t>
        <a:bodyPr/>
        <a:lstStyle/>
        <a:p>
          <a:endParaRPr lang="fr-FR"/>
        </a:p>
      </dgm:t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  <dgm:t>
        <a:bodyPr/>
        <a:lstStyle/>
        <a:p>
          <a:endParaRPr lang="fr-FR"/>
        </a:p>
      </dgm:t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 smtClean="0"/>
            <a:t>VC</a:t>
          </a:r>
          <a:endParaRPr lang="fr-FR" sz="1600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 smtClean="0"/>
            <a:t>github.com/</a:t>
          </a:r>
          <a:r>
            <a:rPr lang="fr-FR" sz="1100" dirty="0" err="1" smtClean="0"/>
            <a:t>VcDevel</a:t>
          </a:r>
          <a:r>
            <a:rPr lang="fr-FR" sz="1100" dirty="0" smtClean="0"/>
            <a:t>/VC</a:t>
          </a:r>
          <a:endParaRPr lang="fr-FR" sz="1100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 smtClean="0"/>
            <a:t>Candidat pour le standard</a:t>
          </a:r>
          <a:endParaRPr lang="fr-FR" sz="1100" dirty="0"/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 smtClean="0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github.com/</a:t>
          </a:r>
          <a:r>
            <a:rPr lang="fr-FR" dirty="0" err="1" smtClean="0"/>
            <a:t>google</a:t>
          </a:r>
          <a:r>
            <a:rPr lang="fr-FR" dirty="0" smtClean="0"/>
            <a:t>/</a:t>
          </a:r>
          <a:r>
            <a:rPr lang="fr-FR" dirty="0" err="1" smtClean="0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 smtClean="0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p12tic/</a:t>
          </a:r>
          <a:r>
            <a:rPr lang="fr-FR" dirty="0" err="1" smtClean="0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 smtClean="0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 smtClean="0"/>
            <a:t>ospray</a:t>
          </a:r>
          <a:r>
            <a:rPr lang="fr-FR" dirty="0" smtClean="0"/>
            <a:t>/</a:t>
          </a:r>
          <a:r>
            <a:rPr lang="fr-FR" dirty="0" err="1" smtClean="0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 smtClean="0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/</a:t>
          </a:r>
          <a:r>
            <a:rPr lang="fr-FR" dirty="0" err="1" smtClean="0"/>
            <a:t>xtensor-stack</a:t>
          </a:r>
          <a:r>
            <a:rPr lang="fr-FR" dirty="0" smtClean="0"/>
            <a:t>/</a:t>
          </a:r>
          <a:r>
            <a:rPr lang="fr-FR" dirty="0" err="1" smtClean="0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 smtClean="0"/>
            <a:t>boost</a:t>
          </a:r>
          <a:r>
            <a:rPr lang="fr-FR" dirty="0" smtClean="0"/>
            <a:t> </a:t>
          </a:r>
          <a:r>
            <a:rPr lang="fr-FR" dirty="0" err="1" smtClean="0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Plus maintenu !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9162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MMX</a:t>
          </a:r>
          <a:endParaRPr lang="fr-FR" sz="1100" kern="1200" dirty="0"/>
        </a:p>
      </dsp:txBody>
      <dsp:txXfrm>
        <a:off x="9162" y="361146"/>
        <a:ext cx="1479951" cy="242122"/>
      </dsp:txXfrm>
    </dsp:sp>
    <dsp:sp modelId="{3F6B54CC-3CCC-4701-B521-A7A6637149C8}">
      <dsp:nvSpPr>
        <dsp:cNvPr id="0" name=""/>
        <dsp:cNvSpPr/>
      </dsp:nvSpPr>
      <dsp:spPr>
        <a:xfrm>
          <a:off x="9162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__m64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_mm_&lt;op&gt;_&lt;type&gt;</a:t>
          </a:r>
          <a:endParaRPr lang="fr-FR" sz="1100" kern="1200" dirty="0"/>
        </a:p>
      </dsp:txBody>
      <dsp:txXfrm>
        <a:off x="9162" y="603268"/>
        <a:ext cx="1479951" cy="929010"/>
      </dsp:txXfrm>
    </dsp:sp>
    <dsp:sp modelId="{7858E022-B775-4B1F-92C0-7F2AA3968DB2}">
      <dsp:nvSpPr>
        <dsp:cNvPr id="0" name=""/>
        <dsp:cNvSpPr/>
      </dsp:nvSpPr>
      <dsp:spPr>
        <a:xfrm>
          <a:off x="1696307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SSE</a:t>
          </a:r>
          <a:endParaRPr lang="fr-FR" sz="1100" kern="1200" dirty="0"/>
        </a:p>
      </dsp:txBody>
      <dsp:txXfrm>
        <a:off x="1696307" y="361146"/>
        <a:ext cx="1479951" cy="242122"/>
      </dsp:txXfrm>
    </dsp:sp>
    <dsp:sp modelId="{4A5039EC-B53F-455D-97A3-5A2CA67B9418}">
      <dsp:nvSpPr>
        <dsp:cNvPr id="0" name=""/>
        <dsp:cNvSpPr/>
      </dsp:nvSpPr>
      <dsp:spPr>
        <a:xfrm>
          <a:off x="1696307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xmmintrin.h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__m128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smtClean="0"/>
            <a:t>_mm_&lt;op&gt;_&lt;type&gt;</a:t>
          </a:r>
          <a:endParaRPr lang="fr-FR" sz="1100" kern="1200" dirty="0"/>
        </a:p>
      </dsp:txBody>
      <dsp:txXfrm>
        <a:off x="1696307" y="603268"/>
        <a:ext cx="1479951" cy="929010"/>
      </dsp:txXfrm>
    </dsp:sp>
    <dsp:sp modelId="{3963E52C-55A3-42E3-B949-21F4A4E429AD}">
      <dsp:nvSpPr>
        <dsp:cNvPr id="0" name=""/>
        <dsp:cNvSpPr/>
      </dsp:nvSpPr>
      <dsp:spPr>
        <a:xfrm>
          <a:off x="3383453" y="361146"/>
          <a:ext cx="147995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SSE 4.2</a:t>
          </a:r>
          <a:endParaRPr lang="fr-FR" sz="1100" kern="1200" dirty="0"/>
        </a:p>
      </dsp:txBody>
      <dsp:txXfrm>
        <a:off x="3383453" y="361146"/>
        <a:ext cx="1479951" cy="242122"/>
      </dsp:txXfrm>
    </dsp:sp>
    <dsp:sp modelId="{DD28E670-241B-405E-9AA4-14E15018651C}">
      <dsp:nvSpPr>
        <dsp:cNvPr id="0" name=""/>
        <dsp:cNvSpPr/>
      </dsp:nvSpPr>
      <dsp:spPr>
        <a:xfrm>
          <a:off x="3383453" y="603268"/>
          <a:ext cx="1479951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nmmintrin.h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__m128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smtClean="0"/>
            <a:t>_mm_&lt;op&gt;_&lt;type&gt;</a:t>
          </a:r>
          <a:endParaRPr lang="fr-FR" sz="1100" kern="1200" dirty="0"/>
        </a:p>
      </dsp:txBody>
      <dsp:txXfrm>
        <a:off x="3383453" y="603268"/>
        <a:ext cx="1479951" cy="929010"/>
      </dsp:txXfrm>
    </dsp:sp>
    <dsp:sp modelId="{31C3884A-4D99-4D77-BF5E-FB3ADDBA5703}">
      <dsp:nvSpPr>
        <dsp:cNvPr id="0" name=""/>
        <dsp:cNvSpPr/>
      </dsp:nvSpPr>
      <dsp:spPr>
        <a:xfrm>
          <a:off x="5075496" y="361146"/>
          <a:ext cx="158889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AVX</a:t>
          </a:r>
          <a:endParaRPr lang="fr-FR" sz="1100" kern="1200" dirty="0"/>
        </a:p>
      </dsp:txBody>
      <dsp:txXfrm>
        <a:off x="5075496" y="361146"/>
        <a:ext cx="1588891" cy="242122"/>
      </dsp:txXfrm>
    </dsp:sp>
    <dsp:sp modelId="{321E9A37-1BCE-4A8E-9AF7-C169FE77A2BA}">
      <dsp:nvSpPr>
        <dsp:cNvPr id="0" name=""/>
        <dsp:cNvSpPr/>
      </dsp:nvSpPr>
      <dsp:spPr>
        <a:xfrm>
          <a:off x="5070598" y="603268"/>
          <a:ext cx="1598688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immintrin.h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__m256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_mm256_&lt;op&gt;_&lt;type&gt;</a:t>
          </a:r>
          <a:endParaRPr lang="fr-FR" sz="1100" kern="1200" dirty="0"/>
        </a:p>
      </dsp:txBody>
      <dsp:txXfrm>
        <a:off x="5070598" y="603268"/>
        <a:ext cx="1598688" cy="929010"/>
      </dsp:txXfrm>
    </dsp:sp>
    <dsp:sp modelId="{A4C02861-8224-454B-BCF9-64B514439E5F}">
      <dsp:nvSpPr>
        <dsp:cNvPr id="0" name=""/>
        <dsp:cNvSpPr/>
      </dsp:nvSpPr>
      <dsp:spPr>
        <a:xfrm>
          <a:off x="6882814" y="361146"/>
          <a:ext cx="1576281" cy="242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AVX 512</a:t>
          </a:r>
          <a:endParaRPr lang="fr-FR" sz="1100" kern="1200" dirty="0"/>
        </a:p>
      </dsp:txBody>
      <dsp:txXfrm>
        <a:off x="6882814" y="361146"/>
        <a:ext cx="1576281" cy="242122"/>
      </dsp:txXfrm>
    </dsp:sp>
    <dsp:sp modelId="{A36900FC-E23F-43BE-8D4D-C7D103BEFEFD}">
      <dsp:nvSpPr>
        <dsp:cNvPr id="0" name=""/>
        <dsp:cNvSpPr/>
      </dsp:nvSpPr>
      <dsp:spPr>
        <a:xfrm>
          <a:off x="6876479" y="603268"/>
          <a:ext cx="1588950" cy="929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#</a:t>
          </a:r>
          <a:r>
            <a:rPr lang="fr-FR" sz="1100" kern="1200" dirty="0" err="1" smtClean="0"/>
            <a:t>include</a:t>
          </a:r>
          <a:r>
            <a:rPr lang="fr-FR" sz="1100" kern="1200" dirty="0" smtClean="0"/>
            <a:t> &lt;</a:t>
          </a:r>
          <a:r>
            <a:rPr lang="fr-FR" sz="1100" kern="1200" dirty="0" err="1" smtClean="0"/>
            <a:t>immintrin.h</a:t>
          </a:r>
          <a:r>
            <a:rPr lang="fr-FR" sz="1100" kern="1200" dirty="0" smtClean="0"/>
            <a:t>&gt;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__m512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_mm512_&lt;op&gt;_&lt;type&gt;</a:t>
          </a:r>
          <a:endParaRPr lang="fr-FR" sz="1100" kern="1200" dirty="0"/>
        </a:p>
      </dsp:txBody>
      <dsp:txXfrm>
        <a:off x="6876479" y="603268"/>
        <a:ext cx="1588950" cy="929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2697536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Data I/O </a:t>
          </a:r>
          <a:endParaRPr lang="fr-FR" sz="2300" kern="1200" dirty="0"/>
        </a:p>
      </dsp:txBody>
      <dsp:txXfrm rot="-5400000">
        <a:off x="2950939" y="199020"/>
        <a:ext cx="756579" cy="869630"/>
      </dsp:txXfrm>
    </dsp:sp>
    <dsp:sp modelId="{369BE6AC-5D14-41E2-882C-D1E877520533}">
      <dsp:nvSpPr>
        <dsp:cNvPr id="0" name=""/>
        <dsp:cNvSpPr/>
      </dsp:nvSpPr>
      <dsp:spPr>
        <a:xfrm>
          <a:off x="3912155" y="254818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54818"/>
        <a:ext cx="1409938" cy="758031"/>
      </dsp:txXfrm>
    </dsp:sp>
    <dsp:sp modelId="{6CBE5C49-162F-4098-BD8E-FD18A07F2F04}">
      <dsp:nvSpPr>
        <dsp:cNvPr id="0" name=""/>
        <dsp:cNvSpPr/>
      </dsp:nvSpPr>
      <dsp:spPr>
        <a:xfrm rot="5400000">
          <a:off x="1510459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763862" y="199020"/>
        <a:ext cx="756579" cy="869630"/>
      </dsp:txXfrm>
    </dsp:sp>
    <dsp:sp modelId="{DB6F6171-3D08-4960-8527-49F1D491597B}">
      <dsp:nvSpPr>
        <dsp:cNvPr id="0" name=""/>
        <dsp:cNvSpPr/>
      </dsp:nvSpPr>
      <dsp:spPr>
        <a:xfrm rot="5400000">
          <a:off x="2101724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+ * /</a:t>
          </a:r>
          <a:endParaRPr lang="fr-FR" sz="2300" kern="1200" dirty="0"/>
        </a:p>
      </dsp:txBody>
      <dsp:txXfrm rot="-5400000">
        <a:off x="2355127" y="1271382"/>
        <a:ext cx="756579" cy="869630"/>
      </dsp:txXfrm>
    </dsp:sp>
    <dsp:sp modelId="{4FBEC5A0-F291-424F-9060-03B67F034854}">
      <dsp:nvSpPr>
        <dsp:cNvPr id="0" name=""/>
        <dsp:cNvSpPr/>
      </dsp:nvSpPr>
      <dsp:spPr>
        <a:xfrm>
          <a:off x="773906" y="1327180"/>
          <a:ext cx="1364456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773906" y="1327180"/>
        <a:ext cx="1364456" cy="758031"/>
      </dsp:txXfrm>
    </dsp:sp>
    <dsp:sp modelId="{4B098D84-617E-485D-8A43-F57135B31A7D}">
      <dsp:nvSpPr>
        <dsp:cNvPr id="0" name=""/>
        <dsp:cNvSpPr/>
      </dsp:nvSpPr>
      <dsp:spPr>
        <a:xfrm rot="5400000">
          <a:off x="3288801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&lt;</a:t>
          </a:r>
          <a:br>
            <a:rPr lang="fr-FR" sz="3200" kern="1200" dirty="0" smtClean="0"/>
          </a:br>
          <a:r>
            <a:rPr lang="fr-FR" sz="3200" kern="1200" dirty="0" smtClean="0"/>
            <a:t>&gt;</a:t>
          </a:r>
          <a:endParaRPr lang="fr-FR" sz="3200" kern="1200" dirty="0"/>
        </a:p>
      </dsp:txBody>
      <dsp:txXfrm rot="-5400000">
        <a:off x="3542204" y="1271382"/>
        <a:ext cx="756579" cy="869630"/>
      </dsp:txXfrm>
    </dsp:sp>
    <dsp:sp modelId="{B1000181-3E1B-4889-926C-3F2F1B514DB3}">
      <dsp:nvSpPr>
        <dsp:cNvPr id="0" name=""/>
        <dsp:cNvSpPr/>
      </dsp:nvSpPr>
      <dsp:spPr>
        <a:xfrm rot="5400000">
          <a:off x="2697536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|| &amp;&amp;</a:t>
          </a:r>
          <a:endParaRPr lang="fr-FR" sz="2300" kern="1200" dirty="0"/>
        </a:p>
      </dsp:txBody>
      <dsp:txXfrm rot="-5400000">
        <a:off x="2950939" y="2343743"/>
        <a:ext cx="756579" cy="869630"/>
      </dsp:txXfrm>
    </dsp:sp>
    <dsp:sp modelId="{BC91D6E3-B62F-4D01-9FF9-FC198568905F}">
      <dsp:nvSpPr>
        <dsp:cNvPr id="0" name=""/>
        <dsp:cNvSpPr/>
      </dsp:nvSpPr>
      <dsp:spPr>
        <a:xfrm>
          <a:off x="3912155" y="2399541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399541"/>
        <a:ext cx="1409938" cy="758031"/>
      </dsp:txXfrm>
    </dsp:sp>
    <dsp:sp modelId="{0307985F-9950-4A01-8D19-EF93F9E5C825}">
      <dsp:nvSpPr>
        <dsp:cNvPr id="0" name=""/>
        <dsp:cNvSpPr/>
      </dsp:nvSpPr>
      <dsp:spPr>
        <a:xfrm rot="5400000">
          <a:off x="1510459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Sqrt</a:t>
          </a:r>
          <a:r>
            <a:rPr lang="fr-FR" sz="1400" kern="1200" dirty="0" smtClean="0"/>
            <a:t> Transpose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&gt;&gt;</a:t>
          </a:r>
          <a:endParaRPr lang="fr-FR" sz="1400" kern="1200" dirty="0"/>
        </a:p>
      </dsp:txBody>
      <dsp:txXfrm rot="-5400000">
        <a:off x="1763862" y="2343743"/>
        <a:ext cx="756579" cy="86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905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VC</a:t>
          </a:r>
          <a:endParaRPr lang="fr-FR" sz="1600" kern="1200" dirty="0"/>
        </a:p>
      </dsp:txBody>
      <dsp:txXfrm>
        <a:off x="1905" y="188702"/>
        <a:ext cx="1857374" cy="343434"/>
      </dsp:txXfrm>
    </dsp:sp>
    <dsp:sp modelId="{C4CF47C8-B238-4FAD-8DEC-AE3C66250983}">
      <dsp:nvSpPr>
        <dsp:cNvPr id="0" name=""/>
        <dsp:cNvSpPr/>
      </dsp:nvSpPr>
      <dsp:spPr>
        <a:xfrm>
          <a:off x="1905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VcDevel</a:t>
          </a:r>
          <a:r>
            <a:rPr lang="fr-FR" sz="1100" kern="1200" dirty="0" smtClean="0"/>
            <a:t>/VC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Candidat pour le standard</a:t>
          </a:r>
          <a:endParaRPr lang="fr-FR" sz="1100" kern="1200" dirty="0"/>
        </a:p>
      </dsp:txBody>
      <dsp:txXfrm>
        <a:off x="1905" y="532137"/>
        <a:ext cx="1857374" cy="483120"/>
      </dsp:txXfrm>
    </dsp:sp>
    <dsp:sp modelId="{230DAF65-F8A8-44DF-9A3E-A3528F186E3F}">
      <dsp:nvSpPr>
        <dsp:cNvPr id="0" name=""/>
        <dsp:cNvSpPr/>
      </dsp:nvSpPr>
      <dsp:spPr>
        <a:xfrm>
          <a:off x="2119312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dimsum</a:t>
          </a:r>
          <a:endParaRPr lang="fr-FR" sz="1600" kern="1200" dirty="0"/>
        </a:p>
      </dsp:txBody>
      <dsp:txXfrm>
        <a:off x="2119312" y="188702"/>
        <a:ext cx="1857374" cy="343434"/>
      </dsp:txXfrm>
    </dsp:sp>
    <dsp:sp modelId="{D3126810-4AE2-4976-8308-085FB5762438}">
      <dsp:nvSpPr>
        <dsp:cNvPr id="0" name=""/>
        <dsp:cNvSpPr/>
      </dsp:nvSpPr>
      <dsp:spPr>
        <a:xfrm>
          <a:off x="2119312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/</a:t>
          </a:r>
          <a:r>
            <a:rPr lang="fr-FR" sz="1100" kern="1200" dirty="0" err="1" smtClean="0"/>
            <a:t>dimsum</a:t>
          </a:r>
          <a:endParaRPr lang="fr-FR" sz="1100" kern="1200" dirty="0"/>
        </a:p>
      </dsp:txBody>
      <dsp:txXfrm>
        <a:off x="2119312" y="532137"/>
        <a:ext cx="1857374" cy="483120"/>
      </dsp:txXfrm>
    </dsp:sp>
    <dsp:sp modelId="{0244F200-C01F-469E-8982-E34B59ACB109}">
      <dsp:nvSpPr>
        <dsp:cNvPr id="0" name=""/>
        <dsp:cNvSpPr/>
      </dsp:nvSpPr>
      <dsp:spPr>
        <a:xfrm>
          <a:off x="4236719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libsimdpp</a:t>
          </a:r>
          <a:endParaRPr lang="fr-FR" sz="1600" kern="1200" dirty="0"/>
        </a:p>
      </dsp:txBody>
      <dsp:txXfrm>
        <a:off x="4236719" y="188702"/>
        <a:ext cx="1857374" cy="343434"/>
      </dsp:txXfrm>
    </dsp:sp>
    <dsp:sp modelId="{8020F05F-19B2-419D-B832-49690CED5B97}">
      <dsp:nvSpPr>
        <dsp:cNvPr id="0" name=""/>
        <dsp:cNvSpPr/>
      </dsp:nvSpPr>
      <dsp:spPr>
        <a:xfrm>
          <a:off x="4236719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p12tic/</a:t>
          </a:r>
          <a:r>
            <a:rPr lang="fr-FR" sz="1100" kern="1200" dirty="0" err="1" smtClean="0"/>
            <a:t>libsimdpp</a:t>
          </a:r>
          <a:endParaRPr lang="fr-FR" sz="1100" kern="1200" dirty="0"/>
        </a:p>
      </dsp:txBody>
      <dsp:txXfrm>
        <a:off x="4236719" y="532137"/>
        <a:ext cx="1857374" cy="48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97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20220"/>
        <a:ext cx="1717476" cy="460800"/>
      </dsp:txXfrm>
    </dsp:sp>
    <dsp:sp modelId="{C4CF47C8-B238-4FAD-8DEC-AE3C66250983}">
      <dsp:nvSpPr>
        <dsp:cNvPr id="0" name=""/>
        <dsp:cNvSpPr/>
      </dsp:nvSpPr>
      <dsp:spPr>
        <a:xfrm>
          <a:off x="97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ospray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481020"/>
        <a:ext cx="1717476" cy="702720"/>
      </dsp:txXfrm>
    </dsp:sp>
    <dsp:sp modelId="{230DAF65-F8A8-44DF-9A3E-A3528F186E3F}">
      <dsp:nvSpPr>
        <dsp:cNvPr id="0" name=""/>
        <dsp:cNvSpPr/>
      </dsp:nvSpPr>
      <dsp:spPr>
        <a:xfrm>
          <a:off x="1958475" y="20220"/>
          <a:ext cx="217904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475" y="20220"/>
        <a:ext cx="2179048" cy="460800"/>
      </dsp:txXfrm>
    </dsp:sp>
    <dsp:sp modelId="{D3126810-4AE2-4976-8308-085FB5762438}">
      <dsp:nvSpPr>
        <dsp:cNvPr id="0" name=""/>
        <dsp:cNvSpPr/>
      </dsp:nvSpPr>
      <dsp:spPr>
        <a:xfrm>
          <a:off x="1958020" y="481020"/>
          <a:ext cx="2179958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/</a:t>
          </a:r>
          <a:r>
            <a:rPr lang="fr-FR" sz="1600" kern="1200" dirty="0" err="1" smtClean="0"/>
            <a:t>xtensor-stack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020" y="481020"/>
        <a:ext cx="2179958" cy="702720"/>
      </dsp:txXfrm>
    </dsp:sp>
    <dsp:sp modelId="{0244F200-C01F-469E-8982-E34B59ACB109}">
      <dsp:nvSpPr>
        <dsp:cNvPr id="0" name=""/>
        <dsp:cNvSpPr/>
      </dsp:nvSpPr>
      <dsp:spPr>
        <a:xfrm>
          <a:off x="4378426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boost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simd</a:t>
          </a:r>
          <a:endParaRPr lang="fr-FR" sz="1600" kern="1200" dirty="0"/>
        </a:p>
      </dsp:txBody>
      <dsp:txXfrm>
        <a:off x="4378426" y="20220"/>
        <a:ext cx="1717476" cy="460800"/>
      </dsp:txXfrm>
    </dsp:sp>
    <dsp:sp modelId="{8020F05F-19B2-419D-B832-49690CED5B97}">
      <dsp:nvSpPr>
        <dsp:cNvPr id="0" name=""/>
        <dsp:cNvSpPr/>
      </dsp:nvSpPr>
      <dsp:spPr>
        <a:xfrm>
          <a:off x="4378426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Plus maintenu !</a:t>
          </a:r>
          <a:endParaRPr lang="fr-FR" sz="1600" kern="1200" dirty="0"/>
        </a:p>
      </dsp:txBody>
      <dsp:txXfrm>
        <a:off x="4378426" y="481020"/>
        <a:ext cx="1717476" cy="70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 des registres</a:t>
            </a:r>
          </a:p>
          <a:p>
            <a:r>
              <a:rPr lang="fr-FR" dirty="0" smtClean="0"/>
              <a:t>Fonction</a:t>
            </a:r>
            <a:r>
              <a:rPr lang="fr-FR" baseline="0" dirty="0" smtClean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Sse</a:t>
            </a:r>
            <a:r>
              <a:rPr lang="fr-FR" dirty="0" smtClean="0"/>
              <a:t> = </a:t>
            </a:r>
            <a:r>
              <a:rPr lang="fr-FR" b="1" i="1" dirty="0" smtClean="0"/>
              <a:t>Streaming SIMD Extensions </a:t>
            </a:r>
            <a:r>
              <a:rPr lang="fr-FR" dirty="0" smtClean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Avx</a:t>
            </a:r>
            <a:r>
              <a:rPr lang="fr-FR" dirty="0" smtClean="0"/>
              <a:t> = </a:t>
            </a:r>
            <a:r>
              <a:rPr lang="fr-FR" b="1" dirty="0" smtClean="0"/>
              <a:t>Advanced </a:t>
            </a:r>
            <a:r>
              <a:rPr lang="fr-FR" b="1" dirty="0" err="1" smtClean="0"/>
              <a:t>Vector</a:t>
            </a:r>
            <a:r>
              <a:rPr lang="fr-FR" b="1" dirty="0" smtClean="0"/>
              <a:t> Extensions</a:t>
            </a:r>
            <a:r>
              <a:rPr lang="fr-FR" b="1" baseline="0" dirty="0" smtClean="0"/>
              <a:t> </a:t>
            </a:r>
            <a:r>
              <a:rPr lang="fr-FR" dirty="0" smtClean="0"/>
              <a:t>2008</a:t>
            </a:r>
          </a:p>
          <a:p>
            <a:r>
              <a:rPr lang="fr-FR" dirty="0" smtClean="0"/>
              <a:t>Avx512 =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Attention aux bornes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8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</a:t>
            </a:r>
            <a:r>
              <a:rPr lang="fr-FR" baseline="0" dirty="0" smtClean="0"/>
              <a:t> 2 groupes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0815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9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10/02/2021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cpp/error-messages/tool-errors/vectorizer-and-parallelizer-messages?view=msvc-16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pl.it/languages/cp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SIMD </a:t>
            </a:r>
            <a:r>
              <a:rPr lang="fr-FR" sz="3150" dirty="0" err="1" smtClean="0">
                <a:solidFill>
                  <a:schemeClr val="bg1"/>
                </a:solidFill>
              </a:rPr>
              <a:t>Vectorization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2127672238"/>
              </p:ext>
            </p:extLst>
          </p:nvPr>
        </p:nvGraphicFramePr>
        <p:xfrm>
          <a:off x="735660" y="2099595"/>
          <a:ext cx="7672680" cy="3233160"/>
        </p:xfrm>
        <a:graphic>
          <a:graphicData uri="http://schemas.openxmlformats.org/drawingml/2006/table">
            <a:tbl>
              <a:tblPr/>
              <a:tblGrid>
                <a:gridCol w="8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 dirty="0" err="1">
                          <a:latin typeface="Arial"/>
                        </a:rPr>
                        <a:t>exp</a:t>
                      </a:r>
                      <a:endParaRPr lang="fr-FR" sz="1100" b="1" strike="noStrike" spc="-1" dirty="0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63" y="1603196"/>
            <a:ext cx="7646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134"/>
              </a:spcBef>
              <a:buClr>
                <a:srgbClr val="FF950E"/>
              </a:buClr>
            </a:pPr>
            <a:r>
              <a:rPr lang="fr-FR" sz="1500" u="sng" spc="-1" dirty="0">
                <a:solidFill>
                  <a:srgbClr val="0A3071"/>
                </a:solidFill>
                <a:latin typeface="Arial Narrow"/>
              </a:rPr>
              <a:t>Fonctions vectorisées avec les compilateurs ICC 2015, GCC 4.8, Visual 2015</a:t>
            </a:r>
            <a:endParaRPr lang="fr-FR" sz="150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3" name="CustomShape 3"/>
          <p:cNvSpPr/>
          <p:nvPr/>
        </p:nvSpPr>
        <p:spPr>
          <a:xfrm>
            <a:off x="185077" y="1874400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par pas de 2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+= 2)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677103" y="2508856"/>
            <a:ext cx="4175640" cy="147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à b par pas de 100 : vectorisation :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 smtClean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   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85077" y="3676042"/>
            <a:ext cx="4175640" cy="11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indirect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88672" y="1874400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exemples en plus pour finir</a:t>
            </a:r>
            <a:endParaRPr lang="fr-FR" dirty="0"/>
          </a:p>
        </p:txBody>
      </p:sp>
      <p:sp>
        <p:nvSpPr>
          <p:cNvPr id="10" name="CustomShape 3"/>
          <p:cNvSpPr/>
          <p:nvPr/>
        </p:nvSpPr>
        <p:spPr>
          <a:xfrm>
            <a:off x="4825534" y="4242192"/>
            <a:ext cx="381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a[i] dépend de a[i-1]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1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- 1];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qui marche !!! (avec un coup de pouce)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472614" y="1538814"/>
            <a:ext cx="8642520" cy="4608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La boucle suivante peut ne pas être </a:t>
            </a: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vectorisée automatiquement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S’ils se recouvrent, il y a une dépendance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implicite =&gt; Vectorisation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annulée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925615" y="1943270"/>
            <a:ext cx="4175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 smtClean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5060" y="4478346"/>
            <a:ext cx="6047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PRAGMA utiles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93900" y="1728000"/>
            <a:ext cx="8642520" cy="3720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0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 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 (n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) /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n ) )    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/ Visual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       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Activer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78660" y="1728000"/>
            <a:ext cx="8642520" cy="38117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compilateur ne vectorise pas le code par défaut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-math (nécessaire pour optimiser les opérations flottantes) 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/O2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(nécessaire pour optimiser les opérations flottantes) 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:[MMX / SSE / SSE2 / SSE4 / AVX / AVX2/ …]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:[SSE / SSE2 / AVX / AVX2]			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vectorisation du compilateur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38680" y="1827060"/>
            <a:ext cx="8642520" cy="35069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		// Le niveau est compris entre 0 et 7.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Checklist de la vectorisation automatique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501480" y="1651800"/>
            <a:ext cx="8642520" cy="3743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restrict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automatique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les infos de vectorisation automatique du compilateur</a:t>
            </a:r>
          </a:p>
          <a:p>
            <a:endParaRPr lang="fr-FR" dirty="0" smtClean="0"/>
          </a:p>
          <a:p>
            <a:r>
              <a:rPr lang="fr-FR" dirty="0"/>
              <a:t>La correspondance des codes d’erreur </a:t>
            </a:r>
            <a:r>
              <a:rPr lang="fr-FR" dirty="0" smtClean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docs.microsoft.com/en-us/cpp/error-messages/tool-errors/vectorizer-and-parallelizer-messages?view=msvc-160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blipFill>
                <a:blip r:embed="rId3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Manuelle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vectoriser</a:t>
            </a:r>
            <a:r>
              <a:rPr lang="fr-FR" dirty="0" smtClean="0"/>
              <a:t> manuellement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213840" y="1728000"/>
            <a:ext cx="8642520" cy="2874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Parce qu’on n’a pa</a:t>
            </a:r>
            <a:r>
              <a:rPr lang="fr-FR" spc="-1" dirty="0" smtClean="0">
                <a:solidFill>
                  <a:srgbClr val="FF950E"/>
                </a:solidFill>
                <a:latin typeface="Arial"/>
              </a:rPr>
              <a:t>s le choix…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complexe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Algorithmique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particulière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Dépendances de données tordues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Lorsque le compilateur ne veut  pas vectoriser votre code malgré tous vos efforts…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Quand on veut s’assurer d’avoir un code vectorisé quelque soit le compilateur.</a:t>
            </a: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0" y="1798631"/>
            <a:ext cx="6084168" cy="30983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25399" y="4966136"/>
            <a:ext cx="137934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09268" y="4966136"/>
            <a:ext cx="1236611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basique 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1379700" y="1421880"/>
            <a:ext cx="6177777" cy="110248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Utilisation de fonctions « intrinsèques 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»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Fonctions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exposées par le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compilateur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Généralement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274620" y="2602462"/>
            <a:ext cx="4752000" cy="91446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 smtClean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50037" y="3818609"/>
            <a:ext cx="4675080" cy="148022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 smtClean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fr-FR" sz="1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/ 4;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mm_add_ps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])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39740" y="314759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aux indices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normes successives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702667877"/>
              </p:ext>
            </p:extLst>
          </p:nvPr>
        </p:nvGraphicFramePr>
        <p:xfrm>
          <a:off x="351692" y="1412482"/>
          <a:ext cx="8474593" cy="189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678180" y="3647198"/>
            <a:ext cx="8642520" cy="2574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_mm_max_epi32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	Calcule le max sur un vecteur de 4 entiers signés 32 bits (128 bits)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		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une somme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sur un vecteur de 4 </a:t>
            </a:r>
            <a:r>
              <a:rPr lang="fr-FR" sz="1600" b="0" strike="noStrike" spc="-1" dirty="0" err="1" smtClean="0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mm256_sub_pd	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une soustraction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sur un vecteur de 4 doubles (256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_mm256_sqrt_ps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	?</a:t>
            </a:r>
            <a:endParaRPr lang="fr-FR" sz="1600" spc="-1" dirty="0">
              <a:solidFill>
                <a:srgbClr val="0A3071"/>
              </a:solidFill>
              <a:latin typeface="Arial Narrow"/>
            </a:endParaRPr>
          </a:p>
          <a:p>
            <a:pPr>
              <a:spcBef>
                <a:spcPts val="448"/>
              </a:spcBef>
              <a:buClr>
                <a:srgbClr val="FF950E"/>
              </a:buClr>
            </a:pPr>
            <a:endParaRPr lang="fr-FR" sz="1600" b="0" strike="noStrike" spc="-1" dirty="0" smtClean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678180" y="20726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03302" y="4883415"/>
            <a:ext cx="6193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48"/>
              </a:spcBef>
              <a:buClr>
                <a:srgbClr val="FF950E"/>
              </a:buClr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Réalise une racine sur un vecteur de 8 </a:t>
            </a:r>
            <a:r>
              <a:rPr lang="fr-FR" sz="160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 (256 bits).</a:t>
            </a: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d’opérations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379746"/>
              </p:ext>
            </p:extLst>
          </p:nvPr>
        </p:nvGraphicFramePr>
        <p:xfrm>
          <a:off x="54708" y="1711570"/>
          <a:ext cx="6096000" cy="341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943231" y="2412362"/>
            <a:ext cx="4572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Shuffling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Et plus encore !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Les planches ci-dessus</a:t>
            </a:r>
          </a:p>
          <a:p>
            <a:r>
              <a:rPr lang="fr-FR" dirty="0" smtClean="0"/>
              <a:t>Le site de référence Intel (la bible) : https</a:t>
            </a:r>
            <a:r>
              <a:rPr lang="fr-FR" dirty="0"/>
              <a:t>://</a:t>
            </a:r>
            <a:r>
              <a:rPr lang="fr-FR" dirty="0" smtClean="0"/>
              <a:t>software.intel.com/sites/landingpage/IntrinsicsGuide/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manuelle SSE ou AVX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dirty="0" smtClean="0"/>
              <a:t> 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3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Les </a:t>
            </a:r>
            <a:r>
              <a:rPr lang="fr-FR" sz="3150" dirty="0" err="1" smtClean="0">
                <a:solidFill>
                  <a:schemeClr val="bg1"/>
                </a:solidFill>
              </a:rPr>
              <a:t>wrappers</a:t>
            </a:r>
            <a:r>
              <a:rPr lang="fr-FR" sz="3150" dirty="0" smtClean="0">
                <a:solidFill>
                  <a:schemeClr val="bg1"/>
                </a:solidFill>
              </a:rPr>
              <a:t> SIMD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wrappers</a:t>
            </a:r>
            <a:r>
              <a:rPr lang="fr-FR" dirty="0"/>
              <a:t> </a:t>
            </a:r>
            <a:r>
              <a:rPr lang="fr-FR" dirty="0" smtClean="0"/>
              <a:t>SIMD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5339" y="1409701"/>
            <a:ext cx="4082767" cy="13335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Pourquoi est-ce utile ?</a:t>
            </a:r>
          </a:p>
          <a:p>
            <a:pPr lvl="1"/>
            <a:r>
              <a:rPr lang="fr-FR" dirty="0" smtClean="0"/>
              <a:t>Evite l’utilisation complexe des fonctions intrinsèques</a:t>
            </a:r>
          </a:p>
          <a:p>
            <a:pPr lvl="1"/>
            <a:r>
              <a:rPr lang="fr-FR" dirty="0" smtClean="0"/>
              <a:t>Apporte des outils plus haut niveau qui rendent le code facilement lisible et maintenable</a:t>
            </a:r>
          </a:p>
          <a:p>
            <a:pPr lvl="1"/>
            <a:r>
              <a:rPr lang="fr-FR" dirty="0" smtClean="0"/>
              <a:t>Générique : Exploite la norme la plus avantageuse</a:t>
            </a:r>
          </a:p>
          <a:p>
            <a:pPr lvl="1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5894" y="1409699"/>
            <a:ext cx="4082767" cy="1333501"/>
          </a:xfrm>
        </p:spPr>
        <p:txBody>
          <a:bodyPr/>
          <a:lstStyle/>
          <a:p>
            <a:r>
              <a:rPr lang="fr-FR" dirty="0" smtClean="0"/>
              <a:t>Qu’est-ce qu’un </a:t>
            </a:r>
            <a:r>
              <a:rPr lang="fr-FR" dirty="0" err="1" smtClean="0"/>
              <a:t>wrapper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Bibliothèque qui fournie une </a:t>
            </a:r>
            <a:r>
              <a:rPr lang="fr-FR" dirty="0"/>
              <a:t>s</a:t>
            </a:r>
            <a:r>
              <a:rPr lang="fr-FR" dirty="0" smtClean="0"/>
              <a:t>urcouche aux instructions SIMD 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878729551"/>
              </p:ext>
            </p:extLst>
          </p:nvPr>
        </p:nvGraphicFramePr>
        <p:xfrm>
          <a:off x="1470661" y="2798134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02829541"/>
              </p:ext>
            </p:extLst>
          </p:nvPr>
        </p:nvGraphicFramePr>
        <p:xfrm>
          <a:off x="1470661" y="4057030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87022" y="1715911"/>
            <a:ext cx="78071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wrappers</a:t>
            </a:r>
            <a:r>
              <a:rPr lang="fr-FR" dirty="0" smtClean="0"/>
              <a:t> s’utilisent plus ou moins de la même manière.</a:t>
            </a:r>
          </a:p>
          <a:p>
            <a:endParaRPr lang="fr-FR" dirty="0" smtClean="0"/>
          </a:p>
          <a:p>
            <a:r>
              <a:rPr lang="fr-FR" dirty="0" smtClean="0"/>
              <a:t>Déclaration de vecteurs :</a:t>
            </a:r>
            <a:r>
              <a:rPr lang="fr-FR" dirty="0"/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/>
              <a:t>lib::pack&lt;TYPE</a:t>
            </a:r>
            <a:r>
              <a:rPr lang="fr-FR" dirty="0" smtClean="0"/>
              <a:t>, LENGTH&gt;</a:t>
            </a:r>
          </a:p>
          <a:p>
            <a:endParaRPr lang="fr-FR" dirty="0"/>
          </a:p>
          <a:p>
            <a:r>
              <a:rPr lang="fr-FR" dirty="0" smtClean="0"/>
              <a:t>Opération arithmétiques :</a:t>
            </a:r>
          </a:p>
          <a:p>
            <a:r>
              <a:rPr lang="fr-FR" dirty="0"/>
              <a:t>	</a:t>
            </a:r>
            <a:r>
              <a:rPr lang="fr-FR" dirty="0" smtClean="0"/>
              <a:t>Surcharge des opérateurs * / + - …</a:t>
            </a:r>
          </a:p>
          <a:p>
            <a:endParaRPr lang="fr-FR" dirty="0"/>
          </a:p>
          <a:p>
            <a:r>
              <a:rPr lang="fr-FR" dirty="0" smtClean="0"/>
              <a:t>Chargement et stockage :</a:t>
            </a:r>
          </a:p>
          <a:p>
            <a:r>
              <a:rPr lang="fr-FR" dirty="0"/>
              <a:t>	</a:t>
            </a:r>
            <a:r>
              <a:rPr lang="fr-FR" dirty="0" smtClean="0"/>
              <a:t>fonction dédiées (</a:t>
            </a:r>
            <a:r>
              <a:rPr lang="fr-FR" dirty="0" err="1" smtClean="0"/>
              <a:t>load</a:t>
            </a:r>
            <a:r>
              <a:rPr lang="fr-FR" dirty="0" smtClean="0"/>
              <a:t>&lt;T&gt;(TYPE*), store)</a:t>
            </a:r>
          </a:p>
          <a:p>
            <a:r>
              <a:rPr lang="fr-FR" dirty="0"/>
              <a:t>	</a:t>
            </a:r>
            <a:r>
              <a:rPr lang="fr-FR" dirty="0" smtClean="0"/>
              <a:t>ne pas hésiter à utiliser « auto » en remplacement des types… compliqués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github</a:t>
            </a:r>
            <a:r>
              <a:rPr lang="fr-FR" dirty="0"/>
              <a:t> de XSIMD : https://</a:t>
            </a:r>
            <a:r>
              <a:rPr lang="fr-FR" dirty="0" smtClean="0"/>
              <a:t>github.com/xtensor-stack/xsimd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avec </a:t>
            </a:r>
            <a:r>
              <a:rPr lang="fr-FR" dirty="0" err="1" smtClean="0"/>
              <a:t>xsimd</a:t>
            </a:r>
            <a:r>
              <a:rPr lang="fr-FR" dirty="0" smtClean="0"/>
              <a:t>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2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multithread avec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sets architecture (ISA)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786758"/>
            <a:ext cx="6601208" cy="278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12524" y="1786758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Normes 1, 2, 3, 4 etc.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5217756"/>
            <a:ext cx="7934325" cy="257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5894" y="4748804"/>
            <a:ext cx="739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vous :  Trouver les jeux d’extension supportés de votre processeur -&gt; </a:t>
            </a:r>
            <a:r>
              <a:rPr lang="fr-FR" dirty="0" err="1" smtClean="0"/>
              <a:t>draft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</a:t>
            </a:r>
            <a:r>
              <a:rPr lang="fr-FR" dirty="0"/>
              <a:t>approches possibles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1060138" y="1501649"/>
            <a:ext cx="8642520" cy="352839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Possible d'atteindre les performances très élevées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Code peut vite devenir complexe à 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lire, comprendre et maintenir</a:t>
            </a:r>
          </a:p>
          <a:p>
            <a:pPr marL="228600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spc="-1" dirty="0">
                <a:solidFill>
                  <a:srgbClr val="FF950E"/>
                </a:solidFill>
                <a:latin typeface="Arial"/>
              </a:rPr>
              <a:t>Utilisation d’un </a:t>
            </a:r>
            <a:r>
              <a:rPr lang="fr-FR" sz="1400" spc="-1" dirty="0" err="1">
                <a:solidFill>
                  <a:srgbClr val="FF950E"/>
                </a:solidFill>
                <a:latin typeface="Arial"/>
              </a:rPr>
              <a:t>wrapper</a:t>
            </a:r>
            <a:endParaRPr lang="fr-FR" sz="1400" spc="-1" dirty="0">
              <a:solidFill>
                <a:srgbClr val="FF950E"/>
              </a:solidFill>
              <a:latin typeface="Arial"/>
            </a:endParaRPr>
          </a:p>
          <a:p>
            <a:pPr marL="685800" lvl="1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Un bon compromis, permet de garder le contrôle en ayant un code lisible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automatique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433" y="1866900"/>
            <a:ext cx="8272211" cy="1326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/>
              <a:t>Cette boucle élémentaire est </a:t>
            </a:r>
            <a:r>
              <a:rPr lang="fr-FR" sz="1800" dirty="0" err="1" smtClean="0"/>
              <a:t>vectorisable</a:t>
            </a:r>
            <a:r>
              <a:rPr lang="fr-FR" sz="1800" dirty="0" smtClean="0"/>
              <a:t> :</a:t>
            </a:r>
          </a:p>
          <a:p>
            <a:pPr lvl="1"/>
            <a:r>
              <a:rPr lang="fr-FR" sz="1800" dirty="0" smtClean="0"/>
              <a:t>Chaque calcul est indépendant</a:t>
            </a:r>
          </a:p>
          <a:p>
            <a:pPr lvl="1"/>
            <a:r>
              <a:rPr lang="fr-FR" sz="1800" dirty="0" smtClean="0"/>
              <a:t>Les données sont contiguës en mémoire</a:t>
            </a:r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2507039" y="3528162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2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for (</a:t>
            </a:r>
            <a:r>
              <a:rPr lang="fr-FR" sz="12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 smtClean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i++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1054668" y="1864635"/>
            <a:ext cx="8642520" cy="3516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manuellement du parallélisme est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difficile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est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très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conservatif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Dans le doute,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il ne prend aucun risque, il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vectorise pas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compilateur vectorise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très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peu 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freins à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86502" y="1728000"/>
            <a:ext cx="8642520" cy="38109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L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e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nombre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d'itérations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doit être connu et fixe lors de l'entrée dans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Un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seul point d'entrée, un seul point de sortie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196000" y="2803283"/>
            <a:ext cx="4752000" cy="20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while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Sortie conditionnée par les données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        // --&gt; Vectorisation impossible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break;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01480" y="1749020"/>
            <a:ext cx="8642520" cy="3211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if » sont autorisés si la condition peut-être transformée en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masque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2367666" y="3631628"/>
            <a:ext cx="4103640" cy="18387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Condition </a:t>
            </a:r>
            <a:r>
              <a:rPr lang="fr-FR" sz="1100" b="1" strike="noStrike" spc="-1" dirty="0" err="1">
                <a:solidFill>
                  <a:srgbClr val="FF0000"/>
                </a:solidFill>
                <a:latin typeface="Courier New"/>
              </a:rPr>
              <a:t>vectorisable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 err="1" smtClean="0">
                <a:solidFill>
                  <a:srgbClr val="000000"/>
                </a:solidFill>
                <a:latin typeface="Courier New"/>
              </a:rPr>
              <a:t>else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0;     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10270</TotalTime>
  <Words>2391</Words>
  <Application>Microsoft Office PowerPoint</Application>
  <PresentationFormat>Affichage à l'écran (16:10)</PresentationFormat>
  <Paragraphs>497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Ubuntu</vt:lpstr>
      <vt:lpstr>Wingdings</vt:lpstr>
      <vt:lpstr>Wingdings 2</vt:lpstr>
      <vt:lpstr>Dividende</vt:lpstr>
      <vt:lpstr>SIMD Vectorization</vt:lpstr>
      <vt:lpstr>Single Instruction Multiple data</vt:lpstr>
      <vt:lpstr>Instruction sets architecture (ISA)</vt:lpstr>
      <vt:lpstr>trois approches possibles</vt:lpstr>
      <vt:lpstr>Vectorisation automatique</vt:lpstr>
      <vt:lpstr>Par exemple</vt:lpstr>
      <vt:lpstr>Principe général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Les PRAGMA utiles</vt:lpstr>
      <vt:lpstr>Activer la vectorisation automatique</vt:lpstr>
      <vt:lpstr>Rapport de vectorisation du compilateur</vt:lpstr>
      <vt:lpstr>Checklist de la vectorisation automatique</vt:lpstr>
      <vt:lpstr>À vous !</vt:lpstr>
      <vt:lpstr>Vectorisation Manuelle</vt:lpstr>
      <vt:lpstr>Pourquoi vectoriser manuellement ?</vt:lpstr>
      <vt:lpstr>Exemple basique SSE</vt:lpstr>
      <vt:lpstr>Les normes successives</vt:lpstr>
      <vt:lpstr>Types d’opérations</vt:lpstr>
      <vt:lpstr>À vous !</vt:lpstr>
      <vt:lpstr>Les wrappers SIMD</vt:lpstr>
      <vt:lpstr>Les wrappers SIMD</vt:lpstr>
      <vt:lpstr>Utiliser un wrapper</vt:lpstr>
      <vt:lpstr>À vous !</vt:lpstr>
      <vt:lpstr>Des outils en ligne</vt:lpstr>
      <vt:lpstr>A suivre : multithread avec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91</cp:revision>
  <dcterms:created xsi:type="dcterms:W3CDTF">2020-11-18T16:15:56Z</dcterms:created>
  <dcterms:modified xsi:type="dcterms:W3CDTF">2021-02-10T16:20:25Z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